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289" r:id="rId5"/>
    <p:sldId id="276" r:id="rId6"/>
    <p:sldId id="283" r:id="rId7"/>
    <p:sldId id="257" r:id="rId8"/>
    <p:sldId id="263" r:id="rId9"/>
    <p:sldId id="290" r:id="rId10"/>
    <p:sldId id="261" r:id="rId11"/>
    <p:sldId id="264" r:id="rId12"/>
    <p:sldId id="268" r:id="rId13"/>
    <p:sldId id="265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2A4238-2B56-4EDE-89D4-F808B2FEAC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811204F-60D5-4CAC-9235-BDC6A21F3593}">
      <dgm:prSet/>
      <dgm:spPr/>
      <dgm:t>
        <a:bodyPr/>
        <a:lstStyle/>
        <a:p>
          <a:r>
            <a:rPr lang="en-GB"/>
            <a:t>In our country, energy crisis is one of the major concerns. Effective power transmission and power utilization of this power is one of the main issues.</a:t>
          </a:r>
          <a:endParaRPr lang="en-US"/>
        </a:p>
      </dgm:t>
    </dgm:pt>
    <dgm:pt modelId="{2E3C6E7D-FBAD-491E-9CA7-C04734A4B4C1}" type="parTrans" cxnId="{F34EB44A-55A3-49D8-A17B-F5370126D4F9}">
      <dgm:prSet/>
      <dgm:spPr/>
      <dgm:t>
        <a:bodyPr/>
        <a:lstStyle/>
        <a:p>
          <a:endParaRPr lang="en-US"/>
        </a:p>
      </dgm:t>
    </dgm:pt>
    <dgm:pt modelId="{30B72BEC-5049-46DA-B21E-7FEEA684B13C}" type="sibTrans" cxnId="{F34EB44A-55A3-49D8-A17B-F5370126D4F9}">
      <dgm:prSet/>
      <dgm:spPr/>
      <dgm:t>
        <a:bodyPr/>
        <a:lstStyle/>
        <a:p>
          <a:endParaRPr lang="en-US"/>
        </a:p>
      </dgm:t>
    </dgm:pt>
    <dgm:pt modelId="{038D3C3D-8176-4BBA-B91D-1C101AFCD796}">
      <dgm:prSet/>
      <dgm:spPr/>
      <dgm:t>
        <a:bodyPr/>
        <a:lstStyle/>
        <a:p>
          <a:r>
            <a:rPr lang="en-GB"/>
            <a:t>The Power Factor is the invisible factor, which causes a great loss of electrical energy and also damages electrical equipment.</a:t>
          </a:r>
          <a:endParaRPr lang="en-US"/>
        </a:p>
      </dgm:t>
    </dgm:pt>
    <dgm:pt modelId="{5872FD27-34CA-48AF-B5E2-4726CE4313DC}" type="parTrans" cxnId="{09C09A3D-956B-4E3C-A3CE-359D4D335506}">
      <dgm:prSet/>
      <dgm:spPr/>
      <dgm:t>
        <a:bodyPr/>
        <a:lstStyle/>
        <a:p>
          <a:endParaRPr lang="en-US"/>
        </a:p>
      </dgm:t>
    </dgm:pt>
    <dgm:pt modelId="{04BACD77-33CC-419C-AB0B-576CFF020EC2}" type="sibTrans" cxnId="{09C09A3D-956B-4E3C-A3CE-359D4D335506}">
      <dgm:prSet/>
      <dgm:spPr/>
      <dgm:t>
        <a:bodyPr/>
        <a:lstStyle/>
        <a:p>
          <a:endParaRPr lang="en-US"/>
        </a:p>
      </dgm:t>
    </dgm:pt>
    <dgm:pt modelId="{E997697E-E296-4D05-9044-83D0B21DBBCD}">
      <dgm:prSet/>
      <dgm:spPr/>
      <dgm:t>
        <a:bodyPr/>
        <a:lstStyle/>
        <a:p>
          <a:r>
            <a:rPr lang="en-GB" dirty="0"/>
            <a:t>The Power Factor of varying load can be measured and compensated using static method.</a:t>
          </a:r>
          <a:endParaRPr lang="en-US" dirty="0"/>
        </a:p>
      </dgm:t>
    </dgm:pt>
    <dgm:pt modelId="{45C73C4F-E8E5-4DB5-9195-7A92A5372115}" type="parTrans" cxnId="{D8C061A3-F50A-499B-A6CF-92E593446ADC}">
      <dgm:prSet/>
      <dgm:spPr/>
      <dgm:t>
        <a:bodyPr/>
        <a:lstStyle/>
        <a:p>
          <a:endParaRPr lang="en-US"/>
        </a:p>
      </dgm:t>
    </dgm:pt>
    <dgm:pt modelId="{A010BEE4-1C44-49EF-B8E2-B715CC8C460F}" type="sibTrans" cxnId="{D8C061A3-F50A-499B-A6CF-92E593446ADC}">
      <dgm:prSet/>
      <dgm:spPr/>
      <dgm:t>
        <a:bodyPr/>
        <a:lstStyle/>
        <a:p>
          <a:endParaRPr lang="en-US"/>
        </a:p>
      </dgm:t>
    </dgm:pt>
    <dgm:pt modelId="{780ADD2D-6306-4F1F-B179-2B798F6C23F9}" type="pres">
      <dgm:prSet presAssocID="{AB2A4238-2B56-4EDE-89D4-F808B2FEACD1}" presName="root" presStyleCnt="0">
        <dgm:presLayoutVars>
          <dgm:dir/>
          <dgm:resizeHandles val="exact"/>
        </dgm:presLayoutVars>
      </dgm:prSet>
      <dgm:spPr/>
    </dgm:pt>
    <dgm:pt modelId="{A13AF030-D402-4A8A-B480-6EF87659D66A}" type="pres">
      <dgm:prSet presAssocID="{3811204F-60D5-4CAC-9235-BDC6A21F3593}" presName="compNode" presStyleCnt="0"/>
      <dgm:spPr/>
    </dgm:pt>
    <dgm:pt modelId="{E16ABB37-1166-4CB2-94EF-D2A262E4DA17}" type="pres">
      <dgm:prSet presAssocID="{3811204F-60D5-4CAC-9235-BDC6A21F3593}" presName="bgRect" presStyleLbl="bgShp" presStyleIdx="0" presStyleCnt="3"/>
      <dgm:spPr/>
    </dgm:pt>
    <dgm:pt modelId="{216F24DC-0924-4F3A-B48A-AD46492811FE}" type="pres">
      <dgm:prSet presAssocID="{3811204F-60D5-4CAC-9235-BDC6A21F35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BFBE2B0E-204B-4913-94BC-4F00D648FF71}" type="pres">
      <dgm:prSet presAssocID="{3811204F-60D5-4CAC-9235-BDC6A21F3593}" presName="spaceRect" presStyleCnt="0"/>
      <dgm:spPr/>
    </dgm:pt>
    <dgm:pt modelId="{5C2B76A7-7EE3-43FB-8FB7-9D2F3F85D3DB}" type="pres">
      <dgm:prSet presAssocID="{3811204F-60D5-4CAC-9235-BDC6A21F3593}" presName="parTx" presStyleLbl="revTx" presStyleIdx="0" presStyleCnt="3">
        <dgm:presLayoutVars>
          <dgm:chMax val="0"/>
          <dgm:chPref val="0"/>
        </dgm:presLayoutVars>
      </dgm:prSet>
      <dgm:spPr/>
    </dgm:pt>
    <dgm:pt modelId="{26886CFA-2E59-4890-BEB0-592CA216FD4E}" type="pres">
      <dgm:prSet presAssocID="{30B72BEC-5049-46DA-B21E-7FEEA684B13C}" presName="sibTrans" presStyleCnt="0"/>
      <dgm:spPr/>
    </dgm:pt>
    <dgm:pt modelId="{51E83CC4-79EA-4870-B528-0D36FCDF5076}" type="pres">
      <dgm:prSet presAssocID="{038D3C3D-8176-4BBA-B91D-1C101AFCD796}" presName="compNode" presStyleCnt="0"/>
      <dgm:spPr/>
    </dgm:pt>
    <dgm:pt modelId="{E2A1EF3A-F522-4F51-8DAD-9243558073A1}" type="pres">
      <dgm:prSet presAssocID="{038D3C3D-8176-4BBA-B91D-1C101AFCD796}" presName="bgRect" presStyleLbl="bgShp" presStyleIdx="1" presStyleCnt="3"/>
      <dgm:spPr/>
    </dgm:pt>
    <dgm:pt modelId="{C785C626-67AB-4FC0-8A57-E1C78B66023E}" type="pres">
      <dgm:prSet presAssocID="{038D3C3D-8176-4BBA-B91D-1C101AFCD7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9B3AD4BF-DF1B-4D5C-AEC6-7A62622DCD2C}" type="pres">
      <dgm:prSet presAssocID="{038D3C3D-8176-4BBA-B91D-1C101AFCD796}" presName="spaceRect" presStyleCnt="0"/>
      <dgm:spPr/>
    </dgm:pt>
    <dgm:pt modelId="{1762E2B4-1C23-4419-ABAC-6A00503CB689}" type="pres">
      <dgm:prSet presAssocID="{038D3C3D-8176-4BBA-B91D-1C101AFCD796}" presName="parTx" presStyleLbl="revTx" presStyleIdx="1" presStyleCnt="3">
        <dgm:presLayoutVars>
          <dgm:chMax val="0"/>
          <dgm:chPref val="0"/>
        </dgm:presLayoutVars>
      </dgm:prSet>
      <dgm:spPr/>
    </dgm:pt>
    <dgm:pt modelId="{F2202922-C24F-4D25-A932-C48BB869135D}" type="pres">
      <dgm:prSet presAssocID="{04BACD77-33CC-419C-AB0B-576CFF020EC2}" presName="sibTrans" presStyleCnt="0"/>
      <dgm:spPr/>
    </dgm:pt>
    <dgm:pt modelId="{464394AF-3C62-4A91-AA34-17A488FB3D4C}" type="pres">
      <dgm:prSet presAssocID="{E997697E-E296-4D05-9044-83D0B21DBBCD}" presName="compNode" presStyleCnt="0"/>
      <dgm:spPr/>
    </dgm:pt>
    <dgm:pt modelId="{7C28D123-0C5F-4862-B11C-23DD5BC41B92}" type="pres">
      <dgm:prSet presAssocID="{E997697E-E296-4D05-9044-83D0B21DBBCD}" presName="bgRect" presStyleLbl="bgShp" presStyleIdx="2" presStyleCnt="3"/>
      <dgm:spPr/>
    </dgm:pt>
    <dgm:pt modelId="{5F553890-18AB-4119-ACBB-6347F9EF80C6}" type="pres">
      <dgm:prSet presAssocID="{E997697E-E296-4D05-9044-83D0B21DBB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F73B772A-2C4C-44F6-BCF8-29F470FA7D84}" type="pres">
      <dgm:prSet presAssocID="{E997697E-E296-4D05-9044-83D0B21DBBCD}" presName="spaceRect" presStyleCnt="0"/>
      <dgm:spPr/>
    </dgm:pt>
    <dgm:pt modelId="{B959E6C9-7AA6-413C-A2CD-581ADA9BF718}" type="pres">
      <dgm:prSet presAssocID="{E997697E-E296-4D05-9044-83D0B21DBB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2CD2B39-7B5D-4C9D-BA7E-5BB5CF08E8A3}" type="presOf" srcId="{038D3C3D-8176-4BBA-B91D-1C101AFCD796}" destId="{1762E2B4-1C23-4419-ABAC-6A00503CB689}" srcOrd="0" destOrd="0" presId="urn:microsoft.com/office/officeart/2018/2/layout/IconVerticalSolidList"/>
    <dgm:cxn modelId="{09C09A3D-956B-4E3C-A3CE-359D4D335506}" srcId="{AB2A4238-2B56-4EDE-89D4-F808B2FEACD1}" destId="{038D3C3D-8176-4BBA-B91D-1C101AFCD796}" srcOrd="1" destOrd="0" parTransId="{5872FD27-34CA-48AF-B5E2-4726CE4313DC}" sibTransId="{04BACD77-33CC-419C-AB0B-576CFF020EC2}"/>
    <dgm:cxn modelId="{F34EB44A-55A3-49D8-A17B-F5370126D4F9}" srcId="{AB2A4238-2B56-4EDE-89D4-F808B2FEACD1}" destId="{3811204F-60D5-4CAC-9235-BDC6A21F3593}" srcOrd="0" destOrd="0" parTransId="{2E3C6E7D-FBAD-491E-9CA7-C04734A4B4C1}" sibTransId="{30B72BEC-5049-46DA-B21E-7FEEA684B13C}"/>
    <dgm:cxn modelId="{D8C061A3-F50A-499B-A6CF-92E593446ADC}" srcId="{AB2A4238-2B56-4EDE-89D4-F808B2FEACD1}" destId="{E997697E-E296-4D05-9044-83D0B21DBBCD}" srcOrd="2" destOrd="0" parTransId="{45C73C4F-E8E5-4DB5-9195-7A92A5372115}" sibTransId="{A010BEE4-1C44-49EF-B8E2-B715CC8C460F}"/>
    <dgm:cxn modelId="{3AAC9BAB-928C-4469-81BD-29AE03A97F88}" type="presOf" srcId="{E997697E-E296-4D05-9044-83D0B21DBBCD}" destId="{B959E6C9-7AA6-413C-A2CD-581ADA9BF718}" srcOrd="0" destOrd="0" presId="urn:microsoft.com/office/officeart/2018/2/layout/IconVerticalSolidList"/>
    <dgm:cxn modelId="{34C831BA-7080-421E-B8A8-478BDF2B0D2A}" type="presOf" srcId="{AB2A4238-2B56-4EDE-89D4-F808B2FEACD1}" destId="{780ADD2D-6306-4F1F-B179-2B798F6C23F9}" srcOrd="0" destOrd="0" presId="urn:microsoft.com/office/officeart/2018/2/layout/IconVerticalSolidList"/>
    <dgm:cxn modelId="{8064DDEB-ABFF-4BD3-A37C-713EE36B6A65}" type="presOf" srcId="{3811204F-60D5-4CAC-9235-BDC6A21F3593}" destId="{5C2B76A7-7EE3-43FB-8FB7-9D2F3F85D3DB}" srcOrd="0" destOrd="0" presId="urn:microsoft.com/office/officeart/2018/2/layout/IconVerticalSolidList"/>
    <dgm:cxn modelId="{C615C22B-2C1E-4D98-BAA7-602DEC4BC8CB}" type="presParOf" srcId="{780ADD2D-6306-4F1F-B179-2B798F6C23F9}" destId="{A13AF030-D402-4A8A-B480-6EF87659D66A}" srcOrd="0" destOrd="0" presId="urn:microsoft.com/office/officeart/2018/2/layout/IconVerticalSolidList"/>
    <dgm:cxn modelId="{6A61274F-D276-419D-AF12-7166E61C109A}" type="presParOf" srcId="{A13AF030-D402-4A8A-B480-6EF87659D66A}" destId="{E16ABB37-1166-4CB2-94EF-D2A262E4DA17}" srcOrd="0" destOrd="0" presId="urn:microsoft.com/office/officeart/2018/2/layout/IconVerticalSolidList"/>
    <dgm:cxn modelId="{7C1C46DA-2A65-4AFE-99BE-F4D420B93614}" type="presParOf" srcId="{A13AF030-D402-4A8A-B480-6EF87659D66A}" destId="{216F24DC-0924-4F3A-B48A-AD46492811FE}" srcOrd="1" destOrd="0" presId="urn:microsoft.com/office/officeart/2018/2/layout/IconVerticalSolidList"/>
    <dgm:cxn modelId="{74653066-752B-4A4F-8324-AABBFAAFFDD3}" type="presParOf" srcId="{A13AF030-D402-4A8A-B480-6EF87659D66A}" destId="{BFBE2B0E-204B-4913-94BC-4F00D648FF71}" srcOrd="2" destOrd="0" presId="urn:microsoft.com/office/officeart/2018/2/layout/IconVerticalSolidList"/>
    <dgm:cxn modelId="{175A83B0-499E-4917-962E-D2F12637585C}" type="presParOf" srcId="{A13AF030-D402-4A8A-B480-6EF87659D66A}" destId="{5C2B76A7-7EE3-43FB-8FB7-9D2F3F85D3DB}" srcOrd="3" destOrd="0" presId="urn:microsoft.com/office/officeart/2018/2/layout/IconVerticalSolidList"/>
    <dgm:cxn modelId="{47806846-414D-4FA9-B459-0A8A704D7B1D}" type="presParOf" srcId="{780ADD2D-6306-4F1F-B179-2B798F6C23F9}" destId="{26886CFA-2E59-4890-BEB0-592CA216FD4E}" srcOrd="1" destOrd="0" presId="urn:microsoft.com/office/officeart/2018/2/layout/IconVerticalSolidList"/>
    <dgm:cxn modelId="{6B80C831-44AA-4C5F-9156-44394C725736}" type="presParOf" srcId="{780ADD2D-6306-4F1F-B179-2B798F6C23F9}" destId="{51E83CC4-79EA-4870-B528-0D36FCDF5076}" srcOrd="2" destOrd="0" presId="urn:microsoft.com/office/officeart/2018/2/layout/IconVerticalSolidList"/>
    <dgm:cxn modelId="{88327094-18B2-465A-BB65-97D36271F758}" type="presParOf" srcId="{51E83CC4-79EA-4870-B528-0D36FCDF5076}" destId="{E2A1EF3A-F522-4F51-8DAD-9243558073A1}" srcOrd="0" destOrd="0" presId="urn:microsoft.com/office/officeart/2018/2/layout/IconVerticalSolidList"/>
    <dgm:cxn modelId="{0958F252-6E25-495E-8DA0-E152037DF93C}" type="presParOf" srcId="{51E83CC4-79EA-4870-B528-0D36FCDF5076}" destId="{C785C626-67AB-4FC0-8A57-E1C78B66023E}" srcOrd="1" destOrd="0" presId="urn:microsoft.com/office/officeart/2018/2/layout/IconVerticalSolidList"/>
    <dgm:cxn modelId="{468D0F00-CC51-4A95-B3D1-B920B9B4949B}" type="presParOf" srcId="{51E83CC4-79EA-4870-B528-0D36FCDF5076}" destId="{9B3AD4BF-DF1B-4D5C-AEC6-7A62622DCD2C}" srcOrd="2" destOrd="0" presId="urn:microsoft.com/office/officeart/2018/2/layout/IconVerticalSolidList"/>
    <dgm:cxn modelId="{E99B199D-12EC-44C9-81BC-DF267F6B349E}" type="presParOf" srcId="{51E83CC4-79EA-4870-B528-0D36FCDF5076}" destId="{1762E2B4-1C23-4419-ABAC-6A00503CB689}" srcOrd="3" destOrd="0" presId="urn:microsoft.com/office/officeart/2018/2/layout/IconVerticalSolidList"/>
    <dgm:cxn modelId="{CA5CCF39-1313-4849-99D0-A67127201529}" type="presParOf" srcId="{780ADD2D-6306-4F1F-B179-2B798F6C23F9}" destId="{F2202922-C24F-4D25-A932-C48BB869135D}" srcOrd="3" destOrd="0" presId="urn:microsoft.com/office/officeart/2018/2/layout/IconVerticalSolidList"/>
    <dgm:cxn modelId="{1E8499E2-B114-4D57-B7D5-17DA61E35E7F}" type="presParOf" srcId="{780ADD2D-6306-4F1F-B179-2B798F6C23F9}" destId="{464394AF-3C62-4A91-AA34-17A488FB3D4C}" srcOrd="4" destOrd="0" presId="urn:microsoft.com/office/officeart/2018/2/layout/IconVerticalSolidList"/>
    <dgm:cxn modelId="{89646FF1-A029-4A27-A3E3-14D0770195FF}" type="presParOf" srcId="{464394AF-3C62-4A91-AA34-17A488FB3D4C}" destId="{7C28D123-0C5F-4862-B11C-23DD5BC41B92}" srcOrd="0" destOrd="0" presId="urn:microsoft.com/office/officeart/2018/2/layout/IconVerticalSolidList"/>
    <dgm:cxn modelId="{E0EBC58B-964F-4588-8043-8A421B5EFC2D}" type="presParOf" srcId="{464394AF-3C62-4A91-AA34-17A488FB3D4C}" destId="{5F553890-18AB-4119-ACBB-6347F9EF80C6}" srcOrd="1" destOrd="0" presId="urn:microsoft.com/office/officeart/2018/2/layout/IconVerticalSolidList"/>
    <dgm:cxn modelId="{332A3016-BA4C-4E3D-BC5E-64612BA96D8C}" type="presParOf" srcId="{464394AF-3C62-4A91-AA34-17A488FB3D4C}" destId="{F73B772A-2C4C-44F6-BCF8-29F470FA7D84}" srcOrd="2" destOrd="0" presId="urn:microsoft.com/office/officeart/2018/2/layout/IconVerticalSolidList"/>
    <dgm:cxn modelId="{CD5A4610-1BC1-49A4-9188-154C18E00B86}" type="presParOf" srcId="{464394AF-3C62-4A91-AA34-17A488FB3D4C}" destId="{B959E6C9-7AA6-413C-A2CD-581ADA9BF7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ABB37-1166-4CB2-94EF-D2A262E4DA17}">
      <dsp:nvSpPr>
        <dsp:cNvPr id="0" name=""/>
        <dsp:cNvSpPr/>
      </dsp:nvSpPr>
      <dsp:spPr>
        <a:xfrm>
          <a:off x="0" y="632"/>
          <a:ext cx="5566706" cy="1479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F24DC-0924-4F3A-B48A-AD46492811FE}">
      <dsp:nvSpPr>
        <dsp:cNvPr id="0" name=""/>
        <dsp:cNvSpPr/>
      </dsp:nvSpPr>
      <dsp:spPr>
        <a:xfrm>
          <a:off x="447571" y="333536"/>
          <a:ext cx="813765" cy="813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B76A7-7EE3-43FB-8FB7-9D2F3F85D3DB}">
      <dsp:nvSpPr>
        <dsp:cNvPr id="0" name=""/>
        <dsp:cNvSpPr/>
      </dsp:nvSpPr>
      <dsp:spPr>
        <a:xfrm>
          <a:off x="1708908" y="632"/>
          <a:ext cx="3857797" cy="147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88" tIns="156588" rIns="156588" bIns="1565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 our country, energy crisis is one of the major concerns. Effective power transmission and power utilization of this power is one of the main issues.</a:t>
          </a:r>
          <a:endParaRPr lang="en-US" sz="2000" kern="1200"/>
        </a:p>
      </dsp:txBody>
      <dsp:txXfrm>
        <a:off x="1708908" y="632"/>
        <a:ext cx="3857797" cy="1479574"/>
      </dsp:txXfrm>
    </dsp:sp>
    <dsp:sp modelId="{E2A1EF3A-F522-4F51-8DAD-9243558073A1}">
      <dsp:nvSpPr>
        <dsp:cNvPr id="0" name=""/>
        <dsp:cNvSpPr/>
      </dsp:nvSpPr>
      <dsp:spPr>
        <a:xfrm>
          <a:off x="0" y="1850099"/>
          <a:ext cx="5566706" cy="1479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5C626-67AB-4FC0-8A57-E1C78B66023E}">
      <dsp:nvSpPr>
        <dsp:cNvPr id="0" name=""/>
        <dsp:cNvSpPr/>
      </dsp:nvSpPr>
      <dsp:spPr>
        <a:xfrm>
          <a:off x="447571" y="2183004"/>
          <a:ext cx="813765" cy="813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E2B4-1C23-4419-ABAC-6A00503CB689}">
      <dsp:nvSpPr>
        <dsp:cNvPr id="0" name=""/>
        <dsp:cNvSpPr/>
      </dsp:nvSpPr>
      <dsp:spPr>
        <a:xfrm>
          <a:off x="1708908" y="1850099"/>
          <a:ext cx="3857797" cy="147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88" tIns="156588" rIns="156588" bIns="1565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Power Factor is the invisible factor, which causes a great loss of electrical energy and also damages electrical equipment.</a:t>
          </a:r>
          <a:endParaRPr lang="en-US" sz="2000" kern="1200"/>
        </a:p>
      </dsp:txBody>
      <dsp:txXfrm>
        <a:off x="1708908" y="1850099"/>
        <a:ext cx="3857797" cy="1479574"/>
      </dsp:txXfrm>
    </dsp:sp>
    <dsp:sp modelId="{7C28D123-0C5F-4862-B11C-23DD5BC41B92}">
      <dsp:nvSpPr>
        <dsp:cNvPr id="0" name=""/>
        <dsp:cNvSpPr/>
      </dsp:nvSpPr>
      <dsp:spPr>
        <a:xfrm>
          <a:off x="0" y="3699567"/>
          <a:ext cx="5566706" cy="1479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53890-18AB-4119-ACBB-6347F9EF80C6}">
      <dsp:nvSpPr>
        <dsp:cNvPr id="0" name=""/>
        <dsp:cNvSpPr/>
      </dsp:nvSpPr>
      <dsp:spPr>
        <a:xfrm>
          <a:off x="447571" y="4032471"/>
          <a:ext cx="813765" cy="813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9E6C9-7AA6-413C-A2CD-581ADA9BF718}">
      <dsp:nvSpPr>
        <dsp:cNvPr id="0" name=""/>
        <dsp:cNvSpPr/>
      </dsp:nvSpPr>
      <dsp:spPr>
        <a:xfrm>
          <a:off x="1708908" y="3699567"/>
          <a:ext cx="3857797" cy="1479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88" tIns="156588" rIns="156588" bIns="15658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Power Factor of varying load can be measured and compensated using static method.</a:t>
          </a:r>
          <a:endParaRPr lang="en-US" sz="2000" kern="1200" dirty="0"/>
        </a:p>
      </dsp:txBody>
      <dsp:txXfrm>
        <a:off x="1708908" y="3699567"/>
        <a:ext cx="3857797" cy="1479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3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FACTOR CORRECTION</a:t>
            </a:r>
          </a:p>
        </p:txBody>
      </p:sp>
      <p:pic>
        <p:nvPicPr>
          <p:cNvPr id="5" name="Picture Placeholder 4" descr="Several metal cylinders with wires&#10;&#10;Description automatically generated">
            <a:extLst>
              <a:ext uri="{FF2B5EF4-FFF2-40B4-BE49-F238E27FC236}">
                <a16:creationId xmlns:a16="http://schemas.microsoft.com/office/drawing/2014/main" id="{C8916629-466F-93EC-BF35-9E4A74FFEF8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1976" r="23738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92785B-1ECE-8002-AC94-54CA06928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23218"/>
              </p:ext>
            </p:extLst>
          </p:nvPr>
        </p:nvGraphicFramePr>
        <p:xfrm>
          <a:off x="165536" y="3762376"/>
          <a:ext cx="5714268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57134">
                  <a:extLst>
                    <a:ext uri="{9D8B030D-6E8A-4147-A177-3AD203B41FA5}">
                      <a16:colId xmlns:a16="http://schemas.microsoft.com/office/drawing/2014/main" val="3157629973"/>
                    </a:ext>
                  </a:extLst>
                </a:gridCol>
                <a:gridCol w="2857134">
                  <a:extLst>
                    <a:ext uri="{9D8B030D-6E8A-4147-A177-3AD203B41FA5}">
                      <a16:colId xmlns:a16="http://schemas.microsoft.com/office/drawing/2014/main" val="277995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 NO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66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ABDURRAHIM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368948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3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MUHAMMAD ISMAEEL BUTT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387739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2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SYED MUHAMMAD MUSLIM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381012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63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SALMAN 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368948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7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9A2D0-BB37-2945-D3CA-7583DC01D629}"/>
              </a:ext>
            </a:extLst>
          </p:cNvPr>
          <p:cNvSpPr txBox="1"/>
          <p:nvPr/>
        </p:nvSpPr>
        <p:spPr>
          <a:xfrm>
            <a:off x="2233914" y="2407534"/>
            <a:ext cx="77087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This technique used to overcome power losses due to low power factor associated with common household and small industrial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By installing suitably sized capacitors into the circuit the Power Factor is improved and the value becomes nearer to unity thus minimising line losses and improving the efficiency of a plant.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FA471-5682-4150-83F9-89651F80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REFERNCE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C7033-CF2C-35DD-7260-98A69299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7059"/>
            <a:ext cx="10330404" cy="3986246"/>
          </a:xfrm>
        </p:spPr>
        <p:txBody>
          <a:bodyPr/>
          <a:lstStyle/>
          <a:p>
            <a:r>
              <a:rPr lang="en-GB" i="1" u="sng" dirty="0"/>
              <a:t>[1]Three-phase-synchronous-generator</a:t>
            </a:r>
          </a:p>
          <a:p>
            <a:endParaRPr lang="en-GB" i="1" u="sng" dirty="0"/>
          </a:p>
          <a:p>
            <a:r>
              <a:rPr lang="en-GB" i="1" u="sng" dirty="0"/>
              <a:t> [2] Arduino Based Automatic Power Factor Control, publication by Md Abdullah Al Rakib, </a:t>
            </a:r>
            <a:r>
              <a:rPr lang="en-GB" i="1" u="sng" dirty="0" err="1"/>
              <a:t>Sumaiya</a:t>
            </a:r>
            <a:r>
              <a:rPr lang="en-GB" i="1" u="sng" dirty="0"/>
              <a:t> </a:t>
            </a:r>
            <a:r>
              <a:rPr lang="en-GB" i="1" u="sng" dirty="0" err="1"/>
              <a:t>Nazmi</a:t>
            </a:r>
            <a:r>
              <a:rPr lang="en-GB" i="1" u="sng" dirty="0"/>
              <a:t>, Md Hasan Imam and Mohammad Nasir Uddin</a:t>
            </a:r>
          </a:p>
          <a:p>
            <a:endParaRPr lang="en-GB" i="1" u="sng" dirty="0"/>
          </a:p>
          <a:p>
            <a:r>
              <a:rPr lang="en-PK" i="1" u="sng" dirty="0"/>
              <a:t>[</a:t>
            </a:r>
            <a:r>
              <a:rPr lang="en-US" i="1" u="sng" dirty="0"/>
              <a:t>3]</a:t>
            </a:r>
            <a:r>
              <a:rPr lang="en-PK" i="1" u="sng" dirty="0"/>
              <a:t> AUTOMATIC POWER FACTOR CONTROL USING ARDUINO UNO Ravi Dhameliya , Kaushik Domadiya , Pratik Miyani, Hiren Savaliya, Pratik Jariwala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A6C1A-C6CD-0844-C731-A342BD65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13" y="908925"/>
            <a:ext cx="3723304" cy="49388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/>
              <a:t>INTRODUCTION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extBox 1">
            <a:extLst>
              <a:ext uri="{FF2B5EF4-FFF2-40B4-BE49-F238E27FC236}">
                <a16:creationId xmlns:a16="http://schemas.microsoft.com/office/drawing/2014/main" id="{D152EC94-0980-2A40-AB81-99028F812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90929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23">
            <a:extLst>
              <a:ext uri="{FF2B5EF4-FFF2-40B4-BE49-F238E27FC236}">
                <a16:creationId xmlns:a16="http://schemas.microsoft.com/office/drawing/2014/main" id="{38572CB4-198F-40EB-A56D-65D841A3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78" y="-11084"/>
            <a:ext cx="7384765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2078525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078525 w 6699211"/>
              <a:gd name="connsiteY4" fmla="*/ 18674 h 6822053"/>
              <a:gd name="connsiteX0" fmla="*/ 1925231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1925231 w 6699211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22053">
                <a:moveTo>
                  <a:pt x="1925231" y="18674"/>
                </a:moveTo>
                <a:lnTo>
                  <a:pt x="6699211" y="0"/>
                </a:lnTo>
                <a:lnTo>
                  <a:pt x="6699211" y="6822053"/>
                </a:lnTo>
                <a:lnTo>
                  <a:pt x="0" y="6808405"/>
                </a:lnTo>
                <a:lnTo>
                  <a:pt x="1925231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414" y="829620"/>
            <a:ext cx="4906290" cy="3437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MATHeMATICAL</a:t>
            </a:r>
            <a:r>
              <a:rPr lang="en-US" sz="42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70269"/>
            <a:ext cx="8526326" cy="15877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9FCF0-99FE-1914-8BB8-360D3A2D1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1"/>
          <a:stretch/>
        </p:blipFill>
        <p:spPr>
          <a:xfrm>
            <a:off x="6529388" y="1175694"/>
            <a:ext cx="5508035" cy="2537023"/>
          </a:xfrm>
          <a:prstGeom prst="rect">
            <a:avLst/>
          </a:prstGeom>
        </p:spPr>
      </p:pic>
      <p:pic>
        <p:nvPicPr>
          <p:cNvPr id="6" name="Picture 5" descr="A math equation on a white background&#10;&#10;Description automatically generated">
            <a:extLst>
              <a:ext uri="{FF2B5EF4-FFF2-40B4-BE49-F238E27FC236}">
                <a16:creationId xmlns:a16="http://schemas.microsoft.com/office/drawing/2014/main" id="{98B0ED16-EEC3-26AF-5143-918270050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7" y="4327501"/>
            <a:ext cx="9866726" cy="20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D035A-16B0-75E0-0083-0A87C11E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6" b="3631"/>
          <a:stretch/>
        </p:blipFill>
        <p:spPr>
          <a:xfrm>
            <a:off x="-1154" y="10"/>
            <a:ext cx="1219200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BE8C52-9C3E-4691-A186-7582BDF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" y="696037"/>
            <a:ext cx="12188952" cy="5172500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71000">
                <a:srgbClr val="000000">
                  <a:alpha val="2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5337" y="2129742"/>
            <a:ext cx="3487218" cy="17462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 </a:t>
            </a:r>
            <a:r>
              <a:rPr lang="en-US" sz="5400" i="1" kern="1200" cap="all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5400" i="1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CIrCUIT</a:t>
            </a:r>
            <a:r>
              <a:rPr lang="en-US" sz="40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i="1" kern="1200" cap="all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4000" i="1" kern="1200" cap="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18707-EBBC-A1FB-4212-2F73FD4F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2" y="194876"/>
            <a:ext cx="5265249" cy="4554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5E2AC7-56BC-0D62-8CA2-2B7E2496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404" y="1277210"/>
            <a:ext cx="6139780" cy="219497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E9A3-A96F-7610-5D88-B42A631D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23D2-B509-3441-817B-FDB64110F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9801" y="486657"/>
            <a:ext cx="3609621" cy="472899"/>
          </a:xfrm>
        </p:spPr>
        <p:txBody>
          <a:bodyPr>
            <a:normAutofit/>
          </a:bodyPr>
          <a:lstStyle/>
          <a:p>
            <a:r>
              <a:rPr lang="en-AE" sz="2400" dirty="0"/>
              <a:t>SIMULATION MODULES: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D5B5A-99D3-A8A2-ED40-E22AE7C6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6" y="1504010"/>
            <a:ext cx="4071069" cy="4109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2CE20-DF18-F62E-5D89-AECC9A81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94" y="271765"/>
            <a:ext cx="3244771" cy="3206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0EE68-1C0C-1133-ACE2-7A92187C1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161" y="3699235"/>
            <a:ext cx="6648592" cy="2887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EEAE5-47FC-B1EB-BAB9-3854CE52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51190-ACD0-99AF-C416-5C3168036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51" y="2344151"/>
            <a:ext cx="4458322" cy="334374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6E7B46-E663-D1E5-CACA-7C4DD0795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159" y="2344151"/>
            <a:ext cx="4448796" cy="34485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49D592-D861-6114-B0C3-2C3C87186C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1"/>
          <a:stretch/>
        </p:blipFill>
        <p:spPr>
          <a:xfrm>
            <a:off x="-1154" y="10"/>
            <a:ext cx="1219200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8BE8C52-9C3E-4691-A186-7582BDF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" y="696037"/>
            <a:ext cx="12188952" cy="5172500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71000">
                <a:srgbClr val="000000">
                  <a:alpha val="2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1E077E-4E23-6D54-BCB3-A953AF25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Research areas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C7033-CF2C-35DD-7260-98A69299B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7059"/>
            <a:ext cx="10330404" cy="3986246"/>
          </a:xfrm>
        </p:spPr>
        <p:txBody>
          <a:bodyPr>
            <a:normAutofit/>
          </a:bodyPr>
          <a:lstStyle/>
          <a:p>
            <a:r>
              <a:rPr lang="en-US" sz="2400" dirty="0"/>
              <a:t>Power factor control using AI techniques</a:t>
            </a:r>
          </a:p>
          <a:p>
            <a:r>
              <a:rPr lang="en-US" sz="2400" dirty="0"/>
              <a:t> Smart PFC Device for solar grids</a:t>
            </a:r>
          </a:p>
          <a:p>
            <a:r>
              <a:rPr lang="en-GB" sz="2400" dirty="0"/>
              <a:t>Real-Time Monitoring and Control Software: Creating software platforms for real-time monitoring and control of PFC systems, ensuring they operate optimally and can quickly respond to changes in load conditions</a:t>
            </a:r>
            <a:endParaRPr lang="en-PK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3FD4E7-846F-02A7-F533-3CA93F2C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www.w3.org/XML/1998/namespace"/>
    <ds:schemaRef ds:uri="http://purl.org/dc/dcmitype/"/>
    <ds:schemaRef ds:uri="230e9df3-be65-4c73-a93b-d1236ebd677e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{CC9B6F94-6F49-4F8D-85D6-49B49D77A932}tf22797433_win32</Template>
  <TotalTime>180</TotalTime>
  <Words>269</Words>
  <Application>Microsoft Office PowerPoint</Application>
  <PresentationFormat>Widescreen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Univers Condensed Light</vt:lpstr>
      <vt:lpstr>Walbaum Display Light</vt:lpstr>
      <vt:lpstr>AngleLinesVTI</vt:lpstr>
      <vt:lpstr>POWER FACTOR CORRECTION</vt:lpstr>
      <vt:lpstr>INTRODUCTION</vt:lpstr>
      <vt:lpstr>MATHeMATICAL MODEL</vt:lpstr>
      <vt:lpstr>BLOCK DIaGRAM</vt:lpstr>
      <vt:lpstr>CIrCUIT DIaGRaM</vt:lpstr>
      <vt:lpstr>PowerPoint Presentation</vt:lpstr>
      <vt:lpstr>RESULTS</vt:lpstr>
      <vt:lpstr>PowerPoint Presentation</vt:lpstr>
      <vt:lpstr>Research areas</vt:lpstr>
      <vt:lpstr>CONCLUSION</vt:lpstr>
      <vt:lpstr>REFERNCE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FACTOR CORRECTION</dc:title>
  <dc:creator>abdurr rahim</dc:creator>
  <cp:lastModifiedBy>ismaeel arif</cp:lastModifiedBy>
  <cp:revision>7</cp:revision>
  <dcterms:created xsi:type="dcterms:W3CDTF">2024-05-13T14:45:26Z</dcterms:created>
  <dcterms:modified xsi:type="dcterms:W3CDTF">2024-05-31T04:48:37Z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