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bg>
      <p:bgPr>
        <a:solidFill>
          <a:srgbClr val="003462"/>
        </a:solidFill>
      </p:bgPr>
    </p:bg>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47162"/>
            <a:ext cx="21971003" cy="636979"/>
          </a:xfrm>
          <a:prstGeom prst="rect">
            <a:avLst/>
          </a:prstGeom>
        </p:spPr>
        <p:txBody>
          <a:bodyPr lIns="45719" tIns="45719" rIns="45719" bIns="45719"/>
          <a:lstStyle>
            <a:lvl1pPr marL="0" indent="0" defTabSz="825500">
              <a:lnSpc>
                <a:spcPct val="100000"/>
              </a:lnSpc>
              <a:spcBef>
                <a:spcPts val="0"/>
              </a:spcBef>
              <a:buSzTx/>
              <a:buNone/>
              <a:defRPr b="1" sz="3600">
                <a:solidFill>
                  <a:srgbClr val="FFFFFF"/>
                </a:solidFill>
              </a:defRPr>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solidFill>
                  <a:srgbClr val="FFFFFF"/>
                </a:solidFill>
              </a:defRPr>
            </a:lvl1pPr>
          </a:lstStyle>
          <a:p>
            <a:pPr/>
            <a:r>
              <a:t>Presentation Title</a:t>
            </a:r>
          </a:p>
        </p:txBody>
      </p:sp>
      <p:sp>
        <p:nvSpPr>
          <p:cNvPr id="13" name="Body Level One…"/>
          <p:cNvSpPr txBox="1"/>
          <p:nvPr>
            <p:ph type="body" sz="quarter" idx="1" hasCustomPrompt="1"/>
          </p:nvPr>
        </p:nvSpPr>
        <p:spPr>
          <a:xfrm>
            <a:off x="1201342" y="7210490"/>
            <a:ext cx="21971001" cy="1905001"/>
          </a:xfrm>
          <a:prstGeom prst="rect">
            <a:avLst/>
          </a:prstGeom>
        </p:spPr>
        <p:txBody>
          <a:bodyPr/>
          <a:lstStyle>
            <a:lvl1pPr marL="0" indent="0" defTabSz="825500">
              <a:lnSpc>
                <a:spcPct val="100000"/>
              </a:lnSpc>
              <a:spcBef>
                <a:spcPts val="0"/>
              </a:spcBef>
              <a:buSzTx/>
              <a:buNone/>
              <a:defRPr b="1" sz="5500">
                <a:solidFill>
                  <a:schemeClr val="accent1"/>
                </a:solidFill>
              </a:defRPr>
            </a:lvl1pPr>
            <a:lvl2pPr marL="0" indent="457200" defTabSz="825500">
              <a:lnSpc>
                <a:spcPct val="100000"/>
              </a:lnSpc>
              <a:spcBef>
                <a:spcPts val="0"/>
              </a:spcBef>
              <a:buSzTx/>
              <a:buNone/>
              <a:defRPr b="1" sz="5500">
                <a:solidFill>
                  <a:schemeClr val="accent1"/>
                </a:solidFill>
              </a:defRPr>
            </a:lvl2pPr>
            <a:lvl3pPr marL="0" indent="914400" defTabSz="825500">
              <a:lnSpc>
                <a:spcPct val="100000"/>
              </a:lnSpc>
              <a:spcBef>
                <a:spcPts val="0"/>
              </a:spcBef>
              <a:buSzTx/>
              <a:buNone/>
              <a:defRPr b="1" sz="5500">
                <a:solidFill>
                  <a:schemeClr val="accent1"/>
                </a:solidFill>
              </a:defRPr>
            </a:lvl3pPr>
            <a:lvl4pPr marL="0" indent="1371600" defTabSz="825500">
              <a:lnSpc>
                <a:spcPct val="100000"/>
              </a:lnSpc>
              <a:spcBef>
                <a:spcPts val="0"/>
              </a:spcBef>
              <a:buSzTx/>
              <a:buNone/>
              <a:defRPr b="1" sz="5500">
                <a:solidFill>
                  <a:schemeClr val="accent1"/>
                </a:solidFill>
              </a:defRPr>
            </a:lvl4pPr>
            <a:lvl5pPr marL="0" indent="1828800" defTabSz="825500">
              <a:lnSpc>
                <a:spcPct val="100000"/>
              </a:lnSpc>
              <a:spcBef>
                <a:spcPts val="0"/>
              </a:spcBef>
              <a:buSzTx/>
              <a:buNone/>
              <a:defRPr b="1" sz="5500">
                <a:solidFill>
                  <a:schemeClr val="accent1"/>
                </a:solidFill>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solidFill>
                  <a:schemeClr val="accent1">
                    <a:hueOff val="114395"/>
                    <a:lumOff val="-24975"/>
                  </a:schemeClr>
                </a:solidFill>
              </a:defRPr>
            </a:lvl1pPr>
            <a:lvl2pPr marL="0" indent="457200" algn="ctr">
              <a:lnSpc>
                <a:spcPct val="80000"/>
              </a:lnSpc>
              <a:spcBef>
                <a:spcPts val="0"/>
              </a:spcBef>
              <a:buSzTx/>
              <a:buNone/>
              <a:defRPr b="1" spc="-250" sz="25000">
                <a:solidFill>
                  <a:schemeClr val="accent1">
                    <a:hueOff val="114395"/>
                    <a:lumOff val="-24975"/>
                  </a:schemeClr>
                </a:solidFill>
              </a:defRPr>
            </a:lvl2pPr>
            <a:lvl3pPr marL="0" indent="914400" algn="ctr">
              <a:lnSpc>
                <a:spcPct val="80000"/>
              </a:lnSpc>
              <a:spcBef>
                <a:spcPts val="0"/>
              </a:spcBef>
              <a:buSzTx/>
              <a:buNone/>
              <a:defRPr b="1" spc="-250" sz="25000">
                <a:solidFill>
                  <a:schemeClr val="accent1">
                    <a:hueOff val="114395"/>
                    <a:lumOff val="-24975"/>
                  </a:schemeClr>
                </a:solidFill>
              </a:defRPr>
            </a:lvl3pPr>
            <a:lvl4pPr marL="0" indent="1371600" algn="ctr">
              <a:lnSpc>
                <a:spcPct val="80000"/>
              </a:lnSpc>
              <a:spcBef>
                <a:spcPts val="0"/>
              </a:spcBef>
              <a:buSzTx/>
              <a:buNone/>
              <a:defRPr b="1" spc="-250" sz="25000">
                <a:solidFill>
                  <a:schemeClr val="accent1">
                    <a:hueOff val="114395"/>
                    <a:lumOff val="-24975"/>
                  </a:schemeClr>
                </a:solidFill>
              </a:defRPr>
            </a:lvl4pPr>
            <a:lvl5pPr marL="0" indent="1828800" algn="ctr">
              <a:lnSpc>
                <a:spcPct val="80000"/>
              </a:lnSpc>
              <a:spcBef>
                <a:spcPts val="0"/>
              </a:spcBef>
              <a:buSzTx/>
              <a:buNone/>
              <a:defRPr b="1" spc="-250" sz="25000">
                <a:solidFill>
                  <a:schemeClr val="accent1">
                    <a:hueOff val="114395"/>
                    <a:lumOff val="-24975"/>
                  </a:schemeClr>
                </a:solidFill>
              </a:defRPr>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1pPr>
            <a:lvl2pPr marL="638923" indent="-127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2pPr>
            <a:lvl3pPr marL="638923" indent="4445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3pPr>
            <a:lvl4pPr marL="638923" indent="9017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4pPr>
            <a:lvl5pPr marL="638923" indent="13589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617931575_1991x1322.jpg"/>
          <p:cNvSpPr/>
          <p:nvPr>
            <p:ph type="pic" sz="quarter" idx="21"/>
          </p:nvPr>
        </p:nvSpPr>
        <p:spPr>
          <a:xfrm>
            <a:off x="15436504" y="1270000"/>
            <a:ext cx="8167167" cy="5422900"/>
          </a:xfrm>
          <a:prstGeom prst="rect">
            <a:avLst/>
          </a:prstGeom>
        </p:spPr>
        <p:txBody>
          <a:bodyPr lIns="91439" tIns="45719" rIns="91439" bIns="45719">
            <a:noAutofit/>
          </a:bodyPr>
          <a:lstStyle/>
          <a:p>
            <a:pPr/>
          </a:p>
        </p:txBody>
      </p:sp>
      <p:sp>
        <p:nvSpPr>
          <p:cNvPr id="125" name="740627569_2880x1920.jpg"/>
          <p:cNvSpPr/>
          <p:nvPr>
            <p:ph type="pic" sz="quarter" idx="22"/>
          </p:nvPr>
        </p:nvSpPr>
        <p:spPr>
          <a:xfrm>
            <a:off x="15461772" y="7085972"/>
            <a:ext cx="8148414" cy="5432276"/>
          </a:xfrm>
          <a:prstGeom prst="rect">
            <a:avLst/>
          </a:prstGeom>
        </p:spPr>
        <p:txBody>
          <a:bodyPr lIns="91439" tIns="45719" rIns="91439" bIns="45719">
            <a:noAutofit/>
          </a:bodyPr>
          <a:lstStyle/>
          <a:p>
            <a:pPr/>
          </a:p>
        </p:txBody>
      </p:sp>
      <p:sp>
        <p:nvSpPr>
          <p:cNvPr id="126" name="996267730_2880x1920.jpg"/>
          <p:cNvSpPr/>
          <p:nvPr>
            <p:ph type="pic" idx="23"/>
          </p:nvPr>
        </p:nvSpPr>
        <p:spPr>
          <a:xfrm>
            <a:off x="-124635" y="1270000"/>
            <a:ext cx="16859219" cy="11239479"/>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996267730_2880x1920.jpg"/>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740627569_2880x1920.jpg"/>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solidFill>
                  <a:srgbClr val="FFFFFF"/>
                </a:solidFill>
              </a:defRPr>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solidFill>
                  <a:srgbClr val="FFFFFF"/>
                </a:solidFill>
              </a:defRPr>
            </a:lvl1pPr>
            <a:lvl2pPr marL="0" indent="457200" defTabSz="825500">
              <a:lnSpc>
                <a:spcPct val="100000"/>
              </a:lnSpc>
              <a:spcBef>
                <a:spcPts val="0"/>
              </a:spcBef>
              <a:buSzTx/>
              <a:buNone/>
              <a:defRPr b="1" sz="5500">
                <a:solidFill>
                  <a:srgbClr val="FFFFFF"/>
                </a:solidFill>
              </a:defRPr>
            </a:lvl2pPr>
            <a:lvl3pPr marL="0" indent="914400" defTabSz="825500">
              <a:lnSpc>
                <a:spcPct val="100000"/>
              </a:lnSpc>
              <a:spcBef>
                <a:spcPts val="0"/>
              </a:spcBef>
              <a:buSzTx/>
              <a:buNone/>
              <a:defRPr b="1" sz="5500">
                <a:solidFill>
                  <a:srgbClr val="FFFFFF"/>
                </a:solidFill>
              </a:defRPr>
            </a:lvl3pPr>
            <a:lvl4pPr marL="0" indent="1371600" defTabSz="825500">
              <a:lnSpc>
                <a:spcPct val="100000"/>
              </a:lnSpc>
              <a:spcBef>
                <a:spcPts val="0"/>
              </a:spcBef>
              <a:buSzTx/>
              <a:buNone/>
              <a:defRPr b="1" sz="5500">
                <a:solidFill>
                  <a:srgbClr val="FFFFFF"/>
                </a:solidFill>
              </a:defRPr>
            </a:lvl4pPr>
            <a:lvl5pPr marL="0" indent="1828800" defTabSz="825500">
              <a:lnSpc>
                <a:spcPct val="100000"/>
              </a:lnSpc>
              <a:spcBef>
                <a:spcPts val="0"/>
              </a:spcBef>
              <a:buSzTx/>
              <a:buNone/>
              <a:defRPr b="1" sz="5500">
                <a:solidFill>
                  <a:srgbClr val="FFFFFF"/>
                </a:solidFill>
              </a:defRPr>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136959463_1989x1321.jpg"/>
          <p:cNvSpPr/>
          <p:nvPr>
            <p:ph type="pic" idx="21"/>
          </p:nvPr>
        </p:nvSpPr>
        <p:spPr>
          <a:xfrm>
            <a:off x="9226574" y="1270000"/>
            <a:ext cx="16840152" cy="11184435"/>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247900"/>
            <a:ext cx="9779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617931575_1991x1322.jpg"/>
          <p:cNvSpPr/>
          <p:nvPr>
            <p:ph type="pic" idx="22"/>
          </p:nvPr>
        </p:nvSpPr>
        <p:spPr>
          <a:xfrm>
            <a:off x="8432800" y="1263848"/>
            <a:ext cx="16850011" cy="11188205"/>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bg>
      <p:bgPr>
        <a:solidFill>
          <a:srgbClr val="003462"/>
        </a:solidFill>
      </p:bgPr>
    </p:bg>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solidFill>
                  <a:srgbClr val="FFFFFF"/>
                </a:solidFill>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952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952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5.tif"/><Relationship Id="rId3" Type="http://schemas.openxmlformats.org/officeDocument/2006/relationships/image" Target="../media/image6.tif"/></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7.tif"/></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8.tif"/></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9.tif"/></Relationships>

</file>

<file path=ppt/slides/_rels/slide18.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0.tif"/></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tif"/></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tif"/></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4.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CLL data seurat analysis"/>
          <p:cNvSpPr txBox="1"/>
          <p:nvPr>
            <p:ph type="ctrTitle"/>
          </p:nvPr>
        </p:nvSpPr>
        <p:spPr>
          <a:prstGeom prst="rect">
            <a:avLst/>
          </a:prstGeom>
        </p:spPr>
        <p:txBody>
          <a:bodyPr/>
          <a:lstStyle/>
          <a:p>
            <a:pPr/>
            <a:r>
              <a:t>CLL data seurat analysis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SCTransform with cell cycle scores and mitochondrial contamination regressed out"/>
          <p:cNvSpPr txBox="1"/>
          <p:nvPr>
            <p:ph type="title"/>
          </p:nvPr>
        </p:nvSpPr>
        <p:spPr>
          <a:xfrm>
            <a:off x="761996" y="4533900"/>
            <a:ext cx="21971004" cy="4648200"/>
          </a:xfrm>
          <a:prstGeom prst="rect">
            <a:avLst/>
          </a:prstGeom>
        </p:spPr>
        <p:txBody>
          <a:bodyPr/>
          <a:lstStyle>
            <a:lvl1pPr algn="ctr" defTabSz="2072588">
              <a:lnSpc>
                <a:spcPct val="100000"/>
              </a:lnSpc>
              <a:defRPr spc="-197" sz="9860"/>
            </a:lvl1pPr>
          </a:lstStyle>
          <a:p>
            <a:pPr/>
            <a:r>
              <a:t>SCTransform with cell cycle scores and mitochondrial contamination regressed out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Why SCTransform:…"/>
          <p:cNvSpPr txBox="1"/>
          <p:nvPr>
            <p:ph type="title"/>
          </p:nvPr>
        </p:nvSpPr>
        <p:spPr>
          <a:xfrm>
            <a:off x="904177" y="1382226"/>
            <a:ext cx="21971004" cy="4648201"/>
          </a:xfrm>
          <a:prstGeom prst="rect">
            <a:avLst/>
          </a:prstGeom>
        </p:spPr>
        <p:txBody>
          <a:bodyPr/>
          <a:lstStyle/>
          <a:p>
            <a:pPr defTabSz="635634">
              <a:lnSpc>
                <a:spcPct val="120000"/>
              </a:lnSpc>
              <a:defRPr b="1" spc="0" sz="4235">
                <a:latin typeface="+mn-lt"/>
                <a:ea typeface="+mn-ea"/>
                <a:cs typeface="+mn-cs"/>
                <a:sym typeface="Helvetica Neue"/>
              </a:defRPr>
            </a:pPr>
            <a:r>
              <a:t>Why SCTransform:</a:t>
            </a:r>
          </a:p>
          <a:p>
            <a:pPr defTabSz="635634">
              <a:lnSpc>
                <a:spcPct val="120000"/>
              </a:lnSpc>
              <a:defRPr b="1" spc="0" sz="4235">
                <a:latin typeface="+mn-lt"/>
                <a:ea typeface="+mn-ea"/>
                <a:cs typeface="+mn-cs"/>
                <a:sym typeface="Helvetica Neue"/>
              </a:defRPr>
            </a:pPr>
            <a:r>
              <a:t>Biological heterogeneity in single-cell RNA-seq data is often confounded by technical factors including sequencing depth. The number of molecules detected in each cell can vary significantly between cells, even within the same celltype. Interpretation of scRNA-seq data requires effective pre-processing and normalization to remove this technical variability.</a:t>
            </a:r>
          </a:p>
        </p:txBody>
      </p:sp>
      <p:sp>
        <p:nvSpPr>
          <p:cNvPr id="177" name="Along with normalization, we also remove confounding sources of variation, for example, variation due to cell cycle changes and mitochondrial mapping percentage (dying cells)"/>
          <p:cNvSpPr txBox="1"/>
          <p:nvPr/>
        </p:nvSpPr>
        <p:spPr>
          <a:xfrm>
            <a:off x="904177" y="6959489"/>
            <a:ext cx="21971004" cy="4648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lgn="l" defTabSz="775969">
              <a:lnSpc>
                <a:spcPct val="120000"/>
              </a:lnSpc>
              <a:defRPr b="1" sz="5170">
                <a:solidFill>
                  <a:srgbClr val="FFFFFF"/>
                </a:solidFill>
              </a:defRPr>
            </a:pPr>
            <a:r>
              <a:t>Along with normalization, we also remove confounding sources of variation, for example, variation due to cell cycle changes and mitochondrial mapping percentage (dying cells)</a:t>
            </a:r>
          </a:p>
          <a:p>
            <a:pPr algn="l" defTabSz="775969">
              <a:lnSpc>
                <a:spcPct val="120000"/>
              </a:lnSpc>
              <a:defRPr b="1" sz="5170">
                <a:solidFill>
                  <a:srgbClr val="FFFFFF"/>
                </a:solidFill>
              </a:defRPr>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Integration:…"/>
          <p:cNvSpPr txBox="1"/>
          <p:nvPr>
            <p:ph type="title"/>
          </p:nvPr>
        </p:nvSpPr>
        <p:spPr>
          <a:xfrm>
            <a:off x="961961" y="1548104"/>
            <a:ext cx="22460077" cy="4751669"/>
          </a:xfrm>
          <a:prstGeom prst="rect">
            <a:avLst/>
          </a:prstGeom>
        </p:spPr>
        <p:txBody>
          <a:bodyPr/>
          <a:lstStyle/>
          <a:p>
            <a:pPr defTabSz="775969">
              <a:lnSpc>
                <a:spcPct val="120000"/>
              </a:lnSpc>
              <a:defRPr b="1" spc="0" sz="5170">
                <a:latin typeface="+mn-lt"/>
                <a:ea typeface="+mn-ea"/>
                <a:cs typeface="+mn-cs"/>
                <a:sym typeface="Helvetica Neue"/>
              </a:defRPr>
            </a:pPr>
            <a:r>
              <a:t>Integration:</a:t>
            </a:r>
          </a:p>
          <a:p>
            <a:pPr defTabSz="775969">
              <a:lnSpc>
                <a:spcPct val="120000"/>
              </a:lnSpc>
              <a:defRPr b="1" spc="0" sz="5170">
                <a:latin typeface="+mn-lt"/>
                <a:ea typeface="+mn-ea"/>
                <a:cs typeface="+mn-cs"/>
                <a:sym typeface="Helvetica Neue"/>
              </a:defRPr>
            </a:pPr>
            <a:r>
              <a:t>The goal is to integrate across conditions(control and treatment) by aligning similar cell types</a:t>
            </a:r>
          </a:p>
          <a:p>
            <a:pPr defTabSz="775969">
              <a:lnSpc>
                <a:spcPct val="120000"/>
              </a:lnSpc>
              <a:defRPr b="1" spc="0" sz="5170">
                <a:latin typeface="+mn-lt"/>
                <a:ea typeface="+mn-ea"/>
                <a:cs typeface="+mn-cs"/>
                <a:sym typeface="Helvetica Neue"/>
              </a:defRPr>
            </a:pPr>
          </a:p>
          <a:p>
            <a:pPr defTabSz="775969">
              <a:lnSpc>
                <a:spcPct val="120000"/>
              </a:lnSpc>
              <a:defRPr b="1" spc="0" sz="5170">
                <a:latin typeface="+mn-lt"/>
                <a:ea typeface="+mn-ea"/>
                <a:cs typeface="+mn-cs"/>
                <a:sym typeface="Helvetica Neue"/>
              </a:defRPr>
            </a:pPr>
            <a:r>
              <a:t>Integration was done using 3000 most variable genes. </a:t>
            </a:r>
          </a:p>
        </p:txBody>
      </p:sp>
      <p:sp>
        <p:nvSpPr>
          <p:cNvPr id="180" name="Integration is a multi-step procedure involving canonical correlation analysis, mutual nearest neighbor identification, anchors identification, anchors filtering, integration followed by PCA and UMAP plots of the integrated dataset"/>
          <p:cNvSpPr txBox="1"/>
          <p:nvPr/>
        </p:nvSpPr>
        <p:spPr>
          <a:xfrm>
            <a:off x="961961" y="6746217"/>
            <a:ext cx="22460077" cy="475167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defTabSz="825500">
              <a:lnSpc>
                <a:spcPct val="120000"/>
              </a:lnSpc>
              <a:defRPr b="1" sz="5500">
                <a:solidFill>
                  <a:srgbClr val="FFFFFF"/>
                </a:solidFill>
              </a:defRPr>
            </a:lvl1pPr>
          </a:lstStyle>
          <a:p>
            <a:pPr/>
            <a:r>
              <a:t>Integration is a multi-step procedure involving canonical correlation analysis, mutual nearest neighbor identification, anchors identification, anchors filtering, integration followed by PCA and UMAP plots of the integrated dataset</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2" name="Image" descr="Image"/>
          <p:cNvPicPr>
            <a:picLocks noChangeAspect="1"/>
          </p:cNvPicPr>
          <p:nvPr/>
        </p:nvPicPr>
        <p:blipFill>
          <a:blip r:embed="rId2">
            <a:extLst/>
          </a:blip>
          <a:stretch>
            <a:fillRect/>
          </a:stretch>
        </p:blipFill>
        <p:spPr>
          <a:xfrm>
            <a:off x="131732" y="2864669"/>
            <a:ext cx="12258668" cy="7570126"/>
          </a:xfrm>
          <a:prstGeom prst="rect">
            <a:avLst/>
          </a:prstGeom>
          <a:ln w="12700">
            <a:miter lim="400000"/>
          </a:ln>
        </p:spPr>
      </p:pic>
      <p:pic>
        <p:nvPicPr>
          <p:cNvPr id="183" name="Image" descr="Image"/>
          <p:cNvPicPr>
            <a:picLocks noChangeAspect="1"/>
          </p:cNvPicPr>
          <p:nvPr/>
        </p:nvPicPr>
        <p:blipFill>
          <a:blip r:embed="rId3">
            <a:extLst/>
          </a:blip>
          <a:stretch>
            <a:fillRect/>
          </a:stretch>
        </p:blipFill>
        <p:spPr>
          <a:xfrm>
            <a:off x="11495298" y="2900347"/>
            <a:ext cx="12258456" cy="7569995"/>
          </a:xfrm>
          <a:prstGeom prst="rect">
            <a:avLst/>
          </a:prstGeom>
          <a:ln w="12700">
            <a:miter lim="400000"/>
          </a:ln>
        </p:spPr>
      </p:pic>
      <p:sp>
        <p:nvSpPr>
          <p:cNvPr id="184" name="PCA"/>
          <p:cNvSpPr txBox="1"/>
          <p:nvPr/>
        </p:nvSpPr>
        <p:spPr>
          <a:xfrm>
            <a:off x="6261070" y="576363"/>
            <a:ext cx="2308924" cy="137838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80000"/>
              </a:lnSpc>
              <a:defRPr b="1" spc="-170" sz="8500">
                <a:solidFill>
                  <a:schemeClr val="accent1">
                    <a:hueOff val="114395"/>
                    <a:lumOff val="-24975"/>
                  </a:schemeClr>
                </a:solidFill>
              </a:defRPr>
            </a:lvl1pPr>
          </a:lstStyle>
          <a:p>
            <a:pPr/>
            <a:r>
              <a:t>PCA</a:t>
            </a:r>
          </a:p>
        </p:txBody>
      </p:sp>
      <p:sp>
        <p:nvSpPr>
          <p:cNvPr id="185" name="UMAP"/>
          <p:cNvSpPr txBox="1"/>
          <p:nvPr/>
        </p:nvSpPr>
        <p:spPr>
          <a:xfrm>
            <a:off x="17407078" y="576363"/>
            <a:ext cx="3266441" cy="137838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80000"/>
              </a:lnSpc>
              <a:defRPr b="1" spc="-170" sz="8500">
                <a:solidFill>
                  <a:schemeClr val="accent1">
                    <a:hueOff val="114395"/>
                    <a:lumOff val="-24975"/>
                  </a:schemeClr>
                </a:solidFill>
              </a:defRPr>
            </a:lvl1pPr>
          </a:lstStyle>
          <a:p>
            <a:pPr/>
            <a:r>
              <a:t>UMAP</a:t>
            </a:r>
          </a:p>
        </p:txBody>
      </p:sp>
      <p:sp>
        <p:nvSpPr>
          <p:cNvPr id="186" name="Most cells don’t separate out using either method, with some separation at the margins using the UMAP method of dimensional reduction"/>
          <p:cNvSpPr txBox="1"/>
          <p:nvPr/>
        </p:nvSpPr>
        <p:spPr>
          <a:xfrm>
            <a:off x="1090549" y="11344583"/>
            <a:ext cx="22202903" cy="150705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825500">
              <a:defRPr b="1" sz="4600">
                <a:solidFill>
                  <a:srgbClr val="000000"/>
                </a:solidFill>
              </a:defRPr>
            </a:lvl1pPr>
          </a:lstStyle>
          <a:p>
            <a:pPr/>
            <a:r>
              <a:t>Most cells don’t separate out using either method, with some separation at the margins using the UMAP method of dimensional reduction</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Clustering done using 50 PCs based on elbow plot, k-nearest neighbors and clustering at various resolutions, visualization and ultimately using a 0.5 resolution leading to 11 clusters…"/>
          <p:cNvSpPr txBox="1"/>
          <p:nvPr>
            <p:ph type="title"/>
          </p:nvPr>
        </p:nvSpPr>
        <p:spPr>
          <a:xfrm>
            <a:off x="1378113" y="4533900"/>
            <a:ext cx="21971004" cy="4648200"/>
          </a:xfrm>
          <a:prstGeom prst="rect">
            <a:avLst/>
          </a:prstGeom>
        </p:spPr>
        <p:txBody>
          <a:bodyPr/>
          <a:lstStyle/>
          <a:p>
            <a:pPr defTabSz="975335">
              <a:lnSpc>
                <a:spcPct val="100000"/>
              </a:lnSpc>
              <a:defRPr spc="-92" sz="4640"/>
            </a:pPr>
            <a:r>
              <a:t>Clustering done using 50 PCs based on elbow plot, k-nearest neighbors and clustering at various resolutions, visualization and ultimately using a 0.5 resolution leading to 11 clusters</a:t>
            </a:r>
          </a:p>
          <a:p>
            <a:pPr defTabSz="975335">
              <a:lnSpc>
                <a:spcPct val="100000"/>
              </a:lnSpc>
              <a:defRPr spc="-92" sz="4640"/>
            </a:pPr>
          </a:p>
          <a:p>
            <a:pPr defTabSz="975335">
              <a:lnSpc>
                <a:spcPct val="100000"/>
              </a:lnSpc>
              <a:defRPr spc="-92" sz="4640"/>
            </a:pPr>
            <a:r>
              <a:t>Other variations including not integrating data, not regressing out cell cycle and mitochondrial contamination were also explored in attempt to best resolve clusters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0" name="Image" descr="Image"/>
          <p:cNvPicPr>
            <a:picLocks noChangeAspect="1"/>
          </p:cNvPicPr>
          <p:nvPr/>
        </p:nvPicPr>
        <p:blipFill>
          <a:blip r:embed="rId2">
            <a:extLst/>
          </a:blip>
          <a:stretch>
            <a:fillRect/>
          </a:stretch>
        </p:blipFill>
        <p:spPr>
          <a:xfrm>
            <a:off x="5319300" y="3369758"/>
            <a:ext cx="15214601" cy="9398001"/>
          </a:xfrm>
          <a:prstGeom prst="rect">
            <a:avLst/>
          </a:prstGeom>
          <a:ln w="12700">
            <a:miter lim="400000"/>
          </a:ln>
        </p:spPr>
      </p:pic>
      <p:sp>
        <p:nvSpPr>
          <p:cNvPr id="191" name="Tentative clusters at 0.5 resolution, using 50 PCs"/>
          <p:cNvSpPr txBox="1"/>
          <p:nvPr/>
        </p:nvSpPr>
        <p:spPr>
          <a:xfrm>
            <a:off x="3064670" y="758990"/>
            <a:ext cx="19723863" cy="115531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80000"/>
              </a:lnSpc>
              <a:defRPr b="1" spc="-140" sz="7000">
                <a:solidFill>
                  <a:schemeClr val="accent1">
                    <a:hueOff val="114395"/>
                    <a:lumOff val="-24975"/>
                  </a:schemeClr>
                </a:solidFill>
              </a:defRPr>
            </a:lvl1pPr>
          </a:lstStyle>
          <a:p>
            <a:pPr/>
            <a:r>
              <a:t>Tentative clusters at 0.5 resolution, using 50 PCs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3" name="Image" descr="Image"/>
          <p:cNvPicPr>
            <a:picLocks noChangeAspect="1"/>
          </p:cNvPicPr>
          <p:nvPr/>
        </p:nvPicPr>
        <p:blipFill>
          <a:blip r:embed="rId2">
            <a:extLst/>
          </a:blip>
          <a:stretch>
            <a:fillRect/>
          </a:stretch>
        </p:blipFill>
        <p:spPr>
          <a:xfrm>
            <a:off x="3670300" y="3162003"/>
            <a:ext cx="17964874" cy="9290331"/>
          </a:xfrm>
          <a:prstGeom prst="rect">
            <a:avLst/>
          </a:prstGeom>
          <a:ln w="12700">
            <a:miter lim="400000"/>
          </a:ln>
        </p:spPr>
      </p:pic>
      <p:sp>
        <p:nvSpPr>
          <p:cNvPr id="194" name="known markers and most variable genes among clusters"/>
          <p:cNvSpPr txBox="1"/>
          <p:nvPr/>
        </p:nvSpPr>
        <p:spPr>
          <a:xfrm>
            <a:off x="2238755" y="1158753"/>
            <a:ext cx="19906489" cy="101929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80000"/>
              </a:lnSpc>
              <a:defRPr b="1" spc="-119" sz="6000">
                <a:solidFill>
                  <a:schemeClr val="accent1">
                    <a:hueOff val="114395"/>
                    <a:lumOff val="-24975"/>
                  </a:schemeClr>
                </a:solidFill>
              </a:defRPr>
            </a:lvl1pPr>
          </a:lstStyle>
          <a:p>
            <a:pPr/>
            <a:r>
              <a:t>known markers and most variable genes among clusters</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6" name="Image" descr="Image"/>
          <p:cNvPicPr>
            <a:picLocks noChangeAspect="1"/>
          </p:cNvPicPr>
          <p:nvPr/>
        </p:nvPicPr>
        <p:blipFill>
          <a:blip r:embed="rId2">
            <a:extLst/>
          </a:blip>
          <a:stretch>
            <a:fillRect/>
          </a:stretch>
        </p:blipFill>
        <p:spPr>
          <a:xfrm>
            <a:off x="3370930" y="2261044"/>
            <a:ext cx="19016554" cy="11457178"/>
          </a:xfrm>
          <a:prstGeom prst="rect">
            <a:avLst/>
          </a:prstGeom>
          <a:ln w="12700">
            <a:miter lim="400000"/>
          </a:ln>
        </p:spPr>
      </p:pic>
      <p:sp>
        <p:nvSpPr>
          <p:cNvPr id="197" name="Tentative cluster IDs…"/>
          <p:cNvSpPr txBox="1"/>
          <p:nvPr/>
        </p:nvSpPr>
        <p:spPr>
          <a:xfrm>
            <a:off x="2695254" y="605294"/>
            <a:ext cx="21096398" cy="165228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nSpc>
                <a:spcPct val="80000"/>
              </a:lnSpc>
              <a:defRPr b="1" spc="-140" sz="7000">
                <a:solidFill>
                  <a:schemeClr val="accent1">
                    <a:hueOff val="114395"/>
                    <a:lumOff val="-24975"/>
                  </a:schemeClr>
                </a:solidFill>
              </a:defRPr>
            </a:pPr>
            <a:r>
              <a:t>Tentative cluster IDs</a:t>
            </a:r>
          </a:p>
          <a:p>
            <a:pPr algn="l">
              <a:lnSpc>
                <a:spcPct val="80000"/>
              </a:lnSpc>
              <a:defRPr b="1" spc="-140" sz="7000">
                <a:solidFill>
                  <a:schemeClr val="accent1">
                    <a:hueOff val="114395"/>
                    <a:lumOff val="-24975"/>
                  </a:schemeClr>
                </a:solidFill>
              </a:defRPr>
            </a:pPr>
            <a:r>
              <a:rPr spc="-90" sz="4500"/>
              <a:t>(statistical, uncertain biological significance, most show B cell markers)</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Differential expression between control and treated cells"/>
          <p:cNvSpPr txBox="1"/>
          <p:nvPr>
            <p:ph type="title"/>
          </p:nvPr>
        </p:nvSpPr>
        <p:spPr>
          <a:prstGeom prst="rect">
            <a:avLst/>
          </a:prstGeom>
        </p:spPr>
        <p:txBody>
          <a:bodyPr/>
          <a:lstStyle/>
          <a:p>
            <a:pPr/>
            <a:r>
              <a:t>Differential expression between control and treated cells</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Best practice for differential expression within a cluster / clusters in an scRNAseq dataset, subject to different experimental conditions, requires at least two biological replicates (samples)."/>
          <p:cNvSpPr txBox="1"/>
          <p:nvPr>
            <p:ph type="title"/>
          </p:nvPr>
        </p:nvSpPr>
        <p:spPr>
          <a:xfrm>
            <a:off x="961961" y="1595497"/>
            <a:ext cx="22460077" cy="4751670"/>
          </a:xfrm>
          <a:prstGeom prst="rect">
            <a:avLst/>
          </a:prstGeom>
        </p:spPr>
        <p:txBody>
          <a:bodyPr/>
          <a:lstStyle>
            <a:lvl1pPr defTabSz="825500">
              <a:lnSpc>
                <a:spcPct val="120000"/>
              </a:lnSpc>
              <a:defRPr b="1" spc="0" sz="5500">
                <a:latin typeface="+mn-lt"/>
                <a:ea typeface="+mn-ea"/>
                <a:cs typeface="+mn-cs"/>
                <a:sym typeface="Helvetica Neue"/>
              </a:defRPr>
            </a:lvl1pPr>
          </a:lstStyle>
          <a:p>
            <a:pPr/>
            <a:r>
              <a:t>Best practice for differential expression within a cluster / clusters in an scRNAseq dataset, subject to different experimental conditions, requires at least two biological replicates (samples). </a:t>
            </a:r>
          </a:p>
        </p:txBody>
      </p:sp>
      <p:sp>
        <p:nvSpPr>
          <p:cNvPr id="202" name="Since cells from a single sample (patient) are not independent of each other, any DE between conditions will reflect changes for that individual only and cannot be extrapolated to the population."/>
          <p:cNvSpPr txBox="1"/>
          <p:nvPr/>
        </p:nvSpPr>
        <p:spPr>
          <a:xfrm>
            <a:off x="961961" y="6651430"/>
            <a:ext cx="22460077" cy="475166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defTabSz="825500">
              <a:lnSpc>
                <a:spcPct val="120000"/>
              </a:lnSpc>
              <a:defRPr b="1" sz="5500">
                <a:solidFill>
                  <a:srgbClr val="FFFFFF"/>
                </a:solidFill>
              </a:defRPr>
            </a:lvl1pPr>
          </a:lstStyle>
          <a:p>
            <a:pPr/>
            <a:r>
              <a:t>Since cells from a single sample (patient) are not independent of each other, any DE between conditions will reflect changes for that individual only and cannot be extrapolated to the population.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Data QC"/>
          <p:cNvSpPr txBox="1"/>
          <p:nvPr>
            <p:ph type="title"/>
          </p:nvPr>
        </p:nvSpPr>
        <p:spPr>
          <a:prstGeom prst="rect">
            <a:avLst/>
          </a:prstGeom>
        </p:spPr>
        <p:txBody>
          <a:bodyPr/>
          <a:lstStyle/>
          <a:p>
            <a:pPr/>
            <a:r>
              <a:t>Data QC</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We analyzed differential expression between control and treated for each cluster in the sample.…"/>
          <p:cNvSpPr txBox="1"/>
          <p:nvPr>
            <p:ph type="title"/>
          </p:nvPr>
        </p:nvSpPr>
        <p:spPr>
          <a:xfrm>
            <a:off x="635857" y="4310741"/>
            <a:ext cx="24080644" cy="5094518"/>
          </a:xfrm>
          <a:prstGeom prst="rect">
            <a:avLst/>
          </a:prstGeom>
        </p:spPr>
        <p:txBody>
          <a:bodyPr/>
          <a:lstStyle/>
          <a:p>
            <a:pPr defTabSz="511809">
              <a:lnSpc>
                <a:spcPct val="120000"/>
              </a:lnSpc>
              <a:defRPr b="1" spc="0" sz="3409">
                <a:latin typeface="+mn-lt"/>
                <a:ea typeface="+mn-ea"/>
                <a:cs typeface="+mn-cs"/>
                <a:sym typeface="Helvetica Neue"/>
              </a:defRPr>
            </a:pPr>
            <a:r>
              <a:t>We analyzed differential expression between control and treated for each cluster in the sample. </a:t>
            </a:r>
          </a:p>
          <a:p>
            <a:pPr defTabSz="511809">
              <a:lnSpc>
                <a:spcPct val="120000"/>
              </a:lnSpc>
              <a:defRPr b="1" spc="0" sz="3409">
                <a:latin typeface="+mn-lt"/>
                <a:ea typeface="+mn-ea"/>
                <a:cs typeface="+mn-cs"/>
                <a:sym typeface="Helvetica Neue"/>
              </a:defRPr>
            </a:pPr>
            <a:r>
              <a:t>Given that seurat considers each cell to be a sample, p-values become inflated and do not reflect significance. </a:t>
            </a:r>
          </a:p>
          <a:p>
            <a:pPr defTabSz="511809">
              <a:lnSpc>
                <a:spcPct val="120000"/>
              </a:lnSpc>
              <a:defRPr b="1" spc="0" sz="3409">
                <a:latin typeface="+mn-lt"/>
                <a:ea typeface="+mn-ea"/>
                <a:cs typeface="+mn-cs"/>
                <a:sym typeface="Helvetica Neue"/>
              </a:defRPr>
            </a:pPr>
          </a:p>
          <a:p>
            <a:pPr defTabSz="511809">
              <a:lnSpc>
                <a:spcPct val="120000"/>
              </a:lnSpc>
              <a:defRPr b="1" spc="0" sz="3409">
                <a:latin typeface="+mn-lt"/>
                <a:ea typeface="+mn-ea"/>
                <a:cs typeface="+mn-cs"/>
                <a:sym typeface="Helvetica Neue"/>
              </a:defRPr>
            </a:pPr>
            <a:r>
              <a:t>Hence a list of markers in each cluster, ordered according to the difference in percentage of  treated cells expressing the marker versus percentage of cells in control expressing the marker, is shown.</a:t>
            </a:r>
          </a:p>
          <a:p>
            <a:pPr defTabSz="511809">
              <a:lnSpc>
                <a:spcPct val="120000"/>
              </a:lnSpc>
              <a:defRPr b="1" spc="0" sz="3409">
                <a:latin typeface="+mn-lt"/>
                <a:ea typeface="+mn-ea"/>
                <a:cs typeface="+mn-cs"/>
                <a:sym typeface="Helvetica Neue"/>
              </a:defRPr>
            </a:pPr>
          </a:p>
          <a:p>
            <a:pPr defTabSz="511809">
              <a:lnSpc>
                <a:spcPct val="120000"/>
              </a:lnSpc>
              <a:defRPr b="1" spc="0" sz="3409">
                <a:latin typeface="+mn-lt"/>
                <a:ea typeface="+mn-ea"/>
                <a:cs typeface="+mn-cs"/>
                <a:sym typeface="Helvetica Neue"/>
              </a:defRPr>
            </a:pPr>
            <a:r>
              <a:t>A total of 1685 genes were identified with a minimum threshold of 25% of cells expressing the identified marker.</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6" name="Image" descr="Image"/>
          <p:cNvPicPr>
            <a:picLocks noChangeAspect="1"/>
          </p:cNvPicPr>
          <p:nvPr/>
        </p:nvPicPr>
        <p:blipFill>
          <a:blip r:embed="rId2">
            <a:extLst/>
          </a:blip>
          <a:stretch>
            <a:fillRect/>
          </a:stretch>
        </p:blipFill>
        <p:spPr>
          <a:xfrm>
            <a:off x="866862" y="0"/>
            <a:ext cx="22650276" cy="13716000"/>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5" name="Image" descr="Image"/>
          <p:cNvPicPr>
            <a:picLocks noChangeAspect="1"/>
          </p:cNvPicPr>
          <p:nvPr/>
        </p:nvPicPr>
        <p:blipFill>
          <a:blip r:embed="rId2">
            <a:extLst/>
          </a:blip>
          <a:stretch>
            <a:fillRect/>
          </a:stretch>
        </p:blipFill>
        <p:spPr>
          <a:xfrm>
            <a:off x="4526557" y="2378273"/>
            <a:ext cx="15330945" cy="9467356"/>
          </a:xfrm>
          <a:prstGeom prst="rect">
            <a:avLst/>
          </a:prstGeom>
          <a:ln w="12700">
            <a:miter lim="400000"/>
          </a:ln>
        </p:spPr>
      </p:pic>
      <p:sp>
        <p:nvSpPr>
          <p:cNvPr id="156" name="ctrl = 6282 cells, treat = 4958 cells"/>
          <p:cNvSpPr txBox="1"/>
          <p:nvPr/>
        </p:nvSpPr>
        <p:spPr>
          <a:xfrm>
            <a:off x="4186066" y="12598909"/>
            <a:ext cx="4788104"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ctrl = 6282 cells, treat = 4958 cells</a:t>
            </a:r>
          </a:p>
        </p:txBody>
      </p:sp>
      <p:sp>
        <p:nvSpPr>
          <p:cNvPr id="157" name="How many cells loaded per condition to estimate capture efficiency?"/>
          <p:cNvSpPr txBox="1"/>
          <p:nvPr/>
        </p:nvSpPr>
        <p:spPr>
          <a:xfrm>
            <a:off x="11244686" y="12598909"/>
            <a:ext cx="9430208"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How many cells loaded per condition to estimate capture efficiency?</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9" name="Image" descr="Image"/>
          <p:cNvPicPr>
            <a:picLocks noChangeAspect="1"/>
          </p:cNvPicPr>
          <p:nvPr/>
        </p:nvPicPr>
        <p:blipFill>
          <a:blip r:embed="rId2">
            <a:extLst/>
          </a:blip>
          <a:stretch>
            <a:fillRect/>
          </a:stretch>
        </p:blipFill>
        <p:spPr>
          <a:xfrm>
            <a:off x="2413000" y="1325177"/>
            <a:ext cx="19558000" cy="12077701"/>
          </a:xfrm>
          <a:prstGeom prst="rect">
            <a:avLst/>
          </a:prstGeom>
          <a:ln w="12700">
            <a:miter lim="400000"/>
          </a:ln>
        </p:spPr>
      </p:pic>
      <p:sp>
        <p:nvSpPr>
          <p:cNvPr id="160" name="UMIs per gene in each cell for both conditions"/>
          <p:cNvSpPr txBox="1"/>
          <p:nvPr/>
        </p:nvSpPr>
        <p:spPr>
          <a:xfrm>
            <a:off x="4780687" y="225501"/>
            <a:ext cx="17550905" cy="92027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80000"/>
              </a:lnSpc>
              <a:defRPr b="1" spc="-105" sz="5300">
                <a:solidFill>
                  <a:schemeClr val="accent1">
                    <a:hueOff val="114395"/>
                    <a:lumOff val="-24975"/>
                  </a:schemeClr>
                </a:solidFill>
              </a:defRPr>
            </a:lvl1pPr>
          </a:lstStyle>
          <a:p>
            <a:pPr/>
            <a:r>
              <a:t>UMIs per gene in each cell for both conditions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Cell filtering…"/>
          <p:cNvSpPr txBox="1"/>
          <p:nvPr/>
        </p:nvSpPr>
        <p:spPr>
          <a:xfrm>
            <a:off x="10311166" y="4004350"/>
            <a:ext cx="6656528" cy="57073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lnSpc>
                <a:spcPct val="90000"/>
              </a:lnSpc>
              <a:spcBef>
                <a:spcPts val="4500"/>
              </a:spcBef>
              <a:defRPr sz="4800">
                <a:solidFill>
                  <a:srgbClr val="000000"/>
                </a:solidFill>
              </a:defRPr>
            </a:pPr>
            <a:r>
              <a:t>Cell filtering</a:t>
            </a:r>
          </a:p>
          <a:p>
            <a:pPr algn="l">
              <a:lnSpc>
                <a:spcPct val="90000"/>
              </a:lnSpc>
              <a:spcBef>
                <a:spcPts val="4500"/>
              </a:spcBef>
              <a:defRPr sz="4800">
                <a:solidFill>
                  <a:srgbClr val="000000"/>
                </a:solidFill>
              </a:defRPr>
            </a:pPr>
            <a:r>
              <a:t>500&gt; nUMI &lt; 32000,</a:t>
            </a:r>
          </a:p>
          <a:p>
            <a:pPr algn="l">
              <a:lnSpc>
                <a:spcPct val="90000"/>
              </a:lnSpc>
              <a:spcBef>
                <a:spcPts val="4500"/>
              </a:spcBef>
              <a:defRPr sz="4800">
                <a:solidFill>
                  <a:srgbClr val="000000"/>
                </a:solidFill>
              </a:defRPr>
            </a:pPr>
            <a:r>
              <a:t>nGene &gt; 300,</a:t>
            </a:r>
          </a:p>
          <a:p>
            <a:pPr algn="l">
              <a:lnSpc>
                <a:spcPct val="90000"/>
              </a:lnSpc>
              <a:spcBef>
                <a:spcPts val="4500"/>
              </a:spcBef>
              <a:defRPr sz="4800">
                <a:solidFill>
                  <a:srgbClr val="000000"/>
                </a:solidFill>
              </a:defRPr>
            </a:pPr>
            <a:r>
              <a:t>mitoRatio &lt; 0.2, </a:t>
            </a:r>
          </a:p>
          <a:p>
            <a:pPr algn="l">
              <a:lnSpc>
                <a:spcPct val="90000"/>
              </a:lnSpc>
              <a:spcBef>
                <a:spcPts val="4500"/>
              </a:spcBef>
              <a:defRPr sz="4800">
                <a:solidFill>
                  <a:srgbClr val="000000"/>
                </a:solidFill>
              </a:defRPr>
            </a:pPr>
            <a:r>
              <a:t>log10GeneperUMI &gt; 0.8</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gene level filtering…"/>
          <p:cNvSpPr txBox="1"/>
          <p:nvPr/>
        </p:nvSpPr>
        <p:spPr>
          <a:xfrm>
            <a:off x="7381188" y="5229067"/>
            <a:ext cx="9621623" cy="32578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lnSpc>
                <a:spcPct val="90000"/>
              </a:lnSpc>
              <a:spcBef>
                <a:spcPts val="4500"/>
              </a:spcBef>
              <a:defRPr sz="4800">
                <a:solidFill>
                  <a:srgbClr val="000000"/>
                </a:solidFill>
              </a:defRPr>
            </a:pPr>
            <a:r>
              <a:t>gene level filtering</a:t>
            </a:r>
          </a:p>
          <a:p>
            <a:pPr algn="l">
              <a:lnSpc>
                <a:spcPct val="90000"/>
              </a:lnSpc>
              <a:spcBef>
                <a:spcPts val="4500"/>
              </a:spcBef>
              <a:defRPr sz="4800">
                <a:solidFill>
                  <a:srgbClr val="000000"/>
                </a:solidFill>
              </a:defRPr>
            </a:pPr>
            <a:r>
              <a:t>gene counts &gt; 0,</a:t>
            </a:r>
          </a:p>
          <a:p>
            <a:pPr algn="l">
              <a:lnSpc>
                <a:spcPct val="90000"/>
              </a:lnSpc>
              <a:spcBef>
                <a:spcPts val="4500"/>
              </a:spcBef>
              <a:defRPr sz="4800">
                <a:solidFill>
                  <a:srgbClr val="000000"/>
                </a:solidFill>
              </a:defRPr>
            </a:pPr>
            <a:r>
              <a:t>gene expressed in 10 or more cells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Data QC after cell + gene filtering"/>
          <p:cNvSpPr txBox="1"/>
          <p:nvPr>
            <p:ph type="title"/>
          </p:nvPr>
        </p:nvSpPr>
        <p:spPr>
          <a:prstGeom prst="rect">
            <a:avLst/>
          </a:prstGeom>
        </p:spPr>
        <p:txBody>
          <a:bodyPr/>
          <a:lstStyle/>
          <a:p>
            <a:pPr/>
            <a:r>
              <a:t>Data QC after cell + gene filtering</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8" name="Image" descr="Image"/>
          <p:cNvPicPr>
            <a:picLocks noChangeAspect="1"/>
          </p:cNvPicPr>
          <p:nvPr/>
        </p:nvPicPr>
        <p:blipFill>
          <a:blip r:embed="rId2">
            <a:extLst/>
          </a:blip>
          <a:stretch>
            <a:fillRect/>
          </a:stretch>
        </p:blipFill>
        <p:spPr>
          <a:xfrm>
            <a:off x="2413000" y="511091"/>
            <a:ext cx="19558000" cy="12077701"/>
          </a:xfrm>
          <a:prstGeom prst="rect">
            <a:avLst/>
          </a:prstGeom>
          <a:ln w="12700">
            <a:miter lim="400000"/>
          </a:ln>
        </p:spPr>
      </p:pic>
      <p:sp>
        <p:nvSpPr>
          <p:cNvPr id="169" name="ctrl = 6276 (-6) cells, treat = 4926 (-32) cells"/>
          <p:cNvSpPr txBox="1"/>
          <p:nvPr/>
        </p:nvSpPr>
        <p:spPr>
          <a:xfrm>
            <a:off x="9182557" y="12598909"/>
            <a:ext cx="6018886"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ctrl = 6276 (-6) cells, treat = 4926 (-32) cells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1" name="Image" descr="Image"/>
          <p:cNvPicPr>
            <a:picLocks noChangeAspect="1"/>
          </p:cNvPicPr>
          <p:nvPr/>
        </p:nvPicPr>
        <p:blipFill>
          <a:blip r:embed="rId2">
            <a:extLst/>
          </a:blip>
          <a:stretch>
            <a:fillRect/>
          </a:stretch>
        </p:blipFill>
        <p:spPr>
          <a:xfrm>
            <a:off x="2413000" y="819150"/>
            <a:ext cx="19558000" cy="12077700"/>
          </a:xfrm>
          <a:prstGeom prst="rect">
            <a:avLst/>
          </a:prstGeom>
          <a:ln w="12700">
            <a:miter lim="400000"/>
          </a:ln>
        </p:spPr>
      </p:pic>
      <p:sp>
        <p:nvSpPr>
          <p:cNvPr id="172" name="UMIs per gene in each cell for both conditions after filtering"/>
          <p:cNvSpPr txBox="1"/>
          <p:nvPr/>
        </p:nvSpPr>
        <p:spPr>
          <a:xfrm>
            <a:off x="3006941" y="-23010"/>
            <a:ext cx="18370119" cy="9202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80000"/>
              </a:lnSpc>
              <a:defRPr b="1" spc="-105" sz="5300">
                <a:solidFill>
                  <a:schemeClr val="accent1">
                    <a:hueOff val="114395"/>
                    <a:lumOff val="-24975"/>
                  </a:schemeClr>
                </a:solidFill>
              </a:defRPr>
            </a:lvl1pPr>
          </a:lstStyle>
          <a:p>
            <a:pPr/>
            <a:r>
              <a:t>UMIs per gene in each cell for both conditions after filtering</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0_BasicColor">
  <a:themeElements>
    <a:clrScheme name="30_BasicColor">
      <a:dk1>
        <a:srgbClr val="5E5E5E"/>
      </a:dk1>
      <a:lt1>
        <a:srgbClr val="003462"/>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0_BasicColor">
  <a:themeElements>
    <a:clrScheme name="30_BasicColor">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