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87" r:id="rId6"/>
    <p:sldId id="260" r:id="rId7"/>
    <p:sldId id="265" r:id="rId8"/>
    <p:sldId id="266" r:id="rId9"/>
    <p:sldId id="281" r:id="rId10"/>
    <p:sldId id="283" r:id="rId11"/>
    <p:sldId id="284" r:id="rId12"/>
    <p:sldId id="261" r:id="rId13"/>
    <p:sldId id="270" r:id="rId14"/>
    <p:sldId id="277" r:id="rId15"/>
    <p:sldId id="271" r:id="rId16"/>
    <p:sldId id="272" r:id="rId17"/>
    <p:sldId id="285" r:id="rId18"/>
    <p:sldId id="286" r:id="rId19"/>
    <p:sldId id="273" r:id="rId20"/>
    <p:sldId id="274" r:id="rId21"/>
    <p:sldId id="275" r:id="rId22"/>
    <p:sldId id="262" r:id="rId23"/>
    <p:sldId id="263" r:id="rId24"/>
    <p:sldId id="264" r:id="rId25"/>
    <p:sldId id="278" r:id="rId26"/>
    <p:sldId id="279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9" d="100"/>
          <a:sy n="119" d="100"/>
        </p:scale>
        <p:origin x="-768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A6D6E-1E39-4E8E-B8C6-6D4320A75454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E062A-5CCF-41F1-948D-2FCEA151E0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79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83E5194-F3E6-485D-965A-2742DB41CC87}" type="datetimeFigureOut">
              <a:rPr lang="en-US"/>
              <a:pPr>
                <a:defRPr/>
              </a:pPr>
              <a:t>3/29/2014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D11077A-FEF2-419D-AE38-FD3F45CE65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5551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4BFF0F2-8760-4FC4-AB53-CE1177F8929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99C753D-A038-4AFF-A072-DF58F03807D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E88F3DE-6A23-498F-B2FE-A3E0EC53031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342C2AC-48C8-4CA7-A7D7-65FF4D75A67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700B9E6-C9B0-4FC9-AB01-E3A54C71310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6EDF143-7B42-4649-9D29-44DD4824974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9BC96D5-AD4B-42C9-A97F-85A8D4BF3D3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83AC0D7-8E8C-4631-AB1A-4B5B845162E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E793949-91F9-47F8-A496-9E980CC1A72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6DE00DB-670C-4682-881C-E6853BCEFBA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0043C9D-A8ED-4E61-8BFF-AD850B5247D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994338-9755-4205-B344-CF638F2B792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F8AF1C5-9F85-40ED-88CB-3894CE11EB2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BE7AEC8-BC15-4B76-932E-338202D2A22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F82F160-408A-4EF0-B64F-009FF1B052B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62C83FB-0D8F-4C6F-B8B7-895A700CA61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C25F58-DB14-46A8-AF10-A784FA25277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6B4E5B-2023-40C8-871B-BB14AE3BA27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1BD3B3F-17E1-49FA-9C85-626C0106BE6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372759A-C035-402F-83DF-370DB0C4A45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/>
            <a:ahLst/>
            <a:cxnLst>
              <a:cxn ang="0">
                <a:pos x="2822" y="0"/>
              </a:cxn>
              <a:cxn ang="0">
                <a:pos x="0" y="975"/>
              </a:cxn>
              <a:cxn ang="0">
                <a:pos x="2169" y="3619"/>
              </a:cxn>
              <a:cxn ang="0">
                <a:pos x="3985" y="1125"/>
              </a:cxn>
              <a:cxn ang="0">
                <a:pos x="2822" y="0"/>
              </a:cxn>
              <a:cxn ang="0">
                <a:pos x="2822" y="0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7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9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10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16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7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 rot="7320404">
              <a:off x="5000" y="2913"/>
              <a:ext cx="416" cy="265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19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9" cy="667"/>
              <a:chOff x="4986" y="2752"/>
              <a:chExt cx="469" cy="667"/>
            </a:xfrm>
          </p:grpSpPr>
          <p:sp>
            <p:nvSpPr>
              <p:cNvPr id="20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1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2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3" name="Freeform 26"/>
              <p:cNvSpPr>
                <a:spLocks/>
              </p:cNvSpPr>
              <p:nvPr userDrawn="1"/>
            </p:nvSpPr>
            <p:spPr bwMode="auto">
              <a:xfrm rot="7320404">
                <a:off x="5364" y="2873"/>
                <a:ext cx="63" cy="118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4" name="Freeform 27"/>
              <p:cNvSpPr>
                <a:spLocks/>
              </p:cNvSpPr>
              <p:nvPr userDrawn="1"/>
            </p:nvSpPr>
            <p:spPr bwMode="auto">
              <a:xfrm rot="7320404">
                <a:off x="5137" y="3000"/>
                <a:ext cx="193" cy="10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5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56"/>
              </a:cxn>
              <a:cxn ang="0">
                <a:pos x="1560" y="144"/>
              </a:cxn>
              <a:cxn ang="0">
                <a:pos x="1856" y="376"/>
              </a:cxn>
              <a:cxn ang="0">
                <a:pos x="2344" y="152"/>
              </a:cxn>
              <a:cxn ang="0">
                <a:pos x="3536" y="456"/>
              </a:cxn>
              <a:cxn ang="0">
                <a:pos x="4288" y="136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6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80" y="144"/>
              </a:cxn>
              <a:cxn ang="0">
                <a:pos x="448" y="16"/>
              </a:cxn>
              <a:cxn ang="0">
                <a:pos x="560" y="240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1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1" y="4051301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E76D66-37D3-4680-99F5-E7BFD49FB454}" type="datetime1">
              <a:rPr lang="en-US" smtClean="0"/>
              <a:pPr>
                <a:defRPr/>
              </a:pPr>
              <a:t>3/29/2014</a:t>
            </a:fld>
            <a:endParaRPr lang="en-US" dirty="0"/>
          </a:p>
        </p:txBody>
      </p:sp>
      <p:sp>
        <p:nvSpPr>
          <p:cNvPr id="2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Activity Diagrams</a:t>
            </a:r>
            <a:endParaRPr lang="en-US"/>
          </a:p>
        </p:txBody>
      </p:sp>
      <p:sp>
        <p:nvSpPr>
          <p:cNvPr id="2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7FC522-126E-4CDC-A44C-1A1E5C0095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77803-525D-41CA-BEF4-EC82286E5A52}" type="datetime1">
              <a:rPr lang="en-US" smtClean="0"/>
              <a:pPr>
                <a:defRPr/>
              </a:pPr>
              <a:t>3/29/2014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Activity Diagrams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310DB-1476-4A87-91F4-79AD552D0E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49" y="152400"/>
            <a:ext cx="1924051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152400"/>
            <a:ext cx="5619751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014CA-AD49-449F-9970-FC66BCDB0D9A}" type="datetime1">
              <a:rPr lang="en-US" smtClean="0"/>
              <a:pPr>
                <a:defRPr/>
              </a:pPr>
              <a:t>3/29/2014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Activity Diagrams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0B1B8-06B2-42DE-8619-C11F807DC4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52400"/>
            <a:ext cx="6870700" cy="1600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1" y="1828800"/>
            <a:ext cx="3771900" cy="3657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1" y="1828800"/>
            <a:ext cx="37719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9C6CB-7694-4D22-9123-BF076A1C7AA4}" type="datetime1">
              <a:rPr lang="en-US" smtClean="0"/>
              <a:pPr>
                <a:defRPr/>
              </a:pPr>
              <a:t>3/29/2014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Activity Diagrams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F9E56-017B-42AB-AD80-B141B3126C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52400"/>
            <a:ext cx="6870700" cy="1600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1" y="1828800"/>
            <a:ext cx="37719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1" y="1828800"/>
            <a:ext cx="3771900" cy="1752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1" y="3733800"/>
            <a:ext cx="3771900" cy="1752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57D69-7991-4C63-9B21-0F6132D286DE}" type="datetime1">
              <a:rPr lang="en-US" smtClean="0"/>
              <a:pPr>
                <a:defRPr/>
              </a:pPr>
              <a:t>3/29/2014</a:t>
            </a:fld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Activity Diagrams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7AC87-B47B-49A7-AC57-C37DAD996E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08356-A090-44D9-9A07-522C1176DED5}" type="datetime1">
              <a:rPr lang="en-US" smtClean="0"/>
              <a:pPr>
                <a:defRPr/>
              </a:pPr>
              <a:t>3/29/2014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Activity Diagrams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C6D4D-7927-42C8-9D5C-AA2A1F7122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A28CD-FEC6-40E9-B5EC-030589EE82E0}" type="datetime1">
              <a:rPr lang="en-US" smtClean="0"/>
              <a:pPr>
                <a:defRPr/>
              </a:pPr>
              <a:t>3/29/2014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Activity Diagrams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EAB5E-E84D-48EA-B718-D4F4046F4F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1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1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C07D4-9762-49D0-97AA-3C22CC97DF62}" type="datetime1">
              <a:rPr lang="en-US" smtClean="0"/>
              <a:pPr>
                <a:defRPr/>
              </a:pPr>
              <a:t>3/29/2014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Activity Diagrams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BF776-F513-4865-85DF-3885931A40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2F60D-96EB-4708-B96C-8F4F881CC299}" type="datetime1">
              <a:rPr lang="en-US" smtClean="0"/>
              <a:pPr>
                <a:defRPr/>
              </a:pPr>
              <a:t>3/29/2014</a:t>
            </a:fld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Activity Diagrams</a:t>
            </a: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6444B-AF83-4221-81B2-20B39B8EC3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776BF-CFBA-4545-A1D3-98A428E76952}" type="datetime1">
              <a:rPr lang="en-US" smtClean="0"/>
              <a:pPr>
                <a:defRPr/>
              </a:pPr>
              <a:t>3/29/2014</a:t>
            </a:fld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Activity Diagrams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7D574-7FD2-4DC9-851D-A8FD4E07D5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14B5C-274D-430F-A978-CCB8DBFD46A1}" type="datetime1">
              <a:rPr lang="en-US" smtClean="0"/>
              <a:pPr>
                <a:defRPr/>
              </a:pPr>
              <a:t>3/29/2014</a:t>
            </a:fld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Activity Diagrams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2AE58-0624-43BB-B2B6-BB77FE9A95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94886-0B59-4A67-BC12-593FBAA3198E}" type="datetime1">
              <a:rPr lang="en-US" smtClean="0"/>
              <a:pPr>
                <a:defRPr/>
              </a:pPr>
              <a:t>3/29/2014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Activity Diagrams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D9BEC-904F-4BDD-A001-DBEDBF9491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B5136-9DB8-4C38-8EAB-109360950D49}" type="datetime1">
              <a:rPr lang="en-US" smtClean="0"/>
              <a:pPr>
                <a:defRPr/>
              </a:pPr>
              <a:t>3/29/2014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Activity Diagrams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17852-7BD0-400C-BC75-493BACFE42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reeform 2"/>
          <p:cNvSpPr>
            <a:spLocks/>
          </p:cNvSpPr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/>
            <a:ahLst/>
            <a:cxnLst>
              <a:cxn ang="0">
                <a:pos x="2903" y="433"/>
              </a:cxn>
              <a:cxn ang="0">
                <a:pos x="2565" y="80"/>
              </a:cxn>
              <a:cxn ang="0">
                <a:pos x="2241" y="0"/>
              </a:cxn>
              <a:cxn ang="0">
                <a:pos x="110" y="2811"/>
              </a:cxn>
              <a:cxn ang="0">
                <a:pos x="110" y="3228"/>
              </a:cxn>
              <a:cxn ang="0">
                <a:pos x="0" y="3631"/>
              </a:cxn>
              <a:cxn ang="0">
                <a:pos x="72" y="3686"/>
              </a:cxn>
              <a:cxn ang="0">
                <a:pos x="441" y="3355"/>
              </a:cxn>
              <a:cxn ang="0">
                <a:pos x="740" y="3228"/>
              </a:cxn>
              <a:cxn ang="0">
                <a:pos x="2903" y="433"/>
              </a:cxn>
              <a:cxn ang="0">
                <a:pos x="2903" y="433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68707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 smtClean="0">
                <a:latin typeface="+mn-lt"/>
              </a:defRPr>
            </a:lvl1pPr>
          </a:lstStyle>
          <a:p>
            <a:pPr>
              <a:defRPr/>
            </a:pPr>
            <a:fld id="{025465A8-03C4-482A-8C98-BBC8BD716E4B}" type="datetime1">
              <a:rPr lang="en-US" smtClean="0"/>
              <a:pPr>
                <a:defRPr/>
              </a:pPr>
              <a:t>3/29/2014</a:t>
            </a:fld>
            <a:endParaRPr lang="en-US" dirty="0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 dirty="0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Activity Diagrams</a:t>
            </a: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 smtClean="0">
                <a:latin typeface="+mn-lt"/>
              </a:defRPr>
            </a:lvl1pPr>
          </a:lstStyle>
          <a:p>
            <a:pPr>
              <a:defRPr/>
            </a:pPr>
            <a:fld id="{6CF42F73-C14D-4965-B5C9-79B2DBF872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2536" name="Freeform 8"/>
          <p:cNvSpPr>
            <a:spLocks/>
          </p:cNvSpPr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/>
            <a:ahLst/>
            <a:cxnLst>
              <a:cxn ang="0">
                <a:pos x="2293" y="0"/>
              </a:cxn>
              <a:cxn ang="0">
                <a:pos x="130" y="2835"/>
              </a:cxn>
              <a:cxn ang="0">
                <a:pos x="131" y="3201"/>
              </a:cxn>
              <a:cxn ang="0">
                <a:pos x="0" y="3633"/>
              </a:cxn>
              <a:cxn ang="0">
                <a:pos x="50" y="3703"/>
              </a:cxn>
              <a:cxn ang="0">
                <a:pos x="422" y="3352"/>
              </a:cxn>
              <a:cxn ang="0">
                <a:pos x="763" y="3220"/>
              </a:cxn>
              <a:cxn ang="0">
                <a:pos x="2911" y="428"/>
              </a:cxn>
              <a:cxn ang="0">
                <a:pos x="2589" y="96"/>
              </a:cxn>
              <a:cxn ang="0">
                <a:pos x="2293" y="0"/>
              </a:cxn>
              <a:cxn ang="0">
                <a:pos x="2293" y="0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2537" name="Freeform 9"/>
          <p:cNvSpPr>
            <a:spLocks/>
          </p:cNvSpPr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/>
            <a:ahLst/>
            <a:cxnLst>
              <a:cxn ang="0">
                <a:pos x="0" y="2485"/>
              </a:cxn>
              <a:cxn ang="0">
                <a:pos x="432" y="2553"/>
              </a:cxn>
              <a:cxn ang="0">
                <a:pos x="736" y="2777"/>
              </a:cxn>
              <a:cxn ang="0">
                <a:pos x="2561" y="399"/>
              </a:cxn>
              <a:cxn ang="0">
                <a:pos x="2118" y="82"/>
              </a:cxn>
              <a:cxn ang="0">
                <a:pos x="1898" y="0"/>
              </a:cxn>
              <a:cxn ang="0">
                <a:pos x="0" y="2485"/>
              </a:cxn>
              <a:cxn ang="0">
                <a:pos x="0" y="248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22539" name="Freeform 11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/>
              <a:ahLst/>
              <a:cxnLst>
                <a:cxn ang="0">
                  <a:pos x="1587" y="1260"/>
                </a:cxn>
                <a:cxn ang="0">
                  <a:pos x="1420" y="1106"/>
                </a:cxn>
                <a:cxn ang="0">
                  <a:pos x="1331" y="477"/>
                </a:cxn>
                <a:cxn ang="0">
                  <a:pos x="2139" y="330"/>
                </a:cxn>
                <a:cxn ang="0">
                  <a:pos x="2177" y="203"/>
                </a:cxn>
                <a:cxn ang="0">
                  <a:pos x="2099" y="100"/>
                </a:cxn>
                <a:cxn ang="0">
                  <a:pos x="1276" y="211"/>
                </a:cxn>
                <a:cxn ang="0">
                  <a:pos x="1219" y="32"/>
                </a:cxn>
                <a:cxn ang="0">
                  <a:pos x="1085" y="0"/>
                </a:cxn>
                <a:cxn ang="0">
                  <a:pos x="958" y="28"/>
                </a:cxn>
                <a:cxn ang="0">
                  <a:pos x="888" y="106"/>
                </a:cxn>
                <a:cxn ang="0">
                  <a:pos x="937" y="285"/>
                </a:cxn>
                <a:cxn ang="0">
                  <a:pos x="660" y="441"/>
                </a:cxn>
                <a:cxn ang="0">
                  <a:pos x="983" y="473"/>
                </a:cxn>
                <a:cxn ang="0">
                  <a:pos x="1112" y="889"/>
                </a:cxn>
                <a:cxn ang="0">
                  <a:pos x="141" y="469"/>
                </a:cxn>
                <a:cxn ang="0">
                  <a:pos x="46" y="509"/>
                </a:cxn>
                <a:cxn ang="0">
                  <a:pos x="0" y="636"/>
                </a:cxn>
                <a:cxn ang="0">
                  <a:pos x="55" y="779"/>
                </a:cxn>
                <a:cxn ang="0">
                  <a:pos x="1139" y="1288"/>
                </a:cxn>
                <a:cxn ang="0">
                  <a:pos x="1378" y="1256"/>
                </a:cxn>
                <a:cxn ang="0">
                  <a:pos x="1570" y="1298"/>
                </a:cxn>
                <a:cxn ang="0">
                  <a:pos x="1587" y="1260"/>
                </a:cxn>
                <a:cxn ang="0">
                  <a:pos x="1587" y="1260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22540" name="Freeform 12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20" y="0"/>
                </a:cxn>
                <a:cxn ang="0">
                  <a:pos x="143" y="233"/>
                </a:cxn>
                <a:cxn ang="0">
                  <a:pos x="8" y="25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22541" name="Freeform 13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22542" name="Freeform 14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22543" name="Freeform 15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60" y="0"/>
                </a:cxn>
                <a:cxn ang="0">
                  <a:pos x="251" y="36"/>
                </a:cxn>
                <a:cxn ang="0">
                  <a:pos x="272" y="139"/>
                </a:cxn>
                <a:cxn ang="0">
                  <a:pos x="164" y="146"/>
                </a:cxn>
                <a:cxn ang="0">
                  <a:pos x="32" y="241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22544" name="Freeform 16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/>
              <a:ahLst/>
              <a:cxnLst>
                <a:cxn ang="0">
                  <a:pos x="152" y="4"/>
                </a:cxn>
                <a:cxn ang="0">
                  <a:pos x="152" y="224"/>
                </a:cxn>
                <a:cxn ang="0">
                  <a:pos x="0" y="8"/>
                </a:cxn>
                <a:cxn ang="0">
                  <a:pos x="72" y="0"/>
                </a:cxn>
                <a:cxn ang="0">
                  <a:pos x="152" y="4"/>
                </a:cxn>
                <a:cxn ang="0">
                  <a:pos x="152" y="4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22545" name="Freeform 17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87" y="0"/>
                </a:cxn>
                <a:cxn ang="0">
                  <a:pos x="232" y="6"/>
                </a:cxn>
                <a:cxn ang="0">
                  <a:pos x="386" y="764"/>
                </a:cxn>
                <a:cxn ang="0">
                  <a:pos x="279" y="720"/>
                </a:cxn>
                <a:cxn ang="0">
                  <a:pos x="152" y="677"/>
                </a:cxn>
                <a:cxn ang="0">
                  <a:pos x="0" y="80"/>
                </a:cxn>
                <a:cxn ang="0">
                  <a:pos x="0" y="80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22546" name="Freeform 18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/>
              <a:ahLst/>
              <a:cxnLst>
                <a:cxn ang="0">
                  <a:pos x="692" y="0"/>
                </a:cxn>
                <a:cxn ang="0">
                  <a:pos x="0" y="106"/>
                </a:cxn>
                <a:cxn ang="0">
                  <a:pos x="28" y="348"/>
                </a:cxn>
                <a:cxn ang="0">
                  <a:pos x="715" y="237"/>
                </a:cxn>
                <a:cxn ang="0">
                  <a:pos x="728" y="43"/>
                </a:cxn>
                <a:cxn ang="0">
                  <a:pos x="692" y="0"/>
                </a:cxn>
                <a:cxn ang="0">
                  <a:pos x="692" y="0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22547" name="Freeform 19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0" y="78"/>
                </a:cxn>
                <a:cxn ang="0">
                  <a:pos x="312" y="135"/>
                </a:cxn>
                <a:cxn ang="0">
                  <a:pos x="272" y="0"/>
                </a:cxn>
                <a:cxn ang="0">
                  <a:pos x="272" y="0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1060" name="Group 20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1061" name="Group 21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22550" name="Freeform 22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/>
                  <a:ahLst/>
                  <a:cxnLst>
                    <a:cxn ang="0">
                      <a:pos x="0" y="107"/>
                    </a:cxn>
                    <a:cxn ang="0">
                      <a:pos x="114" y="10"/>
                    </a:cxn>
                    <a:cxn ang="0">
                      <a:pos x="213" y="0"/>
                    </a:cxn>
                    <a:cxn ang="0">
                      <a:pos x="292" y="27"/>
                    </a:cxn>
                    <a:cxn ang="0">
                      <a:pos x="313" y="91"/>
                    </a:cxn>
                    <a:cxn ang="0">
                      <a:pos x="167" y="67"/>
                    </a:cxn>
                    <a:cxn ang="0">
                      <a:pos x="74" y="101"/>
                    </a:cxn>
                    <a:cxn ang="0">
                      <a:pos x="13" y="175"/>
                    </a:cxn>
                    <a:cxn ang="0">
                      <a:pos x="0" y="107"/>
                    </a:cxn>
                    <a:cxn ang="0">
                      <a:pos x="0" y="107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22551" name="Freeform 2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/>
                  <a:ahLst/>
                  <a:cxnLst>
                    <a:cxn ang="0">
                      <a:pos x="0" y="40"/>
                    </a:cxn>
                    <a:cxn ang="0">
                      <a:pos x="160" y="266"/>
                    </a:cxn>
                    <a:cxn ang="0">
                      <a:pos x="230" y="251"/>
                    </a:cxn>
                    <a:cxn ang="0">
                      <a:pos x="223" y="17"/>
                    </a:cxn>
                    <a:cxn ang="0">
                      <a:pos x="166" y="0"/>
                    </a:cxn>
                    <a:cxn ang="0">
                      <a:pos x="179" y="197"/>
                    </a:cxn>
                    <a:cxn ang="0">
                      <a:pos x="71" y="4"/>
                    </a:cxn>
                    <a:cxn ang="0">
                      <a:pos x="0" y="40"/>
                    </a:cxn>
                    <a:cxn ang="0">
                      <a:pos x="0" y="40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22552" name="Freeform 24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36" y="93"/>
                    </a:cxn>
                    <a:cxn ang="0">
                      <a:pos x="44" y="154"/>
                    </a:cxn>
                    <a:cxn ang="0">
                      <a:pos x="27" y="234"/>
                    </a:cxn>
                    <a:cxn ang="0">
                      <a:pos x="80" y="220"/>
                    </a:cxn>
                    <a:cxn ang="0">
                      <a:pos x="87" y="116"/>
                    </a:cxn>
                    <a:cxn ang="0">
                      <a:pos x="46" y="0"/>
                    </a:cxn>
                    <a:cxn ang="0">
                      <a:pos x="0" y="1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</p:grpSp>
          <p:sp>
            <p:nvSpPr>
              <p:cNvPr id="22553" name="Freeform 25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2554" name="Freeform 26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2555" name="Freeform 27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91" y="25"/>
                  </a:cxn>
                  <a:cxn ang="0">
                    <a:pos x="80" y="192"/>
                  </a:cxn>
                  <a:cxn ang="0">
                    <a:pos x="106" y="327"/>
                  </a:cxn>
                  <a:cxn ang="0">
                    <a:pos x="213" y="451"/>
                  </a:cxn>
                  <a:cxn ang="0">
                    <a:pos x="97" y="478"/>
                  </a:cxn>
                  <a:cxn ang="0">
                    <a:pos x="30" y="344"/>
                  </a:cxn>
                  <a:cxn ang="0">
                    <a:pos x="0" y="57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grpSp>
            <p:nvGrpSpPr>
              <p:cNvPr id="1065" name="Group 28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22557" name="Freeform 29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/>
                  <a:ahLst/>
                  <a:cxnLst>
                    <a:cxn ang="0">
                      <a:pos x="110" y="0"/>
                    </a:cxn>
                    <a:cxn ang="0">
                      <a:pos x="40" y="66"/>
                    </a:cxn>
                    <a:cxn ang="0">
                      <a:pos x="0" y="173"/>
                    </a:cxn>
                    <a:cxn ang="0">
                      <a:pos x="80" y="160"/>
                    </a:cxn>
                    <a:cxn ang="0">
                      <a:pos x="103" y="84"/>
                    </a:cxn>
                    <a:cxn ang="0">
                      <a:pos x="150" y="27"/>
                    </a:cxn>
                    <a:cxn ang="0">
                      <a:pos x="110" y="0"/>
                    </a:cxn>
                    <a:cxn ang="0">
                      <a:pos x="110" y="0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22558" name="Freeform 30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/>
                  <a:ahLst/>
                  <a:cxnLst>
                    <a:cxn ang="0">
                      <a:pos x="156" y="0"/>
                    </a:cxn>
                    <a:cxn ang="0">
                      <a:pos x="63" y="52"/>
                    </a:cxn>
                    <a:cxn ang="0">
                      <a:pos x="0" y="208"/>
                    </a:cxn>
                    <a:cxn ang="0">
                      <a:pos x="67" y="358"/>
                    </a:cxn>
                    <a:cxn ang="0">
                      <a:pos x="1182" y="867"/>
                    </a:cxn>
                    <a:cxn ang="0">
                      <a:pos x="1422" y="835"/>
                    </a:cxn>
                    <a:cxn ang="0">
                      <a:pos x="1616" y="880"/>
                    </a:cxn>
                    <a:cxn ang="0">
                      <a:pos x="1684" y="808"/>
                    </a:cxn>
                    <a:cxn ang="0">
                      <a:pos x="1502" y="664"/>
                    </a:cxn>
                    <a:cxn ang="0">
                      <a:pos x="1428" y="512"/>
                    </a:cxn>
                    <a:cxn ang="0">
                      <a:pos x="1369" y="527"/>
                    </a:cxn>
                    <a:cxn ang="0">
                      <a:pos x="1439" y="664"/>
                    </a:cxn>
                    <a:cxn ang="0">
                      <a:pos x="1578" y="810"/>
                    </a:cxn>
                    <a:cxn ang="0">
                      <a:pos x="1413" y="787"/>
                    </a:cxn>
                    <a:cxn ang="0">
                      <a:pos x="1219" y="814"/>
                    </a:cxn>
                    <a:cxn ang="0">
                      <a:pos x="1255" y="650"/>
                    </a:cxn>
                    <a:cxn ang="0">
                      <a:pos x="1338" y="538"/>
                    </a:cxn>
                    <a:cxn ang="0">
                      <a:pos x="1241" y="552"/>
                    </a:cxn>
                    <a:cxn ang="0">
                      <a:pos x="1165" y="658"/>
                    </a:cxn>
                    <a:cxn ang="0">
                      <a:pos x="1139" y="791"/>
                    </a:cxn>
                    <a:cxn ang="0">
                      <a:pos x="107" y="310"/>
                    </a:cxn>
                    <a:cxn ang="0">
                      <a:pos x="80" y="215"/>
                    </a:cxn>
                    <a:cxn ang="0">
                      <a:pos x="103" y="95"/>
                    </a:cxn>
                    <a:cxn ang="0">
                      <a:pos x="217" y="0"/>
                    </a:cxn>
                    <a:cxn ang="0">
                      <a:pos x="156" y="0"/>
                    </a:cxn>
                    <a:cxn ang="0">
                      <a:pos x="156" y="0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22559" name="Freeform 31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/>
                  <a:ahLst/>
                  <a:cxnLst>
                    <a:cxn ang="0">
                      <a:pos x="116" y="0"/>
                    </a:cxn>
                    <a:cxn ang="0">
                      <a:pos x="19" y="106"/>
                    </a:cxn>
                    <a:cxn ang="0">
                      <a:pos x="0" y="230"/>
                    </a:cxn>
                    <a:cxn ang="0">
                      <a:pos x="33" y="314"/>
                    </a:cxn>
                    <a:cxn ang="0">
                      <a:pos x="94" y="335"/>
                    </a:cxn>
                    <a:cxn ang="0">
                      <a:pos x="76" y="154"/>
                    </a:cxn>
                    <a:cxn ang="0">
                      <a:pos x="160" y="17"/>
                    </a:cxn>
                    <a:cxn ang="0">
                      <a:pos x="116" y="0"/>
                    </a:cxn>
                    <a:cxn ang="0">
                      <a:pos x="116" y="0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22560" name="Freeform 32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/>
                  <a:ahLst/>
                  <a:cxnLst>
                    <a:cxn ang="0">
                      <a:pos x="218" y="896"/>
                    </a:cxn>
                    <a:cxn ang="0">
                      <a:pos x="0" y="124"/>
                    </a:cxn>
                    <a:cxn ang="0">
                      <a:pos x="81" y="38"/>
                    </a:cxn>
                    <a:cxn ang="0">
                      <a:pos x="258" y="0"/>
                    </a:cxn>
                    <a:cxn ang="0">
                      <a:pos x="399" y="57"/>
                    </a:cxn>
                    <a:cxn ang="0">
                      <a:pos x="642" y="1188"/>
                    </a:cxn>
                    <a:cxn ang="0">
                      <a:pos x="555" y="1091"/>
                    </a:cxn>
                    <a:cxn ang="0">
                      <a:pos x="355" y="97"/>
                    </a:cxn>
                    <a:cxn ang="0">
                      <a:pos x="226" y="61"/>
                    </a:cxn>
                    <a:cxn ang="0">
                      <a:pos x="119" y="74"/>
                    </a:cxn>
                    <a:cxn ang="0">
                      <a:pos x="76" y="141"/>
                    </a:cxn>
                    <a:cxn ang="0">
                      <a:pos x="306" y="924"/>
                    </a:cxn>
                    <a:cxn ang="0">
                      <a:pos x="218" y="896"/>
                    </a:cxn>
                    <a:cxn ang="0">
                      <a:pos x="218" y="896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22561" name="Freeform 33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76" y="194"/>
                    </a:cxn>
                    <a:cxn ang="0">
                      <a:pos x="113" y="318"/>
                    </a:cxn>
                    <a:cxn ang="0">
                      <a:pos x="116" y="504"/>
                    </a:cxn>
                    <a:cxn ang="0">
                      <a:pos x="192" y="504"/>
                    </a:cxn>
                    <a:cxn ang="0">
                      <a:pos x="187" y="360"/>
                    </a:cxn>
                    <a:cxn ang="0">
                      <a:pos x="162" y="208"/>
                    </a:cxn>
                    <a:cxn ang="0">
                      <a:pos x="99" y="59"/>
                    </a:cxn>
                    <a:cxn ang="0">
                      <a:pos x="63" y="0"/>
                    </a:cxn>
                    <a:cxn ang="0">
                      <a:pos x="0" y="27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22562" name="Freeform 3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/>
                  <a:ahLst/>
                  <a:cxnLst>
                    <a:cxn ang="0">
                      <a:pos x="297" y="0"/>
                    </a:cxn>
                    <a:cxn ang="0">
                      <a:pos x="257" y="17"/>
                    </a:cxn>
                    <a:cxn ang="0">
                      <a:pos x="253" y="66"/>
                    </a:cxn>
                    <a:cxn ang="0">
                      <a:pos x="0" y="169"/>
                    </a:cxn>
                    <a:cxn ang="0">
                      <a:pos x="0" y="222"/>
                    </a:cxn>
                    <a:cxn ang="0">
                      <a:pos x="284" y="226"/>
                    </a:cxn>
                    <a:cxn ang="0">
                      <a:pos x="320" y="269"/>
                    </a:cxn>
                    <a:cxn ang="0">
                      <a:pos x="390" y="266"/>
                    </a:cxn>
                    <a:cxn ang="0">
                      <a:pos x="383" y="190"/>
                    </a:cxn>
                    <a:cxn ang="0">
                      <a:pos x="116" y="176"/>
                    </a:cxn>
                    <a:cxn ang="0">
                      <a:pos x="333" y="89"/>
                    </a:cxn>
                    <a:cxn ang="0">
                      <a:pos x="297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22563" name="Freeform 3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/>
                  <a:ahLst/>
                  <a:cxnLst>
                    <a:cxn ang="0">
                      <a:pos x="0" y="131"/>
                    </a:cxn>
                    <a:cxn ang="0">
                      <a:pos x="863" y="0"/>
                    </a:cxn>
                    <a:cxn ang="0">
                      <a:pos x="926" y="78"/>
                    </a:cxn>
                    <a:cxn ang="0">
                      <a:pos x="941" y="181"/>
                    </a:cxn>
                    <a:cxn ang="0">
                      <a:pos x="903" y="282"/>
                    </a:cxn>
                    <a:cxn ang="0">
                      <a:pos x="57" y="424"/>
                    </a:cxn>
                    <a:cxn ang="0">
                      <a:pos x="53" y="384"/>
                    </a:cxn>
                    <a:cxn ang="0">
                      <a:pos x="863" y="242"/>
                    </a:cxn>
                    <a:cxn ang="0">
                      <a:pos x="893" y="145"/>
                    </a:cxn>
                    <a:cxn ang="0">
                      <a:pos x="840" y="57"/>
                    </a:cxn>
                    <a:cxn ang="0">
                      <a:pos x="0" y="185"/>
                    </a:cxn>
                    <a:cxn ang="0">
                      <a:pos x="0" y="131"/>
                    </a:cxn>
                    <a:cxn ang="0">
                      <a:pos x="0" y="131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22564" name="Freeform 36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/>
                  <a:ahLst/>
                  <a:cxnLst>
                    <a:cxn ang="0">
                      <a:pos x="0" y="126"/>
                    </a:cxn>
                    <a:cxn ang="0">
                      <a:pos x="66" y="173"/>
                    </a:cxn>
                    <a:cxn ang="0">
                      <a:pos x="222" y="166"/>
                    </a:cxn>
                    <a:cxn ang="0">
                      <a:pos x="418" y="116"/>
                    </a:cxn>
                    <a:cxn ang="0">
                      <a:pos x="488" y="42"/>
                    </a:cxn>
                    <a:cxn ang="0">
                      <a:pos x="443" y="2"/>
                    </a:cxn>
                    <a:cxn ang="0">
                      <a:pos x="253" y="0"/>
                    </a:cxn>
                    <a:cxn ang="0">
                      <a:pos x="110" y="12"/>
                    </a:cxn>
                    <a:cxn ang="0">
                      <a:pos x="15" y="76"/>
                    </a:cxn>
                    <a:cxn ang="0">
                      <a:pos x="112" y="95"/>
                    </a:cxn>
                    <a:cxn ang="0">
                      <a:pos x="275" y="53"/>
                    </a:cxn>
                    <a:cxn ang="0">
                      <a:pos x="416" y="53"/>
                    </a:cxn>
                    <a:cxn ang="0">
                      <a:pos x="268" y="110"/>
                    </a:cxn>
                    <a:cxn ang="0">
                      <a:pos x="142" y="126"/>
                    </a:cxn>
                    <a:cxn ang="0">
                      <a:pos x="0" y="126"/>
                    </a:cxn>
                    <a:cxn ang="0">
                      <a:pos x="0" y="126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</p:grpSp>
        </p:grpSp>
      </p:grpSp>
      <p:grpSp>
        <p:nvGrpSpPr>
          <p:cNvPr id="1035" name="Group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22566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22567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grpSp>
        <p:nvGrpSpPr>
          <p:cNvPr id="1036" name="Group 40"/>
          <p:cNvGrpSpPr>
            <a:grpSpLocks/>
          </p:cNvGrpSpPr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1037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22570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/>
                <a:ahLst/>
                <a:cxnLst>
                  <a:cxn ang="0">
                    <a:pos x="123" y="9"/>
                  </a:cxn>
                  <a:cxn ang="0">
                    <a:pos x="131" y="342"/>
                  </a:cxn>
                  <a:cxn ang="0">
                    <a:pos x="0" y="806"/>
                  </a:cxn>
                  <a:cxn ang="0">
                    <a:pos x="79" y="789"/>
                  </a:cxn>
                  <a:cxn ang="0">
                    <a:pos x="218" y="376"/>
                  </a:cxn>
                  <a:cxn ang="0">
                    <a:pos x="245" y="0"/>
                  </a:cxn>
                  <a:cxn ang="0">
                    <a:pos x="123" y="9"/>
                  </a:cxn>
                  <a:cxn ang="0">
                    <a:pos x="123" y="9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grpSp>
            <p:nvGrpSpPr>
              <p:cNvPr id="1040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22572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98" y="184"/>
                    </a:cxn>
                    <a:cxn ang="0">
                      <a:pos x="500" y="349"/>
                    </a:cxn>
                    <a:cxn ang="0">
                      <a:pos x="604" y="140"/>
                    </a:cxn>
                    <a:cxn ang="0">
                      <a:pos x="359" y="9"/>
                    </a:cxn>
                    <a:cxn ang="0">
                      <a:pos x="464" y="184"/>
                    </a:cxn>
                    <a:cxn ang="0">
                      <a:pos x="131" y="17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22573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51" y="329"/>
                  <a:ext cx="269" cy="438"/>
                </a:xfrm>
                <a:custGeom>
                  <a:avLst/>
                  <a:gdLst/>
                  <a:ahLst/>
                  <a:cxnLst>
                    <a:cxn ang="0">
                      <a:pos x="741" y="129"/>
                    </a:cxn>
                    <a:cxn ang="0">
                      <a:pos x="485" y="352"/>
                    </a:cxn>
                    <a:cxn ang="0">
                      <a:pos x="163" y="762"/>
                    </a:cxn>
                    <a:cxn ang="0">
                      <a:pos x="0" y="1101"/>
                    </a:cxn>
                    <a:cxn ang="0">
                      <a:pos x="59" y="1230"/>
                    </a:cxn>
                    <a:cxn ang="0">
                      <a:pos x="262" y="1201"/>
                    </a:cxn>
                    <a:cxn ang="0">
                      <a:pos x="578" y="914"/>
                    </a:cxn>
                    <a:cxn ang="0">
                      <a:pos x="876" y="534"/>
                    </a:cxn>
                    <a:cxn ang="0">
                      <a:pos x="1034" y="270"/>
                    </a:cxn>
                    <a:cxn ang="0">
                      <a:pos x="1064" y="84"/>
                    </a:cxn>
                    <a:cxn ang="0">
                      <a:pos x="977" y="0"/>
                    </a:cxn>
                    <a:cxn ang="0">
                      <a:pos x="836" y="65"/>
                    </a:cxn>
                    <a:cxn ang="0">
                      <a:pos x="969" y="107"/>
                    </a:cxn>
                    <a:cxn ang="0">
                      <a:pos x="876" y="352"/>
                    </a:cxn>
                    <a:cxn ang="0">
                      <a:pos x="690" y="656"/>
                    </a:cxn>
                    <a:cxn ang="0">
                      <a:pos x="350" y="1008"/>
                    </a:cxn>
                    <a:cxn ang="0">
                      <a:pos x="116" y="1114"/>
                    </a:cxn>
                    <a:cxn ang="0">
                      <a:pos x="135" y="943"/>
                    </a:cxn>
                    <a:cxn ang="0">
                      <a:pos x="437" y="504"/>
                    </a:cxn>
                    <a:cxn ang="0">
                      <a:pos x="831" y="118"/>
                    </a:cxn>
                    <a:cxn ang="0">
                      <a:pos x="741" y="129"/>
                    </a:cxn>
                    <a:cxn ang="0">
                      <a:pos x="741" y="129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22574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61" y="179"/>
                  <a:ext cx="505" cy="898"/>
                </a:xfrm>
                <a:custGeom>
                  <a:avLst/>
                  <a:gdLst/>
                  <a:ahLst/>
                  <a:cxnLst>
                    <a:cxn ang="0">
                      <a:pos x="1941" y="0"/>
                    </a:cxn>
                    <a:cxn ang="0">
                      <a:pos x="0" y="2521"/>
                    </a:cxn>
                    <a:cxn ang="0">
                      <a:pos x="192" y="2450"/>
                    </a:cxn>
                    <a:cxn ang="0">
                      <a:pos x="2002" y="61"/>
                    </a:cxn>
                    <a:cxn ang="0">
                      <a:pos x="1941" y="0"/>
                    </a:cxn>
                    <a:cxn ang="0">
                      <a:pos x="1941" y="0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22575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/>
                  <a:ahLst/>
                  <a:cxnLst>
                    <a:cxn ang="0">
                      <a:pos x="95" y="2844"/>
                    </a:cxn>
                    <a:cxn ang="0">
                      <a:pos x="394" y="2834"/>
                    </a:cxn>
                    <a:cxn ang="0">
                      <a:pos x="821" y="3009"/>
                    </a:cxn>
                    <a:cxn ang="0">
                      <a:pos x="681" y="2817"/>
                    </a:cxn>
                    <a:cxn ang="0">
                      <a:pos x="367" y="2703"/>
                    </a:cxn>
                    <a:cxn ang="0">
                      <a:pos x="637" y="2720"/>
                    </a:cxn>
                    <a:cxn ang="0">
                      <a:pos x="979" y="2870"/>
                    </a:cxn>
                    <a:cxn ang="0">
                      <a:pos x="2859" y="420"/>
                    </a:cxn>
                    <a:cxn ang="0">
                      <a:pos x="2578" y="148"/>
                    </a:cxn>
                    <a:cxn ang="0">
                      <a:pos x="2308" y="0"/>
                    </a:cxn>
                    <a:cxn ang="0">
                      <a:pos x="2692" y="78"/>
                    </a:cxn>
                    <a:cxn ang="0">
                      <a:pos x="3007" y="428"/>
                    </a:cxn>
                    <a:cxn ang="0">
                      <a:pos x="831" y="3273"/>
                    </a:cxn>
                    <a:cxn ang="0">
                      <a:pos x="481" y="3412"/>
                    </a:cxn>
                    <a:cxn ang="0">
                      <a:pos x="105" y="3771"/>
                    </a:cxn>
                    <a:cxn ang="0">
                      <a:pos x="0" y="3667"/>
                    </a:cxn>
                    <a:cxn ang="0">
                      <a:pos x="131" y="3631"/>
                    </a:cxn>
                    <a:cxn ang="0">
                      <a:pos x="376" y="3385"/>
                    </a:cxn>
                    <a:cxn ang="0">
                      <a:pos x="165" y="3273"/>
                    </a:cxn>
                    <a:cxn ang="0">
                      <a:pos x="165" y="3176"/>
                    </a:cxn>
                    <a:cxn ang="0">
                      <a:pos x="411" y="3298"/>
                    </a:cxn>
                    <a:cxn ang="0">
                      <a:pos x="411" y="3186"/>
                    </a:cxn>
                    <a:cxn ang="0">
                      <a:pos x="603" y="3220"/>
                    </a:cxn>
                    <a:cxn ang="0">
                      <a:pos x="428" y="3079"/>
                    </a:cxn>
                    <a:cxn ang="0">
                      <a:pos x="629" y="3062"/>
                    </a:cxn>
                    <a:cxn ang="0">
                      <a:pos x="95" y="2844"/>
                    </a:cxn>
                    <a:cxn ang="0">
                      <a:pos x="95" y="2844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22576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300" y="894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80"/>
                    </a:cxn>
                    <a:cxn ang="0">
                      <a:pos x="255" y="106"/>
                    </a:cxn>
                    <a:cxn ang="0">
                      <a:pos x="639" y="342"/>
                    </a:cxn>
                    <a:cxn ang="0">
                      <a:pos x="673" y="289"/>
                    </a:cxn>
                    <a:cxn ang="0">
                      <a:pos x="447" y="114"/>
                    </a:cxn>
                    <a:cxn ang="0">
                      <a:pos x="26" y="0"/>
                    </a:cxn>
                    <a:cxn ang="0">
                      <a:pos x="0" y="8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22577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3"/>
                  <a:ext cx="181" cy="144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40" y="148"/>
                    </a:cxn>
                    <a:cxn ang="0">
                      <a:pos x="638" y="403"/>
                    </a:cxn>
                    <a:cxn ang="0">
                      <a:pos x="716" y="296"/>
                    </a:cxn>
                    <a:cxn ang="0">
                      <a:pos x="420" y="114"/>
                    </a:cxn>
                    <a:cxn ang="0">
                      <a:pos x="70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22578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16" y="139"/>
                    </a:cxn>
                    <a:cxn ang="0">
                      <a:pos x="649" y="411"/>
                    </a:cxn>
                    <a:cxn ang="0">
                      <a:pos x="717" y="314"/>
                    </a:cxn>
                    <a:cxn ang="0">
                      <a:pos x="394" y="87"/>
                    </a:cxn>
                    <a:cxn ang="0">
                      <a:pos x="54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22579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50" y="139"/>
                  <a:ext cx="179" cy="138"/>
                </a:xfrm>
                <a:custGeom>
                  <a:avLst/>
                  <a:gdLst/>
                  <a:ahLst/>
                  <a:cxnLst>
                    <a:cxn ang="0">
                      <a:pos x="0" y="88"/>
                    </a:cxn>
                    <a:cxn ang="0">
                      <a:pos x="272" y="131"/>
                    </a:cxn>
                    <a:cxn ang="0">
                      <a:pos x="665" y="386"/>
                    </a:cxn>
                    <a:cxn ang="0">
                      <a:pos x="709" y="308"/>
                    </a:cxn>
                    <a:cxn ang="0">
                      <a:pos x="306" y="53"/>
                    </a:cxn>
                    <a:cxn ang="0">
                      <a:pos x="43" y="0"/>
                    </a:cxn>
                    <a:cxn ang="0">
                      <a:pos x="0" y="88"/>
                    </a:cxn>
                    <a:cxn ang="0">
                      <a:pos x="0" y="88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</p:grpSp>
        </p:grpSp>
        <p:sp>
          <p:nvSpPr>
            <p:cNvPr id="22580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2" r:id="rId3"/>
    <p:sldLayoutId id="2147483671" r:id="rId4"/>
    <p:sldLayoutId id="2147483670" r:id="rId5"/>
    <p:sldLayoutId id="2147483669" r:id="rId6"/>
    <p:sldLayoutId id="2147483668" r:id="rId7"/>
    <p:sldLayoutId id="2147483667" r:id="rId8"/>
    <p:sldLayoutId id="2147483666" r:id="rId9"/>
    <p:sldLayoutId id="2147483665" r:id="rId10"/>
    <p:sldLayoutId id="2147483664" r:id="rId11"/>
    <p:sldLayoutId id="2147483663" r:id="rId12"/>
    <p:sldLayoutId id="2147483662" r:id="rId13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Diagramming Features as Processes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Activity Diagrams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Activity Diagrams</a:t>
            </a:r>
            <a:endParaRPr lang="en-US" dirty="0"/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CE3EB7-DA92-41B5-ACB8-111F24943981}" type="slidenum">
              <a:rPr lang="en-US"/>
              <a:pPr/>
              <a:t>10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Using Activity Diagram Symbols</a:t>
            </a:r>
            <a:endParaRPr lang="en-US" dirty="0" smtClean="0"/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2390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Decision node 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Branch</a:t>
            </a:r>
          </a:p>
          <a:p>
            <a:pPr lvl="2">
              <a:lnSpc>
                <a:spcPct val="90000"/>
              </a:lnSpc>
            </a:pPr>
            <a:r>
              <a:rPr lang="en-US" sz="2200" dirty="0" smtClean="0"/>
              <a:t>Different output flows based upon a Boolean expression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Merge</a:t>
            </a:r>
          </a:p>
          <a:p>
            <a:pPr lvl="2">
              <a:lnSpc>
                <a:spcPct val="90000"/>
              </a:lnSpc>
            </a:pPr>
            <a:r>
              <a:rPr lang="en-US" sz="2200" dirty="0" smtClean="0"/>
              <a:t>Two or more branched paths come together</a:t>
            </a:r>
          </a:p>
        </p:txBody>
      </p:sp>
      <p:pic>
        <p:nvPicPr>
          <p:cNvPr id="19462" name="Picture 5" descr="umlnut2_09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4267200"/>
            <a:ext cx="512445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Activity Diagrams</a:t>
            </a:r>
            <a:endParaRPr lang="en-US" dirty="0"/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C41273-312B-4D84-87D8-1CAD561AB99E}" type="slidenum">
              <a:rPr lang="en-US"/>
              <a:pPr/>
              <a:t>11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Using Activity Diagram Symbols</a:t>
            </a:r>
            <a:endParaRPr lang="en-US" dirty="0" smtClean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store node</a:t>
            </a:r>
          </a:p>
        </p:txBody>
      </p:sp>
      <p:pic>
        <p:nvPicPr>
          <p:cNvPr id="28678" name="Picture 5" descr="umlnut2_093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124200"/>
            <a:ext cx="44005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Using Activity Diagram Symbols</a:t>
            </a:r>
            <a:endParaRPr lang="en-US" smtClean="0"/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Actions</a:t>
            </a:r>
          </a:p>
          <a:p>
            <a:pPr lvl="1"/>
            <a:r>
              <a:rPr lang="en-US" smtClean="0"/>
              <a:t>Things that are done or happen </a:t>
            </a:r>
          </a:p>
          <a:p>
            <a:pPr lvl="2"/>
            <a:r>
              <a:rPr lang="en-US" smtClean="0"/>
              <a:t>Edge</a:t>
            </a:r>
          </a:p>
          <a:p>
            <a:pPr lvl="3"/>
            <a:r>
              <a:rPr lang="en-US" smtClean="0"/>
              <a:t>Path followed from one action to another</a:t>
            </a:r>
          </a:p>
          <a:p>
            <a:pPr lvl="1"/>
            <a:r>
              <a:rPr lang="en-US" smtClean="0"/>
              <a:t>Names</a:t>
            </a:r>
          </a:p>
          <a:p>
            <a:pPr lvl="2"/>
            <a:r>
              <a:rPr lang="en-US" smtClean="0"/>
              <a:t>Short</a:t>
            </a:r>
          </a:p>
          <a:p>
            <a:pPr lvl="2"/>
            <a:r>
              <a:rPr lang="en-US" smtClean="0"/>
              <a:t>Use nouns and verbs</a:t>
            </a:r>
          </a:p>
          <a:p>
            <a:pPr lvl="1"/>
            <a:r>
              <a:rPr lang="en-US" smtClean="0"/>
              <a:t>Multiple incoming flows </a:t>
            </a:r>
          </a:p>
          <a:p>
            <a:pPr lvl="2"/>
            <a:r>
              <a:rPr lang="en-US" smtClean="0"/>
              <a:t>Transition cannot occur until all incoming flows have arrived</a:t>
            </a:r>
          </a:p>
          <a:p>
            <a:pPr lvl="1"/>
            <a:r>
              <a:rPr lang="en-US" smtClean="0"/>
              <a:t>Single outgoing flow</a:t>
            </a:r>
          </a:p>
          <a:p>
            <a:pPr lvl="1"/>
            <a:endParaRPr lang="en-US" smtClean="0"/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Activity Diagrams</a:t>
            </a:r>
            <a:endParaRPr lang="en-US" dirty="0"/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B5FF2F8-922B-4C57-8359-887BEDD844E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Using Activity Diagram Symbols</a:t>
            </a:r>
            <a:endParaRPr lang="en-US" smtClean="0"/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Naming actions</a:t>
            </a:r>
          </a:p>
          <a:p>
            <a:pPr lvl="1"/>
            <a:r>
              <a:rPr lang="en-US" dirty="0" smtClean="0"/>
              <a:t>Noun and a verb</a:t>
            </a:r>
          </a:p>
          <a:p>
            <a:pPr lvl="2"/>
            <a:r>
              <a:rPr lang="en-US" dirty="0" smtClean="0"/>
              <a:t>Email customer</a:t>
            </a:r>
          </a:p>
          <a:p>
            <a:pPr lvl="2"/>
            <a:r>
              <a:rPr lang="en-US" dirty="0" smtClean="0"/>
              <a:t>Cancel listing</a:t>
            </a:r>
          </a:p>
          <a:p>
            <a:r>
              <a:rPr lang="en-US" dirty="0" smtClean="0"/>
              <a:t>Adding preconditions and post conditions</a:t>
            </a:r>
          </a:p>
          <a:p>
            <a:pPr lvl="1"/>
            <a:r>
              <a:rPr lang="en-US" dirty="0" smtClean="0"/>
              <a:t>Added using a note</a:t>
            </a:r>
          </a:p>
          <a:p>
            <a:pPr lvl="2"/>
            <a:r>
              <a:rPr lang="en-US" dirty="0" smtClean="0"/>
              <a:t>&lt;&lt;precondition&gt;&gt;</a:t>
            </a:r>
          </a:p>
          <a:p>
            <a:pPr lvl="3"/>
            <a:r>
              <a:rPr lang="en-US" dirty="0" smtClean="0"/>
              <a:t>Must be true prior to action being invoked</a:t>
            </a:r>
          </a:p>
          <a:p>
            <a:pPr lvl="2"/>
            <a:r>
              <a:rPr lang="en-US" dirty="0" smtClean="0"/>
              <a:t>&lt;&lt;</a:t>
            </a:r>
            <a:r>
              <a:rPr lang="en-US" dirty="0" err="1" smtClean="0"/>
              <a:t>postcondition</a:t>
            </a:r>
            <a:r>
              <a:rPr lang="en-US" dirty="0" smtClean="0"/>
              <a:t>&gt;&gt;</a:t>
            </a:r>
          </a:p>
          <a:p>
            <a:pPr lvl="1"/>
            <a:r>
              <a:rPr lang="en-US" dirty="0" smtClean="0"/>
              <a:t>Attached to the action to which it applies</a:t>
            </a:r>
          </a:p>
          <a:p>
            <a:pPr lvl="1"/>
            <a:endParaRPr lang="en-US" dirty="0" smtClean="0"/>
          </a:p>
        </p:txBody>
      </p:sp>
      <p:sp>
        <p:nvSpPr>
          <p:cNvPr id="3891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Activity Diagrams</a:t>
            </a:r>
            <a:endParaRPr lang="en-US" dirty="0"/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2ED3FA9-BE32-4F7B-B9EA-59140349143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Activity Diagrams</a:t>
            </a:r>
            <a:endParaRPr lang="en-US" dirty="0"/>
          </a:p>
        </p:txBody>
      </p:sp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748D83C-32B1-4C90-87DA-2804729001C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/>
          </a:p>
        </p:txBody>
      </p:sp>
      <p:pic>
        <p:nvPicPr>
          <p:cNvPr id="40963" name="Content Placeholder 7" descr="fig3-1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76200"/>
            <a:ext cx="4286250" cy="5486400"/>
          </a:xfrm>
        </p:spPr>
      </p:pic>
      <p:pic>
        <p:nvPicPr>
          <p:cNvPr id="40964" name="Picture 8" descr="fig3-12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76200"/>
            <a:ext cx="265112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Using Activity Diagram Symbols</a:t>
            </a:r>
            <a:endParaRPr lang="en-US" smtClean="0"/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Modeling </a:t>
            </a:r>
            <a:r>
              <a:rPr lang="en-US" dirty="0" err="1" smtClean="0"/>
              <a:t>Subactivities</a:t>
            </a:r>
            <a:endParaRPr lang="en-US" dirty="0" smtClean="0"/>
          </a:p>
          <a:p>
            <a:pPr lvl="1"/>
            <a:r>
              <a:rPr lang="en-US" dirty="0" smtClean="0"/>
              <a:t>Simplify diagram</a:t>
            </a:r>
          </a:p>
          <a:p>
            <a:pPr lvl="1"/>
            <a:r>
              <a:rPr lang="en-US" dirty="0" smtClean="0"/>
              <a:t>Allow reuse</a:t>
            </a:r>
          </a:p>
          <a:p>
            <a:pPr lvl="1"/>
            <a:r>
              <a:rPr lang="en-US" dirty="0" smtClean="0"/>
              <a:t>Diagrammed elsewhere</a:t>
            </a:r>
          </a:p>
          <a:p>
            <a:pPr lvl="1"/>
            <a:r>
              <a:rPr lang="en-US" dirty="0" smtClean="0"/>
              <a:t>May lose focus on original activity</a:t>
            </a:r>
          </a:p>
        </p:txBody>
      </p:sp>
      <p:sp>
        <p:nvSpPr>
          <p:cNvPr id="4403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Activity Diagrams</a:t>
            </a:r>
            <a:endParaRPr lang="en-US" dirty="0"/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D608566-F278-4F13-8426-3907A4BE948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Activity Diagram Symbols</a:t>
            </a:r>
            <a:endParaRPr lang="en-US" dirty="0" smtClean="0"/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5334000" cy="3657600"/>
          </a:xfrm>
        </p:spPr>
        <p:txBody>
          <a:bodyPr/>
          <a:lstStyle/>
          <a:p>
            <a:r>
              <a:rPr lang="en-US" smtClean="0"/>
              <a:t>Decision and Merge Nodes</a:t>
            </a:r>
          </a:p>
          <a:p>
            <a:pPr lvl="1"/>
            <a:r>
              <a:rPr lang="en-US" smtClean="0"/>
              <a:t>Decision</a:t>
            </a:r>
          </a:p>
          <a:p>
            <a:pPr lvl="2"/>
            <a:r>
              <a:rPr lang="en-US" smtClean="0"/>
              <a:t>Diamond shape symbol</a:t>
            </a:r>
          </a:p>
          <a:p>
            <a:pPr lvl="2"/>
            <a:r>
              <a:rPr lang="en-US" smtClean="0"/>
              <a:t>One edge entering</a:t>
            </a:r>
          </a:p>
          <a:p>
            <a:pPr lvl="2"/>
            <a:r>
              <a:rPr lang="en-US" smtClean="0"/>
              <a:t>Multiple edges exiting</a:t>
            </a:r>
          </a:p>
          <a:p>
            <a:pPr lvl="2"/>
            <a:r>
              <a:rPr lang="en-US" smtClean="0"/>
              <a:t>Takes only one path</a:t>
            </a:r>
          </a:p>
          <a:p>
            <a:pPr lvl="1"/>
            <a:r>
              <a:rPr lang="en-US" smtClean="0"/>
              <a:t>Merge node</a:t>
            </a:r>
          </a:p>
          <a:p>
            <a:pPr lvl="2"/>
            <a:r>
              <a:rPr lang="en-US" smtClean="0"/>
              <a:t>Multiple edges entering</a:t>
            </a:r>
          </a:p>
          <a:p>
            <a:pPr lvl="2"/>
            <a:r>
              <a:rPr lang="en-US" smtClean="0"/>
              <a:t>Single exiting edge</a:t>
            </a:r>
          </a:p>
          <a:p>
            <a:pPr lvl="2"/>
            <a:r>
              <a:rPr lang="en-US" smtClean="0"/>
              <a:t>Doesn’t exit until all flows have arrived</a:t>
            </a:r>
          </a:p>
          <a:p>
            <a:pPr lvl="2"/>
            <a:r>
              <a:rPr lang="en-US" smtClean="0"/>
              <a:t>Marks end of behavior started by decision</a:t>
            </a:r>
          </a:p>
          <a:p>
            <a:pPr lvl="2"/>
            <a:endParaRPr lang="en-US" smtClean="0"/>
          </a:p>
        </p:txBody>
      </p:sp>
      <p:sp>
        <p:nvSpPr>
          <p:cNvPr id="4608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Activity Diagrams</a:t>
            </a:r>
            <a:endParaRPr lang="en-US" dirty="0"/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DF2AE8D-D3AD-45A7-B639-20498C73CB1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/>
          </a:p>
        </p:txBody>
      </p:sp>
      <p:pic>
        <p:nvPicPr>
          <p:cNvPr id="46085" name="Picture 5" descr="fig3-14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5488" y="1295400"/>
            <a:ext cx="2271712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Activity Diagrams</a:t>
            </a:r>
            <a:endParaRPr 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877281-B80D-4DD7-B405-B0446809BC53}" type="slidenum">
              <a:rPr lang="en-US"/>
              <a:pPr/>
              <a:t>17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Using Activity Diagram Symbols</a:t>
            </a:r>
            <a:endParaRPr lang="en-US" dirty="0" smtClean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1524000"/>
          </a:xfrm>
        </p:spPr>
        <p:txBody>
          <a:bodyPr/>
          <a:lstStyle/>
          <a:p>
            <a:pPr eaLnBrk="1" hangingPunct="1"/>
            <a:r>
              <a:rPr lang="en-US" sz="2400" smtClean="0"/>
              <a:t>Fork node</a:t>
            </a:r>
          </a:p>
          <a:p>
            <a:pPr lvl="1" eaLnBrk="1" hangingPunct="1"/>
            <a:r>
              <a:rPr lang="en-US" sz="2000" smtClean="0"/>
              <a:t>Splits current flow into multiple concurrent flows</a:t>
            </a:r>
          </a:p>
          <a:p>
            <a:pPr lvl="1" eaLnBrk="1" hangingPunct="1"/>
            <a:r>
              <a:rPr lang="en-US" sz="2000" smtClean="0"/>
              <a:t>Incoming data is duplicated for each outgoing edge</a:t>
            </a:r>
          </a:p>
        </p:txBody>
      </p:sp>
      <p:pic>
        <p:nvPicPr>
          <p:cNvPr id="22534" name="Picture 5" descr="umlnut2_09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505200"/>
            <a:ext cx="512445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Activity Diagrams</a:t>
            </a:r>
            <a:endParaRPr lang="en-US" dirty="0"/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B7831A-7881-4AC7-BA96-FD651EA1C30C}" type="slidenum">
              <a:rPr lang="en-US"/>
              <a:pPr/>
              <a:t>18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Using Activity Diagram Symbols</a:t>
            </a:r>
            <a:endParaRPr lang="en-US" dirty="0" smtClean="0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2390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Join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Multiple flows of an activity into a single flow</a:t>
            </a:r>
          </a:p>
        </p:txBody>
      </p:sp>
      <p:pic>
        <p:nvPicPr>
          <p:cNvPr id="23558" name="Picture 5" descr="umlnut2_09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971800"/>
            <a:ext cx="512445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Using Activity Diagram Symbols</a:t>
            </a:r>
            <a:endParaRPr lang="en-US" smtClean="0"/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4114800" cy="3657600"/>
          </a:xfrm>
        </p:spPr>
        <p:txBody>
          <a:bodyPr/>
          <a:lstStyle/>
          <a:p>
            <a:r>
              <a:rPr lang="en-US" dirty="0" smtClean="0"/>
              <a:t>Transition Forks and Joins</a:t>
            </a:r>
          </a:p>
          <a:p>
            <a:pPr lvl="1"/>
            <a:r>
              <a:rPr lang="en-US" dirty="0" smtClean="0"/>
              <a:t>Fork</a:t>
            </a:r>
          </a:p>
          <a:p>
            <a:pPr lvl="2"/>
            <a:r>
              <a:rPr lang="en-US" dirty="0" smtClean="0"/>
              <a:t>Exists to depict parallel behavior</a:t>
            </a:r>
          </a:p>
          <a:p>
            <a:pPr lvl="1"/>
            <a:r>
              <a:rPr lang="en-US" dirty="0" smtClean="0"/>
              <a:t>Join</a:t>
            </a:r>
          </a:p>
          <a:p>
            <a:pPr lvl="2"/>
            <a:r>
              <a:rPr lang="en-US" dirty="0" smtClean="0"/>
              <a:t>Converge parallel behavior into a single flow</a:t>
            </a:r>
          </a:p>
          <a:p>
            <a:pPr lvl="2"/>
            <a:r>
              <a:rPr lang="en-US" dirty="0" smtClean="0"/>
              <a:t>Outgoing flow occurs after all incoming flows have arrived</a:t>
            </a:r>
          </a:p>
          <a:p>
            <a:pPr lvl="3"/>
            <a:r>
              <a:rPr lang="en-US" dirty="0" smtClean="0"/>
              <a:t>Case does not end until job description is stored and confirmation provided</a:t>
            </a:r>
          </a:p>
        </p:txBody>
      </p:sp>
      <p:sp>
        <p:nvSpPr>
          <p:cNvPr id="4813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Activity Diagrams</a:t>
            </a:r>
            <a:endParaRPr lang="en-US" dirty="0"/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06651AC-C4F3-4C8C-8000-58775E78923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/>
          </a:p>
        </p:txBody>
      </p:sp>
      <p:pic>
        <p:nvPicPr>
          <p:cNvPr id="48134" name="Picture 5" descr="fig3-14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5488" y="1295400"/>
            <a:ext cx="2271712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838200"/>
          </a:xfrm>
        </p:spPr>
        <p:txBody>
          <a:bodyPr/>
          <a:lstStyle/>
          <a:p>
            <a:r>
              <a:rPr lang="en-US" b="1" dirty="0" smtClean="0"/>
              <a:t>Overview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Use Cases</a:t>
            </a:r>
          </a:p>
          <a:p>
            <a:pPr lvl="1"/>
            <a:r>
              <a:rPr lang="en-US" dirty="0" smtClean="0"/>
              <a:t>Describe features represented by Use Cases will play out</a:t>
            </a:r>
          </a:p>
          <a:p>
            <a:r>
              <a:rPr lang="en-US" dirty="0" smtClean="0"/>
              <a:t>Activity Diagrams</a:t>
            </a:r>
          </a:p>
          <a:p>
            <a:pPr lvl="1"/>
            <a:r>
              <a:rPr lang="en-US" dirty="0" smtClean="0"/>
              <a:t>Sequence of actions that leads through completion of task</a:t>
            </a:r>
          </a:p>
          <a:p>
            <a:pPr lvl="1"/>
            <a:r>
              <a:rPr lang="en-US" dirty="0" smtClean="0"/>
              <a:t>Useful analysis tool</a:t>
            </a:r>
          </a:p>
          <a:p>
            <a:pPr lvl="1"/>
            <a:r>
              <a:rPr lang="en-US" dirty="0" smtClean="0"/>
              <a:t>Bridge from analysis to design</a:t>
            </a:r>
          </a:p>
          <a:p>
            <a:pPr lvl="2"/>
            <a:r>
              <a:rPr lang="en-US" dirty="0" smtClean="0"/>
              <a:t>Actually first step</a:t>
            </a:r>
          </a:p>
          <a:p>
            <a:pPr lvl="1"/>
            <a:r>
              <a:rPr lang="en-US" dirty="0" smtClean="0"/>
              <a:t>Similar to flowcharts</a:t>
            </a:r>
          </a:p>
          <a:p>
            <a:pPr lvl="1"/>
            <a:r>
              <a:rPr lang="en-US" dirty="0" smtClean="0"/>
              <a:t>Finite set of actions</a:t>
            </a:r>
          </a:p>
          <a:p>
            <a:pPr lvl="2"/>
            <a:r>
              <a:rPr lang="en-US" dirty="0" smtClean="0"/>
              <a:t>Serial or parallel</a:t>
            </a:r>
          </a:p>
        </p:txBody>
      </p:sp>
      <p:sp>
        <p:nvSpPr>
          <p:cNvPr id="1843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Activity Diagrams</a:t>
            </a:r>
            <a:endParaRPr lang="en-US" dirty="0"/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5AB64BB-CC43-40CF-966A-149426D964B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Using Activity Diagram Symbols</a:t>
            </a:r>
            <a:endParaRPr lang="en-US" smtClean="0"/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Partitioning Responsibility with Swimlanes </a:t>
            </a:r>
          </a:p>
          <a:p>
            <a:pPr lvl="1"/>
            <a:r>
              <a:rPr lang="en-US" smtClean="0"/>
              <a:t>Who is responsible for what part of an activity</a:t>
            </a:r>
          </a:p>
          <a:p>
            <a:pPr lvl="1"/>
            <a:r>
              <a:rPr lang="en-US" smtClean="0"/>
              <a:t>Box with name at top</a:t>
            </a:r>
          </a:p>
          <a:p>
            <a:pPr lvl="2"/>
            <a:r>
              <a:rPr lang="en-US" smtClean="0"/>
              <a:t>Nodes and edges inside owning box</a:t>
            </a:r>
          </a:p>
          <a:p>
            <a:pPr lvl="2"/>
            <a:r>
              <a:rPr lang="en-US" smtClean="0"/>
              <a:t>Can be difficult to organize</a:t>
            </a:r>
          </a:p>
          <a:p>
            <a:pPr lvl="1"/>
            <a:r>
              <a:rPr lang="en-US" smtClean="0"/>
              <a:t>2.0</a:t>
            </a:r>
          </a:p>
          <a:p>
            <a:pPr lvl="2"/>
            <a:r>
              <a:rPr lang="en-US" smtClean="0"/>
              <a:t>Vertical, horizontal &amp; gridlike</a:t>
            </a:r>
          </a:p>
          <a:p>
            <a:pPr lvl="2"/>
            <a:r>
              <a:rPr lang="en-US" smtClean="0"/>
              <a:t>Activity partition</a:t>
            </a:r>
          </a:p>
        </p:txBody>
      </p:sp>
      <p:sp>
        <p:nvSpPr>
          <p:cNvPr id="5017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Activity Diagrams</a:t>
            </a:r>
            <a:endParaRPr lang="en-US" dirty="0"/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A6D7BF8-1DB7-4952-B11D-50D8FCBA544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Content Placeholder 5" descr="fig3-16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133600" y="228600"/>
            <a:ext cx="5029200" cy="6049963"/>
          </a:xfrm>
        </p:spPr>
      </p:pic>
      <p:sp>
        <p:nvSpPr>
          <p:cNvPr id="5222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Activity Diagrams</a:t>
            </a:r>
            <a:endParaRPr lang="en-US" dirty="0"/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38C3CF3-24E5-443A-8903-C213E4FA0D9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Using Activity Diagram Symbols</a:t>
            </a:r>
            <a:endParaRPr lang="en-US" smtClean="0"/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3048000" cy="3657600"/>
          </a:xfrm>
        </p:spPr>
        <p:txBody>
          <a:bodyPr/>
          <a:lstStyle/>
          <a:p>
            <a:r>
              <a:rPr lang="en-US" smtClean="0"/>
              <a:t>Terminating Activity Diagrams</a:t>
            </a:r>
          </a:p>
          <a:p>
            <a:pPr lvl="1"/>
            <a:r>
              <a:rPr lang="en-US" smtClean="0"/>
              <a:t>Activity final node</a:t>
            </a:r>
          </a:p>
          <a:p>
            <a:pPr lvl="2"/>
            <a:r>
              <a:rPr lang="en-US" smtClean="0"/>
              <a:t>End of activity</a:t>
            </a:r>
          </a:p>
          <a:p>
            <a:pPr lvl="2"/>
            <a:r>
              <a:rPr lang="en-US" smtClean="0"/>
              <a:t>Circle with X  </a:t>
            </a:r>
          </a:p>
          <a:p>
            <a:pPr lvl="1"/>
            <a:r>
              <a:rPr lang="en-US" smtClean="0"/>
              <a:t>Flow final node</a:t>
            </a:r>
          </a:p>
          <a:p>
            <a:pPr lvl="2"/>
            <a:r>
              <a:rPr lang="en-US" smtClean="0"/>
              <a:t>End of flow and nothing else happens</a:t>
            </a:r>
          </a:p>
          <a:p>
            <a:pPr lvl="2"/>
            <a:r>
              <a:rPr lang="en-US" smtClean="0"/>
              <a:t>Solar Eclipse</a:t>
            </a:r>
          </a:p>
          <a:p>
            <a:pPr lvl="1"/>
            <a:endParaRPr lang="en-US" smtClean="0"/>
          </a:p>
        </p:txBody>
      </p:sp>
      <p:sp>
        <p:nvSpPr>
          <p:cNvPr id="5427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Activity Diagrams</a:t>
            </a:r>
            <a:endParaRPr lang="en-US" dirty="0"/>
          </a:p>
        </p:txBody>
      </p:sp>
      <p:sp>
        <p:nvSpPr>
          <p:cNvPr id="542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4340C9E-0BCA-4ECA-832A-D97C7EE06FE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/>
          </a:p>
        </p:txBody>
      </p:sp>
      <p:pic>
        <p:nvPicPr>
          <p:cNvPr id="54277" name="Picture 5" descr="fig3-2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1752600"/>
            <a:ext cx="4445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Creating Activity Diagrams</a:t>
            </a:r>
            <a:endParaRPr lang="en-US" smtClean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to model</a:t>
            </a:r>
          </a:p>
          <a:p>
            <a:pPr lvl="1"/>
            <a:r>
              <a:rPr lang="en-US" smtClean="0"/>
              <a:t>Keep relatively simple</a:t>
            </a:r>
          </a:p>
          <a:p>
            <a:pPr lvl="1"/>
            <a:r>
              <a:rPr lang="en-US" smtClean="0"/>
              <a:t>Important, critical or challenging aspects of system</a:t>
            </a:r>
          </a:p>
          <a:p>
            <a:pPr lvl="1"/>
            <a:r>
              <a:rPr lang="en-US" smtClean="0"/>
              <a:t>Do not strive for perfection</a:t>
            </a:r>
          </a:p>
          <a:p>
            <a:pPr lvl="2"/>
            <a:r>
              <a:rPr lang="en-US" smtClean="0"/>
              <a:t>Better easy to understand and timely</a:t>
            </a:r>
          </a:p>
          <a:p>
            <a:pPr lvl="1"/>
            <a:r>
              <a:rPr lang="en-US" smtClean="0"/>
              <a:t>Cannot recoup time spent modeling the obvious</a:t>
            </a:r>
          </a:p>
          <a:p>
            <a:pPr lvl="2"/>
            <a:r>
              <a:rPr lang="en-US" smtClean="0"/>
              <a:t>Can always add more</a:t>
            </a:r>
          </a:p>
          <a:p>
            <a:pPr lvl="1">
              <a:buFontTx/>
              <a:buNone/>
            </a:pPr>
            <a:endParaRPr lang="en-US" smtClean="0"/>
          </a:p>
        </p:txBody>
      </p:sp>
      <p:sp>
        <p:nvSpPr>
          <p:cNvPr id="5632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Activity Diagrams</a:t>
            </a:r>
            <a:endParaRPr lang="en-US" dirty="0"/>
          </a:p>
        </p:txBody>
      </p:sp>
      <p:sp>
        <p:nvSpPr>
          <p:cNvPr id="563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10EEF46-B761-4EF2-94D4-67B12604D43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143000"/>
          </a:xfrm>
        </p:spPr>
        <p:txBody>
          <a:bodyPr/>
          <a:lstStyle/>
          <a:p>
            <a:r>
              <a:rPr lang="en-US" smtClean="0"/>
              <a:t>Reengineering Process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696200" cy="4191000"/>
          </a:xfrm>
        </p:spPr>
        <p:txBody>
          <a:bodyPr/>
          <a:lstStyle/>
          <a:p>
            <a:r>
              <a:rPr lang="en-US" smtClean="0"/>
              <a:t>Process reengineering</a:t>
            </a:r>
          </a:p>
          <a:p>
            <a:pPr lvl="1"/>
            <a:r>
              <a:rPr lang="en-US" smtClean="0"/>
              <a:t>First document a process</a:t>
            </a:r>
          </a:p>
          <a:p>
            <a:pPr lvl="1"/>
            <a:r>
              <a:rPr lang="en-US" smtClean="0"/>
              <a:t>Optimize the process</a:t>
            </a:r>
          </a:p>
          <a:p>
            <a:r>
              <a:rPr lang="en-US" smtClean="0"/>
              <a:t>Cabin Check</a:t>
            </a:r>
          </a:p>
          <a:p>
            <a:pPr lvl="1"/>
            <a:r>
              <a:rPr lang="en-US" smtClean="0"/>
              <a:t>Make sure ignition switch is off</a:t>
            </a:r>
          </a:p>
          <a:p>
            <a:pPr lvl="1"/>
            <a:r>
              <a:rPr lang="en-US" smtClean="0"/>
              <a:t>Turn on master switch so there is power</a:t>
            </a:r>
          </a:p>
          <a:p>
            <a:pPr lvl="1"/>
            <a:r>
              <a:rPr lang="en-US" smtClean="0"/>
              <a:t>Lower flaps</a:t>
            </a:r>
          </a:p>
          <a:p>
            <a:pPr lvl="1"/>
            <a:r>
              <a:rPr lang="en-US" smtClean="0"/>
              <a:t>Check registration, air worthiness certificate, weight and balance information and operating handbook</a:t>
            </a:r>
          </a:p>
          <a:p>
            <a:pPr lvl="1"/>
            <a:r>
              <a:rPr lang="en-US" smtClean="0"/>
              <a:t>Check fuel level indicators and fuel selector</a:t>
            </a:r>
          </a:p>
          <a:p>
            <a:pPr lvl="1"/>
            <a:r>
              <a:rPr lang="en-US" smtClean="0"/>
              <a:t>Turn</a:t>
            </a:r>
          </a:p>
          <a:p>
            <a:pPr lvl="1"/>
            <a:r>
              <a:rPr lang="en-US" smtClean="0"/>
              <a:t>Master switch off</a:t>
            </a:r>
          </a:p>
        </p:txBody>
      </p:sp>
      <p:sp>
        <p:nvSpPr>
          <p:cNvPr id="5837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Activity Diagrams</a:t>
            </a:r>
            <a:endParaRPr lang="en-US" dirty="0"/>
          </a:p>
        </p:txBody>
      </p:sp>
      <p:sp>
        <p:nvSpPr>
          <p:cNvPr id="583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BB00E49-222A-4262-A6B4-705081BE33C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Content Placeholder 5" descr="fig3-2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81200" y="228600"/>
            <a:ext cx="1404938" cy="5422900"/>
          </a:xfrm>
        </p:spPr>
      </p:pic>
      <p:sp>
        <p:nvSpPr>
          <p:cNvPr id="604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Activity Diagrams</a:t>
            </a:r>
            <a:endParaRPr lang="en-US" dirty="0"/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3167109-A333-4F31-99A2-547D95002F5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/>
          </a:p>
        </p:txBody>
      </p:sp>
      <p:pic>
        <p:nvPicPr>
          <p:cNvPr id="60420" name="Picture 6" descr="fig3-23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228600"/>
            <a:ext cx="2708275" cy="604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Knowing When to Quit</a:t>
            </a: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diagram the obvious</a:t>
            </a:r>
          </a:p>
          <a:p>
            <a:r>
              <a:rPr lang="en-US" dirty="0" smtClean="0"/>
              <a:t>Start with primary functions</a:t>
            </a:r>
          </a:p>
          <a:p>
            <a:r>
              <a:rPr lang="en-US" dirty="0" smtClean="0"/>
              <a:t>Check with domain experts for completeness</a:t>
            </a:r>
          </a:p>
          <a:p>
            <a:r>
              <a:rPr lang="en-US" dirty="0" smtClean="0"/>
              <a:t>Do not get bogged down in details</a:t>
            </a:r>
          </a:p>
        </p:txBody>
      </p:sp>
      <p:sp>
        <p:nvSpPr>
          <p:cNvPr id="6246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Activity Diagrams</a:t>
            </a:r>
            <a:endParaRPr lang="en-US" dirty="0"/>
          </a:p>
        </p:txBody>
      </p:sp>
      <p:sp>
        <p:nvSpPr>
          <p:cNvPr id="624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0C57FF-F360-4773-829C-F5FFCB36071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Elaborating on Features as Processes</a:t>
            </a:r>
            <a:endParaRPr lang="en-US" dirty="0" smtClean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Journey toward Code</a:t>
            </a:r>
          </a:p>
          <a:p>
            <a:pPr lvl="1"/>
            <a:r>
              <a:rPr lang="en-US" smtClean="0"/>
              <a:t>OO A&amp;D</a:t>
            </a:r>
          </a:p>
          <a:p>
            <a:pPr lvl="2"/>
            <a:r>
              <a:rPr lang="en-US" smtClean="0"/>
              <a:t>High level problem space to low level solution</a:t>
            </a:r>
          </a:p>
          <a:p>
            <a:pPr lvl="3"/>
            <a:r>
              <a:rPr lang="en-US" smtClean="0"/>
              <a:t>Problem domain to solution domain</a:t>
            </a:r>
          </a:p>
          <a:p>
            <a:pPr lvl="3"/>
            <a:r>
              <a:rPr lang="en-US" smtClean="0"/>
              <a:t>UML</a:t>
            </a:r>
          </a:p>
          <a:p>
            <a:pPr lvl="4"/>
            <a:r>
              <a:rPr lang="en-US" sz="1400" smtClean="0"/>
              <a:t>Language for capturing &amp; describing our understanding as we make this move</a:t>
            </a:r>
          </a:p>
          <a:p>
            <a:pPr lvl="2"/>
            <a:r>
              <a:rPr lang="en-US" smtClean="0"/>
              <a:t>From concept to design</a:t>
            </a:r>
          </a:p>
          <a:p>
            <a:pPr lvl="3"/>
            <a:r>
              <a:rPr lang="en-US" smtClean="0"/>
              <a:t>Use Case</a:t>
            </a:r>
          </a:p>
          <a:p>
            <a:pPr lvl="4"/>
            <a:r>
              <a:rPr lang="en-US" sz="1400" smtClean="0"/>
              <a:t>Capture things that describe problem</a:t>
            </a:r>
          </a:p>
          <a:p>
            <a:pPr lvl="3"/>
            <a:r>
              <a:rPr lang="en-US" smtClean="0"/>
              <a:t>Activity diagram</a:t>
            </a:r>
          </a:p>
          <a:p>
            <a:pPr lvl="4"/>
            <a:r>
              <a:rPr lang="en-US" sz="1400" smtClean="0"/>
              <a:t>Solve problem</a:t>
            </a:r>
          </a:p>
          <a:p>
            <a:pPr lvl="2"/>
            <a:r>
              <a:rPr lang="en-US" smtClean="0"/>
              <a:t>Match employers to potential employees</a:t>
            </a:r>
          </a:p>
          <a:p>
            <a:pPr lvl="3"/>
            <a:r>
              <a:rPr lang="en-US" smtClean="0"/>
              <a:t>Use Case: manage listing</a:t>
            </a:r>
          </a:p>
          <a:p>
            <a:pPr lvl="3"/>
            <a:r>
              <a:rPr lang="en-US" smtClean="0"/>
              <a:t>Next step: describe how we manage listing</a:t>
            </a:r>
          </a:p>
        </p:txBody>
      </p:sp>
      <p:sp>
        <p:nvSpPr>
          <p:cNvPr id="2048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Activity Diagrams</a:t>
            </a:r>
            <a:endParaRPr lang="en-US" dirty="0"/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5657FA-034F-41C9-A5A1-2DD8FF49F54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Elaborating on Features as Processes</a:t>
            </a:r>
            <a:endParaRPr lang="en-US" smtClean="0"/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Understanding Activity Diagram uses</a:t>
            </a:r>
          </a:p>
          <a:p>
            <a:pPr lvl="1"/>
            <a:r>
              <a:rPr lang="en-US" smtClean="0"/>
              <a:t>Not about methods and classes</a:t>
            </a:r>
          </a:p>
          <a:p>
            <a:pPr lvl="2"/>
            <a:r>
              <a:rPr lang="en-US" smtClean="0"/>
              <a:t>Too early for that</a:t>
            </a:r>
          </a:p>
          <a:p>
            <a:pPr lvl="1"/>
            <a:r>
              <a:rPr lang="en-US" smtClean="0"/>
              <a:t>Capture understanding of domain experts</a:t>
            </a:r>
          </a:p>
          <a:p>
            <a:pPr lvl="1"/>
            <a:r>
              <a:rPr lang="en-US" smtClean="0"/>
              <a:t>What does it tell us</a:t>
            </a:r>
          </a:p>
          <a:p>
            <a:pPr lvl="2"/>
            <a:r>
              <a:rPr lang="en-US" smtClean="0"/>
              <a:t>Do we understand problem	?</a:t>
            </a:r>
          </a:p>
          <a:p>
            <a:pPr lvl="2"/>
            <a:r>
              <a:rPr lang="en-US" smtClean="0"/>
              <a:t>Has it been decomposed sufficiently?</a:t>
            </a:r>
          </a:p>
        </p:txBody>
      </p:sp>
      <p:sp>
        <p:nvSpPr>
          <p:cNvPr id="2253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Activity Diagrams</a:t>
            </a:r>
            <a:endParaRPr lang="en-US" dirty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D779174-5F90-48B2-A213-AB276E271B7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Activity Diagrams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</a:p>
          <a:p>
            <a:pPr lvl="1"/>
            <a:r>
              <a:rPr lang="en-US" dirty="0" smtClean="0"/>
              <a:t>Something an object performs on an ongoing basis</a:t>
            </a:r>
          </a:p>
          <a:p>
            <a:pPr lvl="1"/>
            <a:r>
              <a:rPr lang="en-US" dirty="0" smtClean="0"/>
              <a:t>Can be decomposed into other activities</a:t>
            </a:r>
          </a:p>
          <a:p>
            <a:pPr lvl="2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Activity Diagrams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3C6D4D-7927-42C8-9D5C-AA2A1F71224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Using Activity Diagram Symbols</a:t>
            </a:r>
            <a:endParaRPr lang="en-US" smtClean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Activity Diagrams</a:t>
            </a:r>
          </a:p>
          <a:p>
            <a:pPr lvl="1"/>
            <a:r>
              <a:rPr lang="en-US" smtClean="0"/>
              <a:t>Simple flowchart</a:t>
            </a:r>
          </a:p>
          <a:p>
            <a:pPr lvl="2"/>
            <a:r>
              <a:rPr lang="en-US" smtClean="0"/>
              <a:t>Finite beginning and end</a:t>
            </a:r>
          </a:p>
          <a:p>
            <a:pPr lvl="1"/>
            <a:r>
              <a:rPr lang="en-US" smtClean="0"/>
              <a:t>Complex diagrams</a:t>
            </a:r>
          </a:p>
          <a:p>
            <a:pPr lvl="2"/>
            <a:r>
              <a:rPr lang="en-US" smtClean="0"/>
              <a:t>Model parallel behavior</a:t>
            </a:r>
          </a:p>
          <a:p>
            <a:pPr lvl="2"/>
            <a:r>
              <a:rPr lang="en-US" smtClean="0"/>
              <a:t>Multiple sub-flows</a:t>
            </a:r>
          </a:p>
          <a:p>
            <a:pPr lvl="2"/>
            <a:r>
              <a:rPr lang="en-US" smtClean="0"/>
              <a:t>Multiple terminuses</a:t>
            </a:r>
          </a:p>
          <a:p>
            <a:pPr lvl="1"/>
            <a:r>
              <a:rPr lang="en-US" smtClean="0"/>
              <a:t>Better comprehensible diagram than comprehensive diagram</a:t>
            </a:r>
          </a:p>
          <a:p>
            <a:pPr lvl="2"/>
            <a:r>
              <a:rPr lang="en-US" smtClean="0"/>
              <a:t>Diagram what is critical to solving problem</a:t>
            </a:r>
          </a:p>
          <a:p>
            <a:pPr lvl="2"/>
            <a:r>
              <a:rPr lang="en-US" smtClean="0"/>
              <a:t>Not necessary for every case</a:t>
            </a:r>
          </a:p>
          <a:p>
            <a:pPr lvl="3"/>
            <a:r>
              <a:rPr lang="en-US" smtClean="0"/>
              <a:t>CRUD cases</a:t>
            </a:r>
          </a:p>
          <a:p>
            <a:pPr lvl="4"/>
            <a:r>
              <a:rPr lang="en-US" sz="1400" smtClean="0"/>
              <a:t>Very well understood</a:t>
            </a:r>
          </a:p>
        </p:txBody>
      </p:sp>
      <p:sp>
        <p:nvSpPr>
          <p:cNvPr id="2457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Activity Diagrams</a:t>
            </a:r>
            <a:endParaRPr lang="en-US" dirty="0"/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C102A64-0D4A-4D33-AB33-5830E86E934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Using Activity Diagram Symbols</a:t>
            </a:r>
            <a:endParaRPr lang="en-US" smtClean="0"/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6629400" cy="3657600"/>
          </a:xfrm>
        </p:spPr>
        <p:txBody>
          <a:bodyPr/>
          <a:lstStyle/>
          <a:p>
            <a:r>
              <a:rPr lang="en-US" smtClean="0"/>
              <a:t>Initial node</a:t>
            </a:r>
          </a:p>
          <a:p>
            <a:pPr lvl="1"/>
            <a:r>
              <a:rPr lang="en-US" smtClean="0"/>
              <a:t>One per diagram</a:t>
            </a:r>
          </a:p>
          <a:p>
            <a:pPr lvl="1"/>
            <a:r>
              <a:rPr lang="en-US" smtClean="0"/>
              <a:t>Solid circle</a:t>
            </a:r>
          </a:p>
          <a:p>
            <a:pPr lvl="1"/>
            <a:r>
              <a:rPr lang="en-US" smtClean="0"/>
              <a:t>One transition line exiting the node</a:t>
            </a:r>
          </a:p>
          <a:p>
            <a:pPr lvl="2"/>
            <a:r>
              <a:rPr lang="en-US" smtClean="0"/>
              <a:t>Control flow</a:t>
            </a:r>
          </a:p>
          <a:p>
            <a:pPr lvl="3"/>
            <a:r>
              <a:rPr lang="en-US" smtClean="0"/>
              <a:t>Directed arrow pointing away from node</a:t>
            </a:r>
          </a:p>
          <a:p>
            <a:r>
              <a:rPr lang="en-US" smtClean="0"/>
              <a:t>Control Flow</a:t>
            </a:r>
          </a:p>
          <a:p>
            <a:pPr lvl="1"/>
            <a:r>
              <a:rPr lang="en-US" smtClean="0"/>
              <a:t>Directed arrow</a:t>
            </a:r>
          </a:p>
          <a:p>
            <a:pPr lvl="2"/>
            <a:r>
              <a:rPr lang="en-US" smtClean="0"/>
              <a:t>Flow or edge</a:t>
            </a:r>
          </a:p>
          <a:p>
            <a:pPr lvl="1"/>
            <a:r>
              <a:rPr lang="en-US" smtClean="0"/>
              <a:t>Begins at symbol losing focus points to and connects to thing gaining focus</a:t>
            </a:r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Activity Diagrams</a:t>
            </a:r>
            <a:endParaRPr lang="en-US" dirty="0"/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787A88D-3CF4-405D-91DB-D544479928E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  <p:pic>
        <p:nvPicPr>
          <p:cNvPr id="26629" name="Picture 5" descr="fig3-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1752600"/>
            <a:ext cx="9779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Using Activity Diagram Symbols</a:t>
            </a:r>
            <a:endParaRPr lang="en-US" smtClean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4495800" cy="3657600"/>
          </a:xfrm>
        </p:spPr>
        <p:txBody>
          <a:bodyPr/>
          <a:lstStyle/>
          <a:p>
            <a:r>
              <a:rPr lang="en-US" smtClean="0"/>
              <a:t>Guard Conditions</a:t>
            </a:r>
          </a:p>
          <a:p>
            <a:pPr lvl="1"/>
            <a:r>
              <a:rPr lang="en-US" smtClean="0"/>
              <a:t>Shown as text between left and right square brackets</a:t>
            </a:r>
          </a:p>
          <a:p>
            <a:pPr lvl="1"/>
            <a:r>
              <a:rPr lang="en-US" smtClean="0"/>
              <a:t>Gatekeeper to the next node</a:t>
            </a:r>
          </a:p>
          <a:p>
            <a:pPr lvl="2"/>
            <a:r>
              <a:rPr lang="en-US" smtClean="0"/>
              <a:t>A test which must be passed to continue</a:t>
            </a:r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Activity Diagrams</a:t>
            </a:r>
            <a:endParaRPr lang="en-US" dirty="0"/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1F92D16-7F1A-4BA7-B438-56FC2EF4953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  <p:pic>
        <p:nvPicPr>
          <p:cNvPr id="28677" name="Picture 5" descr="fig3-4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1219200"/>
            <a:ext cx="28956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Activity Diagrams</a:t>
            </a:r>
            <a:endParaRPr lang="en-US" dirty="0"/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746F25-15F8-44A6-95D9-0301F886208D}" type="slidenum">
              <a:rPr lang="en-US"/>
              <a:pPr/>
              <a:t>9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Using Activity Diagram Symbols</a:t>
            </a:r>
            <a:endParaRPr lang="en-US" dirty="0" smtClean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400" dirty="0" smtClean="0"/>
              <a:t>With connector </a:t>
            </a:r>
          </a:p>
          <a:p>
            <a:pPr eaLnBrk="1" hangingPunct="1"/>
            <a:r>
              <a:rPr lang="en-US" sz="1400" dirty="0" smtClean="0"/>
              <a:t>Without connector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pic>
        <p:nvPicPr>
          <p:cNvPr id="12294" name="Picture 5" descr="umlnut2_09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209800"/>
            <a:ext cx="512445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Use Cases V2</Template>
  <TotalTime>381</TotalTime>
  <Words>835</Words>
  <Application>Microsoft Office PowerPoint</Application>
  <PresentationFormat>On-screen Show (4:3)</PresentationFormat>
  <Paragraphs>248</Paragraphs>
  <Slides>26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Crayons</vt:lpstr>
      <vt:lpstr>Diagramming Features as Processes</vt:lpstr>
      <vt:lpstr>Overview</vt:lpstr>
      <vt:lpstr>Elaborating on Features as Processes</vt:lpstr>
      <vt:lpstr>Elaborating on Features as Processes</vt:lpstr>
      <vt:lpstr>Activity Diagrams</vt:lpstr>
      <vt:lpstr>Using Activity Diagram Symbols</vt:lpstr>
      <vt:lpstr>Using Activity Diagram Symbols</vt:lpstr>
      <vt:lpstr>Using Activity Diagram Symbols</vt:lpstr>
      <vt:lpstr>Using Activity Diagram Symbols</vt:lpstr>
      <vt:lpstr>Using Activity Diagram Symbols</vt:lpstr>
      <vt:lpstr>Using Activity Diagram Symbols</vt:lpstr>
      <vt:lpstr>Using Activity Diagram Symbols</vt:lpstr>
      <vt:lpstr>Using Activity Diagram Symbols</vt:lpstr>
      <vt:lpstr>PowerPoint Presentation</vt:lpstr>
      <vt:lpstr>Using Activity Diagram Symbols</vt:lpstr>
      <vt:lpstr>Using Activity Diagram Symbols</vt:lpstr>
      <vt:lpstr>Using Activity Diagram Symbols</vt:lpstr>
      <vt:lpstr>Using Activity Diagram Symbols</vt:lpstr>
      <vt:lpstr>Using Activity Diagram Symbols</vt:lpstr>
      <vt:lpstr>Using Activity Diagram Symbols</vt:lpstr>
      <vt:lpstr>PowerPoint Presentation</vt:lpstr>
      <vt:lpstr>Using Activity Diagram Symbols</vt:lpstr>
      <vt:lpstr>Creating Activity Diagrams</vt:lpstr>
      <vt:lpstr>Reengineering Process</vt:lpstr>
      <vt:lpstr>PowerPoint Presentation</vt:lpstr>
      <vt:lpstr>Knowing When to Quit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Diagramming Features as Processes</dc:title>
  <dc:creator>Joe</dc:creator>
  <cp:lastModifiedBy>Joe</cp:lastModifiedBy>
  <cp:revision>39</cp:revision>
  <dcterms:created xsi:type="dcterms:W3CDTF">2008-01-12T01:23:08Z</dcterms:created>
  <dcterms:modified xsi:type="dcterms:W3CDTF">2014-03-29T14:09:38Z</dcterms:modified>
</cp:coreProperties>
</file>