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29"/>
  </p:notesMasterIdLst>
  <p:sldIdLst>
    <p:sldId id="257" r:id="rId3"/>
    <p:sldId id="258" r:id="rId4"/>
    <p:sldId id="259" r:id="rId5"/>
    <p:sldId id="260" r:id="rId6"/>
    <p:sldId id="277" r:id="rId7"/>
    <p:sldId id="275" r:id="rId8"/>
    <p:sldId id="278" r:id="rId9"/>
    <p:sldId id="279" r:id="rId10"/>
    <p:sldId id="287" r:id="rId11"/>
    <p:sldId id="262" r:id="rId12"/>
    <p:sldId id="263" r:id="rId13"/>
    <p:sldId id="264" r:id="rId14"/>
    <p:sldId id="265" r:id="rId15"/>
    <p:sldId id="266" r:id="rId16"/>
    <p:sldId id="282" r:id="rId17"/>
    <p:sldId id="283" r:id="rId18"/>
    <p:sldId id="267" r:id="rId19"/>
    <p:sldId id="284" r:id="rId20"/>
    <p:sldId id="269" r:id="rId21"/>
    <p:sldId id="270" r:id="rId22"/>
    <p:sldId id="271" r:id="rId23"/>
    <p:sldId id="272" r:id="rId24"/>
    <p:sldId id="273" r:id="rId25"/>
    <p:sldId id="285" r:id="rId26"/>
    <p:sldId id="286" r:id="rId27"/>
    <p:sldId id="274" r:id="rId28"/>
  </p:sldIdLst>
  <p:sldSz cx="9144000" cy="5143500" type="screen16x9"/>
  <p:notesSz cx="6858000" cy="9144000"/>
  <p:embeddedFontLst>
    <p:embeddedFont>
      <p:font typeface="Open Sans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7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1757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7515110cb_1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57515110cb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03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1265ad5f5_0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61265ad5f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870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1265ad5f5_0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61265ad5f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603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2ab51fd84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62ab51fd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4071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2a7771621_0_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34" name="Google Shape;234;g62a777162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5435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2a7771621_0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62a777162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9093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2a7771621_0_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62a777162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1327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ab51fd84_0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62ab51fd8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6889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2ab51fd84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62ab51fd8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2080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2a7771621_0_1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62a777162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1118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7515110cb_1_20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7515110cb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1018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515110cb_1_2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150" name="Google Shape;150;g57515110cb_1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9290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2a7771621_0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62a777162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769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2a7771621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62a777162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824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2a7771621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62a777162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7533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2a7771621_0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62a777162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1927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2a7771621_0_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01" name="Google Shape;201;g62a777162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585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1265ad5f5_0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61265ad5f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629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3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">
  <p:cSld name="Segue with Sub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 Light">
  <p:cSld name="Segue with Subtitle Light">
    <p:bg>
      <p:bgPr>
        <a:solidFill>
          <a:srgbClr val="02B3E4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Light">
  <p:cSld name="Segue Light">
    <p:bg>
      <p:bgPr>
        <a:solidFill>
          <a:srgbClr val="02B3E4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1524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1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 &amp; Image">
  <p:cSld name="Title with Content &amp; Image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95" name="Google Shape;95;p22"/>
          <p:cNvSpPr>
            <a:spLocks noGrp="1"/>
          </p:cNvSpPr>
          <p:nvPr>
            <p:ph type="pic" idx="4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Image">
    <p:bg>
      <p:bgPr>
        <a:solidFill>
          <a:srgbClr val="2D3D4A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Dem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Dark">
  <p:cSld name="Logo A Dar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05" name="Google Shape;105;p25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06" name="Google Shape;10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Light">
  <p:cSld name="Logo A Light">
    <p:bg>
      <p:bgPr>
        <a:solidFill>
          <a:srgbClr val="02B3E4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0" name="Google Shape;110;p26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1" name="Google Shape;11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Dark">
  <p:cSld name="Logo B Dar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5" name="Google Shape;115;p27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6" name="Google Shape;11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Light">
  <p:cSld name="Logo B Light">
    <p:bg>
      <p:bgPr>
        <a:solidFill>
          <a:srgbClr val="02B3E4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20" name="Google Shape;120;p28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D49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bCN3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bCN3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bCN3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bCN3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jnrx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bCN34" TargetMode="External"/><Relationship Id="rId2" Type="http://schemas.openxmlformats.org/officeDocument/2006/relationships/hyperlink" Target="https://shorturl.at/tI679" TargetMode="Externa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horturl.at/bejOZ" TargetMode="Externa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horturl.at/bejOZ" TargetMode="Externa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>
            <a:off x="457200" y="545123"/>
            <a:ext cx="8229600" cy="16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Kaiser </a:t>
            </a:r>
            <a:r>
              <a:rPr lang="en-US" dirty="0" smtClean="0"/>
              <a:t>Permanente Health &amp;Fitness App</a:t>
            </a:r>
            <a:endParaRPr sz="500" dirty="0"/>
          </a:p>
        </p:txBody>
      </p:sp>
      <p:sp>
        <p:nvSpPr>
          <p:cNvPr id="137" name="Google Shape;137;p31"/>
          <p:cNvSpPr txBox="1">
            <a:spLocks noGrp="1"/>
          </p:cNvSpPr>
          <p:nvPr>
            <p:ph type="body" idx="1"/>
          </p:nvPr>
        </p:nvSpPr>
        <p:spPr>
          <a:xfrm>
            <a:off x="457200" y="2195525"/>
            <a:ext cx="59007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dirty="0" smtClean="0"/>
              <a:t>Healthy Fun App</a:t>
            </a: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b="1" dirty="0"/>
              <a:t>Product Owner: </a:t>
            </a:r>
            <a:r>
              <a:rPr lang="en" b="1" dirty="0" smtClean="0"/>
              <a:t>Agnes Mutembei Munzala</a:t>
            </a: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sz="500" dirty="0"/>
          </a:p>
        </p:txBody>
      </p:sp>
      <p:sp>
        <p:nvSpPr>
          <p:cNvPr id="138" name="Google Shape;138;p31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2019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Our Solution?</a:t>
            </a:r>
            <a:endParaRPr sz="500"/>
          </a:p>
        </p:txBody>
      </p:sp>
      <p:sp>
        <p:nvSpPr>
          <p:cNvPr id="177" name="Google Shape;177;p3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78" name="Google Shape;178;p3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Proposal</a:t>
            </a:r>
            <a:endParaRPr sz="500"/>
          </a:p>
        </p:txBody>
      </p:sp>
      <p:sp>
        <p:nvSpPr>
          <p:cNvPr id="179" name="Google Shape;179;p36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r>
              <a:rPr lang="en" dirty="0" smtClean="0"/>
              <a:t>An easy to use cross platform mobile application for users that will;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 smtClean="0"/>
              <a:t>Track users daily activities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 smtClean="0"/>
              <a:t>Reminder to users incase of inactivity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 smtClean="0"/>
              <a:t>Meal plan suggestions to users to promote healthier eating habits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 smtClean="0"/>
              <a:t>Create a community of people accountable to each other on healthy living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 smtClean="0"/>
              <a:t>Create awareness about lifestyle diseases and prevention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80" name="Google Shape;180;p3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10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 can we do?</a:t>
            </a:r>
            <a:endParaRPr sz="500"/>
          </a:p>
        </p:txBody>
      </p:sp>
      <p:sp>
        <p:nvSpPr>
          <p:cNvPr id="186" name="Google Shape;186;p3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87" name="Google Shape;187;p3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Return On Investment</a:t>
            </a:r>
            <a:endParaRPr sz="500"/>
          </a:p>
        </p:txBody>
      </p:sp>
      <p:sp>
        <p:nvSpPr>
          <p:cNvPr id="188" name="Google Shape;188;p37"/>
          <p:cNvSpPr txBox="1">
            <a:spLocks noGrp="1"/>
          </p:cNvSpPr>
          <p:nvPr>
            <p:ph type="body" idx="3"/>
          </p:nvPr>
        </p:nvSpPr>
        <p:spPr>
          <a:xfrm>
            <a:off x="457200" y="1696914"/>
            <a:ext cx="8229600" cy="2570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Projections in first year ;</a:t>
            </a:r>
          </a:p>
          <a:p>
            <a:pPr marL="139700" indent="0">
              <a:buNone/>
            </a:pPr>
            <a:r>
              <a:rPr lang="en-US" dirty="0"/>
              <a:t>Subscription fee of USD 8.66 per month per user(Average of subscription fees </a:t>
            </a:r>
            <a:r>
              <a:rPr lang="en-US" dirty="0" smtClean="0"/>
              <a:t>from five </a:t>
            </a:r>
            <a:r>
              <a:rPr lang="en-US" dirty="0"/>
              <a:t>competitors)</a:t>
            </a:r>
          </a:p>
          <a:p>
            <a:pPr marL="139700" indent="0">
              <a:buNone/>
            </a:pPr>
            <a:r>
              <a:rPr lang="en-US" dirty="0"/>
              <a:t>Total subscribers -20000</a:t>
            </a:r>
          </a:p>
          <a:p>
            <a:pPr marL="139700" indent="0">
              <a:buNone/>
            </a:pPr>
            <a:r>
              <a:rPr lang="en-US" dirty="0"/>
              <a:t>Amount gained=8.66*20000=173200</a:t>
            </a:r>
          </a:p>
          <a:p>
            <a:pPr marL="139700" indent="0">
              <a:buNone/>
            </a:pPr>
            <a:r>
              <a:rPr lang="en-US" dirty="0"/>
              <a:t>Amount spent :80000</a:t>
            </a:r>
          </a:p>
          <a:p>
            <a:pPr marL="139700" indent="0">
              <a:buNone/>
            </a:pPr>
            <a:r>
              <a:rPr lang="en-US" dirty="0"/>
              <a:t>ROI =(Amount gained-amount spent)/Amount spent</a:t>
            </a:r>
          </a:p>
          <a:p>
            <a:pPr marL="139700" indent="0">
              <a:buNone/>
            </a:pPr>
            <a:r>
              <a:rPr lang="en-US" dirty="0"/>
              <a:t>       =(173200-80000)/80000</a:t>
            </a:r>
          </a:p>
          <a:p>
            <a:pPr marL="139700" indent="0">
              <a:buNone/>
            </a:pPr>
            <a:r>
              <a:rPr lang="en-US" dirty="0"/>
              <a:t>       =+1.165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11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How will we know if we’re successful?</a:t>
            </a:r>
            <a:endParaRPr sz="500"/>
          </a:p>
        </p:txBody>
      </p:sp>
      <p:sp>
        <p:nvSpPr>
          <p:cNvPr id="195" name="Google Shape;195;p3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Measurement</a:t>
            </a:r>
            <a:endParaRPr sz="500"/>
          </a:p>
        </p:txBody>
      </p:sp>
      <p:sp>
        <p:nvSpPr>
          <p:cNvPr id="197" name="Google Shape;197;p38"/>
          <p:cNvSpPr txBox="1">
            <a:spLocks noGrp="1"/>
          </p:cNvSpPr>
          <p:nvPr>
            <p:ph type="body" idx="3"/>
          </p:nvPr>
        </p:nvSpPr>
        <p:spPr>
          <a:xfrm>
            <a:off x="457200" y="1223851"/>
            <a:ext cx="8229600" cy="3691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dirty="0" smtClean="0"/>
              <a:t>The goal for the first year is to have at least twenty thousand active subscribers, and 5000 referred users,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 smtClean="0"/>
              <a:t>Success can be measured with the following;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Wingdings" panose="05000000000000000000" pitchFamily="2" charset="2"/>
              <a:buChar char="ü"/>
            </a:pPr>
            <a:r>
              <a:rPr lang="en" dirty="0" smtClean="0"/>
              <a:t>Number of users who have achieved their fitness goals in the first three months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Wingdings" panose="05000000000000000000" pitchFamily="2" charset="2"/>
              <a:buChar char="ü"/>
            </a:pPr>
            <a:r>
              <a:rPr lang="en" dirty="0" smtClean="0"/>
              <a:t>Number of users who have lost significant weight(at least 5 percent of body weight lost) within the first 3 months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Wingdings" panose="05000000000000000000" pitchFamily="2" charset="2"/>
              <a:buChar char="ü"/>
            </a:pPr>
            <a:r>
              <a:rPr lang="en" dirty="0" smtClean="0"/>
              <a:t>Improvement of BMI for users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Wingdings" panose="05000000000000000000" pitchFamily="2" charset="2"/>
              <a:buChar char="ü"/>
            </a:pPr>
            <a:r>
              <a:rPr lang="en-US" dirty="0" smtClean="0"/>
              <a:t>Number of referrals obtained within 6 months of operation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US" b="1" dirty="0" smtClean="0"/>
          </a:p>
        </p:txBody>
      </p:sp>
      <p:sp>
        <p:nvSpPr>
          <p:cNvPr id="198" name="Google Shape;198;p38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12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Competitors</a:t>
            </a:r>
            <a:endParaRPr sz="500"/>
          </a:p>
        </p:txBody>
      </p:sp>
      <p:sp>
        <p:nvSpPr>
          <p:cNvPr id="204" name="Google Shape;204;p39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39700" lvl="0" indent="0">
              <a:spcBef>
                <a:spcPts val="700"/>
              </a:spcBef>
              <a:buClr>
                <a:srgbClr val="2D3D4A"/>
              </a:buClr>
              <a:buSzPts val="1400"/>
            </a:pPr>
            <a:r>
              <a:rPr lang="en-US" dirty="0">
                <a:solidFill>
                  <a:srgbClr val="2D3D4A"/>
                </a:solidFill>
                <a:hlinkClick r:id="rId3"/>
              </a:rPr>
              <a:t>https://shorturl.at/bCN34</a:t>
            </a:r>
            <a:endParaRPr lang="en-US" dirty="0">
              <a:solidFill>
                <a:srgbClr val="2D3D4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endParaRPr sz="500" dirty="0"/>
          </a:p>
        </p:txBody>
      </p:sp>
      <p:sp>
        <p:nvSpPr>
          <p:cNvPr id="210" name="Google Shape;210;p4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 smtClean="0"/>
              <a:t>Aaptiv</a:t>
            </a:r>
            <a:endParaRPr sz="500" dirty="0"/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14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12" name="Google Shape;212;p40"/>
          <p:cNvSpPr txBox="1">
            <a:spLocks noGrp="1"/>
          </p:cNvSpPr>
          <p:nvPr>
            <p:ph type="body" idx="3"/>
          </p:nvPr>
        </p:nvSpPr>
        <p:spPr>
          <a:xfrm>
            <a:off x="204200" y="1376450"/>
            <a:ext cx="84825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Font typeface="Cabin"/>
              <a:buChar char="•"/>
            </a:pPr>
            <a:r>
              <a:rPr lang="en-US" dirty="0" err="1"/>
              <a:t>Aaptiv</a:t>
            </a:r>
            <a:r>
              <a:rPr lang="en-US" dirty="0"/>
              <a:t> – designs fitness programs according to your fitness level, your goal and other preferences, revenue of 12.2 million USD as of 2020 with over a million </a:t>
            </a:r>
            <a:r>
              <a:rPr lang="en-US" dirty="0" smtClean="0"/>
              <a:t>downloads</a:t>
            </a:r>
          </a:p>
          <a:p>
            <a:pPr marL="139700" lvl="0" indent="0">
              <a:buNone/>
            </a:pPr>
            <a:r>
              <a:rPr lang="en-US" dirty="0" smtClean="0"/>
              <a:t>Features</a:t>
            </a:r>
          </a:p>
          <a:p>
            <a:r>
              <a:rPr lang="en-US" dirty="0" smtClean="0"/>
              <a:t> </a:t>
            </a:r>
            <a:r>
              <a:rPr lang="en-US" dirty="0"/>
              <a:t>30+ classes added every week</a:t>
            </a:r>
          </a:p>
          <a:p>
            <a:r>
              <a:rPr lang="en-US" dirty="0" smtClean="0"/>
              <a:t> </a:t>
            </a:r>
            <a:r>
              <a:rPr lang="en-US" dirty="0"/>
              <a:t>Structured weekly and monthly programs</a:t>
            </a:r>
          </a:p>
          <a:p>
            <a:r>
              <a:rPr lang="en-US" dirty="0" smtClean="0"/>
              <a:t> </a:t>
            </a:r>
            <a:r>
              <a:rPr lang="en-US" dirty="0"/>
              <a:t>High-intensity interval training</a:t>
            </a:r>
          </a:p>
          <a:p>
            <a:pPr marL="139700" lvl="0" indent="0">
              <a:buNone/>
            </a:pPr>
            <a:endParaRPr lang="en-US" sz="800" dirty="0" smtClean="0"/>
          </a:p>
          <a:p>
            <a:pPr marL="139700" lvl="0" indent="0">
              <a:buNone/>
            </a:pPr>
            <a:endParaRPr lang="en-US" sz="800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500" dirty="0"/>
          </a:p>
        </p:txBody>
      </p:sp>
      <p:sp>
        <p:nvSpPr>
          <p:cNvPr id="213" name="Google Shape;213;p4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39700" lvl="0" indent="0">
              <a:spcBef>
                <a:spcPts val="700"/>
              </a:spcBef>
              <a:buClr>
                <a:srgbClr val="2D3D4A"/>
              </a:buClr>
              <a:buSzPts val="1400"/>
            </a:pPr>
            <a:r>
              <a:rPr lang="en-US" dirty="0">
                <a:solidFill>
                  <a:srgbClr val="2D3D4A"/>
                </a:solidFill>
                <a:hlinkClick r:id="rId3"/>
              </a:rPr>
              <a:t>https://shorturl.at/bCN34</a:t>
            </a:r>
            <a:endParaRPr lang="en-US" dirty="0">
              <a:solidFill>
                <a:srgbClr val="2D3D4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endParaRPr sz="500" dirty="0"/>
          </a:p>
        </p:txBody>
      </p:sp>
      <p:sp>
        <p:nvSpPr>
          <p:cNvPr id="210" name="Google Shape;210;p4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3200" dirty="0"/>
              <a:t>8fit Workouts &amp; meal </a:t>
            </a:r>
            <a:r>
              <a:rPr lang="en-US" sz="3200" dirty="0" smtClean="0"/>
              <a:t>planner</a:t>
            </a:r>
            <a:endParaRPr sz="3200" dirty="0"/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15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12" name="Google Shape;212;p40"/>
          <p:cNvSpPr txBox="1">
            <a:spLocks noGrp="1"/>
          </p:cNvSpPr>
          <p:nvPr>
            <p:ph type="body" idx="3"/>
          </p:nvPr>
        </p:nvSpPr>
        <p:spPr>
          <a:xfrm>
            <a:off x="204200" y="1376449"/>
            <a:ext cx="8482500" cy="321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Font typeface="Cabin"/>
              <a:buChar char="•"/>
            </a:pPr>
            <a:r>
              <a:rPr lang="en-US" dirty="0"/>
              <a:t>8fit Workouts &amp; meal planner- provides user with a diet and exercise plan, estimated revenue of 16 million USD as of 2020 with over 100 million downloads</a:t>
            </a:r>
          </a:p>
          <a:p>
            <a:pPr marL="139700" lvl="0" indent="0">
              <a:buNone/>
            </a:pPr>
            <a:r>
              <a:rPr lang="en-US" dirty="0" smtClean="0"/>
              <a:t>Features</a:t>
            </a:r>
          </a:p>
          <a:p>
            <a:r>
              <a:rPr lang="en-US" dirty="0" smtClean="0"/>
              <a:t>Offers </a:t>
            </a:r>
            <a:r>
              <a:rPr lang="en-US" dirty="0"/>
              <a:t>350 variety of exercises </a:t>
            </a:r>
          </a:p>
          <a:p>
            <a:r>
              <a:rPr lang="en-US" dirty="0" smtClean="0"/>
              <a:t>Time-efficient </a:t>
            </a:r>
            <a:r>
              <a:rPr lang="en-US" dirty="0"/>
              <a:t>HIIT workouts</a:t>
            </a:r>
          </a:p>
          <a:p>
            <a:r>
              <a:rPr lang="en-US" dirty="0"/>
              <a:t>P</a:t>
            </a:r>
            <a:r>
              <a:rPr lang="en-US" dirty="0" smtClean="0"/>
              <a:t>edometer/step </a:t>
            </a:r>
            <a:r>
              <a:rPr lang="en-US" dirty="0"/>
              <a:t>counter synced to Google Fit</a:t>
            </a:r>
          </a:p>
          <a:p>
            <a:pPr marL="139700" lvl="0" indent="0">
              <a:buNone/>
            </a:pPr>
            <a:endParaRPr lang="en-US" dirty="0" smtClean="0"/>
          </a:p>
          <a:p>
            <a:pPr marL="139700" lvl="0" indent="0"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500" dirty="0"/>
          </a:p>
        </p:txBody>
      </p:sp>
      <p:sp>
        <p:nvSpPr>
          <p:cNvPr id="213" name="Google Shape;213;p4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  <p:extLst>
      <p:ext uri="{BB962C8B-B14F-4D97-AF65-F5344CB8AC3E}">
        <p14:creationId xmlns:p14="http://schemas.microsoft.com/office/powerpoint/2010/main" val="3887638922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endParaRPr sz="500" dirty="0"/>
          </a:p>
        </p:txBody>
      </p:sp>
      <p:sp>
        <p:nvSpPr>
          <p:cNvPr id="210" name="Google Shape;210;p4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Fitbit</a:t>
            </a:r>
            <a:endParaRPr sz="500" dirty="0"/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16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12" name="Google Shape;212;p40"/>
          <p:cNvSpPr txBox="1">
            <a:spLocks noGrp="1"/>
          </p:cNvSpPr>
          <p:nvPr>
            <p:ph type="body" idx="3"/>
          </p:nvPr>
        </p:nvSpPr>
        <p:spPr>
          <a:xfrm>
            <a:off x="255803" y="1547446"/>
            <a:ext cx="8482500" cy="336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hlinkClick r:id="rId3"/>
              </a:rPr>
              <a:t>https://shorturl.at/bCN34</a:t>
            </a:r>
            <a:endParaRPr lang="en-US" dirty="0"/>
          </a:p>
          <a:p>
            <a:endParaRPr lang="en-US" dirty="0" smtClean="0"/>
          </a:p>
          <a:p>
            <a:pPr marL="139700" indent="0">
              <a:buNone/>
            </a:pPr>
            <a:r>
              <a:rPr lang="en-US" dirty="0" smtClean="0"/>
              <a:t>Fitbit- </a:t>
            </a:r>
            <a:r>
              <a:rPr lang="en-US" dirty="0"/>
              <a:t>tracks users activity  throughout the day, estimated revenue of 1.13 billion USD as of 2020 with over 50 million downloads</a:t>
            </a:r>
          </a:p>
          <a:p>
            <a:pPr marL="139700" lvl="0" indent="0">
              <a:buNone/>
            </a:pPr>
            <a:r>
              <a:rPr lang="en-US" dirty="0" smtClean="0"/>
              <a:t>Features</a:t>
            </a:r>
          </a:p>
          <a:p>
            <a:r>
              <a:rPr lang="en-US" dirty="0" smtClean="0"/>
              <a:t>Exercise </a:t>
            </a:r>
            <a:r>
              <a:rPr lang="en-US" dirty="0"/>
              <a:t>tracking</a:t>
            </a:r>
          </a:p>
          <a:p>
            <a:r>
              <a:rPr lang="en-US" dirty="0" smtClean="0"/>
              <a:t>24*7 </a:t>
            </a:r>
            <a:r>
              <a:rPr lang="en-US" dirty="0"/>
              <a:t>Heart Rate Tracking</a:t>
            </a:r>
          </a:p>
          <a:p>
            <a:r>
              <a:rPr lang="en-US" dirty="0" smtClean="0"/>
              <a:t>Guide </a:t>
            </a:r>
            <a:r>
              <a:rPr lang="en-US" dirty="0"/>
              <a:t>about nutrition</a:t>
            </a:r>
          </a:p>
          <a:p>
            <a:r>
              <a:rPr lang="en-US" dirty="0" smtClean="0"/>
              <a:t>Track </a:t>
            </a:r>
            <a:r>
              <a:rPr lang="en-US" dirty="0"/>
              <a:t>sleeping </a:t>
            </a:r>
            <a:r>
              <a:rPr lang="en-US" dirty="0" smtClean="0"/>
              <a:t>pattern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Other competitors include muscle booster workout planner, </a:t>
            </a:r>
            <a:r>
              <a:rPr lang="en-US" dirty="0" err="1"/>
              <a:t>strava</a:t>
            </a:r>
            <a:r>
              <a:rPr lang="en-US" dirty="0"/>
              <a:t>, peloton, </a:t>
            </a:r>
            <a:r>
              <a:rPr lang="en-US" dirty="0" err="1"/>
              <a:t>fitcoach</a:t>
            </a:r>
            <a:endParaRPr lang="en-US" dirty="0"/>
          </a:p>
          <a:p>
            <a:pPr marL="139700" lvl="0" indent="0">
              <a:buNone/>
            </a:pPr>
            <a:endParaRPr lang="en-US" dirty="0" smtClean="0"/>
          </a:p>
          <a:p>
            <a:pPr marL="139700" lvl="0" indent="0"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500" dirty="0"/>
          </a:p>
        </p:txBody>
      </p:sp>
      <p:sp>
        <p:nvSpPr>
          <p:cNvPr id="213" name="Google Shape;213;p4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  <p:extLst>
      <p:ext uri="{BB962C8B-B14F-4D97-AF65-F5344CB8AC3E}">
        <p14:creationId xmlns:p14="http://schemas.microsoft.com/office/powerpoint/2010/main" val="1681193464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39700" lvl="0" indent="0">
              <a:spcBef>
                <a:spcPts val="700"/>
              </a:spcBef>
              <a:buClr>
                <a:srgbClr val="2D3D4A"/>
              </a:buClr>
              <a:buSzPts val="1400"/>
            </a:pPr>
            <a:r>
              <a:rPr lang="en-US" dirty="0">
                <a:solidFill>
                  <a:srgbClr val="2D3D4A"/>
                </a:solidFill>
                <a:hlinkClick r:id="rId3"/>
              </a:rPr>
              <a:t>https://shorturl.at/bCN34</a:t>
            </a:r>
            <a:endParaRPr lang="en-US" dirty="0">
              <a:solidFill>
                <a:srgbClr val="2D3D4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endParaRPr sz="500" dirty="0"/>
          </a:p>
        </p:txBody>
      </p:sp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err="1"/>
              <a:t>Fooducate</a:t>
            </a:r>
            <a:endParaRPr sz="500" dirty="0"/>
          </a:p>
        </p:txBody>
      </p:sp>
      <p:sp>
        <p:nvSpPr>
          <p:cNvPr id="220" name="Google Shape;220;p4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17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1" name="Google Shape;221;p41"/>
          <p:cNvSpPr txBox="1">
            <a:spLocks noGrp="1"/>
          </p:cNvSpPr>
          <p:nvPr>
            <p:ph type="body" idx="3"/>
          </p:nvPr>
        </p:nvSpPr>
        <p:spPr>
          <a:xfrm>
            <a:off x="204200" y="1376450"/>
            <a:ext cx="84825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Font typeface="Cabin"/>
              <a:buChar char="•"/>
            </a:pPr>
            <a:r>
              <a:rPr lang="en-US" dirty="0" err="1"/>
              <a:t>Fooducate</a:t>
            </a:r>
            <a:r>
              <a:rPr lang="en-US" dirty="0"/>
              <a:t>- informs users about nutritional value of processed foods by scanning bar code, estimated revenue of 4.87 million USD as of 2020 with over a million </a:t>
            </a:r>
            <a:r>
              <a:rPr lang="en-US" dirty="0" smtClean="0"/>
              <a:t>downloads</a:t>
            </a:r>
          </a:p>
          <a:p>
            <a:pPr marL="139700" lvl="0" indent="0">
              <a:buNone/>
            </a:pPr>
            <a:r>
              <a:rPr lang="en-US" dirty="0" smtClean="0"/>
              <a:t>Features</a:t>
            </a:r>
          </a:p>
          <a:p>
            <a:r>
              <a:rPr lang="en-US" dirty="0" smtClean="0"/>
              <a:t>Nutrition </a:t>
            </a:r>
            <a:r>
              <a:rPr lang="en-US" dirty="0"/>
              <a:t>and Health Tracker </a:t>
            </a:r>
          </a:p>
          <a:p>
            <a:r>
              <a:rPr lang="en-US" dirty="0" smtClean="0"/>
              <a:t>Huge </a:t>
            </a:r>
            <a:r>
              <a:rPr lang="en-US" dirty="0"/>
              <a:t>Food Database</a:t>
            </a:r>
          </a:p>
          <a:p>
            <a:r>
              <a:rPr lang="en-US" dirty="0" smtClean="0"/>
              <a:t>Best </a:t>
            </a:r>
            <a:r>
              <a:rPr lang="en-US" dirty="0"/>
              <a:t>Diet Tips</a:t>
            </a:r>
          </a:p>
          <a:p>
            <a:pPr marL="139700" lvl="0" indent="0">
              <a:buNone/>
            </a:pPr>
            <a:endParaRPr lang="en-US" dirty="0"/>
          </a:p>
        </p:txBody>
      </p:sp>
      <p:sp>
        <p:nvSpPr>
          <p:cNvPr id="222" name="Google Shape;222;p4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Us?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Advantages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57200" y="1238102"/>
            <a:ext cx="8229600" cy="3333898"/>
          </a:xfrm>
        </p:spPr>
        <p:txBody>
          <a:bodyPr/>
          <a:lstStyle/>
          <a:p>
            <a:pPr marL="139700" indent="0">
              <a:buNone/>
            </a:pPr>
            <a:r>
              <a:rPr lang="en-US" dirty="0" smtClean="0"/>
              <a:t>Our differentiating factors are;</a:t>
            </a:r>
          </a:p>
          <a:p>
            <a:r>
              <a:rPr lang="en-US" dirty="0" smtClean="0"/>
              <a:t>Weekly update of fitness progress</a:t>
            </a:r>
          </a:p>
          <a:p>
            <a:r>
              <a:rPr lang="en-US" dirty="0" smtClean="0"/>
              <a:t>Weekly reminders in case of inactivity</a:t>
            </a:r>
          </a:p>
          <a:p>
            <a:r>
              <a:rPr lang="en-US" dirty="0" smtClean="0"/>
              <a:t>Free one month for user who is consistent and shows significant progress over three months</a:t>
            </a:r>
          </a:p>
          <a:p>
            <a:r>
              <a:rPr lang="en-US" dirty="0" smtClean="0"/>
              <a:t>Meal plan suggestion based on age and body type</a:t>
            </a:r>
          </a:p>
          <a:p>
            <a:r>
              <a:rPr lang="en-US" dirty="0" smtClean="0"/>
              <a:t>Tracking daily activity and suggesting improvements to be more active</a:t>
            </a:r>
          </a:p>
          <a:p>
            <a:r>
              <a:rPr lang="en-US" dirty="0" smtClean="0"/>
              <a:t>Awareness about lifestyle diseases and prevention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18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Roadmap and Vision</a:t>
            </a:r>
            <a:endParaRPr sz="500"/>
          </a:p>
        </p:txBody>
      </p:sp>
      <p:sp>
        <p:nvSpPr>
          <p:cNvPr id="237" name="Google Shape;237;p43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Why Are We Here?</a:t>
            </a:r>
            <a:endParaRPr sz="500"/>
          </a:p>
        </p:txBody>
      </p:sp>
      <p:sp>
        <p:nvSpPr>
          <p:cNvPr id="144" name="Google Shape;144;p3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45" name="Google Shape;145;p3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Background</a:t>
            </a:r>
            <a:endParaRPr sz="500"/>
          </a:p>
        </p:txBody>
      </p:sp>
      <p:sp>
        <p:nvSpPr>
          <p:cNvPr id="146" name="Google Shape;146;p32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/>
              <a:t>Prevention in medicine saves more lives than treating diseases after occurrence</a:t>
            </a:r>
          </a:p>
          <a:p>
            <a:r>
              <a:rPr lang="en-US" dirty="0"/>
              <a:t>With the exclusion of genetics as a cause, lifestyle diseases are completely preventable</a:t>
            </a:r>
          </a:p>
          <a:p>
            <a:r>
              <a:rPr lang="en-US" dirty="0" smtClean="0"/>
              <a:t>How about we partner to </a:t>
            </a:r>
            <a:r>
              <a:rPr lang="en-US" dirty="0"/>
              <a:t>promote healthier choices and fitness using a simple mobile application? 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 smtClean="0"/>
              <a:t>                                                  </a:t>
            </a:r>
            <a:r>
              <a:rPr lang="en-US" b="1" dirty="0" smtClean="0"/>
              <a:t>Your </a:t>
            </a:r>
            <a:r>
              <a:rPr lang="en-US" b="1" dirty="0"/>
              <a:t>health. Our </a:t>
            </a:r>
            <a:r>
              <a:rPr lang="en-US" b="1" dirty="0" smtClean="0"/>
              <a:t>cause.</a:t>
            </a:r>
            <a:endParaRPr lang="en-US" b="1" dirty="0"/>
          </a:p>
          <a:p>
            <a:endParaRPr lang="en-US" dirty="0"/>
          </a:p>
        </p:txBody>
      </p:sp>
      <p:sp>
        <p:nvSpPr>
          <p:cNvPr id="147" name="Google Shape;147;p32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Where do we go from here?</a:t>
            </a:r>
            <a:endParaRPr sz="500"/>
          </a:p>
        </p:txBody>
      </p:sp>
      <p:sp>
        <p:nvSpPr>
          <p:cNvPr id="243" name="Google Shape;243;p4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44" name="Google Shape;244;p4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Roadmap Pillars</a:t>
            </a:r>
            <a:endParaRPr sz="500" dirty="0"/>
          </a:p>
        </p:txBody>
      </p:sp>
      <p:sp>
        <p:nvSpPr>
          <p:cNvPr id="245" name="Google Shape;245;p44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40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 smtClean="0"/>
              <a:t>The vision is to develop a cross platform mobile application to promote fitness and healthier habits among users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 smtClean="0"/>
              <a:t>The roadmap will follow these themes;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Wingdings" panose="05000000000000000000" pitchFamily="2" charset="2"/>
              <a:buChar char="ü"/>
            </a:pPr>
            <a:r>
              <a:rPr lang="en" dirty="0" smtClean="0"/>
              <a:t>Help user achieve fitness goals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Wingdings" panose="05000000000000000000" pitchFamily="2" charset="2"/>
              <a:buChar char="ü"/>
            </a:pPr>
            <a:r>
              <a:rPr lang="en" dirty="0" smtClean="0"/>
              <a:t>Motivate users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Wingdings" panose="05000000000000000000" pitchFamily="2" charset="2"/>
              <a:buChar char="ü"/>
            </a:pPr>
            <a:r>
              <a:rPr lang="en" dirty="0" smtClean="0"/>
              <a:t>Create a fun healthy community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" dirty="0" smtClean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" dirty="0" smtClean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dirty="0"/>
          </a:p>
        </p:txBody>
      </p:sp>
      <p:sp>
        <p:nvSpPr>
          <p:cNvPr id="246" name="Google Shape;246;p44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20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5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 smtClean="0"/>
              <a:t>[Let’s get moving!]</a:t>
            </a:r>
            <a:endParaRPr sz="500" dirty="0"/>
          </a:p>
        </p:txBody>
      </p:sp>
      <p:sp>
        <p:nvSpPr>
          <p:cNvPr id="252" name="Google Shape;252;p4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 smtClean="0"/>
              <a:t>Achieve user fitness goals</a:t>
            </a:r>
            <a:endParaRPr sz="500"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r>
              <a:rPr lang="en" dirty="0" smtClean="0"/>
              <a:t>Features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r>
              <a:rPr lang="en" dirty="0" smtClean="0"/>
              <a:t>Tracking daily user activity – Every activity of a user’s day determines their fitness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r>
              <a:rPr lang="en" dirty="0" smtClean="0"/>
              <a:t>Reminder of inactivity – The user needs to be aware when they are behind on their daily fitness milestones  </a:t>
            </a:r>
            <a:endParaRPr dirty="0"/>
          </a:p>
        </p:txBody>
      </p:sp>
      <p:sp>
        <p:nvSpPr>
          <p:cNvPr id="255" name="Google Shape;255;p45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21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 smtClean="0"/>
              <a:t>[You can do this]</a:t>
            </a:r>
            <a:endParaRPr sz="500" dirty="0"/>
          </a:p>
        </p:txBody>
      </p:sp>
      <p:sp>
        <p:nvSpPr>
          <p:cNvPr id="261" name="Google Shape;261;p4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62" name="Google Shape;262;p4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 smtClean="0"/>
              <a:t>Motivate users</a:t>
            </a:r>
            <a:endParaRPr sz="500" dirty="0"/>
          </a:p>
        </p:txBody>
      </p:sp>
      <p:sp>
        <p:nvSpPr>
          <p:cNvPr id="263" name="Google Shape;263;p46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dirty="0" smtClean="0"/>
              <a:t>Weekly update of progress – To motivate users to keep working hard toward their health and fitness goals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dirty="0" smtClean="0"/>
              <a:t>Free one month for user who is consistent and shows progress over three months – To recognize and celebrate users milestones</a:t>
            </a:r>
            <a:endParaRPr dirty="0"/>
          </a:p>
        </p:txBody>
      </p:sp>
      <p:sp>
        <p:nvSpPr>
          <p:cNvPr id="264" name="Google Shape;264;p4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22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 smtClean="0"/>
              <a:t>[Together its fun]</a:t>
            </a:r>
            <a:endParaRPr sz="500" dirty="0"/>
          </a:p>
        </p:txBody>
      </p:sp>
      <p:sp>
        <p:nvSpPr>
          <p:cNvPr id="270" name="Google Shape;270;p4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71" name="Google Shape;271;p4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 smtClean="0"/>
              <a:t>Create a fun healthy community</a:t>
            </a:r>
            <a:endParaRPr sz="500" dirty="0"/>
          </a:p>
        </p:txBody>
      </p:sp>
      <p:sp>
        <p:nvSpPr>
          <p:cNvPr id="272" name="Google Shape;272;p47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dirty="0" smtClean="0"/>
              <a:t>Connect users to each other and create a community of accountability partners- To create a sense of oneness and enjoyment on the health and fitness journey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dirty="0" smtClean="0"/>
              <a:t>Meal plan suggestions based on the age and body type of users – To understand user metabolism and what foods to eat, or avoid 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dirty="0" smtClean="0"/>
              <a:t>Email alerts about lifestyle diseases</a:t>
            </a:r>
            <a:r>
              <a:rPr lang="en-US" dirty="0"/>
              <a:t> </a:t>
            </a:r>
            <a:r>
              <a:rPr lang="en-US" dirty="0" smtClean="0"/>
              <a:t>and prevention measures – To create awareness of lifestyle diseases </a:t>
            </a:r>
          </a:p>
        </p:txBody>
      </p:sp>
      <p:sp>
        <p:nvSpPr>
          <p:cNvPr id="273" name="Google Shape;273;p47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23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partnerships may benefit the product?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Partnerships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57200" y="1238102"/>
            <a:ext cx="8229600" cy="3333898"/>
          </a:xfrm>
        </p:spPr>
        <p:txBody>
          <a:bodyPr/>
          <a:lstStyle/>
          <a:p>
            <a:r>
              <a:rPr lang="en-US" dirty="0" smtClean="0"/>
              <a:t>Partnerships with;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</a:t>
            </a:r>
            <a:r>
              <a:rPr lang="en-US" dirty="0" smtClean="0"/>
              <a:t>orporate entities to onboard their employees to the platform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Well established fitness trainers and influencers to create a sense of confidence in the product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Most watched TV stations to host a 30 minute daily program focused on health and fitness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97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will the product reach its intended market?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market strategy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57200" y="1223851"/>
            <a:ext cx="8229600" cy="3348149"/>
          </a:xfrm>
        </p:spPr>
        <p:txBody>
          <a:bodyPr/>
          <a:lstStyle/>
          <a:p>
            <a:r>
              <a:rPr lang="en-US" dirty="0" smtClean="0"/>
              <a:t>Partner with well established fitness and wellness centers for the official launch</a:t>
            </a:r>
          </a:p>
          <a:p>
            <a:r>
              <a:rPr lang="en-US" dirty="0" smtClean="0"/>
              <a:t>Partner with a Public Relations and Marketing firm to create buzz around the product after its launch</a:t>
            </a:r>
          </a:p>
          <a:p>
            <a:r>
              <a:rPr lang="en-US" dirty="0" smtClean="0"/>
              <a:t>Targeted advertisements on social media applications such as X, Instagram and Meta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24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Widening the scope</a:t>
            </a:r>
            <a:endParaRPr sz="500"/>
          </a:p>
        </p:txBody>
      </p:sp>
      <p:sp>
        <p:nvSpPr>
          <p:cNvPr id="279" name="Google Shape;279;p4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80" name="Google Shape;280;p4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Where do we go from here?</a:t>
            </a:r>
            <a:endParaRPr sz="500"/>
          </a:p>
        </p:txBody>
      </p:sp>
      <p:sp>
        <p:nvSpPr>
          <p:cNvPr id="281" name="Google Shape;281;p48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dirty="0" smtClean="0"/>
              <a:t>After executing the roadmap, focus is on getting feedback from users on the application and continuous refinement and improvement. 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dirty="0" smtClean="0"/>
              <a:t>In the near future, the Healthy Fun app will establish itself as a brand and  create a movement against preventive lifestyle diseases.</a:t>
            </a:r>
          </a:p>
          <a:p>
            <a:pPr marL="0" indent="0">
              <a:buNone/>
            </a:pPr>
            <a:r>
              <a:rPr lang="en" dirty="0"/>
              <a:t> </a:t>
            </a:r>
            <a:r>
              <a:rPr lang="en" dirty="0" smtClean="0"/>
              <a:t>                                        </a:t>
            </a:r>
            <a:r>
              <a:rPr lang="en" b="1" dirty="0" smtClean="0"/>
              <a:t>Healthy is fun!</a:t>
            </a:r>
            <a:endParaRPr lang="en" b="1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dirty="0"/>
          </a:p>
        </p:txBody>
      </p:sp>
      <p:sp>
        <p:nvSpPr>
          <p:cNvPr id="282" name="Google Shape;282;p48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26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Business Case</a:t>
            </a:r>
            <a:endParaRPr sz="500"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Where are we starting?</a:t>
            </a:r>
            <a:endParaRPr sz="500"/>
          </a:p>
        </p:txBody>
      </p:sp>
      <p:sp>
        <p:nvSpPr>
          <p:cNvPr id="159" name="Google Shape;159;p3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Initial Focus</a:t>
            </a:r>
            <a:endParaRPr sz="500"/>
          </a:p>
        </p:txBody>
      </p:sp>
      <p:sp>
        <p:nvSpPr>
          <p:cNvPr id="161" name="Google Shape;161;p34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437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 smtClean="0"/>
              <a:t>Lifestyle </a:t>
            </a:r>
            <a:r>
              <a:rPr lang="en-US" dirty="0"/>
              <a:t>diseases are caused mostly by poor eating habits and physical inactivity</a:t>
            </a:r>
          </a:p>
          <a:p>
            <a:r>
              <a:rPr lang="en-US" dirty="0"/>
              <a:t>Investing in physical well being and healthy eating habits will reduce this numbers significantly in the near future, </a:t>
            </a:r>
            <a:r>
              <a:rPr lang="en-US" dirty="0" smtClean="0"/>
              <a:t>using </a:t>
            </a:r>
            <a:r>
              <a:rPr lang="en-US" dirty="0"/>
              <a:t>this mobile application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cost of preventable illnesses was  estimated at US$730·4 billion  in the USA as of 2016 - more than the 2019 GDP of 171 countries in the world, or all but the 19 richest countries. Yet a high proportion of these illnesses and deaths are </a:t>
            </a:r>
            <a:r>
              <a:rPr lang="en-US" dirty="0" smtClean="0"/>
              <a:t>preventable </a:t>
            </a:r>
          </a:p>
          <a:p>
            <a:pPr marL="11430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://shorturl.at/jnrxV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4000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143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dirty="0" smtClean="0"/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62" name="Google Shape;162;p34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4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this an opportunity?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57200" y="1327638"/>
            <a:ext cx="8229600" cy="3587262"/>
          </a:xfrm>
        </p:spPr>
        <p:txBody>
          <a:bodyPr/>
          <a:lstStyle/>
          <a:p>
            <a:pPr marL="139700" indent="0">
              <a:buNone/>
            </a:pPr>
            <a:r>
              <a:rPr lang="en-US" dirty="0" smtClean="0"/>
              <a:t>According to NHANES data 2017-2018;</a:t>
            </a:r>
          </a:p>
          <a:p>
            <a:r>
              <a:rPr lang="en-US" dirty="0" smtClean="0"/>
              <a:t>The </a:t>
            </a:r>
            <a:r>
              <a:rPr lang="en-US" dirty="0"/>
              <a:t>percentage of men who are overweight (34.1%) is higher than the percentage of women who are overweight (27.5%).</a:t>
            </a:r>
          </a:p>
          <a:p>
            <a:r>
              <a:rPr lang="en-US" dirty="0"/>
              <a:t>The percentage of women who have severe obesity (11.5%) is higher than the percentage of men who have severe obesity (6.9</a:t>
            </a:r>
            <a:r>
              <a:rPr lang="en-US" dirty="0" smtClean="0"/>
              <a:t>%).</a:t>
            </a:r>
          </a:p>
          <a:p>
            <a:pPr marL="13970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shorturl.at/tI679</a:t>
            </a:r>
            <a:endParaRPr lang="en-US" dirty="0" smtClean="0"/>
          </a:p>
          <a:p>
            <a:r>
              <a:rPr lang="en-US" dirty="0"/>
              <a:t>Many people are conscious about their health and have embraced managing fitness online. In 2020, users across the globe spent $269 million on in-app purchases of different health applications. </a:t>
            </a:r>
          </a:p>
          <a:p>
            <a:pPr marL="13970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shorturl.at/bCN34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948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914250"/>
            <a:ext cx="8229600" cy="4000649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57200" y="1223851"/>
            <a:ext cx="8229600" cy="3348149"/>
          </a:xfrm>
        </p:spPr>
        <p:txBody>
          <a:bodyPr/>
          <a:lstStyle/>
          <a:p>
            <a:pPr marL="139700" indent="0">
              <a:buNone/>
            </a:pPr>
            <a:r>
              <a:rPr lang="en-US" dirty="0" smtClean="0"/>
              <a:t>KP spends largely on treating lifestyle diseases which are preventable, how about  solving the problem from its root cause?</a:t>
            </a:r>
          </a:p>
          <a:p>
            <a:pPr marL="139700" indent="0">
              <a:buNone/>
            </a:pPr>
            <a:r>
              <a:rPr lang="en-US" dirty="0" smtClean="0"/>
              <a:t>Kaiser Permanente(KP) </a:t>
            </a:r>
            <a:r>
              <a:rPr lang="en-US" dirty="0"/>
              <a:t>aims to help their patients increase physical activity and </a:t>
            </a:r>
            <a:r>
              <a:rPr lang="en-US" dirty="0" smtClean="0"/>
              <a:t>adopt </a:t>
            </a:r>
            <a:r>
              <a:rPr lang="en-US" dirty="0"/>
              <a:t>healthy habits to prevent lifestyle </a:t>
            </a:r>
            <a:r>
              <a:rPr lang="en-US" dirty="0" smtClean="0"/>
              <a:t>diseases using </a:t>
            </a:r>
            <a:r>
              <a:rPr lang="en-US" dirty="0"/>
              <a:t>a mobile application to help realize this </a:t>
            </a:r>
            <a:r>
              <a:rPr lang="en-US" dirty="0" smtClean="0"/>
              <a:t>goal</a:t>
            </a:r>
          </a:p>
          <a:p>
            <a:pPr marL="139700" indent="0">
              <a:buNone/>
            </a:pPr>
            <a:r>
              <a:rPr lang="en-US" dirty="0" smtClean="0"/>
              <a:t>The </a:t>
            </a:r>
            <a:r>
              <a:rPr lang="en-US" dirty="0"/>
              <a:t>overall goal is improved patient satisfaction and well </a:t>
            </a:r>
            <a:r>
              <a:rPr lang="en-US" dirty="0" smtClean="0"/>
              <a:t>being</a:t>
            </a:r>
            <a:endParaRPr lang="en-US" dirty="0"/>
          </a:p>
          <a:p>
            <a:pPr marL="139700" indent="0">
              <a:buNone/>
            </a:pPr>
            <a:r>
              <a:rPr lang="en-US" dirty="0" smtClean="0"/>
              <a:t>The company wants </a:t>
            </a:r>
            <a:r>
              <a:rPr lang="en-US" dirty="0"/>
              <a:t>to decrease spending on conditions such as type 2 diabetes</a:t>
            </a:r>
            <a:r>
              <a:rPr lang="en-US" dirty="0" smtClean="0"/>
              <a:t>.</a:t>
            </a:r>
          </a:p>
          <a:p>
            <a:pPr marL="139700" indent="0">
              <a:buNone/>
            </a:pPr>
            <a:r>
              <a:rPr lang="en-US" dirty="0" smtClean="0"/>
              <a:t>The product will focus mainly on promoting fitness and healthy habits among users</a:t>
            </a:r>
          </a:p>
        </p:txBody>
      </p:sp>
    </p:spTree>
    <p:extLst>
      <p:ext uri="{BB962C8B-B14F-4D97-AF65-F5344CB8AC3E}">
        <p14:creationId xmlns:p14="http://schemas.microsoft.com/office/powerpoint/2010/main" val="328307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57200" y="1238102"/>
            <a:ext cx="8229600" cy="3333898"/>
          </a:xfrm>
        </p:spPr>
        <p:txBody>
          <a:bodyPr/>
          <a:lstStyle/>
          <a:p>
            <a:r>
              <a:rPr lang="en-US" dirty="0" smtClean="0"/>
              <a:t>As of 2023, the average revenue per user(ARPU) on paid fitness apps is USD 109.60.</a:t>
            </a:r>
          </a:p>
          <a:p>
            <a:r>
              <a:rPr lang="en-US" dirty="0" smtClean="0"/>
              <a:t>The ARPU projected to be USD 132.40 in 2027</a:t>
            </a:r>
          </a:p>
          <a:p>
            <a:r>
              <a:rPr lang="en-US" dirty="0" smtClean="0"/>
              <a:t>Paid fitness app users as of 2023 in USA is 56.56 million </a:t>
            </a:r>
          </a:p>
          <a:p>
            <a:pPr marL="13970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shorturl.at/bejOZ</a:t>
            </a:r>
            <a:endParaRPr lang="en-US" dirty="0" smtClean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 smtClean="0"/>
              <a:t>TAM=109.60*56.56(million)</a:t>
            </a:r>
          </a:p>
          <a:p>
            <a:pPr marL="139700" indent="0">
              <a:buNone/>
            </a:pPr>
            <a:r>
              <a:rPr lang="en-US" dirty="0"/>
              <a:t> </a:t>
            </a:r>
            <a:r>
              <a:rPr lang="en-US" dirty="0" smtClean="0"/>
              <a:t>      =6198976000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8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Revenue in the Fitness Apps segment is projected to reach US$2.19bn in 2023.</a:t>
            </a:r>
          </a:p>
          <a:p>
            <a:r>
              <a:rPr lang="en-US" dirty="0"/>
              <a:t>Revenue is expected to show an annual growth rate (CAGR 2023-2027) of 11.71%, resulting in a projected market volume of US$3.41bn by 2027.</a:t>
            </a:r>
          </a:p>
          <a:p>
            <a:r>
              <a:rPr lang="en-US" dirty="0"/>
              <a:t>User penetration will be 16.80% in 2023 and is expected to hit 21.00% by 2027.</a:t>
            </a:r>
          </a:p>
          <a:p>
            <a:r>
              <a:rPr lang="en-US" dirty="0"/>
              <a:t>The average revenue per user (ARPU) is expected to amount to US$38.77</a:t>
            </a:r>
            <a:r>
              <a:rPr lang="en-US" dirty="0" smtClean="0"/>
              <a:t>.</a:t>
            </a:r>
          </a:p>
          <a:p>
            <a:pPr marL="13970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shorturl.at/bejOZ</a:t>
            </a:r>
            <a:endParaRPr lang="en-US" dirty="0" smtClean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4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are we targeting with this app?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users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57200" y="1223851"/>
            <a:ext cx="8229600" cy="3348149"/>
          </a:xfrm>
        </p:spPr>
        <p:txBody>
          <a:bodyPr/>
          <a:lstStyle/>
          <a:p>
            <a:r>
              <a:rPr lang="en-US" dirty="0" smtClean="0"/>
              <a:t>People who are already healthy and active, and would like to prevent occurrence of lifestyle diseases</a:t>
            </a:r>
          </a:p>
          <a:p>
            <a:r>
              <a:rPr lang="en-US" dirty="0" smtClean="0"/>
              <a:t>People looking for a consistent workout routine</a:t>
            </a:r>
          </a:p>
          <a:p>
            <a:r>
              <a:rPr lang="en-US" dirty="0" smtClean="0"/>
              <a:t>People with a continuously changing schedule and are interested in fitness and health</a:t>
            </a:r>
          </a:p>
          <a:p>
            <a:r>
              <a:rPr lang="en-US" dirty="0" smtClean="0"/>
              <a:t>People with chronic health conditions who want to improve their health</a:t>
            </a:r>
          </a:p>
          <a:p>
            <a:r>
              <a:rPr lang="en-US" dirty="0" smtClean="0"/>
              <a:t>All KP patients and/or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1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1552</Words>
  <Application>Microsoft Office PowerPoint</Application>
  <PresentationFormat>On-screen Show (16:9)</PresentationFormat>
  <Paragraphs>200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Cabin</vt:lpstr>
      <vt:lpstr>Open Sans</vt:lpstr>
      <vt:lpstr>Wingdings</vt:lpstr>
      <vt:lpstr>Arial</vt:lpstr>
      <vt:lpstr>Simple Light</vt:lpstr>
      <vt:lpstr>Udacity Template 16x9</vt:lpstr>
      <vt:lpstr>Kaiser Permanente Health &amp;Fitness App</vt:lpstr>
      <vt:lpstr>Background</vt:lpstr>
      <vt:lpstr>Business Case</vt:lpstr>
      <vt:lpstr>Initial Focus</vt:lpstr>
      <vt:lpstr>Opportunity</vt:lpstr>
      <vt:lpstr>Cont’d</vt:lpstr>
      <vt:lpstr>Cont’d</vt:lpstr>
      <vt:lpstr>Cont’d</vt:lpstr>
      <vt:lpstr>Target users</vt:lpstr>
      <vt:lpstr>Proposal</vt:lpstr>
      <vt:lpstr>Return On Investment</vt:lpstr>
      <vt:lpstr>Measurement</vt:lpstr>
      <vt:lpstr>Competitors</vt:lpstr>
      <vt:lpstr>Aaptiv</vt:lpstr>
      <vt:lpstr>8fit Workouts &amp; meal planner</vt:lpstr>
      <vt:lpstr>Fitbit</vt:lpstr>
      <vt:lpstr>Fooducate</vt:lpstr>
      <vt:lpstr>Our Advantages</vt:lpstr>
      <vt:lpstr>Roadmap and Vision</vt:lpstr>
      <vt:lpstr>Roadmap Pillars</vt:lpstr>
      <vt:lpstr>Achieve user fitness goals</vt:lpstr>
      <vt:lpstr>Motivate users</vt:lpstr>
      <vt:lpstr>Create a fun healthy community</vt:lpstr>
      <vt:lpstr>Potential Partnerships</vt:lpstr>
      <vt:lpstr>Go to market strategy</vt:lpstr>
      <vt:lpstr>Where do we go from here?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[Title]</dc:title>
  <cp:lastModifiedBy>Windows User</cp:lastModifiedBy>
  <cp:revision>35</cp:revision>
  <dcterms:modified xsi:type="dcterms:W3CDTF">2023-10-10T23:54:23Z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