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59" r:id="rId4"/>
    <p:sldId id="266" r:id="rId5"/>
    <p:sldId id="286" r:id="rId6"/>
    <p:sldId id="278" r:id="rId7"/>
    <p:sldId id="283" r:id="rId8"/>
    <p:sldId id="284" r:id="rId9"/>
    <p:sldId id="285" r:id="rId10"/>
    <p:sldId id="282" r:id="rId11"/>
    <p:sldId id="280" r:id="rId12"/>
    <p:sldId id="287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5B4C"/>
    <a:srgbClr val="D1D8B7"/>
    <a:srgbClr val="A09D79"/>
    <a:srgbClr val="AD5C4D"/>
    <a:srgbClr val="543E35"/>
    <a:srgbClr val="637700"/>
    <a:srgbClr val="FFF4ED"/>
    <a:srgbClr val="5E6A76"/>
    <a:srgbClr val="000000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3" autoAdjust="0"/>
    <p:restoredTop sz="94830"/>
  </p:normalViewPr>
  <p:slideViewPr>
    <p:cSldViewPr snapToGrid="0">
      <p:cViewPr varScale="1">
        <p:scale>
          <a:sx n="72" d="100"/>
          <a:sy n="72" d="100"/>
        </p:scale>
        <p:origin x="232" y="71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lnSpc>
              <a:spcPct val="100000"/>
            </a:lnSpc>
            <a:buNone/>
          </a:pPr>
          <a:r>
            <a:rPr lang="en-US" sz="1800" kern="1200" dirty="0">
              <a:solidFill>
                <a:srgbClr val="AC5B4C"/>
              </a:solidFill>
            </a:rPr>
            <a:t>Identify best tools based on evaluation of accessibility, speed, vulnerabilities and limitations.</a:t>
          </a:r>
          <a:endParaRPr lang="en-US" sz="1800" b="1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Documentation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Record the most important information, in README files, codebooks, notebooks, such as GitHub.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Consistency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rgbClr val="AC5B4C"/>
              </a:solidFill>
              <a:latin typeface="+mn-lt"/>
              <a:cs typeface="Gill Sans Light" panose="020B0302020104020203" pitchFamily="34" charset="-79"/>
            </a:rPr>
            <a:t>Organize folders, subfolders and filenames in a logical structure, such as by project and/or date.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Version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Keeping distinct copies, for example keep original files and the clean final version, in a classification system such as Git.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(a) Establish security controls for accession of confidential data. (b) Security breach, such as SQL injection attacks, Malware, etc.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" panose="020B0502020104020203" pitchFamily="34" charset="-79"/>
              <a:cs typeface="Gill Sans" panose="020B0502020104020203" pitchFamily="34" charset="-79"/>
            </a:rPr>
            <a:t>Constraints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Security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1164189A-955F-7E40-A302-D88B32B729C1}">
      <dgm:prSet custT="1"/>
      <dgm:spPr/>
      <dgm:t>
        <a:bodyPr anchor="ctr"/>
        <a:lstStyle/>
        <a:p>
          <a:r>
            <a:rPr lang="en-US" sz="2000" b="0" i="0" dirty="0">
              <a:latin typeface="Gill Sans" panose="020B0502020104020203" pitchFamily="34" charset="-79"/>
              <a:cs typeface="Gill Sans" panose="020B0502020104020203" pitchFamily="34" charset="-79"/>
            </a:rPr>
            <a:t>Back-up</a:t>
          </a:r>
        </a:p>
      </dgm:t>
    </dgm:pt>
    <dgm:pt modelId="{64DA9A1E-54C1-8746-94AE-75E807F30D29}" type="parTrans" cxnId="{9CB4A0E2-9796-E846-93ED-5A48DFE07125}">
      <dgm:prSet/>
      <dgm:spPr/>
      <dgm:t>
        <a:bodyPr/>
        <a:lstStyle/>
        <a:p>
          <a:endParaRPr lang="en-US"/>
        </a:p>
      </dgm:t>
    </dgm:pt>
    <dgm:pt modelId="{679CD31F-9F65-394F-9AFC-9633B3450A3A}" type="sibTrans" cxnId="{9CB4A0E2-9796-E846-93ED-5A48DFE07125}">
      <dgm:prSet/>
      <dgm:spPr/>
      <dgm:t>
        <a:bodyPr/>
        <a:lstStyle/>
        <a:p>
          <a:endParaRPr lang="en-US"/>
        </a:p>
      </dgm:t>
    </dgm:pt>
    <dgm:pt modelId="{979FED40-F11B-9A4D-8F83-125695EC2312}">
      <dgm:prSet custT="1"/>
      <dgm:spPr/>
      <dgm:t>
        <a:bodyPr vert="horz" anchor="ctr"/>
        <a:lstStyle/>
        <a:p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Automated and with regular frequency</a:t>
          </a:r>
          <a:r>
            <a:rPr lang="en-US" sz="1800" b="0" i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, daily </a:t>
          </a: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or weekly. Also, perform periodical confirmation that backups are working properly.</a:t>
          </a:r>
          <a:endParaRPr lang="en-US" sz="1800" dirty="0">
            <a:solidFill>
              <a:srgbClr val="AC5B4C"/>
            </a:solidFill>
          </a:endParaRPr>
        </a:p>
      </dgm:t>
    </dgm:pt>
    <dgm:pt modelId="{D2595073-3903-0D40-8A43-6A93BC133517}" type="parTrans" cxnId="{A18865D1-6B58-A445-84AF-57C84CE4BBDB}">
      <dgm:prSet/>
      <dgm:spPr/>
      <dgm:t>
        <a:bodyPr/>
        <a:lstStyle/>
        <a:p>
          <a:endParaRPr lang="en-US"/>
        </a:p>
      </dgm:t>
    </dgm:pt>
    <dgm:pt modelId="{E9D33EEF-A937-EF4F-BC9C-C37E0E21DEC0}" type="sibTrans" cxnId="{A18865D1-6B58-A445-84AF-57C84CE4BBDB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6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2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2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6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6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2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2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6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6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2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2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6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6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2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2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6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6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2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2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6"/>
      <dgm:spPr/>
    </dgm:pt>
    <dgm:pt modelId="{DB6E8C3B-99BF-2D4B-BAB0-99514E5BFDCA}" type="pres">
      <dgm:prSet presAssocID="{8FE81FEC-2664-411F-AEB3-065F29F52751}" presName="vertSpace2b" presStyleCnt="0"/>
      <dgm:spPr/>
    </dgm:pt>
    <dgm:pt modelId="{143A3121-4D8C-2045-B6EB-602BA46A64C1}" type="pres">
      <dgm:prSet presAssocID="{1164189A-955F-7E40-A302-D88B32B729C1}" presName="thickLine" presStyleLbl="alignNode1" presStyleIdx="5" presStyleCnt="6"/>
      <dgm:spPr/>
    </dgm:pt>
    <dgm:pt modelId="{E0728F7F-8ABB-D048-9276-6C11620B789B}" type="pres">
      <dgm:prSet presAssocID="{1164189A-955F-7E40-A302-D88B32B729C1}" presName="horz1" presStyleCnt="0"/>
      <dgm:spPr/>
    </dgm:pt>
    <dgm:pt modelId="{50E15168-3519-7C4E-84E3-4FB84510DD6F}" type="pres">
      <dgm:prSet presAssocID="{1164189A-955F-7E40-A302-D88B32B729C1}" presName="tx1" presStyleLbl="revTx" presStyleIdx="10" presStyleCnt="12"/>
      <dgm:spPr/>
    </dgm:pt>
    <dgm:pt modelId="{0758B00D-9CCE-7645-8228-5A448B069815}" type="pres">
      <dgm:prSet presAssocID="{1164189A-955F-7E40-A302-D88B32B729C1}" presName="vert1" presStyleCnt="0"/>
      <dgm:spPr/>
    </dgm:pt>
    <dgm:pt modelId="{1B9E094D-332C-CE47-B9CD-501472F177E0}" type="pres">
      <dgm:prSet presAssocID="{979FED40-F11B-9A4D-8F83-125695EC2312}" presName="vertSpace2a" presStyleCnt="0"/>
      <dgm:spPr/>
    </dgm:pt>
    <dgm:pt modelId="{ACA927FC-2E9A-0343-BDC6-8D412EBC6CC7}" type="pres">
      <dgm:prSet presAssocID="{979FED40-F11B-9A4D-8F83-125695EC2312}" presName="horz2" presStyleCnt="0"/>
      <dgm:spPr/>
    </dgm:pt>
    <dgm:pt modelId="{81B08630-A51B-5047-B6BB-E8D270AF5E85}" type="pres">
      <dgm:prSet presAssocID="{979FED40-F11B-9A4D-8F83-125695EC2312}" presName="horzSpace2" presStyleCnt="0"/>
      <dgm:spPr/>
    </dgm:pt>
    <dgm:pt modelId="{B2CFF711-B5AF-5141-B478-874E8D03331D}" type="pres">
      <dgm:prSet presAssocID="{979FED40-F11B-9A4D-8F83-125695EC2312}" presName="tx2" presStyleLbl="revTx" presStyleIdx="11" presStyleCnt="12"/>
      <dgm:spPr/>
    </dgm:pt>
    <dgm:pt modelId="{DC956C54-FAE3-5141-AD4F-B4D1B2819757}" type="pres">
      <dgm:prSet presAssocID="{979FED40-F11B-9A4D-8F83-125695EC2312}" presName="vert2" presStyleCnt="0"/>
      <dgm:spPr/>
    </dgm:pt>
    <dgm:pt modelId="{A505F889-BA82-E646-A1A7-168E0EB64DC4}" type="pres">
      <dgm:prSet presAssocID="{979FED40-F11B-9A4D-8F83-125695EC2312}" presName="thinLine2b" presStyleLbl="callout" presStyleIdx="5" presStyleCnt="6"/>
      <dgm:spPr/>
    </dgm:pt>
    <dgm:pt modelId="{52CC43BA-19A2-3549-ADA7-3847C69E7840}" type="pres">
      <dgm:prSet presAssocID="{979FED40-F11B-9A4D-8F83-125695EC2312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230B3F39-BCE0-0543-8C95-E556E0AC89CA}" type="presOf" srcId="{979FED40-F11B-9A4D-8F83-125695EC2312}" destId="{B2CFF711-B5AF-5141-B478-874E8D03331D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F2DE63F-500F-5842-AC4E-C1EC03F88395}" type="presOf" srcId="{A2322D3A-7AC2-4C5C-9D7E-EAB2313D47D4}" destId="{6FFE689B-A07F-6149-B2E3-6757BAD42DB9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ADC04057-AA74-C945-A61A-7BEC54943367}" type="presOf" srcId="{1164189A-955F-7E40-A302-D88B32B729C1}" destId="{50E15168-3519-7C4E-84E3-4FB84510DD6F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A18865D1-6B58-A445-84AF-57C84CE4BBDB}" srcId="{1164189A-955F-7E40-A302-D88B32B729C1}" destId="{979FED40-F11B-9A4D-8F83-125695EC2312}" srcOrd="0" destOrd="0" parTransId="{D2595073-3903-0D40-8A43-6A93BC133517}" sibTransId="{E9D33EEF-A937-EF4F-BC9C-C37E0E21DEC0}"/>
    <dgm:cxn modelId="{9CB4A0E2-9796-E846-93ED-5A48DFE07125}" srcId="{0DD8915E-DC14-41D6-9BB5-F49E1C265163}" destId="{1164189A-955F-7E40-A302-D88B32B729C1}" srcOrd="5" destOrd="0" parTransId="{64DA9A1E-54C1-8746-94AE-75E807F30D29}" sibTransId="{679CD31F-9F65-394F-9AFC-9633B3450A3A}"/>
    <dgm:cxn modelId="{4D650CE9-A7A6-9546-889D-728D9A26FF98}" type="presOf" srcId="{8FE81FEC-2664-411F-AEB3-065F29F52751}" destId="{FBD01AEA-A8F9-FE4D-9602-487EAF61F09B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  <dgm:cxn modelId="{DAE02A30-FF3C-9D4D-94EE-99B024F0F5C9}" type="presParOf" srcId="{6564C5E9-1595-624A-93AF-6AD41D06A4F7}" destId="{43609A61-BA80-5948-B85C-CB38B2D0E047}" srcOrd="8" destOrd="0" presId="urn:microsoft.com/office/officeart/2008/layout/LinedList"/>
    <dgm:cxn modelId="{9EDF8B15-436D-EB49-ADB5-26FA79653E5D}" type="presParOf" srcId="{6564C5E9-1595-624A-93AF-6AD41D06A4F7}" destId="{755CA152-7A11-B547-85AC-95C6503B0509}" srcOrd="9" destOrd="0" presId="urn:microsoft.com/office/officeart/2008/layout/LinedList"/>
    <dgm:cxn modelId="{14909C5D-8573-D747-BB99-89CC9D5AF74A}" type="presParOf" srcId="{755CA152-7A11-B547-85AC-95C6503B0509}" destId="{6FFE689B-A07F-6149-B2E3-6757BAD42DB9}" srcOrd="0" destOrd="0" presId="urn:microsoft.com/office/officeart/2008/layout/LinedList"/>
    <dgm:cxn modelId="{D799CCFC-4B98-4E4B-A428-D7DDFF969B23}" type="presParOf" srcId="{755CA152-7A11-B547-85AC-95C6503B0509}" destId="{C5F03895-AABE-2543-93DF-22AEB1203220}" srcOrd="1" destOrd="0" presId="urn:microsoft.com/office/officeart/2008/layout/LinedList"/>
    <dgm:cxn modelId="{E1F7D45B-EE79-F44A-A20F-7A572EC371B5}" type="presParOf" srcId="{C5F03895-AABE-2543-93DF-22AEB1203220}" destId="{1B4605F0-5552-F241-97AF-C59A6A8D8608}" srcOrd="0" destOrd="0" presId="urn:microsoft.com/office/officeart/2008/layout/LinedList"/>
    <dgm:cxn modelId="{7F70C191-6023-EB49-973E-1DF160132004}" type="presParOf" srcId="{C5F03895-AABE-2543-93DF-22AEB1203220}" destId="{B3892077-82DE-2B46-B97B-882D9BAC3AA6}" srcOrd="1" destOrd="0" presId="urn:microsoft.com/office/officeart/2008/layout/LinedList"/>
    <dgm:cxn modelId="{E2DF0640-9691-2D43-AE99-D0A9D618C137}" type="presParOf" srcId="{B3892077-82DE-2B46-B97B-882D9BAC3AA6}" destId="{D85BDADF-3D02-C949-8AD1-025541606F09}" srcOrd="0" destOrd="0" presId="urn:microsoft.com/office/officeart/2008/layout/LinedList"/>
    <dgm:cxn modelId="{BF084401-893F-D74F-9955-84A8B3C483A8}" type="presParOf" srcId="{B3892077-82DE-2B46-B97B-882D9BAC3AA6}" destId="{FBD01AEA-A8F9-FE4D-9602-487EAF61F09B}" srcOrd="1" destOrd="0" presId="urn:microsoft.com/office/officeart/2008/layout/LinedList"/>
    <dgm:cxn modelId="{3A17E715-BFA4-8F4C-8B80-4C99F4A768BF}" type="presParOf" srcId="{B3892077-82DE-2B46-B97B-882D9BAC3AA6}" destId="{1DA1CE23-8C39-3D4F-A89C-4024EB35CFC1}" srcOrd="2" destOrd="0" presId="urn:microsoft.com/office/officeart/2008/layout/LinedList"/>
    <dgm:cxn modelId="{BD4BA07D-3E90-E745-8A1B-A83A96CA4787}" type="presParOf" srcId="{C5F03895-AABE-2543-93DF-22AEB1203220}" destId="{098E18BB-B50B-7944-A588-57FAEF8C3BE4}" srcOrd="2" destOrd="0" presId="urn:microsoft.com/office/officeart/2008/layout/LinedList"/>
    <dgm:cxn modelId="{4CBEAA44-0DAE-6345-ADEC-15CDF54195B3}" type="presParOf" srcId="{C5F03895-AABE-2543-93DF-22AEB1203220}" destId="{DB6E8C3B-99BF-2D4B-BAB0-99514E5BFDCA}" srcOrd="3" destOrd="0" presId="urn:microsoft.com/office/officeart/2008/layout/LinedList"/>
    <dgm:cxn modelId="{D9EE96CD-C2EB-C549-8843-499CEE3CD9F7}" type="presParOf" srcId="{6564C5E9-1595-624A-93AF-6AD41D06A4F7}" destId="{143A3121-4D8C-2045-B6EB-602BA46A64C1}" srcOrd="10" destOrd="0" presId="urn:microsoft.com/office/officeart/2008/layout/LinedList"/>
    <dgm:cxn modelId="{4B3093FF-C8C3-2346-98AE-B59D391266AE}" type="presParOf" srcId="{6564C5E9-1595-624A-93AF-6AD41D06A4F7}" destId="{E0728F7F-8ABB-D048-9276-6C11620B789B}" srcOrd="11" destOrd="0" presId="urn:microsoft.com/office/officeart/2008/layout/LinedList"/>
    <dgm:cxn modelId="{10E49876-3D6A-4148-8971-F8DAE3523B4E}" type="presParOf" srcId="{E0728F7F-8ABB-D048-9276-6C11620B789B}" destId="{50E15168-3519-7C4E-84E3-4FB84510DD6F}" srcOrd="0" destOrd="0" presId="urn:microsoft.com/office/officeart/2008/layout/LinedList"/>
    <dgm:cxn modelId="{79376378-FCD4-C541-A8BD-9E3E5A0DC972}" type="presParOf" srcId="{E0728F7F-8ABB-D048-9276-6C11620B789B}" destId="{0758B00D-9CCE-7645-8228-5A448B069815}" srcOrd="1" destOrd="0" presId="urn:microsoft.com/office/officeart/2008/layout/LinedList"/>
    <dgm:cxn modelId="{F30E2147-2FE0-A546-9409-AF1146E53520}" type="presParOf" srcId="{0758B00D-9CCE-7645-8228-5A448B069815}" destId="{1B9E094D-332C-CE47-B9CD-501472F177E0}" srcOrd="0" destOrd="0" presId="urn:microsoft.com/office/officeart/2008/layout/LinedList"/>
    <dgm:cxn modelId="{FD7255D2-89BB-8245-911E-1E936F9A3E29}" type="presParOf" srcId="{0758B00D-9CCE-7645-8228-5A448B069815}" destId="{ACA927FC-2E9A-0343-BDC6-8D412EBC6CC7}" srcOrd="1" destOrd="0" presId="urn:microsoft.com/office/officeart/2008/layout/LinedList"/>
    <dgm:cxn modelId="{792DE240-81D0-484D-967B-CCCD35962D8E}" type="presParOf" srcId="{ACA927FC-2E9A-0343-BDC6-8D412EBC6CC7}" destId="{81B08630-A51B-5047-B6BB-E8D270AF5E85}" srcOrd="0" destOrd="0" presId="urn:microsoft.com/office/officeart/2008/layout/LinedList"/>
    <dgm:cxn modelId="{A5B454CC-2BC2-5B42-9619-4C8FDAA7E2EE}" type="presParOf" srcId="{ACA927FC-2E9A-0343-BDC6-8D412EBC6CC7}" destId="{B2CFF711-B5AF-5141-B478-874E8D03331D}" srcOrd="1" destOrd="0" presId="urn:microsoft.com/office/officeart/2008/layout/LinedList"/>
    <dgm:cxn modelId="{C62E4729-AAAC-8E4E-AC40-760899E18CC6}" type="presParOf" srcId="{ACA927FC-2E9A-0343-BDC6-8D412EBC6CC7}" destId="{DC956C54-FAE3-5141-AD4F-B4D1B2819757}" srcOrd="2" destOrd="0" presId="urn:microsoft.com/office/officeart/2008/layout/LinedList"/>
    <dgm:cxn modelId="{AC452B0D-08F8-A24D-9C7D-0D72C7465A1E}" type="presParOf" srcId="{0758B00D-9CCE-7645-8228-5A448B069815}" destId="{A505F889-BA82-E646-A1A7-168E0EB64DC4}" srcOrd="2" destOrd="0" presId="urn:microsoft.com/office/officeart/2008/layout/LinedList"/>
    <dgm:cxn modelId="{46DDE304-E580-E447-993D-C018F0E8D764}" type="presParOf" srcId="{0758B00D-9CCE-7645-8228-5A448B069815}" destId="{52CC43BA-19A2-3549-ADA7-3847C69E7840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1892"/>
          <a:ext cx="114165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1892"/>
          <a:ext cx="228331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Documentation</a:t>
          </a:r>
        </a:p>
      </dsp:txBody>
      <dsp:txXfrm>
        <a:off x="0" y="1892"/>
        <a:ext cx="2283310" cy="645481"/>
      </dsp:txXfrm>
    </dsp:sp>
    <dsp:sp modelId="{4B7883FE-9BF1-834B-9E55-433D1207CAF9}">
      <dsp:nvSpPr>
        <dsp:cNvPr id="0" name=""/>
        <dsp:cNvSpPr/>
      </dsp:nvSpPr>
      <dsp:spPr>
        <a:xfrm>
          <a:off x="2454558" y="31204"/>
          <a:ext cx="8961994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Record the most important information, in README files, codebooks, notebooks, such as GitHub.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454558" y="31204"/>
        <a:ext cx="8961994" cy="586228"/>
      </dsp:txXfrm>
    </dsp:sp>
    <dsp:sp modelId="{F855322D-A55D-8B49-879F-C673DBB2B4C9}">
      <dsp:nvSpPr>
        <dsp:cNvPr id="0" name=""/>
        <dsp:cNvSpPr/>
      </dsp:nvSpPr>
      <dsp:spPr>
        <a:xfrm>
          <a:off x="2283310" y="617432"/>
          <a:ext cx="91332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647374"/>
          <a:ext cx="114165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2425"/>
                <a:satOff val="13106"/>
                <a:lumOff val="20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2425"/>
                <a:satOff val="13106"/>
                <a:lumOff val="20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2425"/>
                <a:satOff val="13106"/>
                <a:lumOff val="20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647374"/>
          <a:ext cx="228331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Consistency</a:t>
          </a:r>
        </a:p>
      </dsp:txBody>
      <dsp:txXfrm>
        <a:off x="0" y="647374"/>
        <a:ext cx="2283310" cy="645481"/>
      </dsp:txXfrm>
    </dsp:sp>
    <dsp:sp modelId="{040275F6-8CD8-B443-8E15-E2EA8C115BE0}">
      <dsp:nvSpPr>
        <dsp:cNvPr id="0" name=""/>
        <dsp:cNvSpPr/>
      </dsp:nvSpPr>
      <dsp:spPr>
        <a:xfrm>
          <a:off x="2454558" y="676685"/>
          <a:ext cx="8961994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+mn-lt"/>
              <a:cs typeface="Gill Sans Light" panose="020B0302020104020203" pitchFamily="34" charset="-79"/>
            </a:rPr>
            <a:t>Organize folders, subfolders and filenames in a logical structure, such as by project and/or date.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454558" y="676685"/>
        <a:ext cx="8961994" cy="586228"/>
      </dsp:txXfrm>
    </dsp:sp>
    <dsp:sp modelId="{1103FC42-5419-864B-A44F-32D393A0563C}">
      <dsp:nvSpPr>
        <dsp:cNvPr id="0" name=""/>
        <dsp:cNvSpPr/>
      </dsp:nvSpPr>
      <dsp:spPr>
        <a:xfrm>
          <a:off x="2283310" y="1262914"/>
          <a:ext cx="91332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292855"/>
          <a:ext cx="114165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4850"/>
                <a:satOff val="26212"/>
                <a:lumOff val="4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4850"/>
                <a:satOff val="26212"/>
                <a:lumOff val="4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4850"/>
                <a:satOff val="26212"/>
                <a:lumOff val="4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292855"/>
          <a:ext cx="228331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Version</a:t>
          </a:r>
        </a:p>
      </dsp:txBody>
      <dsp:txXfrm>
        <a:off x="0" y="1292855"/>
        <a:ext cx="2283310" cy="645481"/>
      </dsp:txXfrm>
    </dsp:sp>
    <dsp:sp modelId="{DAF6D365-7021-E74E-8AD3-AB3AC6A0D057}">
      <dsp:nvSpPr>
        <dsp:cNvPr id="0" name=""/>
        <dsp:cNvSpPr/>
      </dsp:nvSpPr>
      <dsp:spPr>
        <a:xfrm>
          <a:off x="2454558" y="1322167"/>
          <a:ext cx="8961994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Keeping distinct copies, for example keep original files and the clean final version, in a classification system such as Git.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454558" y="1322167"/>
        <a:ext cx="8961994" cy="586228"/>
      </dsp:txXfrm>
    </dsp:sp>
    <dsp:sp modelId="{9071E8DC-DDBE-CD4E-9B99-FF7E5F21CEFF}">
      <dsp:nvSpPr>
        <dsp:cNvPr id="0" name=""/>
        <dsp:cNvSpPr/>
      </dsp:nvSpPr>
      <dsp:spPr>
        <a:xfrm>
          <a:off x="2283310" y="1908395"/>
          <a:ext cx="91332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1938337"/>
          <a:ext cx="114165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7274"/>
                <a:satOff val="39318"/>
                <a:lumOff val="61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7274"/>
                <a:satOff val="39318"/>
                <a:lumOff val="61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7274"/>
                <a:satOff val="39318"/>
                <a:lumOff val="61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1938337"/>
          <a:ext cx="228331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Security</a:t>
          </a:r>
        </a:p>
      </dsp:txBody>
      <dsp:txXfrm>
        <a:off x="0" y="1938337"/>
        <a:ext cx="2283310" cy="645481"/>
      </dsp:txXfrm>
    </dsp:sp>
    <dsp:sp modelId="{B09F43E3-E283-364B-BDDC-AEA3B436FB56}">
      <dsp:nvSpPr>
        <dsp:cNvPr id="0" name=""/>
        <dsp:cNvSpPr/>
      </dsp:nvSpPr>
      <dsp:spPr>
        <a:xfrm>
          <a:off x="2454558" y="1967648"/>
          <a:ext cx="8961994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(a) Establish security controls for accession of confidential data. (b) Security breach, such as SQL injection attacks, Malware, etc.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454558" y="1967648"/>
        <a:ext cx="8961994" cy="586228"/>
      </dsp:txXfrm>
    </dsp:sp>
    <dsp:sp modelId="{2A380769-BA5B-F344-93A6-E05188F7C102}">
      <dsp:nvSpPr>
        <dsp:cNvPr id="0" name=""/>
        <dsp:cNvSpPr/>
      </dsp:nvSpPr>
      <dsp:spPr>
        <a:xfrm>
          <a:off x="2283310" y="2553877"/>
          <a:ext cx="91332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2583819"/>
          <a:ext cx="114165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699"/>
                <a:satOff val="52424"/>
                <a:lumOff val="81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699"/>
                <a:satOff val="52424"/>
                <a:lumOff val="81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699"/>
                <a:satOff val="52424"/>
                <a:lumOff val="81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2583819"/>
          <a:ext cx="228331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" panose="020B0502020104020203" pitchFamily="34" charset="-79"/>
              <a:cs typeface="Gill Sans" panose="020B0502020104020203" pitchFamily="34" charset="-79"/>
            </a:rPr>
            <a:t>Constraints</a:t>
          </a:r>
        </a:p>
      </dsp:txBody>
      <dsp:txXfrm>
        <a:off x="0" y="2583819"/>
        <a:ext cx="2283310" cy="645481"/>
      </dsp:txXfrm>
    </dsp:sp>
    <dsp:sp modelId="{FBD01AEA-A8F9-FE4D-9602-487EAF61F09B}">
      <dsp:nvSpPr>
        <dsp:cNvPr id="0" name=""/>
        <dsp:cNvSpPr/>
      </dsp:nvSpPr>
      <dsp:spPr>
        <a:xfrm>
          <a:off x="2322100" y="2630781"/>
          <a:ext cx="8800498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AC5B4C"/>
              </a:solidFill>
            </a:rPr>
            <a:t>Identify best tools based on evaluation of accessibility, speed, vulnerabilities and limitations.</a:t>
          </a:r>
          <a:endParaRPr lang="en-US" sz="1800" b="1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sp:txBody>
      <dsp:txXfrm>
        <a:off x="2322100" y="2630781"/>
        <a:ext cx="8800498" cy="586228"/>
      </dsp:txXfrm>
    </dsp:sp>
    <dsp:sp modelId="{098E18BB-B50B-7944-A588-57FAEF8C3BE4}">
      <dsp:nvSpPr>
        <dsp:cNvPr id="0" name=""/>
        <dsp:cNvSpPr/>
      </dsp:nvSpPr>
      <dsp:spPr>
        <a:xfrm>
          <a:off x="2283310" y="3199358"/>
          <a:ext cx="91332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A3121-4D8C-2045-B6EB-602BA46A64C1}">
      <dsp:nvSpPr>
        <dsp:cNvPr id="0" name=""/>
        <dsp:cNvSpPr/>
      </dsp:nvSpPr>
      <dsp:spPr>
        <a:xfrm>
          <a:off x="0" y="3229300"/>
          <a:ext cx="114165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E15168-3519-7C4E-84E3-4FB84510DD6F}">
      <dsp:nvSpPr>
        <dsp:cNvPr id="0" name=""/>
        <dsp:cNvSpPr/>
      </dsp:nvSpPr>
      <dsp:spPr>
        <a:xfrm>
          <a:off x="0" y="3229300"/>
          <a:ext cx="2283310" cy="64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" panose="020B0502020104020203" pitchFamily="34" charset="-79"/>
              <a:cs typeface="Gill Sans" panose="020B0502020104020203" pitchFamily="34" charset="-79"/>
            </a:rPr>
            <a:t>Back-up</a:t>
          </a:r>
        </a:p>
      </dsp:txBody>
      <dsp:txXfrm>
        <a:off x="0" y="3229300"/>
        <a:ext cx="2283310" cy="645481"/>
      </dsp:txXfrm>
    </dsp:sp>
    <dsp:sp modelId="{B2CFF711-B5AF-5141-B478-874E8D03331D}">
      <dsp:nvSpPr>
        <dsp:cNvPr id="0" name=""/>
        <dsp:cNvSpPr/>
      </dsp:nvSpPr>
      <dsp:spPr>
        <a:xfrm>
          <a:off x="2454558" y="3258611"/>
          <a:ext cx="8961994" cy="586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Automated and with regular frequency</a:t>
          </a:r>
          <a:r>
            <a:rPr lang="en-US" sz="1800" b="0" i="0" kern="120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, daily </a:t>
          </a: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or weekly. Also, perform periodical confirmation that backups are working properly.</a:t>
          </a:r>
          <a:endParaRPr lang="en-US" sz="1800" kern="1200" dirty="0">
            <a:solidFill>
              <a:srgbClr val="AC5B4C"/>
            </a:solidFill>
          </a:endParaRPr>
        </a:p>
      </dsp:txBody>
      <dsp:txXfrm>
        <a:off x="2454558" y="3258611"/>
        <a:ext cx="8961994" cy="586228"/>
      </dsp:txXfrm>
    </dsp:sp>
    <dsp:sp modelId="{A505F889-BA82-E646-A1A7-168E0EB64DC4}">
      <dsp:nvSpPr>
        <dsp:cNvPr id="0" name=""/>
        <dsp:cNvSpPr/>
      </dsp:nvSpPr>
      <dsp:spPr>
        <a:xfrm>
          <a:off x="2283310" y="3844840"/>
          <a:ext cx="91332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3/8/23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100" y="6464808"/>
            <a:ext cx="5054600" cy="310896"/>
          </a:xfrm>
        </p:spPr>
        <p:txBody>
          <a:bodyPr/>
          <a:lstStyle/>
          <a:p>
            <a:r>
              <a:rPr lang="en-US" dirty="0"/>
              <a:t>Data management plan of DDBJ datasets using Shiny-</a:t>
            </a:r>
            <a:r>
              <a:rPr lang="en-US" dirty="0" err="1"/>
              <a:t>SurrealDB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F71EC03-5E53-E64F-9A80-E86FE173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100" y="6464808"/>
            <a:ext cx="5054600" cy="310896"/>
          </a:xfrm>
        </p:spPr>
        <p:txBody>
          <a:bodyPr/>
          <a:lstStyle/>
          <a:p>
            <a:r>
              <a:rPr lang="en-US" dirty="0"/>
              <a:t>Data management plan of DDBJ datasets using Shiny-</a:t>
            </a:r>
            <a:r>
              <a:rPr lang="en-US" dirty="0" err="1"/>
              <a:t>SurrealDB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9F86A9C-0033-5E46-B439-06E71E4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100" y="6464808"/>
            <a:ext cx="5054600" cy="310896"/>
          </a:xfrm>
        </p:spPr>
        <p:txBody>
          <a:bodyPr/>
          <a:lstStyle/>
          <a:p>
            <a:r>
              <a:rPr lang="en-US" dirty="0"/>
              <a:t>Data management plan of DDBJ datasets using Shiny-</a:t>
            </a:r>
            <a:r>
              <a:rPr lang="en-US" dirty="0" err="1"/>
              <a:t>SurrealDB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67806D-9B5A-BE47-99A3-EFE6FD13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100" y="6464808"/>
            <a:ext cx="5054600" cy="310896"/>
          </a:xfrm>
        </p:spPr>
        <p:txBody>
          <a:bodyPr/>
          <a:lstStyle/>
          <a:p>
            <a:r>
              <a:rPr lang="en-US" dirty="0"/>
              <a:t>Data management plan of DDBJ datasets using Shiny-</a:t>
            </a:r>
            <a:r>
              <a:rPr lang="en-US" dirty="0" err="1"/>
              <a:t>SurrealDB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498B656-6EF5-784C-BA62-11FC19E9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100" y="6464808"/>
            <a:ext cx="5054600" cy="310896"/>
          </a:xfrm>
        </p:spPr>
        <p:txBody>
          <a:bodyPr/>
          <a:lstStyle/>
          <a:p>
            <a:r>
              <a:rPr lang="en-US" dirty="0"/>
              <a:t>Data management plan of DDBJ datasets using Shiny-</a:t>
            </a:r>
            <a:r>
              <a:rPr lang="en-US" dirty="0" err="1"/>
              <a:t>SurrealDB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aghelfi@nig.ac.jp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Data Management Plan of DDBJ Datasets using Shiny-SurrealDB: a study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8238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/>
              <a:t>Andrea Ghelfi and </a:t>
            </a:r>
            <a:r>
              <a:rPr lang="en-US" sz="3000" dirty="0" err="1"/>
              <a:t>Takatomo</a:t>
            </a:r>
            <a:r>
              <a:rPr lang="en-US" sz="3000" dirty="0"/>
              <a:t> Fujisawa</a:t>
            </a:r>
          </a:p>
          <a:p>
            <a:r>
              <a:rPr lang="ja-JP" altLang="en-US"/>
              <a:t>第</a:t>
            </a:r>
            <a:r>
              <a:rPr lang="en-US" altLang="ja-JP" dirty="0"/>
              <a:t>27</a:t>
            </a:r>
            <a:r>
              <a:rPr lang="ja-JP" altLang="en-US"/>
              <a:t>回オープンバイオ研究会</a:t>
            </a:r>
            <a:endParaRPr lang="en-US" altLang="ja-JP" dirty="0"/>
          </a:p>
          <a:p>
            <a:r>
              <a:rPr lang="en-US" dirty="0"/>
              <a:t>2023-03-11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71615"/>
            <a:ext cx="10515600" cy="676656"/>
          </a:xfrm>
        </p:spPr>
        <p:txBody>
          <a:bodyPr/>
          <a:lstStyle/>
          <a:p>
            <a:r>
              <a:rPr lang="en-US" dirty="0"/>
              <a:t>SurrealDB Data Integration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464808"/>
            <a:ext cx="5308600" cy="310896"/>
          </a:xfrm>
        </p:spPr>
        <p:txBody>
          <a:bodyPr/>
          <a:lstStyle/>
          <a:p>
            <a:r>
              <a:rPr lang="en-US" dirty="0"/>
              <a:t>Data management plan of DDBJ datasets using Shiny-SurrealDB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400A35-0956-5D4F-97D4-32E01CACAB55}"/>
              </a:ext>
            </a:extLst>
          </p:cNvPr>
          <p:cNvSpPr/>
          <p:nvPr/>
        </p:nvSpPr>
        <p:spPr>
          <a:xfrm>
            <a:off x="4510008" y="5300414"/>
            <a:ext cx="1007389" cy="40295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DRA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6C3EBF-1516-CA48-A8D3-B576DEDCD41B}"/>
              </a:ext>
            </a:extLst>
          </p:cNvPr>
          <p:cNvSpPr/>
          <p:nvPr/>
        </p:nvSpPr>
        <p:spPr>
          <a:xfrm>
            <a:off x="4507424" y="4398931"/>
            <a:ext cx="1007389" cy="40295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DRX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684E8-80CE-9D46-8E2C-3C4EC6C20028}"/>
              </a:ext>
            </a:extLst>
          </p:cNvPr>
          <p:cNvSpPr/>
          <p:nvPr/>
        </p:nvSpPr>
        <p:spPr>
          <a:xfrm>
            <a:off x="4504843" y="3543940"/>
            <a:ext cx="1007389" cy="40295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DRR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87FD77-149D-9B48-8F0D-2E7F2CF20A15}"/>
              </a:ext>
            </a:extLst>
          </p:cNvPr>
          <p:cNvSpPr/>
          <p:nvPr/>
        </p:nvSpPr>
        <p:spPr>
          <a:xfrm>
            <a:off x="4223292" y="2673453"/>
            <a:ext cx="1573075" cy="40295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BioSample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7DD14D-676E-B44D-A448-126EA71B540C}"/>
              </a:ext>
            </a:extLst>
          </p:cNvPr>
          <p:cNvSpPr/>
          <p:nvPr/>
        </p:nvSpPr>
        <p:spPr>
          <a:xfrm>
            <a:off x="6824424" y="2624373"/>
            <a:ext cx="1573075" cy="50628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Sequence accession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91E888-2C45-FD4F-BF3D-5EADC9942B91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H="1" flipV="1">
            <a:off x="5011119" y="4801887"/>
            <a:ext cx="2584" cy="49852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BEAE70-30FB-E242-9F9F-A53A2244AFC0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5008538" y="3946896"/>
            <a:ext cx="2581" cy="45203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EBB679-57CA-6E4A-8729-4B61E1D3FB79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5008538" y="3076409"/>
            <a:ext cx="1292" cy="46753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564631-151B-F840-A692-E6D57A0398BB}"/>
              </a:ext>
            </a:extLst>
          </p:cNvPr>
          <p:cNvSpPr txBox="1"/>
          <p:nvPr/>
        </p:nvSpPr>
        <p:spPr>
          <a:xfrm rot="16200000">
            <a:off x="4556503" y="4850859"/>
            <a:ext cx="52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has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4B7BF7-8859-C34F-A2AC-0CD14BBD85C4}"/>
              </a:ext>
            </a:extLst>
          </p:cNvPr>
          <p:cNvSpPr txBox="1"/>
          <p:nvPr/>
        </p:nvSpPr>
        <p:spPr>
          <a:xfrm rot="16200000">
            <a:off x="4553921" y="3980368"/>
            <a:ext cx="52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3C4FA-5E4B-1249-8BDF-5599CA8BDB51}"/>
              </a:ext>
            </a:extLst>
          </p:cNvPr>
          <p:cNvSpPr txBox="1"/>
          <p:nvPr/>
        </p:nvSpPr>
        <p:spPr>
          <a:xfrm rot="16200000">
            <a:off x="4551341" y="3094383"/>
            <a:ext cx="52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has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F42546-3C63-5640-9724-26BC5CD7E0D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796367" y="2874931"/>
            <a:ext cx="1028057" cy="25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6EBD8B-B411-DD45-B229-C1A254D9FE02}"/>
              </a:ext>
            </a:extLst>
          </p:cNvPr>
          <p:cNvSpPr txBox="1"/>
          <p:nvPr/>
        </p:nvSpPr>
        <p:spPr>
          <a:xfrm>
            <a:off x="6083092" y="2533967"/>
            <a:ext cx="52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AD8B3D-47EF-9442-9331-3A0395161FC8}"/>
              </a:ext>
            </a:extLst>
          </p:cNvPr>
          <p:cNvSpPr/>
          <p:nvPr/>
        </p:nvSpPr>
        <p:spPr>
          <a:xfrm>
            <a:off x="4220712" y="1833960"/>
            <a:ext cx="1573075" cy="40295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BioProject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118FCF-F439-9A41-9BEE-7F1C148A4B13}"/>
              </a:ext>
            </a:extLst>
          </p:cNvPr>
          <p:cNvCxnSpPr>
            <a:cxnSpLocks/>
            <a:stCxn id="27" idx="0"/>
            <a:endCxn id="44" idx="2"/>
          </p:cNvCxnSpPr>
          <p:nvPr/>
        </p:nvCxnSpPr>
        <p:spPr>
          <a:xfrm flipH="1" flipV="1">
            <a:off x="5007250" y="2236916"/>
            <a:ext cx="2580" cy="43653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43FC8F-FEAC-AD4E-8395-6AE2372D61EB}"/>
              </a:ext>
            </a:extLst>
          </p:cNvPr>
          <p:cNvSpPr txBox="1"/>
          <p:nvPr/>
        </p:nvSpPr>
        <p:spPr>
          <a:xfrm rot="16200000">
            <a:off x="4579754" y="2254890"/>
            <a:ext cx="52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E621DE-906F-FE41-86E7-E1FD849770D5}"/>
              </a:ext>
            </a:extLst>
          </p:cNvPr>
          <p:cNvSpPr/>
          <p:nvPr/>
        </p:nvSpPr>
        <p:spPr>
          <a:xfrm>
            <a:off x="6790845" y="1784884"/>
            <a:ext cx="1573075" cy="49336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BioProject</a:t>
            </a:r>
          </a:p>
          <a:p>
            <a:pPr algn="ctr"/>
            <a:r>
              <a:rPr lang="en-US" sz="1600" b="1" dirty="0">
                <a:solidFill>
                  <a:srgbClr val="AC5B4C"/>
                </a:solidFill>
              </a:rPr>
              <a:t>umbrella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D8EFA-CD4D-3342-B473-E8EEDBA54174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5793787" y="2031568"/>
            <a:ext cx="997058" cy="387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4E6C98-906B-6740-A061-4297FB868415}"/>
              </a:ext>
            </a:extLst>
          </p:cNvPr>
          <p:cNvSpPr txBox="1"/>
          <p:nvPr/>
        </p:nvSpPr>
        <p:spPr>
          <a:xfrm>
            <a:off x="6049513" y="1694472"/>
            <a:ext cx="52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53C136-6E13-A64F-BC98-A0F48F67D031}"/>
              </a:ext>
            </a:extLst>
          </p:cNvPr>
          <p:cNvSpPr/>
          <p:nvPr/>
        </p:nvSpPr>
        <p:spPr>
          <a:xfrm>
            <a:off x="2353163" y="2678621"/>
            <a:ext cx="1007389" cy="40295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GEA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094816-CACE-324B-89BF-D4B5C1F110C8}"/>
              </a:ext>
            </a:extLst>
          </p:cNvPr>
          <p:cNvCxnSpPr>
            <a:cxnSpLocks/>
            <a:stCxn id="27" idx="1"/>
            <a:endCxn id="54" idx="3"/>
          </p:cNvCxnSpPr>
          <p:nvPr/>
        </p:nvCxnSpPr>
        <p:spPr>
          <a:xfrm flipH="1">
            <a:off x="3360552" y="2874931"/>
            <a:ext cx="862740" cy="516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EDA2F1-FA1D-6B4B-95C3-12BC92D4928C}"/>
              </a:ext>
            </a:extLst>
          </p:cNvPr>
          <p:cNvSpPr txBox="1"/>
          <p:nvPr/>
        </p:nvSpPr>
        <p:spPr>
          <a:xfrm>
            <a:off x="3515534" y="2523642"/>
            <a:ext cx="52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has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C1591C-2480-B340-AD87-A0856E912DC3}"/>
              </a:ext>
            </a:extLst>
          </p:cNvPr>
          <p:cNvSpPr/>
          <p:nvPr/>
        </p:nvSpPr>
        <p:spPr>
          <a:xfrm>
            <a:off x="1580828" y="1823630"/>
            <a:ext cx="1746146" cy="40295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C5B4C"/>
                </a:solidFill>
              </a:rPr>
              <a:t>MetaboBank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88708A-C6F2-AF40-B281-77D6747AFA83}"/>
              </a:ext>
            </a:extLst>
          </p:cNvPr>
          <p:cNvCxnSpPr>
            <a:cxnSpLocks/>
            <a:stCxn id="44" idx="1"/>
            <a:endCxn id="59" idx="3"/>
          </p:cNvCxnSpPr>
          <p:nvPr/>
        </p:nvCxnSpPr>
        <p:spPr>
          <a:xfrm flipH="1" flipV="1">
            <a:off x="3326974" y="2025108"/>
            <a:ext cx="893738" cy="1033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C960CE2-DA3C-B74C-8ED6-EE7528F91317}"/>
              </a:ext>
            </a:extLst>
          </p:cNvPr>
          <p:cNvSpPr txBox="1"/>
          <p:nvPr/>
        </p:nvSpPr>
        <p:spPr>
          <a:xfrm>
            <a:off x="3481955" y="1699647"/>
            <a:ext cx="52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784555"/>
            <a:ext cx="5886722" cy="4233845"/>
          </a:xfrm>
        </p:spPr>
        <p:txBody>
          <a:bodyPr/>
          <a:lstStyle/>
          <a:p>
            <a:r>
              <a:rPr lang="en-US" dirty="0"/>
              <a:t>In order to have a efficient data management there are some important steps to follow, such as: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Good documentation of the procedures used to manage and store data;</a:t>
            </a:r>
          </a:p>
          <a:p>
            <a:pPr marL="285750" indent="-285750">
              <a:buFontTx/>
              <a:buChar char="-"/>
            </a:pPr>
            <a:r>
              <a:rPr lang="en-US" dirty="0"/>
              <a:t>Establish rules for directory, sub-directories and filenames, which should be easily understandable;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Versioning all updates in a structured manner such as used in GitHub;</a:t>
            </a:r>
          </a:p>
          <a:p>
            <a:pPr marL="285750" indent="-285750">
              <a:buFontTx/>
              <a:buChar char="-"/>
            </a:pPr>
            <a:r>
              <a:rPr lang="en-US" dirty="0"/>
              <a:t>Secure confidential data as well as being aware of security breaches;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Identify strengths and weakness of the tools that have being used in the system;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Automate a periodic backup to secure data.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4100" y="6464808"/>
            <a:ext cx="4991100" cy="310896"/>
          </a:xfrm>
        </p:spPr>
        <p:txBody>
          <a:bodyPr/>
          <a:lstStyle/>
          <a:p>
            <a:r>
              <a:rPr lang="en-US" dirty="0"/>
              <a:t>Data management plan of DDBJ datasets using Shiny-SurrealDB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642B-41E7-8D4E-8015-8F35C537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24CC-0483-354B-AFD9-4CCEA4A9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857116" cy="407072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Briney KA, Coates H, Goben A (2020) Foundational Practices of Research Data Management. Research Ideas and Outcomes 6: e56508.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Database security - https://www.ibm.com/topics/database-security.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Database management - https://www.smartsheet.com/database-management.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B20D4-7585-0E4E-B916-C983C774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444B5-7FE8-8649-A75B-0DF5DE60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management plan of DDBJ datasets using Shiny-SurrealDB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93CA-9CB9-C749-BBDB-B24728D3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ありがとうございます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Andrea Ghelfi</a:t>
            </a:r>
          </a:p>
          <a:p>
            <a:r>
              <a:rPr lang="en-US" dirty="0">
                <a:hlinkClick r:id="rId2"/>
              </a:rPr>
              <a:t>andreaghelfi@nig.ac.jp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334840"/>
              </p:ext>
            </p:extLst>
          </p:nvPr>
        </p:nvGraphicFramePr>
        <p:xfrm>
          <a:off x="7654413" y="1091383"/>
          <a:ext cx="4210309" cy="5179046"/>
        </p:xfrm>
        <a:graphic>
          <a:graphicData uri="http://schemas.openxmlformats.org/drawingml/2006/table">
            <a:tbl>
              <a:tblPr firstRow="1" bandRow="1"/>
              <a:tblGrid>
                <a:gridCol w="421030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234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6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0526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Gill Sans Light" panose="020B0302020104020203" pitchFamily="34" charset="-79"/>
                        </a:rPr>
                        <a:t>DATA MANAGEMENT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Gill Sans Light" panose="020B0302020104020203" pitchFamily="34" charset="-79"/>
                        </a:rPr>
                        <a:t> GUIDELINES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0526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 SECURITY:  ISSUES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CONSIDER</a:t>
                      </a:r>
                      <a:endParaRPr lang="en-US" sz="20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0526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Gill Sans Light" panose="020B0302020104020203" pitchFamily="34" charset="-79"/>
                        </a:rPr>
                        <a:t>STUDY CASE: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Gill Sans Light" panose="020B0302020104020203" pitchFamily="34" charset="-79"/>
                        </a:rPr>
                        <a:t>SURREAL VIEWER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42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Gill Sans Light" panose="020B0302020104020203" pitchFamily="34" charset="-79"/>
                        </a:rPr>
                        <a:t>SURREALDB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Gill Sans Light" panose="020B0302020104020203" pitchFamily="34" charset="-79"/>
                        </a:rPr>
                        <a:t>DATA INTEGRATION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294756"/>
                  </a:ext>
                </a:extLst>
              </a:tr>
              <a:tr h="7594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7669026" cy="4070729"/>
          </a:xfrm>
        </p:spPr>
        <p:txBody>
          <a:bodyPr/>
          <a:lstStyle/>
          <a:p>
            <a:r>
              <a:rPr lang="en-US" dirty="0"/>
              <a:t>At DDBJ we deal with a number of databases which occasionally requires new platforms for an easy access, store and integrate a particular dataset. </a:t>
            </a:r>
          </a:p>
          <a:p>
            <a:endParaRPr lang="en-US" dirty="0"/>
          </a:p>
          <a:p>
            <a:r>
              <a:rPr lang="en-US" dirty="0"/>
              <a:t>Having in mind that lose data is a historical problem in scientific research, and even when data is not lost, in some cases precious research time is lost when trying to find or understand what the it means.</a:t>
            </a:r>
          </a:p>
          <a:p>
            <a:endParaRPr lang="en-US" dirty="0"/>
          </a:p>
          <a:p>
            <a:r>
              <a:rPr lang="en-US" dirty="0"/>
              <a:t>Therefore, we understand that implementation of a data management plan should be aimed, so less time finding, understanding, reusing and/or sharing data would be spent by researchers. As well as, reliable procedures should be implemented in order to deal with private data.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management plan of DDBJ datasets using Shiny-SurrealDB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Guidelines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421501"/>
              </p:ext>
            </p:extLst>
          </p:nvPr>
        </p:nvGraphicFramePr>
        <p:xfrm>
          <a:off x="430306" y="1901825"/>
          <a:ext cx="11416553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22700" y="6464808"/>
            <a:ext cx="5181600" cy="310896"/>
          </a:xfrm>
        </p:spPr>
        <p:txBody>
          <a:bodyPr/>
          <a:lstStyle/>
          <a:p>
            <a:r>
              <a:rPr lang="en-US" dirty="0"/>
              <a:t>Data management plan of DDBJ datasets using Shiny-SurrealDB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66B71-664D-0E44-8F5F-22D1C2B28B6C}"/>
              </a:ext>
            </a:extLst>
          </p:cNvPr>
          <p:cNvSpPr txBox="1"/>
          <p:nvPr/>
        </p:nvSpPr>
        <p:spPr>
          <a:xfrm rot="16200000">
            <a:off x="2171486" y="1925404"/>
            <a:ext cx="615553" cy="525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C5B4C"/>
                </a:solidFill>
              </a:rPr>
              <a:t>How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5784D-70EA-3D4F-ABEE-C4D31F7FE25B}"/>
              </a:ext>
            </a:extLst>
          </p:cNvPr>
          <p:cNvSpPr txBox="1"/>
          <p:nvPr/>
        </p:nvSpPr>
        <p:spPr>
          <a:xfrm>
            <a:off x="1918661" y="2682920"/>
            <a:ext cx="843613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C5B4C"/>
                </a:solidFill>
              </a:rPr>
              <a:t>Where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1E7F9-5F37-7D49-A8F6-35868D423367}"/>
              </a:ext>
            </a:extLst>
          </p:cNvPr>
          <p:cNvSpPr txBox="1"/>
          <p:nvPr/>
        </p:nvSpPr>
        <p:spPr>
          <a:xfrm>
            <a:off x="1780134" y="3359755"/>
            <a:ext cx="843613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C5B4C"/>
                </a:solidFill>
              </a:rPr>
              <a:t>When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715B0-3316-DC4D-BBC3-578F41C2A51E}"/>
              </a:ext>
            </a:extLst>
          </p:cNvPr>
          <p:cNvSpPr txBox="1"/>
          <p:nvPr/>
        </p:nvSpPr>
        <p:spPr>
          <a:xfrm>
            <a:off x="1479394" y="3882639"/>
            <a:ext cx="1341297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C5B4C"/>
                </a:solidFill>
              </a:rPr>
              <a:t>Who can/ </a:t>
            </a:r>
          </a:p>
          <a:p>
            <a:pPr algn="ctr"/>
            <a:r>
              <a:rPr lang="en-US" sz="1200" b="1" dirty="0">
                <a:solidFill>
                  <a:srgbClr val="AC5B4C"/>
                </a:solidFill>
              </a:rPr>
              <a:t>Who shouldn’t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ECCC8-CD74-1E4C-AC07-E9F990636D6A}"/>
              </a:ext>
            </a:extLst>
          </p:cNvPr>
          <p:cNvSpPr txBox="1"/>
          <p:nvPr/>
        </p:nvSpPr>
        <p:spPr>
          <a:xfrm>
            <a:off x="1787392" y="5282898"/>
            <a:ext cx="843613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C5B4C"/>
                </a:solidFill>
              </a:rPr>
              <a:t>Why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BEAF3-CB5A-9C45-B606-A857BBC7949D}"/>
              </a:ext>
            </a:extLst>
          </p:cNvPr>
          <p:cNvSpPr txBox="1"/>
          <p:nvPr/>
        </p:nvSpPr>
        <p:spPr>
          <a:xfrm>
            <a:off x="1881734" y="4651527"/>
            <a:ext cx="843613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C5B4C"/>
                </a:solidFill>
              </a:rPr>
              <a:t>Which</a:t>
            </a:r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F043-1931-DD42-BC57-E28C24D0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9993773" cy="676656"/>
          </a:xfrm>
        </p:spPr>
        <p:txBody>
          <a:bodyPr/>
          <a:lstStyle/>
          <a:p>
            <a:r>
              <a:rPr lang="en-US" dirty="0"/>
              <a:t>Database security: Issues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CF72-002E-DD45-85AE-80501AC1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7715522" cy="407072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Encrypt confidential data, such as masking and tokenization should be considered.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Access to database should be restricted to the minimum level.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Web applications that access the database should comply with best practices security guidelines.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Monitoring log activity and automated detection of suspicious activities.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39BDD-9212-C644-B7D2-A748CD5E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43D8E-A1FD-DC4D-BB16-E2C30AE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management plan of DDBJ datasets using Shiny-SurrealDB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DABB-BD14-A547-B3A1-E6FE93C0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Case: Surreal Viewer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196693-6F61-AC4D-9AF5-195270B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203FC0F-8D69-D542-A7DC-4599E1BF3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56" y="0"/>
            <a:ext cx="11083180" cy="6234289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6E5CC-FCF2-C945-9136-FE53C2CF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299B5-F9D7-FD48-9FCC-0A8D96B7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06EE-4D10-E045-B1AA-2A065E01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management plan of DDBJ datasets using Shiny-SurrealDB</a:t>
            </a:r>
          </a:p>
        </p:txBody>
      </p:sp>
    </p:spTree>
    <p:extLst>
      <p:ext uri="{BB962C8B-B14F-4D97-AF65-F5344CB8AC3E}">
        <p14:creationId xmlns:p14="http://schemas.microsoft.com/office/powerpoint/2010/main" val="371169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57FE0-4789-D845-B08D-F62D0662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9B252-F3CD-6940-8C91-397ABC85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250BC9-DDBA-B54A-8BB9-450900AA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BA8633-C45F-E94C-9575-E7D9815A0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24" y="101601"/>
            <a:ext cx="10895031" cy="612845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89AE1-38CC-F04B-B59E-2A481A3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management plan of DDBJ datasets using Shiny-SurrealDB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2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9F0BB-68A8-5C4D-B988-44BE6468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77DBD-7C60-3E4D-A005-FAD4079B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CE2B5C-FC36-C74D-8693-7CB516EE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EB560C-D589-2F41-B777-A757B48DC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4" y="143228"/>
            <a:ext cx="10995378" cy="618490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512C7-FFE1-174B-BDB8-7181CBE9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management plan of DDBJ datasets using Shiny-SurrealDB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62FE25-F836-4D47-979A-9F5BA241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8" y="1771926"/>
            <a:ext cx="2714978" cy="34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8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" id="{DC562BE4-E08E-454A-B691-6114CE311FC5}" vid="{3E179901-8EB6-4C8D-9438-AECDEF043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Macintosh PowerPoint</Application>
  <PresentationFormat>Widescreen</PresentationFormat>
  <Paragraphs>116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Sagona Book</vt:lpstr>
      <vt:lpstr>Arial</vt:lpstr>
      <vt:lpstr>Calibri</vt:lpstr>
      <vt:lpstr>Courier New</vt:lpstr>
      <vt:lpstr>Gill Sans</vt:lpstr>
      <vt:lpstr>Gill Sans Light</vt:lpstr>
      <vt:lpstr>Gill Sans Nova</vt:lpstr>
      <vt:lpstr>Gill Sans Nova Light</vt:lpstr>
      <vt:lpstr>Gill Sans SemiBold</vt:lpstr>
      <vt:lpstr>Office Theme</vt:lpstr>
      <vt:lpstr>Data Management Plan of DDBJ Datasets using Shiny-SurrealDB: a study case</vt:lpstr>
      <vt:lpstr>Overview</vt:lpstr>
      <vt:lpstr>Introduction</vt:lpstr>
      <vt:lpstr>Data Management Guidelines</vt:lpstr>
      <vt:lpstr>Database security: Issues to consider</vt:lpstr>
      <vt:lpstr>Study Case: Surreal Viewer</vt:lpstr>
      <vt:lpstr>PowerPoint Presentation</vt:lpstr>
      <vt:lpstr>PowerPoint Presentation</vt:lpstr>
      <vt:lpstr>PowerPoint Presentation</vt:lpstr>
      <vt:lpstr>SurrealDB Data Integration</vt:lpstr>
      <vt:lpstr>Summary</vt:lpstr>
      <vt:lpstr>References</vt:lpstr>
      <vt:lpstr>ありがとうございます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2022-08-12T20:16:23Z</dcterms:created>
  <dcterms:modified xsi:type="dcterms:W3CDTF">2023-03-10T23:29:03Z</dcterms:modified>
</cp:coreProperties>
</file>