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7F0-B41D-43FC-9DD0-F6C3B00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6912-642D-4265-87E5-F9BBFF7C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Past perfect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past perfect continuous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67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1FD0-C145-4CDC-AA25-C39C6E0D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7779-35D6-4292-80BA-C540DF88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She had gone 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It had changed a lot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She had arranged to do something else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film had already started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had not seen him for five years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She had just had breakfast</a:t>
            </a:r>
          </a:p>
        </p:txBody>
      </p:sp>
    </p:spTree>
    <p:extLst>
      <p:ext uri="{BB962C8B-B14F-4D97-AF65-F5344CB8AC3E}">
        <p14:creationId xmlns:p14="http://schemas.microsoft.com/office/powerpoint/2010/main" val="33391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316A-AC4C-48DD-A58F-EBE337CF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Perfect vs past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533C-9661-4F3D-8D8F-16E43414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 the verb into the correct form, past perfect (I had done) or past simple (I did).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'Was Paul at the party when you arrived?' 'No, he ___________(go) home.’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felt very tired when I got home, so I ______________ (go) straight to bed.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house was very quiet when I got home. Everybody ____________(go) to bed.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Sorry I'm late. The car ________________(break) down on my way here.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were driving along the road when we ____________(see) a car which </a:t>
            </a:r>
          </a:p>
          <a:p>
            <a:pPr marL="0" indent="0">
              <a:buNone/>
            </a:pPr>
            <a:r>
              <a:rPr lang="en-GB" dirty="0"/>
              <a:t>      ___________________ (break) down, so we ________________(stop) to help</a:t>
            </a:r>
          </a:p>
        </p:txBody>
      </p:sp>
    </p:spTree>
    <p:extLst>
      <p:ext uri="{BB962C8B-B14F-4D97-AF65-F5344CB8AC3E}">
        <p14:creationId xmlns:p14="http://schemas.microsoft.com/office/powerpoint/2010/main" val="102380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65D0-6F5E-43CB-8E15-C1E9CFAD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3BF9-5D37-4C13-A5AE-4EC0D753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'Was Paul at the party when you arrived?' 'No, he </a:t>
            </a:r>
            <a:r>
              <a:rPr lang="en-GB" u="sng" dirty="0"/>
              <a:t>had gone </a:t>
            </a:r>
            <a:r>
              <a:rPr lang="en-GB" dirty="0"/>
              <a:t>(go) home.’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felt very tired when I got home, so I </a:t>
            </a:r>
            <a:r>
              <a:rPr lang="en-GB" u="sng" dirty="0"/>
              <a:t>went</a:t>
            </a:r>
            <a:r>
              <a:rPr lang="en-GB" dirty="0"/>
              <a:t> (go) straight to bed.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house was very quiet when I got home. Everybody</a:t>
            </a:r>
            <a:r>
              <a:rPr lang="en-GB" u="sng" dirty="0"/>
              <a:t> had gone (</a:t>
            </a:r>
            <a:r>
              <a:rPr lang="en-GB" dirty="0"/>
              <a:t>go) to bed.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Sorry I'm late. The car </a:t>
            </a:r>
            <a:r>
              <a:rPr lang="en-GB" u="sng" dirty="0"/>
              <a:t>broke </a:t>
            </a:r>
            <a:r>
              <a:rPr lang="en-GB" dirty="0"/>
              <a:t>(break) down on my way here.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were driving along the road when we </a:t>
            </a:r>
            <a:r>
              <a:rPr lang="en-GB" u="sng" dirty="0"/>
              <a:t>saw </a:t>
            </a:r>
            <a:r>
              <a:rPr lang="en-GB" dirty="0"/>
              <a:t>(see) a car which 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u="sng" dirty="0"/>
              <a:t>had broken down </a:t>
            </a:r>
            <a:r>
              <a:rPr lang="en-GB" dirty="0"/>
              <a:t>(break) down, so we </a:t>
            </a:r>
            <a:r>
              <a:rPr lang="en-GB" u="sng" dirty="0"/>
              <a:t>stopped </a:t>
            </a:r>
            <a:r>
              <a:rPr lang="en-GB" dirty="0"/>
              <a:t>(stop) to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83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73CD-0289-46E0-9BA4-7972B7AC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7479-A051-479A-8C74-E961D468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past perfect continuous corresponds to the present perfect continuous, but with reference to a time earlier than 'before now’.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An event that happened BEFORE another action in the past.</a:t>
            </a:r>
          </a:p>
        </p:txBody>
      </p:sp>
    </p:spTree>
    <p:extLst>
      <p:ext uri="{BB962C8B-B14F-4D97-AF65-F5344CB8AC3E}">
        <p14:creationId xmlns:p14="http://schemas.microsoft.com/office/powerpoint/2010/main" val="698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D6A0-911E-4AFB-AFA0-5F568AAB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F2AC-BE43-4B13-966E-FB714C85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Yesterday morning I got up and looked out of the window.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sun was shining, but the ground was very wet.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>
                <a:highlight>
                  <a:srgbClr val="FFFF00"/>
                </a:highlight>
              </a:rPr>
              <a:t>lt</a:t>
            </a:r>
            <a:r>
              <a:rPr lang="en-GB" dirty="0">
                <a:highlight>
                  <a:srgbClr val="FFFF00"/>
                </a:highlight>
              </a:rPr>
              <a:t> had been raining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lt</a:t>
            </a:r>
            <a:r>
              <a:rPr lang="en-GB" dirty="0"/>
              <a:t> was not raining when I looked out of the window; the sun was shining. But it had been raining before.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Had been -</a:t>
            </a:r>
            <a:r>
              <a:rPr lang="en-GB" dirty="0" err="1"/>
              <a:t>ing</a:t>
            </a:r>
            <a:r>
              <a:rPr lang="en-GB" dirty="0"/>
              <a:t> is the past perfect continuous.</a:t>
            </a:r>
          </a:p>
        </p:txBody>
      </p:sp>
    </p:spTree>
    <p:extLst>
      <p:ext uri="{BB962C8B-B14F-4D97-AF65-F5344CB8AC3E}">
        <p14:creationId xmlns:p14="http://schemas.microsoft.com/office/powerpoint/2010/main" val="272313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619-957D-4177-8039-D432A6B1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between the present perfect continuous and the past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EACA-5423-4909-9BDF-68DA37E637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Past				Now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 hope the bus comes soon. </a:t>
            </a:r>
            <a:r>
              <a:rPr lang="en-GB" dirty="0">
                <a:highlight>
                  <a:srgbClr val="FFFF00"/>
                </a:highlight>
              </a:rPr>
              <a:t>I've been waiting</a:t>
            </a:r>
            <a:r>
              <a:rPr lang="en-GB" dirty="0"/>
              <a:t> for 20 minutes. (before now)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James is out of breath. </a:t>
            </a:r>
            <a:r>
              <a:rPr lang="en-GB" dirty="0">
                <a:highlight>
                  <a:srgbClr val="FFFF00"/>
                </a:highlight>
              </a:rPr>
              <a:t>He has been running</a:t>
            </a:r>
            <a:r>
              <a:rPr lang="en-GB" dirty="0"/>
              <a:t>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57A1F-C143-4BC7-8F3D-9C9F05791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225296" lvl="8" indent="0">
              <a:buNone/>
            </a:pPr>
            <a:r>
              <a:rPr lang="en-GB" sz="2200" dirty="0"/>
              <a:t>	PAST		Now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At last the bus came. </a:t>
            </a:r>
            <a:r>
              <a:rPr lang="en-GB" dirty="0">
                <a:highlight>
                  <a:srgbClr val="FFFF00"/>
                </a:highlight>
              </a:rPr>
              <a:t>I'd been waiting </a:t>
            </a:r>
            <a:r>
              <a:rPr lang="en-GB" dirty="0"/>
              <a:t>for 20 minutes. (before the bus came)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James was out of breath. </a:t>
            </a:r>
            <a:r>
              <a:rPr lang="en-GB" dirty="0">
                <a:highlight>
                  <a:srgbClr val="FFFF00"/>
                </a:highlight>
              </a:rPr>
              <a:t>He had been running</a:t>
            </a:r>
            <a:r>
              <a:rPr lang="en-GB" dirty="0"/>
              <a:t>.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F96D36-3495-4DE5-92B1-70AC621CE24D}"/>
              </a:ext>
            </a:extLst>
          </p:cNvPr>
          <p:cNvSpPr/>
          <p:nvPr/>
        </p:nvSpPr>
        <p:spPr>
          <a:xfrm>
            <a:off x="2957513" y="2600325"/>
            <a:ext cx="2457450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65625-4A8A-4839-83FC-C0235E45A42C}"/>
              </a:ext>
            </a:extLst>
          </p:cNvPr>
          <p:cNvSpPr txBox="1"/>
          <p:nvPr/>
        </p:nvSpPr>
        <p:spPr>
          <a:xfrm>
            <a:off x="2957513" y="2814607"/>
            <a:ext cx="204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 Have been + </a:t>
            </a:r>
            <a:r>
              <a:rPr lang="en-GB" sz="2000" dirty="0" err="1"/>
              <a:t>ing</a:t>
            </a:r>
            <a:endParaRPr lang="en-GB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F86BB6-A270-4612-B28E-72C3266687BE}"/>
              </a:ext>
            </a:extLst>
          </p:cNvPr>
          <p:cNvSpPr/>
          <p:nvPr/>
        </p:nvSpPr>
        <p:spPr>
          <a:xfrm>
            <a:off x="6096000" y="2600325"/>
            <a:ext cx="2305050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F435F-4459-4616-B2F3-1C35998632AF}"/>
              </a:ext>
            </a:extLst>
          </p:cNvPr>
          <p:cNvSpPr txBox="1"/>
          <p:nvPr/>
        </p:nvSpPr>
        <p:spPr>
          <a:xfrm>
            <a:off x="6215063" y="281460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Had been + </a:t>
            </a:r>
            <a:r>
              <a:rPr lang="en-GB" dirty="0" err="1"/>
              <a:t>ing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A8B1B-2F34-4A0E-91A7-5DAD53A72918}"/>
              </a:ext>
            </a:extLst>
          </p:cNvPr>
          <p:cNvCxnSpPr/>
          <p:nvPr/>
        </p:nvCxnSpPr>
        <p:spPr>
          <a:xfrm>
            <a:off x="8501063" y="22860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9B83FE-4E05-4528-AEF0-A62D61511857}"/>
              </a:ext>
            </a:extLst>
          </p:cNvPr>
          <p:cNvCxnSpPr/>
          <p:nvPr/>
        </p:nvCxnSpPr>
        <p:spPr>
          <a:xfrm>
            <a:off x="9644063" y="22860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8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9F14-5862-45BF-A31F-6EA9A010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Construction-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ED74-494A-434A-A5F3-42600DAD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Subject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Had been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Base </a:t>
            </a:r>
            <a:r>
              <a:rPr lang="en-GB" dirty="0" err="1"/>
              <a:t>verbale</a:t>
            </a:r>
            <a:r>
              <a:rPr lang="en-GB" dirty="0"/>
              <a:t> + </a:t>
            </a:r>
            <a:r>
              <a:rPr lang="en-GB" dirty="0" err="1"/>
              <a:t>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Example:  </a:t>
            </a:r>
            <a:r>
              <a:rPr lang="en-GB" dirty="0">
                <a:highlight>
                  <a:srgbClr val="FFFF00"/>
                </a:highlight>
              </a:rPr>
              <a:t>I had been going</a:t>
            </a:r>
            <a:r>
              <a:rPr lang="en-GB" dirty="0"/>
              <a:t> to university at the time.</a:t>
            </a:r>
          </a:p>
        </p:txBody>
      </p:sp>
    </p:spTree>
    <p:extLst>
      <p:ext uri="{BB962C8B-B14F-4D97-AF65-F5344CB8AC3E}">
        <p14:creationId xmlns:p14="http://schemas.microsoft.com/office/powerpoint/2010/main" val="403747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89B1-D654-4471-9027-24AB3C6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Construction-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1756-E7D0-4BA6-BBDD-C166B1F2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1663"/>
            <a:ext cx="9720071" cy="4872037"/>
          </a:xfrm>
        </p:spPr>
        <p:txBody>
          <a:bodyPr>
            <a:normAutofit/>
          </a:bodyPr>
          <a:lstStyle/>
          <a:p>
            <a:r>
              <a:rPr lang="en-GB" dirty="0"/>
              <a:t>Subject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Had</a:t>
            </a:r>
          </a:p>
          <a:p>
            <a:r>
              <a:rPr lang="en-GB" dirty="0"/>
              <a:t>+</a:t>
            </a:r>
          </a:p>
          <a:p>
            <a:r>
              <a:rPr lang="en-GB" dirty="0">
                <a:solidFill>
                  <a:srgbClr val="FF0000"/>
                </a:solidFill>
              </a:rPr>
              <a:t>NOT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Been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Base verbal +</a:t>
            </a:r>
            <a:r>
              <a:rPr lang="en-GB" dirty="0" err="1"/>
              <a:t>ing</a:t>
            </a:r>
            <a:endParaRPr lang="en-GB" dirty="0"/>
          </a:p>
          <a:p>
            <a:r>
              <a:rPr lang="en-GB" dirty="0"/>
              <a:t>Example:  </a:t>
            </a:r>
            <a:r>
              <a:rPr lang="en-GB" dirty="0">
                <a:highlight>
                  <a:srgbClr val="FFFF00"/>
                </a:highlight>
              </a:rPr>
              <a:t>She had not/ hadn’t been going </a:t>
            </a:r>
            <a:r>
              <a:rPr lang="en-GB" dirty="0"/>
              <a:t>to university at the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51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7CBE-AB7E-4B65-AD42-45B837F5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E0E2-DF75-4CA6-A166-96EB6834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Had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Subject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Been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Base verbal + </a:t>
            </a:r>
            <a:r>
              <a:rPr lang="en-GB" dirty="0" err="1"/>
              <a:t>ing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Example:  </a:t>
            </a:r>
            <a:r>
              <a:rPr lang="en-GB" dirty="0">
                <a:highlight>
                  <a:srgbClr val="FFFF00"/>
                </a:highlight>
              </a:rPr>
              <a:t>Had she been going</a:t>
            </a:r>
            <a:r>
              <a:rPr lang="en-GB" dirty="0"/>
              <a:t> to university at the time?</a:t>
            </a:r>
          </a:p>
        </p:txBody>
      </p:sp>
    </p:spTree>
    <p:extLst>
      <p:ext uri="{BB962C8B-B14F-4D97-AF65-F5344CB8AC3E}">
        <p14:creationId xmlns:p14="http://schemas.microsoft.com/office/powerpoint/2010/main" val="49634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ECE0-A2D8-463A-9794-D9E6A4F2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59E3-0B9F-43D7-8F22-A6956F0F2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 was very tired when I arrived home. (I/work/hard all day)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two boys came into the house. They had a football and they were both very tired. (they/play/football)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was disappointed when I had to cancel my holiday. (I/look/forward to it)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Ann woke up in the middle of the night. She was frightened and didn't know where she was. (she/dream)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When I got home, Mark was sitting in front of the TV. He had just turned it off. (he/watch/a film) </a:t>
            </a:r>
          </a:p>
        </p:txBody>
      </p:sp>
    </p:spTree>
    <p:extLst>
      <p:ext uri="{BB962C8B-B14F-4D97-AF65-F5344CB8AC3E}">
        <p14:creationId xmlns:p14="http://schemas.microsoft.com/office/powerpoint/2010/main" val="160728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8D95-1F21-411B-81AB-C2A02AD7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FB66-F25C-4C86-B83A-05252E8D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past perfect refers to a time </a:t>
            </a:r>
            <a:r>
              <a:rPr lang="en-GB" b="1" dirty="0"/>
              <a:t>earlier than before now</a:t>
            </a:r>
            <a:r>
              <a:rPr lang="en-GB" dirty="0"/>
              <a:t>. It is used to make it clear that </a:t>
            </a:r>
            <a:r>
              <a:rPr lang="en-GB" b="1" dirty="0"/>
              <a:t>one event happened before another</a:t>
            </a:r>
            <a:r>
              <a:rPr lang="en-GB" dirty="0"/>
              <a:t> in the past. It does not matter which event is mentioned first - the tense makes it clear which one happened first.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An action that happened BEFORE another action in the past.</a:t>
            </a:r>
          </a:p>
        </p:txBody>
      </p:sp>
    </p:spTree>
    <p:extLst>
      <p:ext uri="{BB962C8B-B14F-4D97-AF65-F5344CB8AC3E}">
        <p14:creationId xmlns:p14="http://schemas.microsoft.com/office/powerpoint/2010/main" val="194527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AC1-5D95-41E8-8B6C-5E3593C2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09FF-9EEE-478A-8DF9-0E72BBE8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 had been working hard all day.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They had been playing football.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had been looking forward to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She had been dreaming.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He </a:t>
            </a:r>
            <a:r>
              <a:rPr lang="en-GB" dirty="0"/>
              <a:t>had been watching a film.</a:t>
            </a:r>
          </a:p>
        </p:txBody>
      </p:sp>
    </p:spTree>
    <p:extLst>
      <p:ext uri="{BB962C8B-B14F-4D97-AF65-F5344CB8AC3E}">
        <p14:creationId xmlns:p14="http://schemas.microsoft.com/office/powerpoint/2010/main" val="249601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FA95-6EEE-4C34-A182-A8FA70EB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54689" cy="1499616"/>
          </a:xfrm>
        </p:spPr>
        <p:txBody>
          <a:bodyPr/>
          <a:lstStyle/>
          <a:p>
            <a:r>
              <a:rPr lang="en-GB" dirty="0"/>
              <a:t>Past continuous vs Past perfect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4122-62B7-4C51-9DD8-0F92980E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67948"/>
            <a:ext cx="11145079" cy="48900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It was very noisy next door. Our neighbours </a:t>
            </a:r>
            <a:r>
              <a:rPr lang="en-GB" u="sng" dirty="0"/>
              <a:t>were having </a:t>
            </a:r>
            <a:r>
              <a:rPr lang="en-GB" dirty="0"/>
              <a:t>(have) a party.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were good friends </a:t>
            </a:r>
            <a:r>
              <a:rPr lang="en-GB" u="sng" dirty="0"/>
              <a:t>we had known</a:t>
            </a:r>
            <a:r>
              <a:rPr lang="en-GB" dirty="0"/>
              <a:t> (we know) each other for years.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John and I went for a walk. I had difficulty keeping up with him because ________________ (he/walk) so fast.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Sue was sitting on the ground. She was out of breath _______________(she/run).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When I arrived, everybody was sitting round the table with their mouths full _______________________(they/eat).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When I arrived, everybody was sitting round the table and talking. Their mouths were empty, but their stomachs were full________________(they/eat).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James was on his hands and knees on the floor_____________(he/look for) for his contact lens.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When I arrived, Kate _______________(wait) for me. She was annoyed because I was late and ___________________(she/wait) for a long time. </a:t>
            </a:r>
          </a:p>
        </p:txBody>
      </p:sp>
    </p:spTree>
    <p:extLst>
      <p:ext uri="{BB962C8B-B14F-4D97-AF65-F5344CB8AC3E}">
        <p14:creationId xmlns:p14="http://schemas.microsoft.com/office/powerpoint/2010/main" val="38144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C277-A20F-474D-B47E-2FDE565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4B92-3788-4590-9F85-F1BF3BAE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62539"/>
            <a:ext cx="10425750" cy="509546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err="1"/>
              <a:t>lt</a:t>
            </a:r>
            <a:r>
              <a:rPr lang="en-GB" dirty="0"/>
              <a:t> was very noisy next door. Our neighbours </a:t>
            </a:r>
            <a:r>
              <a:rPr lang="en-GB" u="sng" dirty="0"/>
              <a:t>were having </a:t>
            </a:r>
            <a:r>
              <a:rPr lang="en-GB" dirty="0"/>
              <a:t>(have) a party.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were good friends </a:t>
            </a:r>
            <a:r>
              <a:rPr lang="en-GB" u="sng" dirty="0"/>
              <a:t>we had known</a:t>
            </a:r>
            <a:r>
              <a:rPr lang="en-GB" dirty="0"/>
              <a:t> (we know) each other for years.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John and I went for a walk. I had difficulty keeping up with him because </a:t>
            </a:r>
            <a:r>
              <a:rPr lang="en-GB" u="sng" dirty="0"/>
              <a:t>he was walking</a:t>
            </a:r>
            <a:r>
              <a:rPr lang="en-GB" dirty="0"/>
              <a:t> (he/walk) so fast.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Sue was sitting on the ground. She was out of breath </a:t>
            </a:r>
            <a:r>
              <a:rPr lang="en-GB" u="sng" dirty="0"/>
              <a:t>she had been running </a:t>
            </a:r>
            <a:r>
              <a:rPr lang="en-GB" dirty="0"/>
              <a:t>(she/run).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When I arrived, everybody was sitting round the table with their mouths full, </a:t>
            </a:r>
            <a:r>
              <a:rPr lang="en-GB" u="sng" dirty="0"/>
              <a:t>they were eating </a:t>
            </a:r>
            <a:r>
              <a:rPr lang="en-GB" dirty="0"/>
              <a:t> (they/eat).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When I arrived, everybody was sitting round the table and talking. Their mouths were empty, but their stomachs were full, </a:t>
            </a:r>
            <a:r>
              <a:rPr lang="en-GB" u="sng" dirty="0"/>
              <a:t>they had been eating </a:t>
            </a:r>
            <a:r>
              <a:rPr lang="en-GB" dirty="0"/>
              <a:t>(they/eat).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James was on his hands and knees on the floor </a:t>
            </a:r>
            <a:r>
              <a:rPr lang="en-GB" u="sng" dirty="0"/>
              <a:t>he was looking for </a:t>
            </a:r>
            <a:r>
              <a:rPr lang="en-GB" dirty="0"/>
              <a:t>(he/look for) for his contact lens.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When I arrived, Kate </a:t>
            </a:r>
            <a:r>
              <a:rPr lang="en-GB" u="sng" dirty="0"/>
              <a:t>was waiting</a:t>
            </a:r>
            <a:r>
              <a:rPr lang="en-GB" dirty="0"/>
              <a:t> (wait) for me. She was annoyed because I was late and </a:t>
            </a:r>
            <a:r>
              <a:rPr lang="en-GB" u="sng" dirty="0"/>
              <a:t>she had been waiting</a:t>
            </a:r>
            <a:r>
              <a:rPr lang="en-GB" dirty="0"/>
              <a:t> (she/wait) for a long time.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04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72B4-6CEB-4FB3-B36A-5C9DF9FF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07C4-BA29-488D-80F3-D4D82713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Sarah went to a party last week. Paul went to the party too, but they didn't see each other. </a:t>
            </a:r>
          </a:p>
          <a:p>
            <a:r>
              <a:rPr lang="en-GB" dirty="0"/>
              <a:t>Paul left the party at 10.30 and Sarah arrived at 11 o'clock. </a:t>
            </a:r>
          </a:p>
          <a:p>
            <a:r>
              <a:rPr lang="en-GB" dirty="0"/>
              <a:t>So: When Sarah arrived at the party, Paul wasn't there. </a:t>
            </a:r>
            <a:r>
              <a:rPr lang="en-GB" dirty="0">
                <a:highlight>
                  <a:srgbClr val="FFFF00"/>
                </a:highlight>
              </a:rPr>
              <a:t>He had gone home</a:t>
            </a:r>
            <a:r>
              <a:rPr lang="en-GB" dirty="0"/>
              <a:t>. Had gone is the past perfect / past perfect simple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24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D8D-263D-5446-91C9-E5168967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BE6D-A1BC-484F-95ED-9A0F1E0F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After Sofie </a:t>
            </a:r>
            <a:r>
              <a:rPr lang="en-GB" dirty="0">
                <a:highlight>
                  <a:srgbClr val="FFFF00"/>
                </a:highlight>
              </a:rPr>
              <a:t>had finished </a:t>
            </a:r>
            <a:r>
              <a:rPr lang="en-GB" dirty="0"/>
              <a:t>her work, she went to lunch.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washed the floor when the painter </a:t>
            </a:r>
            <a:r>
              <a:rPr lang="en-GB" dirty="0">
                <a:highlight>
                  <a:srgbClr val="FFFF00"/>
                </a:highlight>
              </a:rPr>
              <a:t>had gone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Harold </a:t>
            </a:r>
            <a:r>
              <a:rPr lang="en-GB" dirty="0">
                <a:highlight>
                  <a:srgbClr val="FFFF00"/>
                </a:highlight>
              </a:rPr>
              <a:t>had known </a:t>
            </a:r>
            <a:r>
              <a:rPr lang="en-GB" dirty="0"/>
              <a:t>about it for a while.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didn't say anything until she </a:t>
            </a:r>
            <a:r>
              <a:rPr lang="en-GB" dirty="0">
                <a:highlight>
                  <a:srgbClr val="FFFF00"/>
                </a:highlight>
              </a:rPr>
              <a:t>had finished</a:t>
            </a:r>
            <a:r>
              <a:rPr lang="en-GB" dirty="0"/>
              <a:t> talking.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After she </a:t>
            </a:r>
            <a:r>
              <a:rPr lang="en-GB" dirty="0">
                <a:highlight>
                  <a:srgbClr val="FFFF00"/>
                </a:highlight>
              </a:rPr>
              <a:t>had moved </a:t>
            </a:r>
            <a:r>
              <a:rPr lang="en-GB" dirty="0"/>
              <a:t>out, I found her notes.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5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3EE5-47E1-41B6-B2A6-623FA103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 - Affirmative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C859-18C2-4FF8-BA3F-1FDC965F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Subject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Had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Past participle/base verbal (gone/seen/decided etc)</a:t>
            </a:r>
          </a:p>
          <a:p>
            <a:endParaRPr lang="en-GB" dirty="0"/>
          </a:p>
          <a:p>
            <a:r>
              <a:rPr lang="en-GB" dirty="0"/>
              <a:t>Example:  </a:t>
            </a:r>
            <a:r>
              <a:rPr lang="en-GB" dirty="0">
                <a:highlight>
                  <a:srgbClr val="FFFF00"/>
                </a:highlight>
              </a:rPr>
              <a:t>He had decided</a:t>
            </a:r>
            <a:r>
              <a:rPr lang="en-GB" dirty="0"/>
              <a:t> to leave.</a:t>
            </a:r>
          </a:p>
        </p:txBody>
      </p:sp>
    </p:spTree>
    <p:extLst>
      <p:ext uri="{BB962C8B-B14F-4D97-AF65-F5344CB8AC3E}">
        <p14:creationId xmlns:p14="http://schemas.microsoft.com/office/powerpoint/2010/main" val="35602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8120-EAD7-420A-82BD-1EA997DD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 -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18D7-24AF-4109-B898-7B71B284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Subject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Had</a:t>
            </a:r>
          </a:p>
          <a:p>
            <a:r>
              <a:rPr lang="en-GB" dirty="0"/>
              <a:t>+</a:t>
            </a:r>
          </a:p>
          <a:p>
            <a:r>
              <a:rPr lang="en-GB" dirty="0">
                <a:solidFill>
                  <a:srgbClr val="FF0000"/>
                </a:solidFill>
              </a:rPr>
              <a:t>NOT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Past participle/base verbal</a:t>
            </a:r>
          </a:p>
          <a:p>
            <a:r>
              <a:rPr lang="en-GB" dirty="0"/>
              <a:t>Example:  </a:t>
            </a:r>
            <a:r>
              <a:rPr lang="en-GB" dirty="0">
                <a:highlight>
                  <a:srgbClr val="FFFF00"/>
                </a:highlight>
              </a:rPr>
              <a:t>He had not/hadn’t left</a:t>
            </a:r>
            <a:r>
              <a:rPr lang="en-GB" dirty="0"/>
              <a:t> the party.</a:t>
            </a:r>
          </a:p>
        </p:txBody>
      </p:sp>
    </p:spTree>
    <p:extLst>
      <p:ext uri="{BB962C8B-B14F-4D97-AF65-F5344CB8AC3E}">
        <p14:creationId xmlns:p14="http://schemas.microsoft.com/office/powerpoint/2010/main" val="9407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B0F2-D63B-42EA-AFB7-9F94A2F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Construction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0B84-C101-456A-99E5-7A5934D5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Subject</a:t>
            </a:r>
          </a:p>
          <a:p>
            <a:r>
              <a:rPr lang="en-GB" dirty="0"/>
              <a:t>+</a:t>
            </a:r>
          </a:p>
          <a:p>
            <a:r>
              <a:rPr lang="en-GB" dirty="0"/>
              <a:t>Past participle/base verbal</a:t>
            </a:r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GB" dirty="0">
                <a:highlight>
                  <a:srgbClr val="FFFF00"/>
                </a:highlight>
              </a:rPr>
              <a:t>Had he gone</a:t>
            </a:r>
            <a:r>
              <a:rPr lang="en-GB" dirty="0"/>
              <a:t> to the party?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17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3B0-C4E6-4190-84AE-230E53E3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0" dirty="0"/>
              <a:t>Comparing the present perfect and the past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E13-451D-4838-9128-8336A3E001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Past				Now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2"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Who is that woman? </a:t>
            </a:r>
            <a:r>
              <a:rPr lang="en-GB" dirty="0">
                <a:highlight>
                  <a:srgbClr val="FFFF00"/>
                </a:highlight>
              </a:rPr>
              <a:t>I've seen </a:t>
            </a:r>
            <a:r>
              <a:rPr lang="en-GB" dirty="0"/>
              <a:t>her before, but I can't remember where.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We aren't hungry. </a:t>
            </a:r>
            <a:r>
              <a:rPr lang="en-GB" dirty="0">
                <a:highlight>
                  <a:srgbClr val="FFFF00"/>
                </a:highlight>
              </a:rPr>
              <a:t>We've just had</a:t>
            </a:r>
            <a:r>
              <a:rPr lang="en-GB" dirty="0"/>
              <a:t> lunch.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The house is dirty. </a:t>
            </a:r>
            <a:r>
              <a:rPr lang="en-GB" dirty="0">
                <a:highlight>
                  <a:srgbClr val="FFFF00"/>
                </a:highlight>
              </a:rPr>
              <a:t>They haven't cleaned</a:t>
            </a:r>
            <a:r>
              <a:rPr lang="en-GB" dirty="0"/>
              <a:t> it for weeks.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427AD-8AF1-45D0-B97A-D4872430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1843088"/>
            <a:ext cx="4754880" cy="4466272"/>
          </a:xfrm>
        </p:spPr>
        <p:txBody>
          <a:bodyPr/>
          <a:lstStyle/>
          <a:p>
            <a:pPr lvl="8"/>
            <a:r>
              <a:rPr lang="en-GB" dirty="0"/>
              <a:t>                    </a:t>
            </a:r>
          </a:p>
          <a:p>
            <a:pPr marL="1225296" lvl="8" indent="0">
              <a:buNone/>
            </a:pPr>
            <a:r>
              <a:rPr lang="en-GB" sz="2400" dirty="0"/>
              <a:t>	PAST		Now</a:t>
            </a:r>
          </a:p>
          <a:p>
            <a:pPr lvl="5"/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 wasn't sure who she was. </a:t>
            </a:r>
            <a:r>
              <a:rPr lang="en-GB" dirty="0">
                <a:highlight>
                  <a:srgbClr val="FFFF00"/>
                </a:highlight>
              </a:rPr>
              <a:t>I'd seen her before</a:t>
            </a:r>
            <a:r>
              <a:rPr lang="en-GB" dirty="0"/>
              <a:t>, but I couldn't remember where.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We weren't hungry. </a:t>
            </a:r>
            <a:r>
              <a:rPr lang="en-GB" dirty="0">
                <a:highlight>
                  <a:srgbClr val="FFFF00"/>
                </a:highlight>
              </a:rPr>
              <a:t>We'd just had </a:t>
            </a:r>
            <a:r>
              <a:rPr lang="en-GB" dirty="0"/>
              <a:t>lunch.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The house was dirty. </a:t>
            </a:r>
            <a:r>
              <a:rPr lang="en-GB" dirty="0">
                <a:highlight>
                  <a:srgbClr val="FFFF00"/>
                </a:highlight>
              </a:rPr>
              <a:t>They hadn't cleaned</a:t>
            </a:r>
            <a:r>
              <a:rPr lang="en-GB" dirty="0"/>
              <a:t> it for weeks.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0DA443F-154B-4563-A6EF-9977E9076D12}"/>
              </a:ext>
            </a:extLst>
          </p:cNvPr>
          <p:cNvSpPr/>
          <p:nvPr/>
        </p:nvSpPr>
        <p:spPr>
          <a:xfrm>
            <a:off x="1447800" y="2543175"/>
            <a:ext cx="3352800" cy="67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E833D-825B-448A-94F2-E0DFF367A418}"/>
              </a:ext>
            </a:extLst>
          </p:cNvPr>
          <p:cNvSpPr txBox="1"/>
          <p:nvPr/>
        </p:nvSpPr>
        <p:spPr>
          <a:xfrm>
            <a:off x="1455324" y="2694265"/>
            <a:ext cx="230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seen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D00E5A-4E1D-47A2-9CD1-C68632057047}"/>
              </a:ext>
            </a:extLst>
          </p:cNvPr>
          <p:cNvSpPr/>
          <p:nvPr/>
        </p:nvSpPr>
        <p:spPr>
          <a:xfrm>
            <a:off x="6412994" y="2543175"/>
            <a:ext cx="2488119" cy="67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0CB61-A945-4F69-8FB0-AAB7C58697F6}"/>
              </a:ext>
            </a:extLst>
          </p:cNvPr>
          <p:cNvSpPr txBox="1"/>
          <p:nvPr/>
        </p:nvSpPr>
        <p:spPr>
          <a:xfrm>
            <a:off x="6543675" y="269426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Had seen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5DAA38-5E8F-46E5-8C4C-094D00A5625E}"/>
              </a:ext>
            </a:extLst>
          </p:cNvPr>
          <p:cNvCxnSpPr/>
          <p:nvPr/>
        </p:nvCxnSpPr>
        <p:spPr>
          <a:xfrm>
            <a:off x="8901113" y="2084832"/>
            <a:ext cx="0" cy="134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85842-35BA-4F00-92BA-A0BE22BEC624}"/>
              </a:ext>
            </a:extLst>
          </p:cNvPr>
          <p:cNvCxnSpPr/>
          <p:nvPr/>
        </p:nvCxnSpPr>
        <p:spPr>
          <a:xfrm>
            <a:off x="10372725" y="2084832"/>
            <a:ext cx="0" cy="134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20A0-39C8-43D2-9DA1-C7F99D2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36BA-2B5E-4310-ABC5-795BD43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5925"/>
            <a:ext cx="9720071" cy="4623435"/>
          </a:xfrm>
        </p:spPr>
        <p:txBody>
          <a:bodyPr>
            <a:normAutofit/>
          </a:bodyPr>
          <a:lstStyle/>
          <a:p>
            <a:r>
              <a:rPr lang="en-GB" dirty="0"/>
              <a:t>Read the situations and write sentences from the words in brackets.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You went to Sue's house, but she wasn't there. (she/go/out)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You went back to your home town after many years. It wasn't the same as before. (it/change/a lot)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invited Rachel to the party, but she couldn't come. (she/arrange/to do something else)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You went to the cinema last night. You got to the cinema late. (the film/already/ start)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It was nice to see Daniel again after such a long time. (I/not/see/him for five years)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 offered Sue something to eat, but she wasn't hungry. (she/just/have/breakfast)</a:t>
            </a:r>
          </a:p>
        </p:txBody>
      </p:sp>
    </p:spTree>
    <p:extLst>
      <p:ext uri="{BB962C8B-B14F-4D97-AF65-F5344CB8AC3E}">
        <p14:creationId xmlns:p14="http://schemas.microsoft.com/office/powerpoint/2010/main" val="249140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1378</Words>
  <Application>Microsoft Macintosh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Tw Cen MT</vt:lpstr>
      <vt:lpstr>Tw Cen MT Condensed</vt:lpstr>
      <vt:lpstr>Wingdings</vt:lpstr>
      <vt:lpstr>Wingdings 3</vt:lpstr>
      <vt:lpstr>Integral</vt:lpstr>
      <vt:lpstr>Week 3</vt:lpstr>
      <vt:lpstr>Past Perfect</vt:lpstr>
      <vt:lpstr>Example</vt:lpstr>
      <vt:lpstr>PowerPoint Presentation</vt:lpstr>
      <vt:lpstr>Construction - Affirmative</vt:lpstr>
      <vt:lpstr>Construction - Negative</vt:lpstr>
      <vt:lpstr>Construction - Question</vt:lpstr>
      <vt:lpstr>Comparing the present perfect and the past perfect</vt:lpstr>
      <vt:lpstr>Exercises</vt:lpstr>
      <vt:lpstr>Answers</vt:lpstr>
      <vt:lpstr>Past Perfect vs past simple</vt:lpstr>
      <vt:lpstr>Answers </vt:lpstr>
      <vt:lpstr>Past Perfect Continuous</vt:lpstr>
      <vt:lpstr>Example</vt:lpstr>
      <vt:lpstr>Comparison between the present perfect continuous and the past perfect continuous</vt:lpstr>
      <vt:lpstr>Construction- Affirmative</vt:lpstr>
      <vt:lpstr>Construction- Negative</vt:lpstr>
      <vt:lpstr>Construction - Question</vt:lpstr>
      <vt:lpstr>Exercise</vt:lpstr>
      <vt:lpstr>Answers</vt:lpstr>
      <vt:lpstr>Past continuous vs Past perfect continuous</vt:lpstr>
      <vt:lpstr>Answers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</dc:title>
  <dc:creator>Daria Cornovan</dc:creator>
  <cp:lastModifiedBy>Roisin Walsh</cp:lastModifiedBy>
  <cp:revision>20</cp:revision>
  <dcterms:created xsi:type="dcterms:W3CDTF">2018-11-14T22:12:29Z</dcterms:created>
  <dcterms:modified xsi:type="dcterms:W3CDTF">2019-09-26T10:05:17Z</dcterms:modified>
</cp:coreProperties>
</file>