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92" r:id="rId3"/>
    <p:sldId id="296" r:id="rId4"/>
    <p:sldId id="297" r:id="rId5"/>
    <p:sldId id="302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8" r:id="rId36"/>
    <p:sldId id="290" r:id="rId37"/>
    <p:sldId id="298" r:id="rId38"/>
    <p:sldId id="299" r:id="rId39"/>
    <p:sldId id="300" r:id="rId40"/>
    <p:sldId id="301" r:id="rId41"/>
    <p:sldId id="29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84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7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7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79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4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8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1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4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17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08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atriona.hope@unicaen.f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campus.unicaen.fr/mod/resource/view.php?id=20776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64E7-73C1-4B01-9566-4567538A4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Welcome to English for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A5C31-61AA-4915-853E-FCF9F80C8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F6AD5-65E1-4513-A721-741B05FFB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52" y="1283101"/>
            <a:ext cx="6596444" cy="24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330C-50C7-411D-A614-B87EBDD2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CF6E-E9E7-431A-9379-BC4DF3AD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28800"/>
            <a:ext cx="9720071" cy="448056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Present tense </a:t>
            </a:r>
            <a:r>
              <a:rPr lang="en-US" sz="2400" i="1" dirty="0"/>
              <a:t>‘to be’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i="1" dirty="0"/>
              <a:t>+ not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i="1" dirty="0"/>
              <a:t>+ </a:t>
            </a:r>
            <a:r>
              <a:rPr lang="en-US" sz="2400" dirty="0"/>
              <a:t>infinitive of verb / base verbal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i="1" dirty="0"/>
              <a:t>+ </a:t>
            </a:r>
            <a:r>
              <a:rPr lang="en-US" sz="2400" dirty="0"/>
              <a:t>-</a:t>
            </a:r>
            <a:r>
              <a:rPr lang="en-US" sz="2400" dirty="0" err="1"/>
              <a:t>ing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i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 am not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You are not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He/She/Its is not                                  +infinitive + -</a:t>
            </a:r>
            <a:r>
              <a:rPr lang="en-US" sz="2400" dirty="0" err="1"/>
              <a:t>ing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are not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You (all) are not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They are not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3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DC5B-97E0-42AE-92D8-A553BE58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B507-6194-4B46-8D87-A3D7BA0F0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E.g. I </a:t>
            </a:r>
            <a:r>
              <a:rPr lang="en-US" sz="2400" i="1" dirty="0">
                <a:highlight>
                  <a:srgbClr val="FFFF00"/>
                </a:highlight>
              </a:rPr>
              <a:t>am not driving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FDB0-A0B1-4FF8-8C40-3C2EA5E1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F5D0-D702-4DE2-A59B-E00FB644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68557"/>
            <a:ext cx="9720071" cy="444080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Present tense </a:t>
            </a:r>
            <a:r>
              <a:rPr lang="en-US" sz="2400" i="1" dirty="0"/>
              <a:t>‘to be’ </a:t>
            </a:r>
            <a:r>
              <a:rPr lang="en-US" sz="2400" dirty="0"/>
              <a:t>reversed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+ infinitive of verb / base verbal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+ -</a:t>
            </a:r>
            <a:r>
              <a:rPr lang="en-US" sz="2400" dirty="0" err="1"/>
              <a:t>ing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Am 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Are you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Is he/she/it                          + infinitive + -</a:t>
            </a:r>
            <a:r>
              <a:rPr lang="en-US" sz="2400" dirty="0" err="1"/>
              <a:t>ing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Are we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Are you (all)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Are they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3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9363-2253-4A30-924D-790E497A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2453-1F62-4C36-A100-94FB0A81D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E.g. </a:t>
            </a:r>
            <a:r>
              <a:rPr lang="en-US" sz="2400" i="1" dirty="0">
                <a:highlight>
                  <a:srgbClr val="FFFF00"/>
                </a:highlight>
              </a:rPr>
              <a:t>Are</a:t>
            </a:r>
            <a:r>
              <a:rPr lang="en-US" sz="2400" dirty="0"/>
              <a:t> you </a:t>
            </a:r>
            <a:r>
              <a:rPr lang="en-US" sz="2400" i="1" dirty="0">
                <a:highlight>
                  <a:srgbClr val="FFFF00"/>
                </a:highlight>
              </a:rPr>
              <a:t>driving?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1678-CE52-4C65-9C1A-34C4C7E5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2DA37-23C0-4244-ACDC-BD8DF8CA7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Used when talking about things in the present in general e.g. </a:t>
            </a:r>
            <a:r>
              <a:rPr lang="en-US" sz="2400" b="1" i="1" dirty="0"/>
              <a:t>I study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 am not studying science right now, but I generally do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Something that happens all the time/repeatedly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7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A2A5-C360-4954-9EB5-B98DE300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Affirmative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738D8-4A82-43A5-A7DE-55797F01F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Subject: I / You / He / She / We / You (all) / They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+ base verbal / infinitive of verb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DON’T FORGET </a:t>
            </a:r>
            <a:r>
              <a:rPr lang="en-US" sz="2000" dirty="0"/>
              <a:t>do add an –s to the verb in third personal singular </a:t>
            </a:r>
            <a:r>
              <a:rPr lang="en-US" sz="2000" dirty="0">
                <a:solidFill>
                  <a:srgbClr val="FF0000"/>
                </a:solidFill>
              </a:rPr>
              <a:t>in the affirmative only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E.g. she work</a:t>
            </a:r>
            <a:r>
              <a:rPr lang="en-US" sz="2000" dirty="0">
                <a:highlight>
                  <a:srgbClr val="FFFF00"/>
                </a:highlight>
              </a:rPr>
              <a:t>s</a:t>
            </a:r>
            <a:r>
              <a:rPr lang="en-US" sz="2000" dirty="0"/>
              <a:t> / he live</a:t>
            </a:r>
            <a:r>
              <a:rPr lang="en-US" sz="2000" dirty="0">
                <a:highlight>
                  <a:srgbClr val="FFFF00"/>
                </a:highlight>
              </a:rPr>
              <a:t>s</a:t>
            </a:r>
            <a:r>
              <a:rPr lang="en-US" sz="2000" dirty="0"/>
              <a:t> / it sound</a:t>
            </a:r>
            <a:r>
              <a:rPr lang="en-US" sz="2000" dirty="0">
                <a:highlight>
                  <a:srgbClr val="FFFF00"/>
                </a:highlight>
              </a:rPr>
              <a:t>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      they work / I live / we sound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1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20E7-0A18-4FDE-AD21-57FEB744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6B00-4AD4-44DC-BA18-5093E7297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I/ you / we / you / they + </a:t>
            </a:r>
            <a:r>
              <a:rPr lang="en-US" sz="2400" b="1" i="1" dirty="0"/>
              <a:t>do not/don’t</a:t>
            </a:r>
            <a:r>
              <a:rPr lang="en-US" sz="2400" dirty="0"/>
              <a:t> + base </a:t>
            </a:r>
            <a:r>
              <a:rPr lang="en-US" sz="2400" dirty="0" err="1"/>
              <a:t>verbale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OR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He / She / It + </a:t>
            </a:r>
            <a:r>
              <a:rPr lang="en-US" sz="2400" b="1" i="1" dirty="0"/>
              <a:t>does not/ doesn’t</a:t>
            </a:r>
            <a:r>
              <a:rPr lang="en-US" sz="2400" dirty="0"/>
              <a:t> + base verbal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E.g. I </a:t>
            </a:r>
            <a:r>
              <a:rPr lang="en-US" sz="2400" i="1" dirty="0">
                <a:highlight>
                  <a:srgbClr val="FFFF00"/>
                </a:highlight>
              </a:rPr>
              <a:t>don’t</a:t>
            </a:r>
            <a:r>
              <a:rPr lang="en-US" sz="2400" dirty="0"/>
              <a:t> work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E.g. He </a:t>
            </a:r>
            <a:r>
              <a:rPr lang="en-US" sz="2400" i="1" dirty="0">
                <a:highlight>
                  <a:srgbClr val="FFFF00"/>
                </a:highlight>
              </a:rPr>
              <a:t>doesn’t</a:t>
            </a:r>
            <a:r>
              <a:rPr lang="en-US" sz="2400" dirty="0"/>
              <a:t> work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DE5FF-7B0D-4FFE-BA94-74CC5363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866" y="1561515"/>
            <a:ext cx="3909391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885F-D55C-44E6-9B67-74D5D4D1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64216-D850-424A-A8CE-AF8C6F4C0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b="1" i="1" dirty="0"/>
              <a:t>Do</a:t>
            </a:r>
            <a:r>
              <a:rPr lang="en-US" sz="2400" dirty="0"/>
              <a:t> + I / you / we / they + base verbal + 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OR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Does</a:t>
            </a:r>
            <a:r>
              <a:rPr lang="en-US" sz="2400" dirty="0"/>
              <a:t> + he / she /it + base verbal + ?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E.g.</a:t>
            </a:r>
            <a:r>
              <a:rPr lang="en-US" sz="2400" i="1" dirty="0"/>
              <a:t> </a:t>
            </a:r>
            <a:r>
              <a:rPr lang="en-US" sz="2400" i="1" dirty="0">
                <a:highlight>
                  <a:srgbClr val="FFFF00"/>
                </a:highlight>
              </a:rPr>
              <a:t>Do</a:t>
            </a:r>
            <a:r>
              <a:rPr lang="en-US" sz="2400" i="1" dirty="0"/>
              <a:t> </a:t>
            </a:r>
            <a:r>
              <a:rPr lang="en-US" sz="2400" dirty="0"/>
              <a:t>you work?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E.g. </a:t>
            </a:r>
            <a:r>
              <a:rPr lang="en-US" sz="2400" i="1" dirty="0">
                <a:highlight>
                  <a:srgbClr val="FFFF00"/>
                </a:highlight>
              </a:rPr>
              <a:t>Does</a:t>
            </a:r>
            <a:r>
              <a:rPr lang="en-US" sz="2400" dirty="0"/>
              <a:t> he work?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D014-39CF-4F2C-84F7-2C0C6A00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D4180-C83C-4654-B24B-11951D65C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Irregular verbs!!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to have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to be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to do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20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D57F-D8B6-4B70-9D1C-9B84BF49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4ECB-0628-497E-A0FE-219386F8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Present continuous (I am doing) </a:t>
            </a:r>
            <a:r>
              <a:rPr lang="en-US" sz="2400" dirty="0">
                <a:sym typeface="Wingdings" pitchFamily="2" charset="2"/>
              </a:rPr>
              <a:t> things happening at or around time of speaking</a:t>
            </a:r>
          </a:p>
          <a:p>
            <a:r>
              <a:rPr lang="en-US" sz="2400" dirty="0">
                <a:sym typeface="Wingdings" pitchFamily="2" charset="2"/>
              </a:rPr>
              <a:t>The action is not yet complete</a:t>
            </a:r>
          </a:p>
          <a:p>
            <a:r>
              <a:rPr lang="en-US" sz="2400" dirty="0">
                <a:sym typeface="Wingdings" pitchFamily="2" charset="2"/>
              </a:rPr>
              <a:t>E.g. The water </a:t>
            </a:r>
            <a:r>
              <a:rPr lang="en-US" sz="2400" i="1" dirty="0">
                <a:sym typeface="Wingdings" pitchFamily="2" charset="2"/>
              </a:rPr>
              <a:t>is boiling</a:t>
            </a:r>
            <a:r>
              <a:rPr lang="en-US" sz="2400" dirty="0">
                <a:sym typeface="Wingdings" pitchFamily="2" charset="2"/>
              </a:rPr>
              <a:t>, can you turn it off?</a:t>
            </a: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Present simple (I do)  things in general or that happen repeatedly  </a:t>
            </a:r>
          </a:p>
          <a:p>
            <a:r>
              <a:rPr lang="en-US" sz="2400" dirty="0">
                <a:sym typeface="Wingdings" pitchFamily="2" charset="2"/>
              </a:rPr>
              <a:t>E.g. Water </a:t>
            </a:r>
            <a:r>
              <a:rPr lang="en-US" sz="2400" i="1" dirty="0">
                <a:sym typeface="Wingdings" pitchFamily="2" charset="2"/>
              </a:rPr>
              <a:t>boils</a:t>
            </a:r>
            <a:r>
              <a:rPr lang="en-US" sz="2400" dirty="0">
                <a:sym typeface="Wingdings" pitchFamily="2" charset="2"/>
              </a:rPr>
              <a:t> at 100 degrees Celsius.</a:t>
            </a:r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3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6302-7F5B-427D-A41D-06DE11B7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Teacher…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474C1-622A-4676-9199-DF514264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Catriona Hope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Lectrice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hlinkClick r:id="rId2"/>
              </a:rPr>
              <a:t>Catriona.hope@unicaen.fr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Office number: li 368</a:t>
            </a:r>
          </a:p>
        </p:txBody>
      </p:sp>
    </p:spTree>
    <p:extLst>
      <p:ext uri="{BB962C8B-B14F-4D97-AF65-F5344CB8AC3E}">
        <p14:creationId xmlns:p14="http://schemas.microsoft.com/office/powerpoint/2010/main" val="17373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AB14-C4D0-4628-9E11-0277CF62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Exercises: PRESENT CONTINUOUS OR PRESENT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A403-67CC-4417-A072-FBBF41029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1565"/>
            <a:ext cx="9961924" cy="4611757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4500" dirty="0"/>
              <a:t>Are the underlined verbs right or wrong? Correct them where necessary . </a:t>
            </a:r>
          </a:p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4500" dirty="0" smtClean="0"/>
              <a:t>Water </a:t>
            </a:r>
            <a:r>
              <a:rPr lang="en-US" sz="4500" dirty="0"/>
              <a:t>boils at 100 degrees Celsius. </a:t>
            </a:r>
            <a:endParaRPr lang="en-US" sz="4500" dirty="0" smtClean="0"/>
          </a:p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4500" dirty="0" smtClean="0"/>
              <a:t>The </a:t>
            </a:r>
            <a:r>
              <a:rPr lang="en-US" sz="4500" dirty="0"/>
              <a:t>water boils. Can you turn it off? </a:t>
            </a:r>
            <a:endParaRPr lang="en-US" sz="4500" dirty="0" smtClean="0"/>
          </a:p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4500" dirty="0" smtClean="0"/>
              <a:t>Look</a:t>
            </a:r>
            <a:r>
              <a:rPr lang="en-US" sz="4500" dirty="0"/>
              <a:t>! That man tries to open the door of your car. </a:t>
            </a:r>
          </a:p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4500" dirty="0" smtClean="0"/>
              <a:t>Can </a:t>
            </a:r>
            <a:r>
              <a:rPr lang="en-US" sz="4500" dirty="0"/>
              <a:t>you hear those people? What do they talk about? </a:t>
            </a:r>
          </a:p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4500" dirty="0" smtClean="0"/>
              <a:t>The </a:t>
            </a:r>
            <a:r>
              <a:rPr lang="en-US" sz="4500" dirty="0"/>
              <a:t>moon goes round the earth in about 27 days. </a:t>
            </a:r>
          </a:p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4500" dirty="0" smtClean="0"/>
              <a:t>I </a:t>
            </a:r>
            <a:r>
              <a:rPr lang="en-US" sz="4500" dirty="0"/>
              <a:t>must go now. </a:t>
            </a:r>
            <a:r>
              <a:rPr lang="en-US" sz="4500" dirty="0" err="1"/>
              <a:t>lt</a:t>
            </a:r>
            <a:r>
              <a:rPr lang="en-US" sz="4500" dirty="0"/>
              <a:t> gets late. </a:t>
            </a:r>
            <a:r>
              <a:rPr lang="en-US" sz="4500" dirty="0" smtClean="0"/>
              <a:t>'Hurry </a:t>
            </a:r>
            <a:r>
              <a:rPr lang="en-US" sz="4500" dirty="0"/>
              <a:t>up! </a:t>
            </a:r>
            <a:r>
              <a:rPr lang="en-US" sz="4500" dirty="0" err="1"/>
              <a:t>lt's</a:t>
            </a:r>
            <a:r>
              <a:rPr lang="en-US" sz="4500" dirty="0"/>
              <a:t> time to leave.' 'OK, I come.' </a:t>
            </a:r>
          </a:p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4500" dirty="0" smtClean="0"/>
              <a:t>I </a:t>
            </a:r>
            <a:r>
              <a:rPr lang="en-US" sz="4500" dirty="0"/>
              <a:t>hear you've got a new job. How do you get on? </a:t>
            </a:r>
          </a:p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4500" dirty="0" smtClean="0"/>
              <a:t>Paul </a:t>
            </a:r>
            <a:r>
              <a:rPr lang="en-US" sz="4500" dirty="0"/>
              <a:t>is never late. He's always getting to work on time. </a:t>
            </a:r>
            <a:endParaRPr lang="en-US" sz="4500" dirty="0" smtClean="0"/>
          </a:p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4500" dirty="0" smtClean="0"/>
              <a:t>They </a:t>
            </a:r>
            <a:r>
              <a:rPr lang="en-US" sz="4500" dirty="0"/>
              <a:t>don't get on well. They're always arguing.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7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F759-04C6-4A65-B82C-C25DF316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aNSWERS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7231-CF9B-4379-8ED1-7D3A6ECF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Water boils at 100 degrees Celsius. </a:t>
            </a:r>
          </a:p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dirty="0" smtClean="0"/>
              <a:t>water </a:t>
            </a:r>
            <a:r>
              <a:rPr lang="en-US" sz="2400" u="sng" dirty="0" smtClean="0"/>
              <a:t>is boiling</a:t>
            </a:r>
            <a:r>
              <a:rPr lang="en-US" sz="2400" dirty="0" smtClean="0"/>
              <a:t>. </a:t>
            </a:r>
            <a:r>
              <a:rPr lang="en-US" sz="2400" dirty="0"/>
              <a:t>Can you turn it off? </a:t>
            </a:r>
          </a:p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Look! That man </a:t>
            </a:r>
            <a:r>
              <a:rPr lang="en-US" sz="2400" u="sng" dirty="0" smtClean="0"/>
              <a:t>is trying</a:t>
            </a:r>
            <a:r>
              <a:rPr lang="en-US" sz="2400" dirty="0" smtClean="0"/>
              <a:t> </a:t>
            </a:r>
            <a:r>
              <a:rPr lang="en-US" sz="2400" dirty="0"/>
              <a:t>to open the door of your car. </a:t>
            </a:r>
          </a:p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Can you hear those people? What </a:t>
            </a:r>
            <a:r>
              <a:rPr lang="en-US" sz="2400" u="sng" dirty="0" smtClean="0"/>
              <a:t>are they talking </a:t>
            </a:r>
            <a:r>
              <a:rPr lang="en-US" sz="2400" dirty="0"/>
              <a:t>about? </a:t>
            </a:r>
          </a:p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The moon goes round the earth in about 27 days. </a:t>
            </a:r>
          </a:p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I must go now. </a:t>
            </a:r>
            <a:r>
              <a:rPr lang="en-US" sz="2400" dirty="0" err="1"/>
              <a:t>lt</a:t>
            </a:r>
            <a:r>
              <a:rPr lang="en-US" sz="2400" dirty="0"/>
              <a:t> </a:t>
            </a:r>
            <a:r>
              <a:rPr lang="en-US" sz="2400" u="sng" dirty="0" smtClean="0"/>
              <a:t>is getting </a:t>
            </a:r>
            <a:r>
              <a:rPr lang="en-US" sz="2400" dirty="0" smtClean="0"/>
              <a:t>late</a:t>
            </a:r>
            <a:r>
              <a:rPr lang="en-US" sz="2400" dirty="0"/>
              <a:t>. 7 I usually go to work by car. </a:t>
            </a:r>
          </a:p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'Hurry up! </a:t>
            </a:r>
            <a:r>
              <a:rPr lang="en-US" sz="2400" dirty="0" err="1"/>
              <a:t>lt's</a:t>
            </a:r>
            <a:r>
              <a:rPr lang="en-US" sz="2400" dirty="0"/>
              <a:t> time to leave.' 'OK, I </a:t>
            </a:r>
            <a:r>
              <a:rPr lang="en-US" sz="2400" u="sng" dirty="0" smtClean="0"/>
              <a:t>am coming</a:t>
            </a:r>
            <a:r>
              <a:rPr lang="en-US" sz="2400" dirty="0" smtClean="0"/>
              <a:t>.' </a:t>
            </a:r>
            <a:endParaRPr lang="en-US" sz="2400" dirty="0"/>
          </a:p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I hear you've got a new job. How </a:t>
            </a:r>
            <a:r>
              <a:rPr lang="en-US" sz="2400" u="sng" dirty="0" smtClean="0"/>
              <a:t>are you getting</a:t>
            </a:r>
            <a:r>
              <a:rPr lang="en-US" sz="2400" dirty="0" smtClean="0"/>
              <a:t> on</a:t>
            </a:r>
            <a:r>
              <a:rPr lang="en-US" sz="2400" dirty="0"/>
              <a:t>? </a:t>
            </a:r>
          </a:p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Paul is never late. </a:t>
            </a:r>
            <a:r>
              <a:rPr lang="en-US" sz="2400" dirty="0" smtClean="0"/>
              <a:t>He </a:t>
            </a:r>
            <a:r>
              <a:rPr lang="en-US" sz="2400" u="sng" dirty="0" smtClean="0"/>
              <a:t>always gets</a:t>
            </a:r>
            <a:r>
              <a:rPr lang="en-US" sz="2400" dirty="0" smtClean="0"/>
              <a:t> to </a:t>
            </a:r>
            <a:r>
              <a:rPr lang="en-US" sz="2400" dirty="0"/>
              <a:t>work on time. </a:t>
            </a:r>
          </a:p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They don't get on well. They're always arguing.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0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3330-227A-4107-B0B2-4DE1AA68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532C4-43FC-4665-BE24-45F4D3017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Something that has happened in the past that is now over/completed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F0C1-A7F9-4E58-A6F4-60CF9F45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Affirmative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907C-96D6-48AF-AB02-4DA4B811E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Base verbal / infinitive of verb</a:t>
            </a:r>
          </a:p>
          <a:p>
            <a:r>
              <a:rPr lang="en-US" sz="2400" dirty="0"/>
              <a:t>+</a:t>
            </a:r>
          </a:p>
          <a:p>
            <a:r>
              <a:rPr lang="en-US" sz="2400" i="1" dirty="0"/>
              <a:t>-ed </a:t>
            </a:r>
          </a:p>
          <a:p>
            <a:pPr marL="0" indent="0">
              <a:buNone/>
            </a:pPr>
            <a:endParaRPr lang="en-US" sz="2400" i="1" dirty="0"/>
          </a:p>
          <a:p>
            <a:r>
              <a:rPr lang="en-US" sz="2400" dirty="0"/>
              <a:t>E.g. He </a:t>
            </a:r>
            <a:r>
              <a:rPr lang="en-US" sz="2400" i="1" dirty="0">
                <a:highlight>
                  <a:srgbClr val="FFFF00"/>
                </a:highlight>
              </a:rPr>
              <a:t>worked</a:t>
            </a:r>
          </a:p>
          <a:p>
            <a:endParaRPr lang="en-US" sz="2400" i="1" dirty="0"/>
          </a:p>
          <a:p>
            <a:r>
              <a:rPr lang="en-US" sz="2400" dirty="0">
                <a:solidFill>
                  <a:srgbClr val="FF0000"/>
                </a:solidFill>
              </a:rPr>
              <a:t>Note </a:t>
            </a:r>
            <a:r>
              <a:rPr lang="en-US" sz="2400" dirty="0"/>
              <a:t>irregulars</a:t>
            </a:r>
          </a:p>
          <a:p>
            <a:r>
              <a:rPr lang="en-US" sz="2400" dirty="0"/>
              <a:t>Write </a:t>
            </a:r>
            <a:r>
              <a:rPr lang="en-US" sz="2400" dirty="0">
                <a:sym typeface="Wingdings" pitchFamily="2" charset="2"/>
              </a:rPr>
              <a:t> wrote</a:t>
            </a:r>
          </a:p>
          <a:p>
            <a:r>
              <a:rPr lang="en-US" sz="2400" dirty="0">
                <a:sym typeface="Wingdings" pitchFamily="2" charset="2"/>
              </a:rPr>
              <a:t>See  saw</a:t>
            </a:r>
          </a:p>
          <a:p>
            <a:r>
              <a:rPr lang="en-US" sz="2400" dirty="0">
                <a:sym typeface="Wingdings" pitchFamily="2" charset="2"/>
              </a:rPr>
              <a:t>Go  went</a:t>
            </a:r>
          </a:p>
          <a:p>
            <a:r>
              <a:rPr lang="en-US" sz="2400" dirty="0">
                <a:sym typeface="Wingdings" pitchFamily="2" charset="2"/>
              </a:rPr>
              <a:t>Do  did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410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2397-F66E-4800-817A-A56F4403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2BF6-DE99-437E-BBE5-999561FB6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Subject: I / you / he /she / we / you all/ they</a:t>
            </a:r>
          </a:p>
          <a:p>
            <a:r>
              <a:rPr lang="en-US" sz="2400" dirty="0"/>
              <a:t>+</a:t>
            </a:r>
          </a:p>
          <a:p>
            <a:r>
              <a:rPr lang="en-US" sz="2400" i="1" dirty="0"/>
              <a:t>Did not / didn’t</a:t>
            </a:r>
          </a:p>
          <a:p>
            <a:r>
              <a:rPr lang="en-US" sz="2400" i="1" dirty="0"/>
              <a:t>+</a:t>
            </a:r>
          </a:p>
          <a:p>
            <a:r>
              <a:rPr lang="en-US" sz="2400" dirty="0"/>
              <a:t>Base verbal / infinitive of verb</a:t>
            </a:r>
          </a:p>
          <a:p>
            <a:endParaRPr lang="en-US" sz="2400" dirty="0"/>
          </a:p>
          <a:p>
            <a:r>
              <a:rPr lang="en-US" sz="2400" dirty="0"/>
              <a:t>E.g. He </a:t>
            </a:r>
            <a:r>
              <a:rPr lang="en-US" sz="2400" i="1" dirty="0">
                <a:highlight>
                  <a:srgbClr val="FFFF00"/>
                </a:highlight>
              </a:rPr>
              <a:t>didn’t</a:t>
            </a:r>
            <a:r>
              <a:rPr lang="en-US" sz="2400" dirty="0"/>
              <a:t>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5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F8F4-1064-4ADF-BC6D-B35BFDA6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7299-81CD-4A7C-B8A6-66041BA1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Did</a:t>
            </a:r>
          </a:p>
          <a:p>
            <a:r>
              <a:rPr lang="en-US" sz="2400" dirty="0"/>
              <a:t>+</a:t>
            </a:r>
          </a:p>
          <a:p>
            <a:r>
              <a:rPr lang="en-US" sz="2400" dirty="0"/>
              <a:t>Subject: I / you / he / she / we / you all / they</a:t>
            </a:r>
          </a:p>
          <a:p>
            <a:r>
              <a:rPr lang="en-US" sz="2400" dirty="0"/>
              <a:t>+</a:t>
            </a:r>
          </a:p>
          <a:p>
            <a:r>
              <a:rPr lang="en-US" sz="2400" dirty="0"/>
              <a:t>Base verbal / infinitive of verb </a:t>
            </a:r>
          </a:p>
          <a:p>
            <a:endParaRPr lang="en-US" sz="2400" dirty="0"/>
          </a:p>
          <a:p>
            <a:r>
              <a:rPr lang="en-US" sz="2400" dirty="0"/>
              <a:t>E.g. </a:t>
            </a:r>
            <a:r>
              <a:rPr lang="en-US" sz="2400" i="1" dirty="0">
                <a:highlight>
                  <a:srgbClr val="FFFF00"/>
                </a:highlight>
              </a:rPr>
              <a:t>Did</a:t>
            </a:r>
            <a:r>
              <a:rPr lang="en-US" sz="2400" dirty="0"/>
              <a:t> he work?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08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DBF1-656D-4D2A-9FEB-E66D4991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Past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F2CFA-B13A-417E-9BDA-C3333CB6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Past equivalent of the present continuous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Something that is not yet finished at a certain time when speaking of the past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Yesterday Karen and Jim played tennis. They started at 10 o’clock and finished at 11:30. At 10:30 they </a:t>
            </a:r>
            <a:r>
              <a:rPr lang="en-US" sz="2400" b="1" i="1" dirty="0"/>
              <a:t>were playing</a:t>
            </a:r>
            <a:r>
              <a:rPr lang="en-US" sz="2400" dirty="0"/>
              <a:t> tennis.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1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5144-A093-4B00-81A4-DB486B0F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Affirmative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61F84-2629-4EE3-875B-24A4B95E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Past simple of </a:t>
            </a:r>
            <a:r>
              <a:rPr lang="en-US" sz="2400" i="1" dirty="0"/>
              <a:t>‘to be’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i="1" dirty="0"/>
              <a:t>+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base verbal/ infinitive of verb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+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i="1" dirty="0"/>
              <a:t>-</a:t>
            </a:r>
            <a:r>
              <a:rPr lang="en-US" sz="2400" i="1" dirty="0" err="1"/>
              <a:t>ing</a:t>
            </a:r>
            <a:endParaRPr lang="en-US" sz="2400" i="1" dirty="0"/>
          </a:p>
          <a:p>
            <a:pPr>
              <a:buFont typeface="Wingdings" panose="05000000000000000000" pitchFamily="2" charset="2"/>
              <a:buChar char="q"/>
            </a:pPr>
            <a:endParaRPr lang="en-US" sz="2400" i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To be </a:t>
            </a:r>
            <a:r>
              <a:rPr lang="en-US" sz="2400" dirty="0">
                <a:sym typeface="Wingdings" pitchFamily="2" charset="2"/>
              </a:rPr>
              <a:t> Simple Past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ym typeface="Wingdings" pitchFamily="2" charset="2"/>
              </a:rPr>
              <a:t>I was                                                  We were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ym typeface="Wingdings" pitchFamily="2" charset="2"/>
              </a:rPr>
              <a:t>You were                                            You (all) were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ym typeface="Wingdings" pitchFamily="2" charset="2"/>
              </a:rPr>
              <a:t>He/ She / It was                                 They were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9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B1C5-8033-4B0B-BE3B-1ED062DF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61E39-67EF-45BC-8F15-CC21B4C5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E.g. They </a:t>
            </a:r>
            <a:r>
              <a:rPr lang="en-US" sz="2400" i="1" dirty="0">
                <a:highlight>
                  <a:srgbClr val="FFFF00"/>
                </a:highlight>
              </a:rPr>
              <a:t>were playing</a:t>
            </a:r>
          </a:p>
          <a:p>
            <a:r>
              <a:rPr lang="en-US" sz="2400" dirty="0"/>
              <a:t>They to be past simple </a:t>
            </a:r>
            <a:r>
              <a:rPr lang="en-US" sz="2400" dirty="0">
                <a:sym typeface="Wingdings" pitchFamily="2" charset="2"/>
              </a:rPr>
              <a:t> they were</a:t>
            </a:r>
          </a:p>
          <a:p>
            <a:r>
              <a:rPr lang="en-US" sz="2400" dirty="0">
                <a:sym typeface="Wingdings" pitchFamily="2" charset="2"/>
              </a:rPr>
              <a:t>To play base verbal        play</a:t>
            </a:r>
          </a:p>
          <a:p>
            <a:r>
              <a:rPr lang="en-US" sz="2400" dirty="0">
                <a:sym typeface="Wingdings" pitchFamily="2" charset="2"/>
              </a:rPr>
              <a:t>                                        + </a:t>
            </a:r>
            <a:r>
              <a:rPr lang="en-US" sz="2400" dirty="0" err="1">
                <a:sym typeface="Wingdings" pitchFamily="2" charset="2"/>
              </a:rPr>
              <a:t>ing</a:t>
            </a:r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6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8508-8907-41B2-B5C8-74D3AAED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5EC7-CF29-4521-B8AC-91A5DD10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Past simple tense </a:t>
            </a:r>
            <a:r>
              <a:rPr lang="en-US" sz="2400" i="1" dirty="0"/>
              <a:t>‘to be’</a:t>
            </a:r>
          </a:p>
          <a:p>
            <a:r>
              <a:rPr lang="en-US" sz="2400" i="1" dirty="0"/>
              <a:t>+ not</a:t>
            </a:r>
          </a:p>
          <a:p>
            <a:r>
              <a:rPr lang="en-US" sz="2400" i="1" dirty="0"/>
              <a:t>+ </a:t>
            </a:r>
            <a:r>
              <a:rPr lang="en-US" sz="2400" dirty="0"/>
              <a:t>infinitive of verb / base verbal</a:t>
            </a:r>
          </a:p>
          <a:p>
            <a:r>
              <a:rPr lang="en-US" sz="2400" i="1" dirty="0"/>
              <a:t>+ -</a:t>
            </a:r>
            <a:r>
              <a:rPr lang="en-US" sz="2400" i="1" dirty="0" err="1"/>
              <a:t>ing</a:t>
            </a:r>
            <a:endParaRPr lang="en-US" sz="2400" i="1" dirty="0"/>
          </a:p>
          <a:p>
            <a:endParaRPr lang="en-US" sz="2400" dirty="0"/>
          </a:p>
          <a:p>
            <a:r>
              <a:rPr lang="en-US" sz="2400" dirty="0"/>
              <a:t>E.g. They </a:t>
            </a:r>
            <a:r>
              <a:rPr lang="en-US" sz="2400" i="1" dirty="0">
                <a:highlight>
                  <a:srgbClr val="FFFF00"/>
                </a:highlight>
              </a:rPr>
              <a:t>were not / weren’t playing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5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1095-0093-4B7B-A5D2-6576481B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for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494D9-861E-4092-9748-4F2913B7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1260" indent="-342900">
              <a:lnSpc>
                <a:spcPct val="100000"/>
              </a:lnSpc>
              <a:buClr>
                <a:schemeClr val="accent2">
                  <a:lumMod val="75000"/>
                </a:schemeClr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 practice </a:t>
            </a:r>
            <a:r>
              <a:rPr lang="fr-F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written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and </a:t>
            </a:r>
            <a:r>
              <a:rPr lang="fr-FR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oral English.  </a:t>
            </a:r>
            <a:r>
              <a:rPr lang="fr-F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Whilst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fr-F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also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fr-F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improving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fr-F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reading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fr-F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comprehension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and expression</a:t>
            </a:r>
          </a:p>
          <a:p>
            <a:pPr marL="451260" indent="-342900">
              <a:lnSpc>
                <a:spcPct val="100000"/>
              </a:lnSpc>
              <a:buClr>
                <a:schemeClr val="accent2">
                  <a:lumMod val="75000"/>
                </a:schemeClr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fr-F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will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 </a:t>
            </a:r>
            <a:r>
              <a:rPr lang="fr-F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this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fr-F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through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the use of </a:t>
            </a:r>
            <a:r>
              <a:rPr lang="fr-F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videos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audio tapes and articles.</a:t>
            </a:r>
          </a:p>
          <a:p>
            <a:pPr marL="451260" indent="-342900">
              <a:lnSpc>
                <a:spcPct val="100000"/>
              </a:lnSpc>
              <a:buClr>
                <a:schemeClr val="accent2">
                  <a:lumMod val="75000"/>
                </a:schemeClr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fr-F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will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fr-F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also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fr-F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be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fr-F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aiming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to finish the course </a:t>
            </a:r>
            <a:r>
              <a:rPr lang="fr-F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with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B2 </a:t>
            </a:r>
            <a:r>
              <a:rPr lang="fr-F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level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English.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0B07-558E-4BB0-9923-6B9B4B57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3DF8-F240-47DD-BCA0-1734EE7F5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5061"/>
            <a:ext cx="9720071" cy="47707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Simple past tense </a:t>
            </a:r>
            <a:r>
              <a:rPr lang="en-US" sz="3200" i="1" dirty="0"/>
              <a:t>‘to be’ </a:t>
            </a:r>
            <a:r>
              <a:rPr lang="en-US" sz="3200" dirty="0">
                <a:highlight>
                  <a:srgbClr val="FFFF00"/>
                </a:highlight>
              </a:rPr>
              <a:t>reversed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+ infinitive of verb / base verbal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+ </a:t>
            </a:r>
            <a:r>
              <a:rPr lang="en-US" sz="3200" i="1" dirty="0"/>
              <a:t>-</a:t>
            </a:r>
            <a:r>
              <a:rPr lang="en-US" sz="3200" i="1" dirty="0" err="1"/>
              <a:t>ing</a:t>
            </a:r>
            <a:r>
              <a:rPr lang="en-US" sz="3200" i="1" dirty="0"/>
              <a:t> </a:t>
            </a:r>
          </a:p>
          <a:p>
            <a:pPr marL="0" indent="0">
              <a:buNone/>
            </a:pPr>
            <a:r>
              <a:rPr lang="en-US" sz="3200" dirty="0"/>
              <a:t> Was I                                           Were we    </a:t>
            </a:r>
          </a:p>
          <a:p>
            <a:r>
              <a:rPr lang="en-US" sz="3200" dirty="0"/>
              <a:t>Were you                                     Were you all</a:t>
            </a:r>
          </a:p>
          <a:p>
            <a:r>
              <a:rPr lang="en-US" sz="3200" dirty="0"/>
              <a:t>Was he / she / it                          Were they</a:t>
            </a:r>
          </a:p>
          <a:p>
            <a:endParaRPr lang="en-US" sz="3200" dirty="0"/>
          </a:p>
          <a:p>
            <a:r>
              <a:rPr lang="en-US" sz="3200" dirty="0"/>
              <a:t>E.g. </a:t>
            </a:r>
            <a:r>
              <a:rPr lang="en-US" sz="3200" i="1" dirty="0">
                <a:highlight>
                  <a:srgbClr val="FFFF00"/>
                </a:highlight>
              </a:rPr>
              <a:t>Were</a:t>
            </a:r>
            <a:r>
              <a:rPr lang="en-US" sz="3200" dirty="0"/>
              <a:t> they </a:t>
            </a:r>
            <a:r>
              <a:rPr lang="en-US" sz="3200" i="1" dirty="0">
                <a:highlight>
                  <a:srgbClr val="FFFF00"/>
                </a:highlight>
              </a:rPr>
              <a:t>playing</a:t>
            </a:r>
            <a:r>
              <a:rPr lang="en-US" sz="3200" dirty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1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AAD8-C9BF-458C-B49E-1910108D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0195-B86D-47A2-8B17-E492E284B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Simple past </a:t>
            </a:r>
            <a:r>
              <a:rPr lang="en-US" sz="2400" dirty="0">
                <a:sym typeface="Wingdings" pitchFamily="2" charset="2"/>
              </a:rPr>
              <a:t> things that happened in the past that are complete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ym typeface="Wingdings" pitchFamily="2" charset="2"/>
              </a:rPr>
              <a:t>E.g. I </a:t>
            </a:r>
            <a:r>
              <a:rPr lang="en-US" sz="2400" i="1" dirty="0">
                <a:sym typeface="Wingdings" pitchFamily="2" charset="2"/>
              </a:rPr>
              <a:t>studied</a:t>
            </a:r>
            <a:r>
              <a:rPr lang="en-US" sz="2400" dirty="0">
                <a:sym typeface="Wingdings" pitchFamily="2" charset="2"/>
              </a:rPr>
              <a:t> French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ym typeface="Wingdings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ym typeface="Wingdings" pitchFamily="2" charset="2"/>
              </a:rPr>
              <a:t>Past continuous  things that are not yet complete when speaking of the past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ym typeface="Wingdings" pitchFamily="2" charset="2"/>
              </a:rPr>
              <a:t>Usually used when speaking of a particular event in the past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ym typeface="Wingdings" pitchFamily="2" charset="2"/>
              </a:rPr>
              <a:t>E.g. I </a:t>
            </a:r>
            <a:r>
              <a:rPr lang="en-US" sz="2400" i="1" dirty="0">
                <a:sym typeface="Wingdings" pitchFamily="2" charset="2"/>
              </a:rPr>
              <a:t>was studying</a:t>
            </a:r>
            <a:r>
              <a:rPr lang="en-US" sz="2400" dirty="0">
                <a:sym typeface="Wingdings" pitchFamily="2" charset="2"/>
              </a:rPr>
              <a:t> French </a:t>
            </a:r>
            <a:r>
              <a:rPr lang="en-US" sz="2400" u="sng" dirty="0">
                <a:sym typeface="Wingdings" pitchFamily="2" charset="2"/>
              </a:rPr>
              <a:t>last year</a:t>
            </a:r>
            <a:r>
              <a:rPr lang="en-US" sz="2400" dirty="0">
                <a:sym typeface="Wingdings" pitchFamily="2" charset="2"/>
              </a:rPr>
              <a:t>  As I am speaking to last year here, I was still in the process of studying French at that time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4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DBDD-0671-4667-8CA9-51876117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251E-3AFE-4835-859F-94C27B58C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two are often used together in events where:</a:t>
            </a:r>
          </a:p>
          <a:p>
            <a:r>
              <a:rPr lang="en-US" sz="2400" dirty="0"/>
              <a:t>Past continuous </a:t>
            </a:r>
            <a:r>
              <a:rPr lang="en-US" sz="2400" dirty="0">
                <a:sym typeface="Wingdings" pitchFamily="2" charset="2"/>
              </a:rPr>
              <a:t> describes longer / ‘background’ action or situation</a:t>
            </a:r>
          </a:p>
          <a:p>
            <a:r>
              <a:rPr lang="en-US" sz="2400" dirty="0">
                <a:sym typeface="Wingdings" pitchFamily="2" charset="2"/>
              </a:rPr>
              <a:t>Simple past  describes the main events / action</a:t>
            </a: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I </a:t>
            </a:r>
            <a:r>
              <a:rPr lang="en-US" sz="2400" i="1" dirty="0">
                <a:highlight>
                  <a:srgbClr val="FFFF00"/>
                </a:highlight>
                <a:sym typeface="Wingdings" pitchFamily="2" charset="2"/>
              </a:rPr>
              <a:t>broke</a:t>
            </a:r>
            <a:r>
              <a:rPr lang="en-US" sz="2400" dirty="0">
                <a:sym typeface="Wingdings" pitchFamily="2" charset="2"/>
              </a:rPr>
              <a:t> (simple past) my leg when I </a:t>
            </a:r>
            <a:r>
              <a:rPr lang="en-US" sz="2400" i="1" dirty="0">
                <a:highlight>
                  <a:srgbClr val="FFFF00"/>
                </a:highlight>
                <a:sym typeface="Wingdings" pitchFamily="2" charset="2"/>
              </a:rPr>
              <a:t>was skiing</a:t>
            </a:r>
            <a:r>
              <a:rPr lang="en-US" sz="2400" dirty="0">
                <a:sym typeface="Wingdings" pitchFamily="2" charset="2"/>
              </a:rPr>
              <a:t> (past continuous). </a:t>
            </a:r>
          </a:p>
          <a:p>
            <a:r>
              <a:rPr lang="en-US" sz="2400" dirty="0"/>
              <a:t>Main event </a:t>
            </a:r>
            <a:r>
              <a:rPr lang="en-US" sz="2400" dirty="0">
                <a:sym typeface="Wingdings" pitchFamily="2" charset="2"/>
              </a:rPr>
              <a:t> I broke my leg</a:t>
            </a:r>
          </a:p>
          <a:p>
            <a:r>
              <a:rPr lang="en-US" sz="2400" dirty="0">
                <a:sym typeface="Wingdings" pitchFamily="2" charset="2"/>
              </a:rPr>
              <a:t>Background action  I was skiing </a:t>
            </a:r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09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505C-17EE-443D-B48E-28510FBE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Exercises: Simple past or Past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DC83F-9DD0-4B54-AEAC-40DBADDB4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Put the verbs in the correct form in groups </a:t>
            </a:r>
            <a:r>
              <a:rPr lang="en-US" sz="2400" dirty="0">
                <a:sym typeface="Wingdings" pitchFamily="2" charset="2"/>
              </a:rPr>
              <a:t>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Jenny _________________ (to wait) for me when I _______________ (to arrive).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How fast _______________ (to drive) when the accident ______________ (to happen)?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We were in a very difficult position. We ______________ (not / know) what to do.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When I was young I ________________ (to want) to be a pilot.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Last night I _____________ (to drop) a plate when I ______________ (to do) the washing-up. Fortunately it _______________ (not / break).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Sam _______________ (to take) a picture of me while I _______________ (not / look).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30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67AE-47F0-49BC-A1E0-81A5A015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56CF-6FF7-4D77-9EAB-102D87CD9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345" y="2249424"/>
            <a:ext cx="9720071" cy="402336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Jenny </a:t>
            </a:r>
            <a:r>
              <a:rPr lang="en-US" sz="2400" dirty="0">
                <a:highlight>
                  <a:srgbClr val="FFFF00"/>
                </a:highlight>
              </a:rPr>
              <a:t>was waiting</a:t>
            </a:r>
            <a:r>
              <a:rPr lang="en-US" sz="2400" dirty="0"/>
              <a:t> for me when I arrived.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How fast </a:t>
            </a:r>
            <a:r>
              <a:rPr lang="en-US" sz="2400" dirty="0">
                <a:highlight>
                  <a:srgbClr val="FFFF00"/>
                </a:highlight>
              </a:rPr>
              <a:t>were you driving </a:t>
            </a:r>
            <a:r>
              <a:rPr lang="en-US" sz="2400" dirty="0"/>
              <a:t>when the accident </a:t>
            </a:r>
            <a:r>
              <a:rPr lang="en-US" sz="2400" dirty="0">
                <a:highlight>
                  <a:srgbClr val="FFFF00"/>
                </a:highlight>
              </a:rPr>
              <a:t>happened</a:t>
            </a:r>
            <a:r>
              <a:rPr lang="en-US" sz="2400" dirty="0"/>
              <a:t>?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We were in a very difficult position. We </a:t>
            </a:r>
            <a:r>
              <a:rPr lang="en-US" sz="2400" dirty="0">
                <a:highlight>
                  <a:srgbClr val="FFFF00"/>
                </a:highlight>
              </a:rPr>
              <a:t>didn’t know </a:t>
            </a:r>
            <a:r>
              <a:rPr lang="en-US" sz="2400" dirty="0"/>
              <a:t>what to do.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When I was young I </a:t>
            </a:r>
            <a:r>
              <a:rPr lang="en-US" sz="2400" dirty="0">
                <a:highlight>
                  <a:srgbClr val="FFFF00"/>
                </a:highlight>
              </a:rPr>
              <a:t>wanted</a:t>
            </a:r>
            <a:r>
              <a:rPr lang="en-US" sz="2400" dirty="0"/>
              <a:t> to be a pilot.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Last night I </a:t>
            </a:r>
            <a:r>
              <a:rPr lang="en-US" sz="2400" dirty="0">
                <a:highlight>
                  <a:srgbClr val="FFFF00"/>
                </a:highlight>
              </a:rPr>
              <a:t>dropped</a:t>
            </a:r>
            <a:r>
              <a:rPr lang="en-US" sz="2400" dirty="0"/>
              <a:t> a plate when I </a:t>
            </a:r>
            <a:r>
              <a:rPr lang="en-US" sz="2400" dirty="0">
                <a:highlight>
                  <a:srgbClr val="FFFF00"/>
                </a:highlight>
              </a:rPr>
              <a:t>was doing </a:t>
            </a:r>
            <a:r>
              <a:rPr lang="en-US" sz="2400" dirty="0"/>
              <a:t>the washing-up. Fortunately it </a:t>
            </a:r>
            <a:r>
              <a:rPr lang="en-US" sz="2400" dirty="0">
                <a:highlight>
                  <a:srgbClr val="FFFF00"/>
                </a:highlight>
              </a:rPr>
              <a:t>didn’t break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Sam </a:t>
            </a:r>
            <a:r>
              <a:rPr lang="en-US" sz="2400" dirty="0">
                <a:highlight>
                  <a:srgbClr val="FFFF00"/>
                </a:highlight>
              </a:rPr>
              <a:t>took</a:t>
            </a:r>
            <a:r>
              <a:rPr lang="en-US" sz="2400" dirty="0"/>
              <a:t> a picture of me while I </a:t>
            </a:r>
            <a:r>
              <a:rPr lang="en-US" sz="2400" dirty="0">
                <a:highlight>
                  <a:srgbClr val="FFFF00"/>
                </a:highlight>
              </a:rPr>
              <a:t>wasn’t looking</a:t>
            </a:r>
            <a:r>
              <a:rPr lang="en-US" sz="2400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18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557" y="889348"/>
            <a:ext cx="9087155" cy="54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95E7-13F5-482C-AF09-84A4D05F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Listening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7015-45B8-46A7-B41C-33ED63CCF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Context (spoilers alert </a:t>
            </a:r>
            <a:r>
              <a:rPr lang="en-GB" b="1" dirty="0">
                <a:sym typeface="Wingdings" panose="05000000000000000000" pitchFamily="2" charset="2"/>
              </a:rPr>
              <a:t></a:t>
            </a:r>
            <a:r>
              <a:rPr lang="en-GB" b="1" dirty="0"/>
              <a:t>)</a:t>
            </a:r>
            <a:r>
              <a:rPr lang="en-GB" dirty="0"/>
              <a:t>: </a:t>
            </a:r>
            <a:r>
              <a:rPr lang="en-GB" i="1" dirty="0"/>
              <a:t>Beatrice Kiddo </a:t>
            </a:r>
            <a:r>
              <a:rPr lang="en-GB" dirty="0"/>
              <a:t>(Uma Thurman)</a:t>
            </a:r>
            <a:r>
              <a:rPr lang="en-GB" i="1" dirty="0"/>
              <a:t>, </a:t>
            </a:r>
            <a:r>
              <a:rPr lang="en-GB" dirty="0"/>
              <a:t>a former assassin who had decided to hang up her sword and lead a normal life, wreaks vengeance on Bill and his team of assassins after they betrayed her, and left her for dead on the day of her marriage with Tommy Plimpton</a:t>
            </a:r>
            <a:r>
              <a:rPr lang="en-GB" i="1" dirty="0"/>
              <a:t>.</a:t>
            </a:r>
            <a:r>
              <a:rPr lang="en-GB" dirty="0"/>
              <a:t> In the extract, Beatrice has finally managed to track Bill down. Yet, Bill has retaliated and shot Beatrix with a dart containing a truth serum. Now he wants to know more about Beatrice’s story.</a:t>
            </a:r>
          </a:p>
          <a:p>
            <a:r>
              <a:rPr lang="en-GB" dirty="0"/>
              <a:t>Watch the conversation between </a:t>
            </a:r>
            <a:r>
              <a:rPr lang="en-GB" i="1" dirty="0"/>
              <a:t>Beatrice</a:t>
            </a:r>
            <a:r>
              <a:rPr lang="en-GB" dirty="0"/>
              <a:t> and </a:t>
            </a:r>
            <a:r>
              <a:rPr lang="en-GB" i="1" dirty="0"/>
              <a:t>Bill</a:t>
            </a:r>
            <a:r>
              <a:rPr lang="en-GB" dirty="0"/>
              <a:t>, and answer the questions.</a:t>
            </a:r>
          </a:p>
          <a:p>
            <a:r>
              <a:rPr lang="en-GB" dirty="0">
                <a:hlinkClick r:id="rId2"/>
              </a:rPr>
              <a:t>https://ecampus.unicaen.fr/mod/resource/view.php?id=207760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5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CD71-7B3A-4C7F-AC34-FDFD0238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34974-4C4F-4ED0-B0F7-27490BD0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GB" dirty="0"/>
              <a:t>Who is Bill’s favourite superhero?</a:t>
            </a:r>
          </a:p>
          <a:p>
            <a:pPr marL="0" lvl="0" indent="0">
              <a:buNone/>
            </a:pPr>
            <a:r>
              <a:rPr lang="en-GB" dirty="0"/>
              <a:t> 	A:Superman</a:t>
            </a:r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pPr marL="457200" lvl="0" indent="-457200">
              <a:buFont typeface="+mj-lt"/>
              <a:buAutoNum type="arabicPeriod" startAt="2"/>
            </a:pPr>
            <a:r>
              <a:rPr lang="en-GB" dirty="0"/>
              <a:t>According to Bill, what is this superhero’s drawback?</a:t>
            </a:r>
          </a:p>
          <a:p>
            <a:pPr marL="0" indent="0">
              <a:buNone/>
            </a:pPr>
            <a:r>
              <a:rPr lang="en-GB" dirty="0"/>
              <a:t>	A: Not a great comic book, not well drawn</a:t>
            </a:r>
          </a:p>
          <a:p>
            <a:pPr marL="0" indent="0">
              <a:buNone/>
            </a:pPr>
            <a:endParaRPr lang="en-GB" dirty="0"/>
          </a:p>
          <a:p>
            <a:pPr marL="457200" lvl="0" indent="-457200">
              <a:buFont typeface="+mj-lt"/>
              <a:buAutoNum type="arabicPeriod" startAt="3"/>
            </a:pPr>
            <a:r>
              <a:rPr lang="en-GB" dirty="0"/>
              <a:t>What do superheroes usually have to do to </a:t>
            </a:r>
            <a:r>
              <a:rPr lang="en-GB" i="1" dirty="0"/>
              <a:t>become</a:t>
            </a:r>
            <a:r>
              <a:rPr lang="en-GB" dirty="0"/>
              <a:t> superheroes?</a:t>
            </a:r>
          </a:p>
          <a:p>
            <a:r>
              <a:rPr lang="en-GB" dirty="0"/>
              <a:t> 	A: They have to put on a costume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21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0B9C-E304-4B7D-B0C8-F9B9C89F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4B34-AE94-479C-9B3F-4B3100A42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en-GB" sz="2400" dirty="0"/>
              <a:t>Who is the exception?</a:t>
            </a:r>
          </a:p>
          <a:p>
            <a:pPr marL="128016" lvl="1" indent="0">
              <a:buNone/>
            </a:pPr>
            <a:r>
              <a:rPr lang="en-GB" sz="1200" dirty="0"/>
              <a:t>	</a:t>
            </a:r>
            <a:r>
              <a:rPr lang="en-GB" sz="2400" dirty="0"/>
              <a:t> A:Superman – he stands alone</a:t>
            </a:r>
          </a:p>
          <a:p>
            <a:r>
              <a:rPr lang="en-GB" sz="2400" dirty="0"/>
              <a:t> 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GB" sz="2400" dirty="0"/>
              <a:t>Why is he an exception? </a:t>
            </a:r>
            <a:r>
              <a:rPr lang="en-US" sz="2400" dirty="0"/>
              <a:t>Be specific (= </a:t>
            </a:r>
            <a:r>
              <a:rPr lang="en-US" sz="2400" dirty="0" err="1"/>
              <a:t>soyez</a:t>
            </a:r>
            <a:r>
              <a:rPr lang="en-US" sz="2400" dirty="0"/>
              <a:t> précis). </a:t>
            </a:r>
            <a:r>
              <a:rPr lang="en-US" sz="2400" b="1" dirty="0"/>
              <a:t>If you have trouble answering this question, turn to “Question 5 Quiz” to help you out </a:t>
            </a:r>
            <a:r>
              <a:rPr lang="en-US" sz="2400" b="1" dirty="0">
                <a:sym typeface="Wingdings" panose="05000000000000000000" pitchFamily="2" charset="2"/>
              </a:rPr>
              <a:t></a:t>
            </a:r>
            <a:r>
              <a:rPr lang="en-US" sz="2400" b="1" dirty="0"/>
              <a:t>!</a:t>
            </a:r>
            <a:endParaRPr lang="en-GB" sz="2400" dirty="0"/>
          </a:p>
          <a:p>
            <a:pPr marL="0" indent="0">
              <a:buNone/>
            </a:pPr>
            <a:r>
              <a:rPr lang="en-US" sz="2400" dirty="0"/>
              <a:t>	A: He was born superman, for example </a:t>
            </a:r>
            <a:r>
              <a:rPr lang="en-US" sz="2400" dirty="0" err="1"/>
              <a:t>spiderman</a:t>
            </a:r>
            <a:r>
              <a:rPr lang="en-US" sz="2400" dirty="0"/>
              <a:t> goes to sleep and 	wakes up peter parker, whereas Superman was born a hero.  His alter 	ego is Clark Kent</a:t>
            </a:r>
            <a:r>
              <a:rPr lang="en-US" sz="2400" dirty="0" smtClean="0"/>
              <a:t>.  His alter ego is a ‘normal human’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C1C4-2C4E-4D7F-AE2C-2A4E7137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A574-B86C-4D63-A163-4746A18C2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6"/>
            </a:pPr>
            <a:r>
              <a:rPr lang="en-GB" sz="2400" dirty="0"/>
              <a:t>Give 3 characteristics of Clark Kent:</a:t>
            </a:r>
          </a:p>
          <a:p>
            <a:pPr lvl="2"/>
            <a:r>
              <a:rPr lang="en-GB" sz="2400" dirty="0"/>
              <a:t>weak</a:t>
            </a:r>
          </a:p>
          <a:p>
            <a:pPr lvl="2"/>
            <a:r>
              <a:rPr lang="en-GB" sz="2400" dirty="0"/>
              <a:t>unsure of himself</a:t>
            </a:r>
          </a:p>
          <a:p>
            <a:pPr lvl="2"/>
            <a:r>
              <a:rPr lang="en-GB" sz="2400" dirty="0"/>
              <a:t>coward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GB" sz="2400" dirty="0"/>
              <a:t> What does he represent?</a:t>
            </a:r>
          </a:p>
          <a:p>
            <a:r>
              <a:rPr lang="en-GB" sz="2400" dirty="0"/>
              <a:t>A: Superman’s critique of the entire human race.</a:t>
            </a:r>
          </a:p>
          <a:p>
            <a:pPr marL="457200" lvl="0" indent="-457200">
              <a:buFont typeface="+mj-lt"/>
              <a:buAutoNum type="arabicPeriod" startAt="8"/>
            </a:pPr>
            <a:r>
              <a:rPr lang="en-GB" dirty="0"/>
              <a:t>Who is Beatrice Kiddo’s alter ego? Do not mention the name, but rather the kind of person.</a:t>
            </a:r>
          </a:p>
          <a:p>
            <a:r>
              <a:rPr lang="en-GB" dirty="0"/>
              <a:t> A: Arlene </a:t>
            </a:r>
            <a:r>
              <a:rPr lang="en-GB" dirty="0" smtClean="0"/>
              <a:t>Plimpton She tries to disguise herself as a ‘normal person’</a:t>
            </a:r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97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8466-1430-42F5-BAA0-23228ABB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Expectations and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1394-E507-4AB2-BF67-64505965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have 8 weeks of classes for General English and four week of classes for </a:t>
            </a:r>
            <a:r>
              <a:rPr lang="en-GB" dirty="0" err="1"/>
              <a:t>anglais</a:t>
            </a:r>
            <a:r>
              <a:rPr lang="en-GB" dirty="0"/>
              <a:t> </a:t>
            </a:r>
            <a:r>
              <a:rPr lang="en-GB" dirty="0" err="1"/>
              <a:t>approfondi</a:t>
            </a:r>
            <a:r>
              <a:rPr lang="en-GB" dirty="0"/>
              <a:t>  (specialised English) this semester.</a:t>
            </a:r>
          </a:p>
          <a:p>
            <a:r>
              <a:rPr lang="en-GB" dirty="0"/>
              <a:t>This semester there will be two Exams and we will give you the dates for these as soon as we have them.</a:t>
            </a:r>
          </a:p>
          <a:p>
            <a:r>
              <a:rPr lang="en-GB" dirty="0"/>
              <a:t>Of course there will be  grammar exam to start with so you should really revise this over the next few weeks!</a:t>
            </a:r>
          </a:p>
          <a:p>
            <a:r>
              <a:rPr lang="en-GB" dirty="0"/>
              <a:t>There will also be an exam for </a:t>
            </a:r>
            <a:r>
              <a:rPr lang="en-GB" dirty="0" err="1"/>
              <a:t>Anglais</a:t>
            </a:r>
            <a:r>
              <a:rPr lang="en-GB" dirty="0"/>
              <a:t> </a:t>
            </a:r>
            <a:r>
              <a:rPr lang="en-GB" dirty="0" err="1"/>
              <a:t>approfondi</a:t>
            </a:r>
            <a:r>
              <a:rPr lang="en-GB" dirty="0"/>
              <a:t> at the end of the semester so make sure to attend every class!</a:t>
            </a:r>
          </a:p>
          <a:p>
            <a:r>
              <a:rPr lang="en-GB" dirty="0"/>
              <a:t>Attendance is mandatory!</a:t>
            </a:r>
          </a:p>
        </p:txBody>
      </p:sp>
    </p:spTree>
    <p:extLst>
      <p:ext uri="{BB962C8B-B14F-4D97-AF65-F5344CB8AC3E}">
        <p14:creationId xmlns:p14="http://schemas.microsoft.com/office/powerpoint/2010/main" val="25018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F99A-793F-40E1-BBF9-A4F93B63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D207-0837-4103-B7BB-30150CF5F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9"/>
            </a:pPr>
            <a:r>
              <a:rPr lang="en-GB" dirty="0"/>
              <a:t>What does Beatrice Kiddo try to conceal under that identity?</a:t>
            </a:r>
          </a:p>
          <a:p>
            <a:r>
              <a:rPr lang="en-GB" dirty="0"/>
              <a:t> </a:t>
            </a:r>
            <a:r>
              <a:rPr lang="en-GB" dirty="0" smtClean="0"/>
              <a:t>Her life as a ‘superhero’ she tries to conceal her life </a:t>
            </a:r>
            <a:r>
              <a:rPr lang="en-GB" dirty="0"/>
              <a:t>a</a:t>
            </a:r>
            <a:r>
              <a:rPr lang="en-GB" dirty="0" smtClean="0"/>
              <a:t>s ‘a killer bee under that of a ‘worker bee’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pPr marL="457200" indent="-457200">
              <a:buFont typeface="+mj-lt"/>
              <a:buAutoNum type="arabicPeriod" startAt="10"/>
            </a:pPr>
            <a:r>
              <a:rPr lang="en-GB" dirty="0"/>
              <a:t>So, in which way does Beatrice Kiddo resemble Clark Kent (hence Bill’s comparison between Beatrice Kiddo and Superman)?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11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EA75-02AB-4D25-B3CE-387AA0E4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Discussion/debate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DC663-628A-4674-9C86-F5A766DE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344081" cy="402336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Talk with the person next to you….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 you think you would like to be a superhero? Why/why not?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kind of responsibilities would you have?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superpowers would you have?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would your costume look like?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Would you have an alter ego or would you tell everyone who you were?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0A010-F3C7-4CEF-ACF7-D7DB2FF4F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055" y="2409381"/>
            <a:ext cx="3218967" cy="29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D9DC-8803-4AE8-BA17-FA02E862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Introduce yourselves…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3852-6D94-41C2-A7D2-E60253B91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with the person next to you and find out…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Their Name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Where they are from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What course they are studying and why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they did over the summer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Their favourite food.</a:t>
            </a:r>
          </a:p>
          <a:p>
            <a:pPr marL="0" indent="0">
              <a:buNone/>
            </a:pPr>
            <a:r>
              <a:rPr lang="en-GB" b="1" dirty="0"/>
              <a:t>Remember:</a:t>
            </a:r>
            <a:r>
              <a:rPr lang="en-GB" dirty="0"/>
              <a:t>  Write this information down as I will be asking some people to tell me what their partner said.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015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320B-138F-4784-8B5B-6DF2C549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weeks Aim: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7A9C1-85C2-4D0E-B39A-5A1742AD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/>
              <a:t>    </a:t>
            </a:r>
            <a:r>
              <a:rPr lang="en-GB" sz="4400" dirty="0"/>
              <a:t>Grammar Revision and Listening  comprehension</a:t>
            </a:r>
          </a:p>
        </p:txBody>
      </p:sp>
    </p:spTree>
    <p:extLst>
      <p:ext uri="{BB962C8B-B14F-4D97-AF65-F5344CB8AC3E}">
        <p14:creationId xmlns:p14="http://schemas.microsoft.com/office/powerpoint/2010/main" val="5400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F13F-ABD7-405B-9478-52674F52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077F-6841-447D-BFF8-2D1FE0EF7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Sarah is in her car. She is on her way to work. She is </a:t>
            </a:r>
            <a:r>
              <a:rPr lang="en-US" sz="2400" b="1" i="1" dirty="0"/>
              <a:t>driving</a:t>
            </a:r>
            <a:r>
              <a:rPr lang="en-US" sz="2400" dirty="0"/>
              <a:t> to work.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 action happens </a:t>
            </a:r>
            <a:r>
              <a:rPr lang="en-US" sz="2400" i="1" dirty="0"/>
              <a:t>now</a:t>
            </a:r>
            <a:r>
              <a:rPr lang="en-US" sz="2400" dirty="0"/>
              <a:t> at the time of speaking, it is not yet finished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3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B455-9AF0-4E56-82D9-F7F1CA88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Affirmative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00AA-C5B4-4585-9E6B-F645E9440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  Present tense </a:t>
            </a:r>
            <a:r>
              <a:rPr lang="en-US" sz="2400" i="1" dirty="0"/>
              <a:t>‘to be’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 + infinitive of verb / base </a:t>
            </a:r>
            <a:r>
              <a:rPr lang="en-US" sz="2400" dirty="0" err="1"/>
              <a:t>verbale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 + -</a:t>
            </a:r>
            <a:r>
              <a:rPr lang="en-US" sz="2400" dirty="0" err="1"/>
              <a:t>ing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  I am /I’m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  You are / You’re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 He/She/It is     He’s/She’s/It’s                 + infinitive + -</a:t>
            </a:r>
            <a:r>
              <a:rPr lang="en-US" sz="2400" dirty="0" err="1"/>
              <a:t>ing</a:t>
            </a:r>
            <a:r>
              <a:rPr lang="en-US" sz="2400" dirty="0"/>
              <a:t>          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 We are / We’re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 You (all) are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 They are / They’re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8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A665-CD42-431C-A48B-AD6020DF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945D-ABEC-4F50-B3EE-475EB4A4D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E.g. I </a:t>
            </a:r>
            <a:r>
              <a:rPr lang="en-US" sz="2400" i="1" dirty="0">
                <a:highlight>
                  <a:srgbClr val="FFFF00"/>
                </a:highlight>
              </a:rPr>
              <a:t>am driving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 </a:t>
            </a:r>
            <a:r>
              <a:rPr lang="en-GB" i="1" dirty="0"/>
              <a:t>am washing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I </a:t>
            </a:r>
            <a:r>
              <a:rPr lang="en-GB" i="1" dirty="0"/>
              <a:t>am eating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 </a:t>
            </a:r>
            <a:r>
              <a:rPr lang="en-GB" i="1" dirty="0"/>
              <a:t>am drinking</a:t>
            </a:r>
          </a:p>
        </p:txBody>
      </p:sp>
    </p:spTree>
    <p:extLst>
      <p:ext uri="{BB962C8B-B14F-4D97-AF65-F5344CB8AC3E}">
        <p14:creationId xmlns:p14="http://schemas.microsoft.com/office/powerpoint/2010/main" val="27287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10575</TotalTime>
  <Words>1789</Words>
  <Application>Microsoft Office PowerPoint</Application>
  <PresentationFormat>Grand écran</PresentationFormat>
  <Paragraphs>273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6" baseType="lpstr">
      <vt:lpstr>Tw Cen MT</vt:lpstr>
      <vt:lpstr>Tw Cen MT Condensed</vt:lpstr>
      <vt:lpstr>Wingdings</vt:lpstr>
      <vt:lpstr>Wingdings 3</vt:lpstr>
      <vt:lpstr>Integral</vt:lpstr>
      <vt:lpstr>Welcome to English for Science</vt:lpstr>
      <vt:lpstr>Your Teacher…</vt:lpstr>
      <vt:lpstr>Aim for this course</vt:lpstr>
      <vt:lpstr>Expectations and Grading</vt:lpstr>
      <vt:lpstr>Introduce yourselves…</vt:lpstr>
      <vt:lpstr>This weeks Aim:</vt:lpstr>
      <vt:lpstr>Present Continuous</vt:lpstr>
      <vt:lpstr>Construction: Affirmative</vt:lpstr>
      <vt:lpstr>Examples</vt:lpstr>
      <vt:lpstr>Construction Negative</vt:lpstr>
      <vt:lpstr>Examples</vt:lpstr>
      <vt:lpstr>Construction: Question</vt:lpstr>
      <vt:lpstr>Example</vt:lpstr>
      <vt:lpstr>Present Simple</vt:lpstr>
      <vt:lpstr>Construction: Affirmative</vt:lpstr>
      <vt:lpstr>Construction: Negative</vt:lpstr>
      <vt:lpstr>Construction: Question</vt:lpstr>
      <vt:lpstr>NOTE</vt:lpstr>
      <vt:lpstr>Comparison</vt:lpstr>
      <vt:lpstr>Exercises: PRESENT CONTINUOUS OR PRESENT SIMPLE</vt:lpstr>
      <vt:lpstr>aNSWERS</vt:lpstr>
      <vt:lpstr>Simple past</vt:lpstr>
      <vt:lpstr>Construction: Affirmative</vt:lpstr>
      <vt:lpstr>Construction: Negative</vt:lpstr>
      <vt:lpstr>Construction: Question</vt:lpstr>
      <vt:lpstr>Past Continuous</vt:lpstr>
      <vt:lpstr>Construction: Affirmative</vt:lpstr>
      <vt:lpstr>Example</vt:lpstr>
      <vt:lpstr>Construction: Negative</vt:lpstr>
      <vt:lpstr>Construction: Question</vt:lpstr>
      <vt:lpstr>Comparison</vt:lpstr>
      <vt:lpstr>Continued</vt:lpstr>
      <vt:lpstr>Exercises: Simple past or Past continuous</vt:lpstr>
      <vt:lpstr>Answers</vt:lpstr>
      <vt:lpstr>Présentation PowerPoint</vt:lpstr>
      <vt:lpstr>Listening Comprehension</vt:lpstr>
      <vt:lpstr>Answers </vt:lpstr>
      <vt:lpstr>Continued…</vt:lpstr>
      <vt:lpstr>Continued…</vt:lpstr>
      <vt:lpstr>Continued…</vt:lpstr>
      <vt:lpstr>Discussion/debate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for Maths</dc:title>
  <dc:creator>Owner</dc:creator>
  <cp:lastModifiedBy>Catriona Hope</cp:lastModifiedBy>
  <cp:revision>35</cp:revision>
  <dcterms:created xsi:type="dcterms:W3CDTF">2018-09-29T13:22:34Z</dcterms:created>
  <dcterms:modified xsi:type="dcterms:W3CDTF">2019-09-12T07:25:36Z</dcterms:modified>
</cp:coreProperties>
</file>