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78" r:id="rId13"/>
    <p:sldId id="279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8D38747-4367-4BD2-8D51-C97E202738E2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41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0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7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1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632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4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3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6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16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717AF-2513-4C99-8E6B-44B087D2C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501" y="640080"/>
            <a:ext cx="4019429" cy="3339348"/>
          </a:xfrm>
        </p:spPr>
        <p:txBody>
          <a:bodyPr anchor="b">
            <a:normAutofit/>
          </a:bodyPr>
          <a:lstStyle/>
          <a:p>
            <a:r>
              <a:rPr lang="en-GB" sz="4400">
                <a:solidFill>
                  <a:srgbClr val="FFFFFF"/>
                </a:solidFill>
              </a:rPr>
              <a:t>Virtual Superpowers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99818-88C6-4CBB-A4AC-7876BF711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315017"/>
            <a:ext cx="4015009" cy="1893939"/>
          </a:xfrm>
        </p:spPr>
        <p:txBody>
          <a:bodyPr anchor="t">
            <a:normAutofit/>
          </a:bodyPr>
          <a:lstStyle/>
          <a:p>
            <a:pPr algn="r"/>
            <a:r>
              <a:rPr lang="en-GB" sz="1600">
                <a:solidFill>
                  <a:srgbClr val="FFFFFF"/>
                </a:solidFill>
              </a:rPr>
              <a:t>Licence 2 </a:t>
            </a:r>
          </a:p>
          <a:p>
            <a:pPr algn="r"/>
            <a:r>
              <a:rPr lang="en-GB" sz="1600">
                <a:solidFill>
                  <a:srgbClr val="FFFFFF"/>
                </a:solidFill>
              </a:rPr>
              <a:t>Week 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19704C7-B579-43B7-89ED-555E6619A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124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F359-03A9-42E9-BFA2-AEA46EB5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Have: reversed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845D-2FE5-41BA-BA6D-2828B444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I</a:t>
            </a:r>
          </a:p>
          <a:p>
            <a:r>
              <a:rPr lang="en-US" dirty="0"/>
              <a:t>Have you</a:t>
            </a:r>
          </a:p>
          <a:p>
            <a:r>
              <a:rPr lang="en-US" dirty="0"/>
              <a:t>Has he / she / it                          + </a:t>
            </a:r>
            <a:r>
              <a:rPr lang="en-US" dirty="0" err="1"/>
              <a:t>participe</a:t>
            </a:r>
            <a:r>
              <a:rPr lang="en-US" dirty="0"/>
              <a:t> passé</a:t>
            </a:r>
          </a:p>
          <a:p>
            <a:r>
              <a:rPr lang="en-US" dirty="0"/>
              <a:t>Have we</a:t>
            </a:r>
          </a:p>
          <a:p>
            <a:r>
              <a:rPr lang="en-US" dirty="0"/>
              <a:t>Have you (all)</a:t>
            </a:r>
          </a:p>
          <a:p>
            <a:r>
              <a:rPr lang="en-US" dirty="0"/>
              <a:t>Have they</a:t>
            </a:r>
          </a:p>
        </p:txBody>
      </p:sp>
    </p:spTree>
    <p:extLst>
      <p:ext uri="{BB962C8B-B14F-4D97-AF65-F5344CB8AC3E}">
        <p14:creationId xmlns:p14="http://schemas.microsoft.com/office/powerpoint/2010/main" val="250587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36FB-D687-4BC0-AF48-D0BCE326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Just, Already and Yet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CD0D-A11F-4929-8C29-B969157A7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03863"/>
          </a:xfrm>
        </p:spPr>
        <p:txBody>
          <a:bodyPr>
            <a:normAutofit/>
          </a:bodyPr>
          <a:lstStyle/>
          <a:p>
            <a:r>
              <a:rPr lang="en-GB" dirty="0"/>
              <a:t>You can use the present perfect with just, already and yet. </a:t>
            </a:r>
          </a:p>
          <a:p>
            <a:r>
              <a:rPr lang="en-GB" dirty="0"/>
              <a:t>just = a short time ago:</a:t>
            </a:r>
          </a:p>
          <a:p>
            <a:r>
              <a:rPr lang="en-GB" dirty="0"/>
              <a:t>'Are you hungry?' 'No, I've just had lunch.’ </a:t>
            </a:r>
          </a:p>
          <a:p>
            <a:r>
              <a:rPr lang="en-GB" dirty="0"/>
              <a:t>‘Hello. Have you just arrived? </a:t>
            </a:r>
          </a:p>
          <a:p>
            <a:r>
              <a:rPr lang="en-GB" dirty="0"/>
              <a:t>We use </a:t>
            </a:r>
            <a:r>
              <a:rPr lang="en-GB" i="1" dirty="0"/>
              <a:t>already</a:t>
            </a:r>
            <a:r>
              <a:rPr lang="en-GB" dirty="0"/>
              <a:t> to say that something happened sooner than expected:  'Don't forget to pay your electricity bill.' 'I've already paid it.’ </a:t>
            </a:r>
          </a:p>
          <a:p>
            <a:r>
              <a:rPr lang="en-GB" dirty="0"/>
              <a:t>'What time is Mark leaving?' 'He's already Left.' </a:t>
            </a:r>
          </a:p>
          <a:p>
            <a:r>
              <a:rPr lang="en-GB" dirty="0"/>
              <a:t>Yet = until now. Yet shows that the speaker is expecting something to happen. Use yet only in questions and negative sentences:  Has it stopped raining yet? </a:t>
            </a:r>
          </a:p>
          <a:p>
            <a:r>
              <a:rPr lang="en-GB" dirty="0"/>
              <a:t>I've written the email, but I haven't sent it yet.</a:t>
            </a:r>
          </a:p>
        </p:txBody>
      </p:sp>
    </p:spTree>
    <p:extLst>
      <p:ext uri="{BB962C8B-B14F-4D97-AF65-F5344CB8AC3E}">
        <p14:creationId xmlns:p14="http://schemas.microsoft.com/office/powerpoint/2010/main" val="238076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9111-66C2-46E8-A08D-14C15CD9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904"/>
            <a:ext cx="10353762" cy="1257300"/>
          </a:xfrm>
        </p:spPr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3FED-1D75-4D3B-88A5-AFD138186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56522"/>
            <a:ext cx="10353762" cy="502257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Read the situations and write sentences with just, already or yet.</a:t>
            </a:r>
          </a:p>
          <a:p>
            <a:pPr marL="494100" indent="-457200">
              <a:buFont typeface="+mj-lt"/>
              <a:buAutoNum type="arabicPeriod"/>
            </a:pPr>
            <a:r>
              <a:rPr lang="en-GB" dirty="0"/>
              <a:t>Joe goes out. Five minutes later, the phone rings and the caller says, 'Can I speak to joe?’ </a:t>
            </a:r>
          </a:p>
          <a:p>
            <a:pPr marL="36900" indent="0">
              <a:buNone/>
            </a:pPr>
            <a:r>
              <a:rPr lang="en-GB" dirty="0"/>
              <a:t>You say: I'm afraid ____________________________________ (go out)</a:t>
            </a:r>
          </a:p>
          <a:p>
            <a:pPr marL="494100" indent="-457200">
              <a:buFont typeface="+mj-lt"/>
              <a:buAutoNum type="arabicPeriod" startAt="2"/>
            </a:pPr>
            <a:r>
              <a:rPr lang="en-GB" dirty="0"/>
              <a:t> You are eating in a restaurant. The waiter thinks you have finished and starts to take your plate away. You say: Wait a minute! __________________________________. (not I finish)</a:t>
            </a:r>
          </a:p>
          <a:p>
            <a:pPr marL="494100" indent="-457200">
              <a:buFont typeface="+mj-lt"/>
              <a:buAutoNum type="arabicPeriod" startAt="3"/>
            </a:pPr>
            <a:r>
              <a:rPr lang="en-GB" dirty="0"/>
              <a:t>You plan to eat at a restaurant tonight. You phoned to reserve a table. Later your friend says, 'Shall I phone to reserve a table?' You say: No,_________________________________________________________(do it)</a:t>
            </a:r>
          </a:p>
          <a:p>
            <a:pPr marL="494100" indent="-457200">
              <a:buFont typeface="+mj-lt"/>
              <a:buAutoNum type="arabicPeriod" startAt="4"/>
            </a:pPr>
            <a:r>
              <a:rPr lang="en-GB" dirty="0"/>
              <a:t>You know that a friend of yours is looking for a place to live. Perhaps she has been successful. Ask her. You say: __________________ ? (find)</a:t>
            </a:r>
          </a:p>
          <a:p>
            <a:pPr marL="494100" indent="-457200">
              <a:buFont typeface="+mj-lt"/>
              <a:buAutoNum type="arabicPeriod" startAt="5"/>
            </a:pPr>
            <a:r>
              <a:rPr lang="en-GB" dirty="0"/>
              <a:t>You are still thinking about where to go for your holiday. A friend asks, 'Where are you going for your holiday?' You say: _____________________ (not I decide)</a:t>
            </a:r>
          </a:p>
          <a:p>
            <a:pPr marL="494100" indent="-457200">
              <a:buFont typeface="+mj-lt"/>
              <a:buAutoNum type="arabicPeriod" startAt="6"/>
            </a:pPr>
            <a:r>
              <a:rPr lang="en-GB" dirty="0"/>
              <a:t>Linda went shopping, but a few minutes ago she returned. Somebody asks, 'Is Linda still out shopping?' You say: No ______________________________________________(come back)</a:t>
            </a:r>
          </a:p>
        </p:txBody>
      </p:sp>
    </p:spTree>
    <p:extLst>
      <p:ext uri="{BB962C8B-B14F-4D97-AF65-F5344CB8AC3E}">
        <p14:creationId xmlns:p14="http://schemas.microsoft.com/office/powerpoint/2010/main" val="315404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E665-AC64-4899-B766-9E8054B1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8151"/>
            <a:ext cx="10353762" cy="1257300"/>
          </a:xfrm>
        </p:spPr>
        <p:txBody>
          <a:bodyPr/>
          <a:lstStyle/>
          <a:p>
            <a:r>
              <a:rPr lang="en-GB" dirty="0"/>
              <a:t>Answers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A7D4-2AD4-4AF5-AC0E-4DE247970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52"/>
            <a:ext cx="10353762" cy="4724398"/>
          </a:xfrm>
        </p:spPr>
        <p:txBody>
          <a:bodyPr>
            <a:normAutofit fontScale="925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GB" dirty="0"/>
              <a:t>Joe goes out. Five minutes later, the phone rings and the caller says, 'Can I speak to joe?’ </a:t>
            </a:r>
          </a:p>
          <a:p>
            <a:pPr marL="36900" indent="0">
              <a:buNone/>
            </a:pPr>
            <a:r>
              <a:rPr lang="en-GB" dirty="0"/>
              <a:t>You say: I'm afraid </a:t>
            </a:r>
            <a:r>
              <a:rPr lang="en-GB" u="sng" dirty="0"/>
              <a:t>He has just gone out.</a:t>
            </a:r>
            <a:r>
              <a:rPr lang="en-GB" dirty="0"/>
              <a:t> (go out)</a:t>
            </a:r>
          </a:p>
          <a:p>
            <a:pPr marL="494100" indent="-457200">
              <a:buFont typeface="+mj-lt"/>
              <a:buAutoNum type="arabicPeriod" startAt="2"/>
            </a:pPr>
            <a:r>
              <a:rPr lang="en-GB" dirty="0"/>
              <a:t> You are eating in a restaurant. The waiter thinks you have finished and starts to take your plate away. You say: Wait a minute! </a:t>
            </a:r>
            <a:r>
              <a:rPr lang="en-GB" u="sng" dirty="0"/>
              <a:t>I haven’t finished yet</a:t>
            </a:r>
            <a:r>
              <a:rPr lang="en-GB" dirty="0"/>
              <a:t>. (not I finish)</a:t>
            </a:r>
          </a:p>
          <a:p>
            <a:pPr marL="494100" indent="-457200">
              <a:buFont typeface="+mj-lt"/>
              <a:buAutoNum type="arabicPeriod" startAt="3"/>
            </a:pPr>
            <a:r>
              <a:rPr lang="en-GB" dirty="0"/>
              <a:t>You plan to eat at a restaurant tonight. You phoned to reserve a table. Later your friend says, 'Shall I phone to reserve a table?' You say: No, </a:t>
            </a:r>
            <a:r>
              <a:rPr lang="en-GB" u="sng" dirty="0"/>
              <a:t>I have already done it</a:t>
            </a:r>
            <a:r>
              <a:rPr lang="en-GB" dirty="0"/>
              <a:t>(do it)</a:t>
            </a:r>
          </a:p>
          <a:p>
            <a:pPr marL="494100" indent="-457200">
              <a:buFont typeface="+mj-lt"/>
              <a:buAutoNum type="arabicPeriod" startAt="4"/>
            </a:pPr>
            <a:r>
              <a:rPr lang="en-GB" dirty="0"/>
              <a:t>You know that a friend of yours is looking for a place to live. Perhaps she has been successful. Ask her. You say: </a:t>
            </a:r>
            <a:r>
              <a:rPr lang="en-GB" u="sng" dirty="0">
                <a:effectLst/>
              </a:rPr>
              <a:t>Have you found a place to live yet</a:t>
            </a:r>
            <a:r>
              <a:rPr lang="en-GB" dirty="0"/>
              <a:t>? (find)</a:t>
            </a:r>
          </a:p>
          <a:p>
            <a:pPr marL="494100" indent="-457200">
              <a:buFont typeface="+mj-lt"/>
              <a:buAutoNum type="arabicPeriod" startAt="5"/>
            </a:pPr>
            <a:r>
              <a:rPr lang="en-GB" dirty="0"/>
              <a:t>You are still thinking about where to go for your holiday. A friend asks, 'Where are you going for your holiday?' You say: </a:t>
            </a:r>
            <a:r>
              <a:rPr lang="en-GB" u="sng" dirty="0"/>
              <a:t>I haven’t decided yet </a:t>
            </a:r>
            <a:r>
              <a:rPr lang="en-GB" dirty="0"/>
              <a:t>(not I decide)</a:t>
            </a:r>
          </a:p>
          <a:p>
            <a:pPr marL="494100" indent="-457200">
              <a:buFont typeface="+mj-lt"/>
              <a:buAutoNum type="arabicPeriod" startAt="6"/>
            </a:pPr>
            <a:r>
              <a:rPr lang="en-GB" dirty="0"/>
              <a:t>Linda went shopping, but a few minutes ago she returned. Somebody asks, 'Is Linda still out shopping?' You say: </a:t>
            </a:r>
            <a:r>
              <a:rPr lang="en-GB" u="sng" dirty="0"/>
              <a:t>No, she has just come back </a:t>
            </a:r>
            <a:r>
              <a:rPr lang="en-GB" dirty="0"/>
              <a:t>(come back)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9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E3CB-A32E-46CF-B851-B675DA88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 Perfect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90D0-462F-4E82-9D3E-37130C5D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983422" cy="3714749"/>
          </a:xfrm>
        </p:spPr>
        <p:txBody>
          <a:bodyPr/>
          <a:lstStyle/>
          <a:p>
            <a:pPr marL="91440" lvl="0" indent="-9108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31D"/>
              </a:buClr>
              <a:buSzTx/>
              <a:buFont typeface="Tw Cen MT"/>
              <a:buChar char=" 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Refresh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present perfect is used to show something that has started in the </a:t>
            </a: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past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and continues into the </a:t>
            </a: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present</a:t>
            </a:r>
            <a:endParaRPr lang="en-US" sz="18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lvl="0" indent="-9108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31D"/>
              </a:buClr>
              <a:buSzTx/>
              <a:buFont typeface="Tw Cen MT"/>
              <a:buChar char=" "/>
              <a:defRPr/>
            </a:pPr>
            <a:endParaRPr lang="en-US" b="1" u="sng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lvl="0" indent="-9108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31D"/>
              </a:buClr>
              <a:buSzTx/>
              <a:buFont typeface="Tw Cen MT"/>
              <a:buChar char=" "/>
              <a:defRPr/>
            </a:pPr>
            <a:r>
              <a:rPr lang="en-US" b="1" u="sng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Present perfect continuous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is used for an activity that has </a:t>
            </a:r>
            <a:r>
              <a:rPr lang="en-US" b="1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recently stopped</a:t>
            </a: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or </a:t>
            </a:r>
            <a:r>
              <a:rPr lang="en-US" b="1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just stopped</a:t>
            </a:r>
            <a:endParaRPr lang="en-US" sz="1800" b="1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FCC7A-0120-4C68-96FC-F300A1D6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17" y="2076450"/>
            <a:ext cx="5681964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6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EC62-50DC-4EC5-A545-0DCCCDEC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F7EC-4455-434B-869B-49E87DF3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0" indent="-9108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931D"/>
              </a:buClr>
              <a:buSzTx/>
              <a:buFont typeface="Tw Cen MT"/>
              <a:buChar char=" "/>
              <a:defRPr/>
            </a:pPr>
            <a:r>
              <a:rPr lang="en-US" sz="32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Is it raining? </a:t>
            </a:r>
          </a:p>
          <a:p>
            <a:pPr marL="91440" lvl="0" indent="-9108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931D"/>
              </a:buClr>
              <a:buSzTx/>
              <a:buFont typeface="Tw Cen MT"/>
              <a:buChar char=" "/>
              <a:defRPr/>
            </a:pPr>
            <a:r>
              <a:rPr lang="en-US" sz="32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No, but the ground is wet.</a:t>
            </a:r>
          </a:p>
          <a:p>
            <a:pPr marL="91440" lvl="0" indent="-9108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931D"/>
              </a:buClr>
              <a:buSzTx/>
              <a:buFont typeface="Tw Cen MT"/>
              <a:buChar char=" "/>
              <a:defRPr/>
            </a:pPr>
            <a:r>
              <a:rPr lang="en-US" sz="32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It </a:t>
            </a:r>
            <a:r>
              <a:rPr lang="en-US" sz="3200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has been raining</a:t>
            </a:r>
            <a:r>
              <a:rPr lang="en-US" sz="32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36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0B91-FB6F-4BF9-AE3F-69F17AFF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 Perfect vs Present Perfect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A90C-F625-4439-9A2F-94C30A2E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260" indent="-3429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Both tenses are used to express that an action began in the past and is still going on or has just finished</a:t>
            </a:r>
            <a:endParaRPr lang="en-US" sz="22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indent="-3429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defRPr/>
            </a:pP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indent="-3429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In many cases, both forms are correct, but there is often a difference in meaning</a:t>
            </a:r>
            <a:endParaRPr lang="en-US" sz="22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indent="-3429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defRPr/>
            </a:pP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indent="-3429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We use the 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Present Perfect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 mainly to express that an action is completed but the consequences of this action still affect the present</a:t>
            </a:r>
            <a:endParaRPr lang="en-US" sz="22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indent="-3429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defRPr/>
            </a:pP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indent="-3429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We use the 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Present Perfect Continuous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 to </a:t>
            </a:r>
            <a:r>
              <a:rPr lang="en-US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emphasise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an action which is still going on into the present</a:t>
            </a:r>
            <a:endParaRPr lang="en-US" sz="22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65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EE31-0FE9-4B1A-9930-19491BFE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9462-BDF9-4A60-91A9-2404C4D76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903909" cy="3714749"/>
          </a:xfrm>
        </p:spPr>
        <p:txBody>
          <a:bodyPr>
            <a:normAutofit/>
          </a:bodyPr>
          <a:lstStyle/>
          <a:p>
            <a:pPr marL="343260" lvl="0" indent="-3429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z="24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Present perfect </a:t>
            </a:r>
            <a:r>
              <a:rPr lang="en-US" sz="24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4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I have written 5 letters</a:t>
            </a:r>
            <a:endParaRPr lang="en-US" sz="22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54300" lvl="2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z="24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You are no longer writing the letters, but the result still affects your present </a:t>
            </a:r>
            <a:endParaRPr lang="en-US" sz="14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endParaRPr lang="en-US" sz="22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z="24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Present perfect continuous </a:t>
            </a:r>
            <a:r>
              <a:rPr lang="en-US" sz="24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4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I have been writing for an hour</a:t>
            </a:r>
            <a:endParaRPr lang="en-US" sz="22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54300" lvl="2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z="2400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You began writing in the past and are still writing at this moment in the present</a:t>
            </a:r>
            <a:endParaRPr lang="en-US" sz="1400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D72BD-BC23-411E-AD43-E7A79B087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2220152"/>
            <a:ext cx="5521832" cy="342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14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88ED-28B0-4A8C-B210-DE6EB094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Affirmative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2186-EB0A-4667-A4D7-B6D47A15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Subject: I / you / we / you (all) / they 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have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been 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+ base verbal with </a:t>
            </a:r>
            <a:r>
              <a:rPr lang="en-US" i="1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ing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 have been doing / playing / waiting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73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E27B-0CCA-4775-8810-97D2F943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3ECA-8E10-4F1E-8CBE-B2016C21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Subject: He / She / It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has 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been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base </a:t>
            </a:r>
            <a:r>
              <a:rPr lang="en-US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verbale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with </a:t>
            </a:r>
            <a:r>
              <a:rPr lang="en-US" i="1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ing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He has been doing / playing / waiting etc. 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00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E081-6DBA-4B21-951D-9896E6C2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Week’s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EAA6-11F9-4EB8-AA1C-F5181D46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continue the Grammar revision</a:t>
            </a:r>
          </a:p>
          <a:p>
            <a:r>
              <a:rPr lang="en-GB" dirty="0"/>
              <a:t>Present Perfect vs Present Perfect Continuous</a:t>
            </a:r>
          </a:p>
          <a:p>
            <a:r>
              <a:rPr lang="en-GB" dirty="0"/>
              <a:t>Virtual Superpowers listening audio</a:t>
            </a:r>
          </a:p>
        </p:txBody>
      </p:sp>
    </p:spTree>
    <p:extLst>
      <p:ext uri="{BB962C8B-B14F-4D97-AF65-F5344CB8AC3E}">
        <p14:creationId xmlns:p14="http://schemas.microsoft.com/office/powerpoint/2010/main" val="1894771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4E98-4003-4BA5-930E-5254A2B8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7B58-C86B-46F2-A05E-8E928AC6C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Subject: I / you / we / you (all) / they 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 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have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NOT  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been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 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base </a:t>
            </a:r>
            <a:r>
              <a:rPr lang="en-US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verbale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with </a:t>
            </a:r>
            <a:r>
              <a:rPr lang="en-US" i="1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ing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 have NOT been doing / playing / waiting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62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80D4-E507-484A-865F-2FA911D6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48B5-D317-4311-8911-38F9F1320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Subject: He / She / It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has 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NOT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been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base </a:t>
            </a:r>
            <a:r>
              <a:rPr lang="en-US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verbale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with </a:t>
            </a:r>
            <a:r>
              <a:rPr lang="en-US" i="1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ing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He has NOT been doing / playing / waiting etc. 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11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1DB1-6972-44BD-B272-A6B4AD3B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3DB3-5664-410A-8D56-76C446DF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Have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 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Subject: I / you / we / you (all) / they </a:t>
            </a: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b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been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 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base </a:t>
            </a:r>
            <a:r>
              <a:rPr lang="en-US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verbale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with </a:t>
            </a:r>
            <a:r>
              <a:rPr lang="en-US" i="1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ing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0" indent="-3429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Have I been doing / playing / waiting? </a:t>
            </a:r>
            <a:r>
              <a:rPr lang="en-US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etc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125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66C2-52BF-4553-859E-A61BB8C2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540B-8E1A-44B2-893A-537B8461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Has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Subject: He / She / It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been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+</a:t>
            </a: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base </a:t>
            </a:r>
            <a:r>
              <a:rPr lang="en-US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verbale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with </a:t>
            </a:r>
            <a:r>
              <a:rPr lang="en-US" i="1" spc="-1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ing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260" lvl="0" indent="-342900" defTabSz="914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Has he been doing / playing / waiting etc. </a:t>
            </a:r>
            <a:r>
              <a:rPr lang="en-US" i="1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?</a:t>
            </a:r>
            <a:endParaRPr lang="en-US" spc="-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028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18A1-BBE7-4887-AFDD-E8BD9862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E201-33F0-4AF1-B10F-958EBF07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" lvl="0" indent="-9108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931D"/>
              </a:buClr>
              <a:buSzTx/>
              <a:buFont typeface="Tw Cen MT"/>
              <a:buChar char=" 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Read the situations and complete the sentences 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Maria _________________ English for two years. (to learn)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Hello, Tom. I _________________ for you. Where have you been? (to look)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Why _________________ (you/look) at me like that? Stop it!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Linda is a teacher. She _________________ for ten years. (to teach)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 _________________ about what you said and I’ve decided to take your advice. (to think)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Is Paul on holiday this week? No, he _________________ . (to work)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Chris _________________ well recently. (not / to feel)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441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F548-5E15-479B-ABD8-3BE8A1EA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05FB-6EC2-4458-940C-C9CB62558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343" y="2328242"/>
            <a:ext cx="10353762" cy="3714749"/>
          </a:xfrm>
        </p:spPr>
        <p:txBody>
          <a:bodyPr/>
          <a:lstStyle/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Maria has been learning English for two years. 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Hello, Tom. I have been looking for you. Where have you been? 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Why have you been looking at me like that? Stop it!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Linda is a teacher. She has been teaching for ten years. 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 have been thinking about what you said and I’ve decided to take your advice. 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Is Paul on holiday this week? No, he has been working.</a:t>
            </a:r>
          </a:p>
          <a:p>
            <a:pPr marL="457200" lvl="0" indent="-45684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Tw Cen MT Condensed"/>
              <a:buAutoNum type="arabicPeriod"/>
              <a:defRPr/>
            </a:pPr>
            <a:r>
              <a:rPr lang="en-US" spc="-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FFFF"/>
                  </a:solidFill>
                </a:uFill>
                <a:latin typeface="Tw Cen MT"/>
              </a:rPr>
              <a:t>Chris hasn’t been feeling well recently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9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52C4-3491-424E-80C8-26B4B452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 Perfect or Present Perfect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BBE5-F04A-4119-9396-9E56B729E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 Rachel is from Australia. She is travelling round Europe at the moment. She began her trip three months ago. </a:t>
            </a:r>
          </a:p>
          <a:p>
            <a:pPr marL="36900" indent="0">
              <a:buNone/>
            </a:pPr>
            <a:r>
              <a:rPr lang="en-GB" dirty="0"/>
              <a:t>     She _____________________________for three months. (travel) </a:t>
            </a:r>
          </a:p>
          <a:p>
            <a:pPr marL="36900" indent="0">
              <a:buNone/>
            </a:pPr>
            <a:r>
              <a:rPr lang="en-GB" dirty="0"/>
              <a:t>      _______________________________________six countries so far. (visit)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GB" dirty="0"/>
              <a:t>Patrick is a tennis player. He began playing tennis when he was ten years old. This year he won the national championship again- for the fourth time. </a:t>
            </a:r>
          </a:p>
          <a:p>
            <a:pPr marL="36900" indent="0">
              <a:buNone/>
            </a:pPr>
            <a:r>
              <a:rPr lang="en-GB" dirty="0"/>
              <a:t>      _____________________________________the national championship four times. (win) </a:t>
            </a:r>
          </a:p>
          <a:p>
            <a:pPr marL="36900" indent="0">
              <a:buNone/>
            </a:pPr>
            <a:r>
              <a:rPr lang="en-GB" dirty="0"/>
              <a:t>      ________________________________________since he was ten. (play)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GB" dirty="0"/>
              <a:t>When they left college, Lisa and Sue started making films together. They still make films. They ________________________________films since they left college. (make) </a:t>
            </a:r>
          </a:p>
          <a:p>
            <a:pPr marL="36900" indent="0">
              <a:buNone/>
            </a:pPr>
            <a:r>
              <a:rPr lang="en-GB" dirty="0"/>
              <a:t>      __________________________________five films since they left college. (make) </a:t>
            </a:r>
          </a:p>
        </p:txBody>
      </p:sp>
    </p:spTree>
    <p:extLst>
      <p:ext uri="{BB962C8B-B14F-4D97-AF65-F5344CB8AC3E}">
        <p14:creationId xmlns:p14="http://schemas.microsoft.com/office/powerpoint/2010/main" val="4225018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1220-6F97-47BB-ABA4-503DFC25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5F2E-FC78-47FB-AAE8-FC092CCF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u="sng" dirty="0"/>
              <a:t>She has been travelling </a:t>
            </a:r>
            <a:r>
              <a:rPr lang="en-GB" dirty="0"/>
              <a:t>for three months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u="sng" dirty="0"/>
              <a:t>She has visited </a:t>
            </a:r>
            <a:r>
              <a:rPr lang="en-GB" dirty="0"/>
              <a:t>six countries so far.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GB" u="sng" dirty="0"/>
              <a:t>He has won </a:t>
            </a:r>
            <a:r>
              <a:rPr lang="en-GB" dirty="0"/>
              <a:t>the national championship 4 times.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u="sng" dirty="0"/>
              <a:t>He has been playing </a:t>
            </a:r>
            <a:r>
              <a:rPr lang="en-GB" dirty="0"/>
              <a:t>tennis since he was 10.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GB" u="sng" dirty="0"/>
              <a:t>They have been making </a:t>
            </a:r>
            <a:r>
              <a:rPr lang="en-GB" dirty="0"/>
              <a:t>films since they left college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u="sng" dirty="0"/>
              <a:t>They have made </a:t>
            </a:r>
            <a:r>
              <a:rPr lang="en-GB" dirty="0"/>
              <a:t>five films since leaving college.</a:t>
            </a:r>
          </a:p>
          <a:p>
            <a:pPr marL="457200" indent="-457200">
              <a:buFont typeface="+mj-lt"/>
              <a:buAutoNum type="arabicPeriod" startAt="3"/>
            </a:pPr>
            <a:endParaRPr lang="en-GB" dirty="0"/>
          </a:p>
          <a:p>
            <a:pPr marL="457200" indent="-457200">
              <a:buFont typeface="+mj-lt"/>
              <a:buAutoNum type="arabicPeriod" startAt="2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34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1B76-B3BF-4E4A-9A57-89224393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Listening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D42A8-D28F-4398-8566-8CD0ECFFA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Listen to the audio recording about ‘Virtual superpowers’ and answer the questions.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42D4B-CD83-4AE3-8070-12EF0B69B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89" y="3253500"/>
            <a:ext cx="4191622" cy="292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7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5F05-8D45-45E5-A497-9316400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 Perfect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92DE7-28DE-4BB0-BFA8-D1FB78B00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460501" cy="3714749"/>
          </a:xfrm>
        </p:spPr>
        <p:txBody>
          <a:bodyPr/>
          <a:lstStyle/>
          <a:p>
            <a:r>
              <a:rPr lang="en-US" dirty="0"/>
              <a:t>Used to show a link between the </a:t>
            </a:r>
            <a:r>
              <a:rPr lang="en-US" b="1" dirty="0"/>
              <a:t>present</a:t>
            </a:r>
            <a:r>
              <a:rPr lang="en-US" dirty="0"/>
              <a:t> and the </a:t>
            </a:r>
            <a:r>
              <a:rPr lang="en-US" b="1" dirty="0"/>
              <a:t>past</a:t>
            </a:r>
          </a:p>
          <a:p>
            <a:r>
              <a:rPr lang="en-US" dirty="0"/>
              <a:t>The time of action is in the </a:t>
            </a:r>
            <a:r>
              <a:rPr lang="en-US" i="1" dirty="0"/>
              <a:t>past</a:t>
            </a:r>
            <a:r>
              <a:rPr lang="en-US" dirty="0"/>
              <a:t> but </a:t>
            </a:r>
            <a:r>
              <a:rPr lang="en-US" i="1" dirty="0"/>
              <a:t>not specified</a:t>
            </a:r>
            <a:r>
              <a:rPr lang="en-US" dirty="0"/>
              <a:t> i.e. we don’t know when the action happened </a:t>
            </a:r>
          </a:p>
          <a:p>
            <a:r>
              <a:rPr lang="en-US" dirty="0"/>
              <a:t>Something that started in the </a:t>
            </a:r>
            <a:r>
              <a:rPr lang="en-US" b="1" dirty="0"/>
              <a:t>past</a:t>
            </a:r>
            <a:r>
              <a:rPr lang="en-US" dirty="0"/>
              <a:t> and continues into the </a:t>
            </a:r>
            <a:r>
              <a:rPr lang="en-US" b="1" dirty="0"/>
              <a:t>present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0D67B-7C09-402D-B470-C2463727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323" y="1974951"/>
            <a:ext cx="4694327" cy="351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2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9739-E024-4ED0-9D4F-F5D2ABDE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0F70-5B0E-4DAC-BA20-AF38E385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Tom is looking for his key. He can’t find it. He </a:t>
            </a:r>
            <a:r>
              <a:rPr lang="en-US" b="1" dirty="0"/>
              <a:t>has lost</a:t>
            </a:r>
            <a:r>
              <a:rPr lang="en-US" dirty="0"/>
              <a:t> his keys.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He has lost his key recently, in the past, and he still doesn’t have it in the present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962AD-5980-49DE-81B4-052734C3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339" y="3566076"/>
            <a:ext cx="2434673" cy="24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5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F68F-8124-42C6-B5B0-85CF44FC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Affirmative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0CAB-9A3D-4767-93DD-AF060BCD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Subject: I / you / he / she / we / you (all) / they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Present simple of  </a:t>
            </a:r>
            <a:r>
              <a:rPr lang="en-US" i="1" dirty="0"/>
              <a:t>to have</a:t>
            </a:r>
          </a:p>
          <a:p>
            <a:r>
              <a:rPr lang="en-US" i="1" dirty="0"/>
              <a:t>+</a:t>
            </a:r>
          </a:p>
          <a:p>
            <a:r>
              <a:rPr lang="en-US" dirty="0"/>
              <a:t>Past participle / participle passé of second verb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I </a:t>
            </a:r>
            <a:r>
              <a:rPr lang="en-US" i="1" dirty="0"/>
              <a:t>have slept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66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0F2D-F459-4CEE-B002-AC03C290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9B95-516E-46E9-BB15-2643FA8A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simple ‘</a:t>
            </a:r>
            <a:r>
              <a:rPr lang="en-US" i="1" dirty="0"/>
              <a:t>to have</a:t>
            </a:r>
            <a:r>
              <a:rPr lang="en-US" dirty="0"/>
              <a:t>’: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 have                               + </a:t>
            </a:r>
            <a:r>
              <a:rPr lang="en-US" dirty="0" err="1"/>
              <a:t>participe</a:t>
            </a:r>
            <a:r>
              <a:rPr lang="en-US" dirty="0"/>
              <a:t> passé of a verb:</a:t>
            </a:r>
          </a:p>
          <a:p>
            <a:r>
              <a:rPr lang="en-US" dirty="0"/>
              <a:t>You have                           finished   </a:t>
            </a:r>
          </a:p>
          <a:p>
            <a:r>
              <a:rPr lang="en-US" dirty="0"/>
              <a:t>He / She / It has                 lost</a:t>
            </a:r>
          </a:p>
          <a:p>
            <a:r>
              <a:rPr lang="en-US" dirty="0"/>
              <a:t>We have                            done</a:t>
            </a:r>
          </a:p>
          <a:p>
            <a:r>
              <a:rPr lang="en-US" dirty="0"/>
              <a:t>You (all) have                     been (to be)</a:t>
            </a:r>
          </a:p>
          <a:p>
            <a:r>
              <a:rPr lang="en-US" dirty="0"/>
              <a:t>They have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88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4A70-3887-4CD3-ADC8-0F4709BE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2E6C-7701-44B9-91EE-6E89ACAC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Past participle DOES NOT always = simple past</a:t>
            </a:r>
          </a:p>
          <a:p>
            <a:pPr>
              <a:lnSpc>
                <a:spcPct val="150000"/>
              </a:lnSpc>
            </a:pPr>
            <a:r>
              <a:rPr lang="en-US" dirty="0"/>
              <a:t>To see </a:t>
            </a:r>
            <a:r>
              <a:rPr lang="en-US" dirty="0">
                <a:sym typeface="Wingdings" pitchFamily="2" charset="2"/>
              </a:rPr>
              <a:t> simple past = saw / past participle  seen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To do  simple past = did / past participle  done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2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00B5-B9BA-4C8A-9D77-876EEDD6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B1F4-4694-43C7-83E7-3DDB3A6A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+ </a:t>
            </a:r>
          </a:p>
          <a:p>
            <a:r>
              <a:rPr lang="en-US" dirty="0"/>
              <a:t>Present simple of </a:t>
            </a:r>
            <a:r>
              <a:rPr lang="en-US" i="1" dirty="0"/>
              <a:t>to have</a:t>
            </a:r>
          </a:p>
          <a:p>
            <a:r>
              <a:rPr lang="en-US" i="1" dirty="0"/>
              <a:t>+</a:t>
            </a:r>
          </a:p>
          <a:p>
            <a:r>
              <a:rPr lang="en-US" i="1" dirty="0"/>
              <a:t>Not</a:t>
            </a:r>
          </a:p>
          <a:p>
            <a:r>
              <a:rPr lang="en-US" i="1" dirty="0"/>
              <a:t>+</a:t>
            </a:r>
          </a:p>
          <a:p>
            <a:r>
              <a:rPr lang="en-US" dirty="0"/>
              <a:t>Past participle / participle passé of second verb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I </a:t>
            </a:r>
            <a:r>
              <a:rPr lang="en-US" i="1" dirty="0"/>
              <a:t>have not/haven’t slept</a:t>
            </a:r>
            <a:endParaRPr lang="en-US" i="1" dirty="0">
              <a:highlight>
                <a:srgbClr val="FFFF00"/>
              </a:highlight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53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1F49-9684-4D0F-B83E-5AF134CD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Construction: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94850-E7AE-495D-941F-D9C351FD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simple of </a:t>
            </a:r>
            <a:r>
              <a:rPr lang="en-US" i="1" dirty="0"/>
              <a:t>to have</a:t>
            </a:r>
            <a:r>
              <a:rPr lang="en-US" i="1" u="sng" dirty="0"/>
              <a:t> </a:t>
            </a:r>
            <a:r>
              <a:rPr lang="en-US" b="1" u="sng" dirty="0">
                <a:effectLst/>
              </a:rPr>
              <a:t>reversed</a:t>
            </a:r>
            <a:r>
              <a:rPr lang="en-US" i="1" u="sng" dirty="0"/>
              <a:t> 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Subject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Past participle / participle passé of second verb</a:t>
            </a:r>
          </a:p>
          <a:p>
            <a:endParaRPr lang="en-US" dirty="0"/>
          </a:p>
          <a:p>
            <a:r>
              <a:rPr lang="en-GB" i="1" dirty="0"/>
              <a:t>Have </a:t>
            </a:r>
            <a:r>
              <a:rPr lang="en-GB" dirty="0"/>
              <a:t>you </a:t>
            </a:r>
            <a:r>
              <a:rPr lang="en-GB" i="1" dirty="0"/>
              <a:t>slept?</a:t>
            </a:r>
          </a:p>
        </p:txBody>
      </p:sp>
    </p:spTree>
    <p:extLst>
      <p:ext uri="{BB962C8B-B14F-4D97-AF65-F5344CB8AC3E}">
        <p14:creationId xmlns:p14="http://schemas.microsoft.com/office/powerpoint/2010/main" val="1535677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1690</Words>
  <Application>Microsoft Macintosh PowerPoint</Application>
  <PresentationFormat>Widescreen</PresentationFormat>
  <Paragraphs>204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Tw Cen MT</vt:lpstr>
      <vt:lpstr>Tw Cen MT Condensed</vt:lpstr>
      <vt:lpstr>Wingdings</vt:lpstr>
      <vt:lpstr>Wingdings 3</vt:lpstr>
      <vt:lpstr>Integral</vt:lpstr>
      <vt:lpstr>Virtual Superpowers</vt:lpstr>
      <vt:lpstr>This Week’s Aim</vt:lpstr>
      <vt:lpstr>Present Perfect</vt:lpstr>
      <vt:lpstr>Example:</vt:lpstr>
      <vt:lpstr>Construction: Affirmative </vt:lpstr>
      <vt:lpstr>Construction</vt:lpstr>
      <vt:lpstr>Note</vt:lpstr>
      <vt:lpstr>Construction: Negative</vt:lpstr>
      <vt:lpstr>Construction: Question</vt:lpstr>
      <vt:lpstr>To Have: reversed</vt:lpstr>
      <vt:lpstr>Just, Already and Yet</vt:lpstr>
      <vt:lpstr>Exercise </vt:lpstr>
      <vt:lpstr>Answers </vt:lpstr>
      <vt:lpstr>Present Perfect Continuous</vt:lpstr>
      <vt:lpstr>Example:</vt:lpstr>
      <vt:lpstr>Present Perfect vs Present Perfect Continuous</vt:lpstr>
      <vt:lpstr>Example</vt:lpstr>
      <vt:lpstr>Construction: Affirmative</vt:lpstr>
      <vt:lpstr>Or…</vt:lpstr>
      <vt:lpstr>Construction: Negative</vt:lpstr>
      <vt:lpstr>Or…</vt:lpstr>
      <vt:lpstr>Construction: Question</vt:lpstr>
      <vt:lpstr>Or…</vt:lpstr>
      <vt:lpstr>Questions…</vt:lpstr>
      <vt:lpstr>Answers </vt:lpstr>
      <vt:lpstr>Present Perfect or Present Perfect Continuous</vt:lpstr>
      <vt:lpstr>Answers</vt:lpstr>
      <vt:lpstr>Listening Comprehension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Superpowers</dc:title>
  <dc:creator>Roisin Walsh</dc:creator>
  <cp:lastModifiedBy>Roisin Walsh</cp:lastModifiedBy>
  <cp:revision>4</cp:revision>
  <dcterms:created xsi:type="dcterms:W3CDTF">2019-09-17T18:18:49Z</dcterms:created>
  <dcterms:modified xsi:type="dcterms:W3CDTF">2019-09-18T15:05:25Z</dcterms:modified>
</cp:coreProperties>
</file>