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30"/>
  </p:notesMasterIdLst>
  <p:sldIdLst>
    <p:sldId id="257" r:id="rId2"/>
    <p:sldId id="258" r:id="rId3"/>
    <p:sldId id="259" r:id="rId4"/>
    <p:sldId id="279" r:id="rId5"/>
    <p:sldId id="260" r:id="rId6"/>
    <p:sldId id="280" r:id="rId7"/>
    <p:sldId id="261" r:id="rId8"/>
    <p:sldId id="28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83" r:id="rId25"/>
    <p:sldId id="284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5D0D8-F854-FE45-B547-F80546F815D8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53152-AE12-D845-88A7-1A8E8675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3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3708-3A36-A240-B9F9-3BDC1CA2762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B12-0E80-E545-A146-534D7991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5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3708-3A36-A240-B9F9-3BDC1CA2762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B12-0E80-E545-A146-534D7991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3708-3A36-A240-B9F9-3BDC1CA2762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B12-0E80-E545-A146-534D799118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973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3708-3A36-A240-B9F9-3BDC1CA2762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B12-0E80-E545-A146-534D7991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75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3708-3A36-A240-B9F9-3BDC1CA2762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B12-0E80-E545-A146-534D799118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04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3708-3A36-A240-B9F9-3BDC1CA2762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B12-0E80-E545-A146-534D7991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49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3708-3A36-A240-B9F9-3BDC1CA2762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B12-0E80-E545-A146-534D7991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43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3708-3A36-A240-B9F9-3BDC1CA2762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B12-0E80-E545-A146-534D7991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3708-3A36-A240-B9F9-3BDC1CA2762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B12-0E80-E545-A146-534D7991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4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3708-3A36-A240-B9F9-3BDC1CA2762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B12-0E80-E545-A146-534D7991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3708-3A36-A240-B9F9-3BDC1CA2762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B12-0E80-E545-A146-534D7991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3708-3A36-A240-B9F9-3BDC1CA2762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B12-0E80-E545-A146-534D7991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9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3708-3A36-A240-B9F9-3BDC1CA2762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B12-0E80-E545-A146-534D7991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3708-3A36-A240-B9F9-3BDC1CA2762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B12-0E80-E545-A146-534D7991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2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3708-3A36-A240-B9F9-3BDC1CA2762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B12-0E80-E545-A146-534D7991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EB12-0E80-E545-A146-534D7991182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3708-3A36-A240-B9F9-3BDC1CA27622}" type="datetimeFigureOut">
              <a:rPr lang="en-US" smtClean="0"/>
              <a:t>9/20/18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1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93708-3A36-A240-B9F9-3BDC1CA2762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26EB12-0E80-E545-A146-534D7991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9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F284-5995-D14C-9E2A-CA72AAD0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EB1C1-D98A-8344-82DE-5007B6082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6502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Grammar</a:t>
            </a:r>
          </a:p>
          <a:p>
            <a:pPr marL="685800" lvl="1">
              <a:lnSpc>
                <a:spcPct val="150000"/>
              </a:lnSpc>
              <a:buFontTx/>
              <a:buChar char="-"/>
            </a:pPr>
            <a:r>
              <a:rPr lang="en-US" sz="2800" dirty="0">
                <a:solidFill>
                  <a:schemeClr val="tx1"/>
                </a:solidFill>
              </a:rPr>
              <a:t>Present continuous</a:t>
            </a:r>
          </a:p>
          <a:p>
            <a:pPr marL="685800" lvl="1">
              <a:lnSpc>
                <a:spcPct val="150000"/>
              </a:lnSpc>
              <a:buFontTx/>
              <a:buChar char="-"/>
            </a:pPr>
            <a:r>
              <a:rPr lang="en-US" sz="2800" dirty="0">
                <a:solidFill>
                  <a:schemeClr val="tx1"/>
                </a:solidFill>
              </a:rPr>
              <a:t>Present simple</a:t>
            </a:r>
          </a:p>
          <a:p>
            <a:pPr marL="685800" lvl="1">
              <a:lnSpc>
                <a:spcPct val="150000"/>
              </a:lnSpc>
              <a:buFontTx/>
              <a:buChar char="-"/>
            </a:pPr>
            <a:r>
              <a:rPr lang="en-US" sz="2800" dirty="0">
                <a:solidFill>
                  <a:schemeClr val="tx1"/>
                </a:solidFill>
              </a:rPr>
              <a:t>Past simple</a:t>
            </a:r>
          </a:p>
          <a:p>
            <a:pPr marL="685800" lvl="1">
              <a:lnSpc>
                <a:spcPct val="150000"/>
              </a:lnSpc>
              <a:buFontTx/>
              <a:buChar char="-"/>
            </a:pPr>
            <a:r>
              <a:rPr lang="en-US" sz="2800" dirty="0">
                <a:solidFill>
                  <a:schemeClr val="tx1"/>
                </a:solidFill>
              </a:rPr>
              <a:t>Past continuous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Reading comprehension</a:t>
            </a:r>
          </a:p>
        </p:txBody>
      </p:sp>
    </p:spTree>
    <p:extLst>
      <p:ext uri="{BB962C8B-B14F-4D97-AF65-F5344CB8AC3E}">
        <p14:creationId xmlns:p14="http://schemas.microsoft.com/office/powerpoint/2010/main" val="308683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9302-F644-F94C-A9B2-C604718D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Construction: Affirmative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9BE67-79A2-F44D-A7DD-030DCD77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Subject: I / You / He / She / We / You (all) / They</a:t>
            </a:r>
          </a:p>
          <a:p>
            <a:r>
              <a:rPr lang="en-US" sz="2400" dirty="0">
                <a:solidFill>
                  <a:schemeClr val="tx1"/>
                </a:solidFill>
              </a:rPr>
              <a:t>+ base verbal / infinitive of verb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DON’T FORGET </a:t>
            </a:r>
            <a:r>
              <a:rPr lang="en-US" sz="2400" dirty="0">
                <a:solidFill>
                  <a:schemeClr val="tx1"/>
                </a:solidFill>
              </a:rPr>
              <a:t>do add an –s to the verb in third personal singular </a:t>
            </a:r>
            <a:r>
              <a:rPr lang="en-US" sz="2400" dirty="0">
                <a:solidFill>
                  <a:srgbClr val="FF0000"/>
                </a:solidFill>
              </a:rPr>
              <a:t>in the affirmative only</a:t>
            </a:r>
          </a:p>
          <a:p>
            <a:r>
              <a:rPr lang="en-US" sz="2400" dirty="0">
                <a:solidFill>
                  <a:schemeClr val="tx1"/>
                </a:solidFill>
              </a:rPr>
              <a:t>E.g. she work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/ he live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/ it sound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s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they work / I live / we sound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8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2FCC-2592-DC44-89AD-23F1BDAC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Construction: 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8587-AA46-4E46-9CD9-69541FAA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I/ you / we / you / they + </a:t>
            </a:r>
            <a:r>
              <a:rPr lang="en-US" sz="2000" b="1" i="1" dirty="0">
                <a:solidFill>
                  <a:schemeClr val="tx1"/>
                </a:solidFill>
              </a:rPr>
              <a:t>do not/don’t</a:t>
            </a:r>
            <a:r>
              <a:rPr lang="en-US" sz="2000" dirty="0">
                <a:solidFill>
                  <a:schemeClr val="tx1"/>
                </a:solidFill>
              </a:rPr>
              <a:t> + base </a:t>
            </a:r>
            <a:r>
              <a:rPr lang="en-US" sz="2000" dirty="0" err="1">
                <a:solidFill>
                  <a:schemeClr val="tx1"/>
                </a:solidFill>
              </a:rPr>
              <a:t>verbale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He / She / It + </a:t>
            </a:r>
            <a:r>
              <a:rPr lang="en-US" sz="2000" b="1" i="1" dirty="0">
                <a:solidFill>
                  <a:schemeClr val="tx1"/>
                </a:solidFill>
              </a:rPr>
              <a:t>does not/ doesn’t</a:t>
            </a:r>
            <a:r>
              <a:rPr lang="en-US" sz="2000" dirty="0">
                <a:solidFill>
                  <a:schemeClr val="tx1"/>
                </a:solidFill>
              </a:rPr>
              <a:t> + base verbal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E.g. I </a:t>
            </a:r>
            <a:r>
              <a:rPr lang="en-US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don’t</a:t>
            </a:r>
            <a:r>
              <a:rPr lang="en-US" sz="2000" dirty="0">
                <a:solidFill>
                  <a:schemeClr val="tx1"/>
                </a:solidFill>
              </a:rPr>
              <a:t> work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E.g. He </a:t>
            </a:r>
            <a:r>
              <a:rPr lang="en-US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doesn’t</a:t>
            </a:r>
            <a:r>
              <a:rPr lang="en-US" sz="2000" dirty="0">
                <a:solidFill>
                  <a:schemeClr val="tx1"/>
                </a:solidFill>
              </a:rPr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252786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B0CC-795A-0C43-B391-53D38E1E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Construction: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6B0A-AF84-5641-AB85-DC9C1061C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i="1" dirty="0">
                <a:solidFill>
                  <a:schemeClr val="tx1"/>
                </a:solidFill>
              </a:rPr>
              <a:t>Do</a:t>
            </a:r>
            <a:r>
              <a:rPr lang="en-US" sz="2000" dirty="0">
                <a:solidFill>
                  <a:schemeClr val="tx1"/>
                </a:solidFill>
              </a:rPr>
              <a:t> + I / you / we / they + base verbal + 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US" sz="2000" b="1" i="1" dirty="0">
                <a:solidFill>
                  <a:schemeClr val="tx1"/>
                </a:solidFill>
              </a:rPr>
              <a:t>Does</a:t>
            </a:r>
            <a:r>
              <a:rPr lang="en-US" sz="2000" dirty="0">
                <a:solidFill>
                  <a:schemeClr val="tx1"/>
                </a:solidFill>
              </a:rPr>
              <a:t> + he / she /it + base verbal + ?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E.g.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Do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you work?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E.g. </a:t>
            </a:r>
            <a:r>
              <a:rPr lang="en-US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Does</a:t>
            </a:r>
            <a:r>
              <a:rPr lang="en-US" sz="2000" dirty="0">
                <a:solidFill>
                  <a:schemeClr val="tx1"/>
                </a:solidFill>
              </a:rPr>
              <a:t> he work?</a:t>
            </a:r>
          </a:p>
        </p:txBody>
      </p:sp>
    </p:spTree>
    <p:extLst>
      <p:ext uri="{BB962C8B-B14F-4D97-AF65-F5344CB8AC3E}">
        <p14:creationId xmlns:p14="http://schemas.microsoft.com/office/powerpoint/2010/main" val="211611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7A0C-17A6-EC4B-8014-255A6758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425D-F6D8-0A4C-98F0-3BBE94867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Irregular verbs!!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to have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to be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to do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44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C450-F5E1-804B-9BED-4190B97B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9C3AE-6474-7C40-9760-02873797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001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Present continuous (I am doing)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 things happening at or around time of speaking</a:t>
            </a:r>
          </a:p>
          <a:p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The action is not yet complete</a:t>
            </a:r>
          </a:p>
          <a:p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E.g. The water </a:t>
            </a:r>
            <a:r>
              <a:rPr lang="en-US" sz="2800" i="1" dirty="0">
                <a:solidFill>
                  <a:schemeClr val="tx1"/>
                </a:solidFill>
                <a:sym typeface="Wingdings" pitchFamily="2" charset="2"/>
              </a:rPr>
              <a:t>is boiling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, can you turn it off?</a:t>
            </a:r>
          </a:p>
          <a:p>
            <a:endParaRPr lang="en-US" sz="2800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Present simple (I do)  things in general or that happen repeatedly  </a:t>
            </a:r>
          </a:p>
          <a:p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E.g. Water </a:t>
            </a:r>
            <a:r>
              <a:rPr lang="en-US" sz="2800" i="1" dirty="0">
                <a:solidFill>
                  <a:schemeClr val="tx1"/>
                </a:solidFill>
                <a:sym typeface="Wingdings" pitchFamily="2" charset="2"/>
              </a:rPr>
              <a:t>boils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 at 100 degrees Celsius.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87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D87B-CB60-A445-9541-22AA9AC6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Exercises: present continuous or present simple?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E08C6-59E4-7B42-B76F-CA59389CB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63" y="1798820"/>
            <a:ext cx="10553075" cy="50591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900" dirty="0">
                <a:solidFill>
                  <a:schemeClr val="tx1"/>
                </a:solidFill>
              </a:rPr>
              <a:t>Put the verbs in the correct form in groups </a:t>
            </a:r>
            <a:r>
              <a:rPr lang="en-US" sz="1900" dirty="0">
                <a:solidFill>
                  <a:schemeClr val="tx1"/>
                </a:solidFill>
                <a:sym typeface="Wingdings" pitchFamily="2" charset="2"/>
              </a:rPr>
              <a:t>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sym typeface="Wingdings" pitchFamily="2" charset="2"/>
              </a:rPr>
              <a:t>Julia is very good at languages, she ______________ (to speak) four languages.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sym typeface="Wingdings" pitchFamily="2" charset="2"/>
              </a:rPr>
              <a:t>Hurry up! Everybody ____________________ (to wait) for you.                                     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sym typeface="Wingdings" pitchFamily="2" charset="2"/>
              </a:rPr>
              <a:t>The river Nile __________________ (to flow) into the Mediterranean.                          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sym typeface="Wingdings" pitchFamily="2" charset="2"/>
              </a:rPr>
              <a:t>We usually _____________________ (to grow) vegetables in our garden, but this year we _____________ (not / to grow) any.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sym typeface="Wingdings" pitchFamily="2" charset="2"/>
              </a:rPr>
              <a:t>Can you drive? I ____________ (to learn). My father _______________ (to teach) me.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sym typeface="Wingdings" pitchFamily="2" charset="2"/>
              </a:rPr>
              <a:t>Normally I ____________ (to finish) work at five, but this week I _______________ (to work) until six.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sym typeface="Wingdings" pitchFamily="2" charset="2"/>
              </a:rPr>
              <a:t>Sonia __________________ (to look) for a place to live.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</a:rPr>
              <a:t>She __________________ (to stay) with her sister until she finds somewhere to live.</a:t>
            </a:r>
          </a:p>
        </p:txBody>
      </p:sp>
    </p:spTree>
    <p:extLst>
      <p:ext uri="{BB962C8B-B14F-4D97-AF65-F5344CB8AC3E}">
        <p14:creationId xmlns:p14="http://schemas.microsoft.com/office/powerpoint/2010/main" val="399098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AF74-A224-0C46-BCD6-E5761CBE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Simple past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BFF7-A902-B841-A617-EE47B6A3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Something that has happened in the past that is now over/completed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7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2369-0BDD-8B47-BF8E-6088466F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Construction: Affirmative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681C-33B4-5944-8CD0-0C6B0CE9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/>
              <a:t>Base verbal / infinitive of verb</a:t>
            </a:r>
          </a:p>
          <a:p>
            <a:r>
              <a:rPr lang="en-US" sz="2800" dirty="0"/>
              <a:t>+</a:t>
            </a:r>
          </a:p>
          <a:p>
            <a:r>
              <a:rPr lang="en-US" sz="2800" i="1" dirty="0"/>
              <a:t>-</a:t>
            </a:r>
            <a:r>
              <a:rPr lang="en-US" sz="2800" i="1" dirty="0" err="1"/>
              <a:t>ed</a:t>
            </a:r>
            <a:r>
              <a:rPr lang="en-US" sz="2800" i="1" dirty="0"/>
              <a:t> </a:t>
            </a:r>
          </a:p>
          <a:p>
            <a:pPr marL="0" indent="0">
              <a:buNone/>
            </a:pPr>
            <a:endParaRPr lang="en-US" sz="2800" i="1" dirty="0"/>
          </a:p>
          <a:p>
            <a:r>
              <a:rPr lang="en-US" sz="2800" dirty="0"/>
              <a:t>E.g. He </a:t>
            </a:r>
            <a:r>
              <a:rPr lang="en-US" sz="2800" i="1" dirty="0">
                <a:highlight>
                  <a:srgbClr val="FFFF00"/>
                </a:highlight>
              </a:rPr>
              <a:t>worked</a:t>
            </a:r>
          </a:p>
          <a:p>
            <a:endParaRPr lang="en-US" sz="2800" i="1" dirty="0"/>
          </a:p>
          <a:p>
            <a:r>
              <a:rPr lang="en-US" sz="2800" dirty="0">
                <a:solidFill>
                  <a:srgbClr val="FF0000"/>
                </a:solidFill>
              </a:rPr>
              <a:t>Note </a:t>
            </a:r>
            <a:r>
              <a:rPr lang="en-US" sz="2800" dirty="0">
                <a:solidFill>
                  <a:schemeClr val="tx1"/>
                </a:solidFill>
              </a:rPr>
              <a:t>irregulars</a:t>
            </a:r>
          </a:p>
          <a:p>
            <a:r>
              <a:rPr lang="en-US" sz="2800" dirty="0">
                <a:solidFill>
                  <a:schemeClr val="tx1"/>
                </a:solidFill>
              </a:rPr>
              <a:t>Write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 wrote</a:t>
            </a:r>
          </a:p>
          <a:p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See  saw</a:t>
            </a:r>
          </a:p>
          <a:p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Go  went</a:t>
            </a:r>
          </a:p>
          <a:p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Do  did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8830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E163-4555-1C41-B270-E017776D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Construction: 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28DB-719F-1244-BF6F-91583E42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Subject: I / you / he /she / we / you all/ they</a:t>
            </a:r>
          </a:p>
          <a:p>
            <a:r>
              <a:rPr lang="en-US" sz="2800" dirty="0">
                <a:solidFill>
                  <a:schemeClr val="tx1"/>
                </a:solidFill>
              </a:rPr>
              <a:t>+</a:t>
            </a:r>
          </a:p>
          <a:p>
            <a:r>
              <a:rPr lang="en-US" sz="2800" i="1" dirty="0">
                <a:solidFill>
                  <a:schemeClr val="tx1"/>
                </a:solidFill>
              </a:rPr>
              <a:t>Did not / didn’t</a:t>
            </a:r>
          </a:p>
          <a:p>
            <a:r>
              <a:rPr lang="en-US" sz="2800" i="1" dirty="0">
                <a:solidFill>
                  <a:schemeClr val="tx1"/>
                </a:solidFill>
              </a:rPr>
              <a:t>+</a:t>
            </a:r>
          </a:p>
          <a:p>
            <a:r>
              <a:rPr lang="en-US" sz="2800" dirty="0">
                <a:solidFill>
                  <a:schemeClr val="tx1"/>
                </a:solidFill>
              </a:rPr>
              <a:t>Base verbal / infinitive of verb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E.g. He </a:t>
            </a:r>
            <a:r>
              <a:rPr lang="en-US" sz="2800" i="1" dirty="0">
                <a:solidFill>
                  <a:schemeClr val="tx1"/>
                </a:solidFill>
                <a:highlight>
                  <a:srgbClr val="FFFF00"/>
                </a:highlight>
              </a:rPr>
              <a:t>didn’t</a:t>
            </a:r>
            <a:r>
              <a:rPr lang="en-US" sz="2800" dirty="0">
                <a:solidFill>
                  <a:schemeClr val="tx1"/>
                </a:solidFill>
              </a:rPr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285285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0050-4A9E-2F45-96D7-F7CDB5BF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Construction: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460B5-B2B3-0245-BBE6-E8417F87F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Did</a:t>
            </a:r>
          </a:p>
          <a:p>
            <a:r>
              <a:rPr lang="en-US" sz="2800" dirty="0">
                <a:solidFill>
                  <a:schemeClr val="tx1"/>
                </a:solidFill>
              </a:rPr>
              <a:t>+</a:t>
            </a:r>
          </a:p>
          <a:p>
            <a:r>
              <a:rPr lang="en-US" sz="2800" dirty="0">
                <a:solidFill>
                  <a:schemeClr val="tx1"/>
                </a:solidFill>
              </a:rPr>
              <a:t>Subject: I / you / he / she / we / you all / they</a:t>
            </a:r>
          </a:p>
          <a:p>
            <a:r>
              <a:rPr lang="en-US" sz="2800" dirty="0">
                <a:solidFill>
                  <a:schemeClr val="tx1"/>
                </a:solidFill>
              </a:rPr>
              <a:t>+</a:t>
            </a:r>
          </a:p>
          <a:p>
            <a:r>
              <a:rPr lang="en-US" sz="2800" dirty="0">
                <a:solidFill>
                  <a:schemeClr val="tx1"/>
                </a:solidFill>
              </a:rPr>
              <a:t>Base verbal / infinitive of verb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E.g. </a:t>
            </a:r>
            <a:r>
              <a:rPr lang="en-US" sz="2800" i="1" dirty="0">
                <a:solidFill>
                  <a:schemeClr val="tx1"/>
                </a:solidFill>
                <a:highlight>
                  <a:srgbClr val="FFFF00"/>
                </a:highlight>
              </a:rPr>
              <a:t>Did</a:t>
            </a:r>
            <a:r>
              <a:rPr lang="en-US" sz="2800" dirty="0">
                <a:solidFill>
                  <a:schemeClr val="tx1"/>
                </a:solidFill>
              </a:rPr>
              <a:t> he work?</a:t>
            </a:r>
          </a:p>
        </p:txBody>
      </p:sp>
    </p:spTree>
    <p:extLst>
      <p:ext uri="{BB962C8B-B14F-4D97-AF65-F5344CB8AC3E}">
        <p14:creationId xmlns:p14="http://schemas.microsoft.com/office/powerpoint/2010/main" val="145681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5218-E540-1248-AAA2-48FAA609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Present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963DD-2018-474F-A8F5-3ED96FB4A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Sarah is in her car. She is on her way to work. She is </a:t>
            </a:r>
            <a:r>
              <a:rPr lang="en-US" sz="2800" b="1" i="1" dirty="0">
                <a:solidFill>
                  <a:schemeClr val="tx1"/>
                </a:solidFill>
              </a:rPr>
              <a:t>driving</a:t>
            </a:r>
            <a:r>
              <a:rPr lang="en-US" sz="2800" dirty="0">
                <a:solidFill>
                  <a:schemeClr val="tx1"/>
                </a:solidFill>
              </a:rPr>
              <a:t> to work.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The action happens </a:t>
            </a:r>
            <a:r>
              <a:rPr lang="en-US" sz="2800" i="1" dirty="0">
                <a:solidFill>
                  <a:schemeClr val="tx1"/>
                </a:solidFill>
              </a:rPr>
              <a:t>now</a:t>
            </a:r>
            <a:r>
              <a:rPr lang="en-US" sz="2800" dirty="0">
                <a:solidFill>
                  <a:schemeClr val="tx1"/>
                </a:solidFill>
              </a:rPr>
              <a:t> at the time of speaking, it is not yet finished</a:t>
            </a:r>
          </a:p>
        </p:txBody>
      </p:sp>
    </p:spTree>
    <p:extLst>
      <p:ext uri="{BB962C8B-B14F-4D97-AF65-F5344CB8AC3E}">
        <p14:creationId xmlns:p14="http://schemas.microsoft.com/office/powerpoint/2010/main" val="1616034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E83E-459C-B541-86A5-CF34081A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Past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2640-B01C-CE4B-903B-8C20E4A51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5058"/>
            <a:ext cx="8596668" cy="47194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Past equivalent of the present continuous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Something that is not yet finished at a certain time when speaking of the past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Yesterday Karen and Jim played tennis. They started at 10 o’clock and finished at 11:30. At 10:30 they </a:t>
            </a:r>
            <a:r>
              <a:rPr lang="en-US" sz="2800" b="1" i="1" dirty="0">
                <a:solidFill>
                  <a:schemeClr val="tx1"/>
                </a:solidFill>
              </a:rPr>
              <a:t>were playing</a:t>
            </a:r>
            <a:r>
              <a:rPr lang="en-US" sz="2800" dirty="0">
                <a:solidFill>
                  <a:schemeClr val="tx1"/>
                </a:solidFill>
              </a:rPr>
              <a:t> tennis.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25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04EE-252B-5740-AFA1-B1FB4714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Construction: Affirmative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C3BC-7A23-2E4C-9BE9-640916A81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9806"/>
            <a:ext cx="8596668" cy="458674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Past simple of </a:t>
            </a:r>
            <a:r>
              <a:rPr lang="en-US" sz="2000" i="1" dirty="0">
                <a:solidFill>
                  <a:schemeClr val="tx1"/>
                </a:solidFill>
              </a:rPr>
              <a:t>‘to be’</a:t>
            </a:r>
          </a:p>
          <a:p>
            <a:r>
              <a:rPr lang="en-US" sz="2000" i="1" dirty="0">
                <a:solidFill>
                  <a:schemeClr val="tx1"/>
                </a:solidFill>
              </a:rPr>
              <a:t>+</a:t>
            </a:r>
          </a:p>
          <a:p>
            <a:r>
              <a:rPr lang="en-US" sz="2000" dirty="0">
                <a:solidFill>
                  <a:schemeClr val="tx1"/>
                </a:solidFill>
              </a:rPr>
              <a:t>base verbal/ infinitive of verb</a:t>
            </a:r>
          </a:p>
          <a:p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r>
              <a:rPr lang="en-US" sz="2000" i="1" dirty="0">
                <a:solidFill>
                  <a:schemeClr val="tx1"/>
                </a:solidFill>
              </a:rPr>
              <a:t>-</a:t>
            </a:r>
            <a:r>
              <a:rPr lang="en-US" sz="2000" i="1" dirty="0" err="1">
                <a:solidFill>
                  <a:schemeClr val="tx1"/>
                </a:solidFill>
              </a:rPr>
              <a:t>ing</a:t>
            </a:r>
            <a:endParaRPr lang="en-US" sz="2000" i="1" dirty="0">
              <a:solidFill>
                <a:schemeClr val="tx1"/>
              </a:solidFill>
            </a:endParaRPr>
          </a:p>
          <a:p>
            <a:endParaRPr lang="en-US" sz="2000" i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To be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 Simple Past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I was                                                  We were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You were                                            You (all) were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He/ She / It was                                 They were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91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847D-87D5-3D4A-8861-3CAE2C10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3CF69-48AE-624A-90EE-F3C417AE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E.g. They </a:t>
            </a:r>
            <a:r>
              <a:rPr lang="en-US" sz="2800" i="1" dirty="0">
                <a:solidFill>
                  <a:schemeClr val="tx1"/>
                </a:solidFill>
                <a:highlight>
                  <a:srgbClr val="FFFF00"/>
                </a:highlight>
              </a:rPr>
              <a:t>were playing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They to be past simple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 they were</a:t>
            </a:r>
          </a:p>
          <a:p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To play base verbal        play</a:t>
            </a:r>
          </a:p>
          <a:p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                                        + </a:t>
            </a:r>
            <a:r>
              <a:rPr lang="en-US" sz="2800" dirty="0" err="1">
                <a:solidFill>
                  <a:schemeClr val="tx1"/>
                </a:solidFill>
                <a:sym typeface="Wingdings" pitchFamily="2" charset="2"/>
              </a:rPr>
              <a:t>ing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59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B54A-5D9A-DE4D-95FA-BF94F503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Construction: 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717A-062F-7249-B12D-09C2C6A47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5201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Past simple tense </a:t>
            </a:r>
            <a:r>
              <a:rPr lang="en-US" sz="2800" i="1" dirty="0">
                <a:solidFill>
                  <a:schemeClr val="tx1"/>
                </a:solidFill>
              </a:rPr>
              <a:t>‘to be’</a:t>
            </a:r>
          </a:p>
          <a:p>
            <a:r>
              <a:rPr lang="en-US" sz="2800" i="1" dirty="0">
                <a:solidFill>
                  <a:schemeClr val="tx1"/>
                </a:solidFill>
              </a:rPr>
              <a:t>+ not</a:t>
            </a:r>
          </a:p>
          <a:p>
            <a:r>
              <a:rPr lang="en-US" sz="2800" i="1" dirty="0">
                <a:solidFill>
                  <a:schemeClr val="tx1"/>
                </a:solidFill>
              </a:rPr>
              <a:t>+ </a:t>
            </a:r>
            <a:r>
              <a:rPr lang="en-US" sz="2800" dirty="0">
                <a:solidFill>
                  <a:schemeClr val="tx1"/>
                </a:solidFill>
              </a:rPr>
              <a:t>infinitive of verb / base verbal</a:t>
            </a:r>
          </a:p>
          <a:p>
            <a:r>
              <a:rPr lang="en-US" sz="2800" i="1" dirty="0">
                <a:solidFill>
                  <a:schemeClr val="tx1"/>
                </a:solidFill>
              </a:rPr>
              <a:t>+ -</a:t>
            </a:r>
            <a:r>
              <a:rPr lang="en-US" sz="2800" i="1" dirty="0" err="1">
                <a:solidFill>
                  <a:schemeClr val="tx1"/>
                </a:solidFill>
              </a:rPr>
              <a:t>ing</a:t>
            </a:r>
            <a:endParaRPr lang="en-US" sz="2800" i="1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E.g. They </a:t>
            </a:r>
            <a:r>
              <a:rPr lang="en-US" sz="2800" i="1" dirty="0">
                <a:solidFill>
                  <a:schemeClr val="tx1"/>
                </a:solidFill>
                <a:highlight>
                  <a:srgbClr val="FFFF00"/>
                </a:highlight>
              </a:rPr>
              <a:t>were not / weren’t playing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86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CE6F-0D5C-5747-9F33-F9A529B3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Construction: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1850-5C7A-8148-9AE7-64C6A3CCB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6568"/>
            <a:ext cx="8596668" cy="49407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Simple past tense </a:t>
            </a:r>
            <a:r>
              <a:rPr lang="en-US" sz="2000" i="1" dirty="0">
                <a:solidFill>
                  <a:schemeClr val="tx1"/>
                </a:solidFill>
              </a:rPr>
              <a:t>‘to be’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reversed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+ infinitive of verb / base verbal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+ </a:t>
            </a:r>
            <a:r>
              <a:rPr lang="en-US" sz="2000" i="1" dirty="0">
                <a:solidFill>
                  <a:schemeClr val="tx1"/>
                </a:solidFill>
              </a:rPr>
              <a:t>-</a:t>
            </a:r>
            <a:r>
              <a:rPr lang="en-US" sz="2000" i="1" dirty="0" err="1">
                <a:solidFill>
                  <a:schemeClr val="tx1"/>
                </a:solidFill>
              </a:rPr>
              <a:t>ing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Was I                                           Were we  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Were you                                     Were you all</a:t>
            </a:r>
          </a:p>
          <a:p>
            <a:r>
              <a:rPr lang="en-US" sz="2000" dirty="0">
                <a:solidFill>
                  <a:schemeClr val="tx1"/>
                </a:solidFill>
              </a:rPr>
              <a:t>Was he / she / it                          Were they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E.g. </a:t>
            </a:r>
            <a:r>
              <a:rPr lang="en-US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Were</a:t>
            </a:r>
            <a:r>
              <a:rPr lang="en-US" sz="2000" dirty="0">
                <a:solidFill>
                  <a:schemeClr val="tx1"/>
                </a:solidFill>
              </a:rPr>
              <a:t> they </a:t>
            </a:r>
            <a:r>
              <a:rPr lang="en-US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playing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1065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66E7-DDB2-164C-A511-974B17CB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F630-10B8-4046-9FC9-8F4BED04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8997"/>
            <a:ext cx="8596668" cy="5122526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Simple past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 things that happened in the past that are complete </a:t>
            </a:r>
          </a:p>
          <a:p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E.g. I </a:t>
            </a:r>
            <a:r>
              <a:rPr lang="en-US" sz="2800" i="1" dirty="0">
                <a:solidFill>
                  <a:schemeClr val="tx1"/>
                </a:solidFill>
                <a:sym typeface="Wingdings" pitchFamily="2" charset="2"/>
              </a:rPr>
              <a:t>studied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 French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Past continuous  things that are not yet complete when speaking of the past </a:t>
            </a:r>
          </a:p>
          <a:p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Usually used when speaking of a particular event in the past</a:t>
            </a:r>
          </a:p>
          <a:p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E.g. I </a:t>
            </a:r>
            <a:r>
              <a:rPr lang="en-US" sz="2800" i="1" dirty="0">
                <a:solidFill>
                  <a:schemeClr val="tx1"/>
                </a:solidFill>
                <a:sym typeface="Wingdings" pitchFamily="2" charset="2"/>
              </a:rPr>
              <a:t>was studying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 French </a:t>
            </a:r>
            <a:r>
              <a:rPr lang="en-US" sz="2800" u="sng" dirty="0">
                <a:solidFill>
                  <a:schemeClr val="tx1"/>
                </a:solidFill>
                <a:sym typeface="Wingdings" pitchFamily="2" charset="2"/>
              </a:rPr>
              <a:t>last year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  As I am speaking to last year here, I was still in the process of studying French at that time</a:t>
            </a:r>
          </a:p>
          <a:p>
            <a:endParaRPr lang="en-US" sz="2800" u="sng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3015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9FD9-804B-4D43-AB90-5BD3767A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B060-0C94-E741-BD7C-20695CDC3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040634" cy="4525024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two are often used together in events where:</a:t>
            </a:r>
          </a:p>
          <a:p>
            <a:r>
              <a:rPr lang="en-US" sz="2800" dirty="0">
                <a:solidFill>
                  <a:schemeClr val="tx1"/>
                </a:solidFill>
              </a:rPr>
              <a:t>Past continuous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 describes longer / ‘background’ action or situation</a:t>
            </a:r>
          </a:p>
          <a:p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Simple past  describes the main events / action</a:t>
            </a:r>
          </a:p>
          <a:p>
            <a:endParaRPr lang="en-US" sz="2800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I </a:t>
            </a:r>
            <a:r>
              <a:rPr lang="en-US" sz="2800" i="1" dirty="0">
                <a:solidFill>
                  <a:schemeClr val="tx1"/>
                </a:solidFill>
                <a:highlight>
                  <a:srgbClr val="FFFF00"/>
                </a:highlight>
                <a:sym typeface="Wingdings" pitchFamily="2" charset="2"/>
              </a:rPr>
              <a:t>broke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 (simple past) my leg when I </a:t>
            </a:r>
            <a:r>
              <a:rPr lang="en-US" sz="2800" i="1" dirty="0">
                <a:solidFill>
                  <a:schemeClr val="tx1"/>
                </a:solidFill>
                <a:highlight>
                  <a:srgbClr val="FFFF00"/>
                </a:highlight>
                <a:sym typeface="Wingdings" pitchFamily="2" charset="2"/>
              </a:rPr>
              <a:t>was skiing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 (past continuous).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Main event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 I broke my leg</a:t>
            </a:r>
          </a:p>
          <a:p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Background action  I was skiing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20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4341-DF0F-3244-AD83-569224EA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64C8E-CB96-F942-AAEB-2679AD5D3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329"/>
            <a:ext cx="8596668" cy="44780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Jenny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was waiting</a:t>
            </a:r>
            <a:r>
              <a:rPr lang="en-US" sz="2000" dirty="0">
                <a:solidFill>
                  <a:schemeClr val="tx1"/>
                </a:solidFill>
              </a:rPr>
              <a:t> for me when I arrived.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How fast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were you driving </a:t>
            </a:r>
            <a:r>
              <a:rPr lang="en-US" sz="2000" dirty="0">
                <a:solidFill>
                  <a:schemeClr val="tx1"/>
                </a:solidFill>
              </a:rPr>
              <a:t>when the accident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happened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We were in a very difficult position. We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didn’t know </a:t>
            </a:r>
            <a:r>
              <a:rPr lang="en-US" sz="2000" dirty="0">
                <a:solidFill>
                  <a:schemeClr val="tx1"/>
                </a:solidFill>
              </a:rPr>
              <a:t>what to do.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When I was young I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wanted</a:t>
            </a:r>
            <a:r>
              <a:rPr lang="en-US" sz="2000" dirty="0">
                <a:solidFill>
                  <a:schemeClr val="tx1"/>
                </a:solidFill>
              </a:rPr>
              <a:t> to be a pilot.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Last night I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dropped</a:t>
            </a:r>
            <a:r>
              <a:rPr lang="en-US" sz="2000" dirty="0">
                <a:solidFill>
                  <a:schemeClr val="tx1"/>
                </a:solidFill>
              </a:rPr>
              <a:t> a plate when I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was doing </a:t>
            </a:r>
            <a:r>
              <a:rPr lang="en-US" sz="2000" dirty="0">
                <a:solidFill>
                  <a:schemeClr val="tx1"/>
                </a:solidFill>
              </a:rPr>
              <a:t>the washing-up. Fortunately it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didn’t break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Sam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took</a:t>
            </a:r>
            <a:r>
              <a:rPr lang="en-US" sz="2000" dirty="0">
                <a:solidFill>
                  <a:schemeClr val="tx1"/>
                </a:solidFill>
              </a:rPr>
              <a:t> a picture of me while I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wasn’t looking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1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4088-D2C2-6846-83F3-812D9A42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Reading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62B5F-588F-9248-A34C-A7277A9B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Using the booklets from last week</a:t>
            </a:r>
            <a:r>
              <a:rPr lang="en-US" sz="2800">
                <a:solidFill>
                  <a:schemeClr val="tx1"/>
                </a:solidFill>
              </a:rPr>
              <a:t>, answer first 2 pages </a:t>
            </a:r>
            <a:r>
              <a:rPr lang="en-US" sz="280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5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9ACA-0348-0140-98A8-0FDA82F9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Construction: Affirmative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7BE59-BFEB-2745-B717-215CD06F2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3869"/>
            <a:ext cx="8596668" cy="4796852"/>
          </a:xfrm>
        </p:spPr>
        <p:txBody>
          <a:bodyPr>
            <a:noAutofit/>
          </a:bodyPr>
          <a:lstStyle/>
          <a:p>
            <a:r>
              <a:rPr lang="en-US" sz="2100" dirty="0">
                <a:solidFill>
                  <a:schemeClr val="tx1"/>
                </a:solidFill>
              </a:rPr>
              <a:t>Present tense </a:t>
            </a:r>
            <a:r>
              <a:rPr lang="en-US" sz="2100" i="1" dirty="0">
                <a:solidFill>
                  <a:schemeClr val="tx1"/>
                </a:solidFill>
              </a:rPr>
              <a:t>‘to be’ </a:t>
            </a:r>
          </a:p>
          <a:p>
            <a:r>
              <a:rPr lang="en-US" sz="2100" dirty="0">
                <a:solidFill>
                  <a:schemeClr val="tx1"/>
                </a:solidFill>
              </a:rPr>
              <a:t>+ infinitive of verb / base </a:t>
            </a:r>
            <a:r>
              <a:rPr lang="en-US" sz="2100" dirty="0" err="1">
                <a:solidFill>
                  <a:schemeClr val="tx1"/>
                </a:solidFill>
              </a:rPr>
              <a:t>verbale</a:t>
            </a:r>
            <a:endParaRPr lang="en-US" sz="2100" dirty="0">
              <a:solidFill>
                <a:schemeClr val="tx1"/>
              </a:solidFill>
            </a:endParaRPr>
          </a:p>
          <a:p>
            <a:r>
              <a:rPr lang="en-US" sz="2100" dirty="0">
                <a:solidFill>
                  <a:schemeClr val="tx1"/>
                </a:solidFill>
              </a:rPr>
              <a:t>+ -</a:t>
            </a:r>
            <a:r>
              <a:rPr lang="en-US" sz="2100" dirty="0" err="1">
                <a:solidFill>
                  <a:schemeClr val="tx1"/>
                </a:solidFill>
              </a:rPr>
              <a:t>ing</a:t>
            </a:r>
            <a:endParaRPr lang="en-US" sz="21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r>
              <a:rPr lang="en-US" sz="2100" dirty="0">
                <a:solidFill>
                  <a:schemeClr val="tx1"/>
                </a:solidFill>
              </a:rPr>
              <a:t>I am /I’m</a:t>
            </a:r>
          </a:p>
          <a:p>
            <a:r>
              <a:rPr lang="en-US" sz="2100" dirty="0">
                <a:solidFill>
                  <a:schemeClr val="tx1"/>
                </a:solidFill>
              </a:rPr>
              <a:t>You are / You’re</a:t>
            </a:r>
          </a:p>
          <a:p>
            <a:r>
              <a:rPr lang="en-US" sz="2100" dirty="0">
                <a:solidFill>
                  <a:schemeClr val="tx1"/>
                </a:solidFill>
              </a:rPr>
              <a:t>He/She/It is     He’s/She’s/It’s                 + infinitive + -</a:t>
            </a:r>
            <a:r>
              <a:rPr lang="en-US" sz="2100" dirty="0" err="1">
                <a:solidFill>
                  <a:schemeClr val="tx1"/>
                </a:solidFill>
              </a:rPr>
              <a:t>ing</a:t>
            </a:r>
            <a:r>
              <a:rPr lang="en-US" sz="2100" dirty="0">
                <a:solidFill>
                  <a:schemeClr val="tx1"/>
                </a:solidFill>
              </a:rPr>
              <a:t>                 </a:t>
            </a:r>
          </a:p>
          <a:p>
            <a:r>
              <a:rPr lang="en-US" sz="2100" dirty="0">
                <a:solidFill>
                  <a:schemeClr val="tx1"/>
                </a:solidFill>
              </a:rPr>
              <a:t>We are / We’re</a:t>
            </a:r>
          </a:p>
          <a:p>
            <a:r>
              <a:rPr lang="en-US" sz="2100" dirty="0">
                <a:solidFill>
                  <a:schemeClr val="tx1"/>
                </a:solidFill>
              </a:rPr>
              <a:t>You (all) are</a:t>
            </a:r>
          </a:p>
          <a:p>
            <a:r>
              <a:rPr lang="en-US" sz="2100" dirty="0">
                <a:solidFill>
                  <a:schemeClr val="tx1"/>
                </a:solidFill>
              </a:rPr>
              <a:t>They are / They’re</a:t>
            </a:r>
          </a:p>
        </p:txBody>
      </p:sp>
    </p:spTree>
    <p:extLst>
      <p:ext uri="{BB962C8B-B14F-4D97-AF65-F5344CB8AC3E}">
        <p14:creationId xmlns:p14="http://schemas.microsoft.com/office/powerpoint/2010/main" val="169880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61AC-10C9-944A-A150-7C0005FF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E521-55F8-6940-8405-AD3AB7FC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E.g. I </a:t>
            </a:r>
            <a:r>
              <a:rPr lang="en-US" sz="2800" i="1" dirty="0">
                <a:highlight>
                  <a:srgbClr val="FFFF00"/>
                </a:highlight>
              </a:rPr>
              <a:t>am driving</a:t>
            </a:r>
          </a:p>
        </p:txBody>
      </p:sp>
    </p:spTree>
    <p:extLst>
      <p:ext uri="{BB962C8B-B14F-4D97-AF65-F5344CB8AC3E}">
        <p14:creationId xmlns:p14="http://schemas.microsoft.com/office/powerpoint/2010/main" val="157088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10C9-3266-064D-BB59-FF5191B5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Construction: 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45AE-6C02-BB4B-8BAC-56ECAB457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8957"/>
            <a:ext cx="8596668" cy="494675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Present tense </a:t>
            </a:r>
            <a:r>
              <a:rPr lang="en-US" sz="2000" i="1" dirty="0">
                <a:solidFill>
                  <a:schemeClr val="tx1"/>
                </a:solidFill>
              </a:rPr>
              <a:t>‘to be’</a:t>
            </a:r>
          </a:p>
          <a:p>
            <a:r>
              <a:rPr lang="en-US" sz="2000" i="1" dirty="0">
                <a:solidFill>
                  <a:schemeClr val="tx1"/>
                </a:solidFill>
              </a:rPr>
              <a:t>+ not</a:t>
            </a:r>
          </a:p>
          <a:p>
            <a:r>
              <a:rPr lang="en-US" sz="2000" i="1" dirty="0">
                <a:solidFill>
                  <a:schemeClr val="tx1"/>
                </a:solidFill>
              </a:rPr>
              <a:t>+ </a:t>
            </a:r>
            <a:r>
              <a:rPr lang="en-US" sz="2000" dirty="0">
                <a:solidFill>
                  <a:schemeClr val="tx1"/>
                </a:solidFill>
              </a:rPr>
              <a:t>infinitive of verb / base verbal</a:t>
            </a:r>
          </a:p>
          <a:p>
            <a:r>
              <a:rPr lang="en-US" sz="2000" i="1" dirty="0">
                <a:solidFill>
                  <a:schemeClr val="tx1"/>
                </a:solidFill>
              </a:rPr>
              <a:t>+ </a:t>
            </a:r>
            <a:r>
              <a:rPr lang="en-US" sz="2000" dirty="0">
                <a:solidFill>
                  <a:schemeClr val="tx1"/>
                </a:solidFill>
              </a:rPr>
              <a:t>-</a:t>
            </a:r>
            <a:r>
              <a:rPr lang="en-US" sz="2000" dirty="0" err="1">
                <a:solidFill>
                  <a:schemeClr val="tx1"/>
                </a:solidFill>
              </a:rPr>
              <a:t>ing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i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 am not</a:t>
            </a:r>
          </a:p>
          <a:p>
            <a:r>
              <a:rPr lang="en-US" sz="2000" dirty="0">
                <a:solidFill>
                  <a:schemeClr val="tx1"/>
                </a:solidFill>
              </a:rPr>
              <a:t>You are not</a:t>
            </a:r>
          </a:p>
          <a:p>
            <a:r>
              <a:rPr lang="en-US" sz="2000" dirty="0">
                <a:solidFill>
                  <a:schemeClr val="tx1"/>
                </a:solidFill>
              </a:rPr>
              <a:t>He/She/Its is not                                  +infinitive + -</a:t>
            </a:r>
            <a:r>
              <a:rPr lang="en-US" sz="2000" dirty="0" err="1">
                <a:solidFill>
                  <a:schemeClr val="tx1"/>
                </a:solidFill>
              </a:rPr>
              <a:t>ing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We are not</a:t>
            </a:r>
          </a:p>
          <a:p>
            <a:r>
              <a:rPr lang="en-US" sz="2000" dirty="0">
                <a:solidFill>
                  <a:schemeClr val="tx1"/>
                </a:solidFill>
              </a:rPr>
              <a:t>You (all) are not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They are not</a:t>
            </a:r>
          </a:p>
        </p:txBody>
      </p:sp>
    </p:spTree>
    <p:extLst>
      <p:ext uri="{BB962C8B-B14F-4D97-AF65-F5344CB8AC3E}">
        <p14:creationId xmlns:p14="http://schemas.microsoft.com/office/powerpoint/2010/main" val="100074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DAA3-EF15-1B4D-B2B7-82953C93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47C43-8AC9-AE46-9090-BB6E0638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E.g. I </a:t>
            </a:r>
            <a:r>
              <a:rPr lang="en-US" sz="2800" i="1" dirty="0">
                <a:highlight>
                  <a:srgbClr val="FFFF00"/>
                </a:highlight>
              </a:rPr>
              <a:t>am not driving</a:t>
            </a:r>
          </a:p>
        </p:txBody>
      </p:sp>
    </p:spTree>
    <p:extLst>
      <p:ext uri="{BB962C8B-B14F-4D97-AF65-F5344CB8AC3E}">
        <p14:creationId xmlns:p14="http://schemas.microsoft.com/office/powerpoint/2010/main" val="243804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08C8-A6A8-F049-825F-7526CF8B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Construction: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8E6F-59B1-0D45-92EA-4D38E872A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3830"/>
            <a:ext cx="8596668" cy="473689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Present tense </a:t>
            </a:r>
            <a:r>
              <a:rPr lang="en-US" sz="2000" i="1" dirty="0">
                <a:solidFill>
                  <a:schemeClr val="tx1"/>
                </a:solidFill>
              </a:rPr>
              <a:t>‘to be’ </a:t>
            </a:r>
            <a:r>
              <a:rPr lang="en-US" sz="2000" dirty="0">
                <a:solidFill>
                  <a:schemeClr val="tx1"/>
                </a:solidFill>
              </a:rPr>
              <a:t>reversed</a:t>
            </a:r>
          </a:p>
          <a:p>
            <a:r>
              <a:rPr lang="en-US" sz="2000" dirty="0">
                <a:solidFill>
                  <a:schemeClr val="tx1"/>
                </a:solidFill>
              </a:rPr>
              <a:t>+ infinitive of verb / base verbal</a:t>
            </a:r>
          </a:p>
          <a:p>
            <a:r>
              <a:rPr lang="en-US" sz="2000" dirty="0">
                <a:solidFill>
                  <a:schemeClr val="tx1"/>
                </a:solidFill>
              </a:rPr>
              <a:t>+ -</a:t>
            </a:r>
            <a:r>
              <a:rPr lang="en-US" sz="2000" dirty="0" err="1">
                <a:solidFill>
                  <a:schemeClr val="tx1"/>
                </a:solidFill>
              </a:rPr>
              <a:t>ing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Am I</a:t>
            </a:r>
          </a:p>
          <a:p>
            <a:r>
              <a:rPr lang="en-US" sz="2000" dirty="0">
                <a:solidFill>
                  <a:schemeClr val="tx1"/>
                </a:solidFill>
              </a:rPr>
              <a:t>Are you</a:t>
            </a:r>
          </a:p>
          <a:p>
            <a:r>
              <a:rPr lang="en-US" sz="2000" dirty="0">
                <a:solidFill>
                  <a:schemeClr val="tx1"/>
                </a:solidFill>
              </a:rPr>
              <a:t>Is he/she/it                          + infinitive + -</a:t>
            </a:r>
            <a:r>
              <a:rPr lang="en-US" sz="2000" dirty="0" err="1">
                <a:solidFill>
                  <a:schemeClr val="tx1"/>
                </a:solidFill>
              </a:rPr>
              <a:t>ing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Are we</a:t>
            </a:r>
          </a:p>
          <a:p>
            <a:r>
              <a:rPr lang="en-US" sz="2000" dirty="0">
                <a:solidFill>
                  <a:schemeClr val="tx1"/>
                </a:solidFill>
              </a:rPr>
              <a:t>Are you (all)</a:t>
            </a:r>
          </a:p>
          <a:p>
            <a:r>
              <a:rPr lang="en-US" sz="2000" dirty="0">
                <a:solidFill>
                  <a:schemeClr val="tx1"/>
                </a:solidFill>
              </a:rPr>
              <a:t>Are they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578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8754-759D-3843-948D-E6781743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AC9A-6031-7642-8C86-C74507FFE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E.g. </a:t>
            </a:r>
            <a:r>
              <a:rPr lang="en-US" sz="2800" i="1" dirty="0">
                <a:highlight>
                  <a:srgbClr val="FFFF00"/>
                </a:highlight>
              </a:rPr>
              <a:t>Are</a:t>
            </a:r>
            <a:r>
              <a:rPr lang="en-US" sz="2800" dirty="0"/>
              <a:t> you </a:t>
            </a:r>
            <a:r>
              <a:rPr lang="en-US" sz="2800" i="1" dirty="0">
                <a:highlight>
                  <a:srgbClr val="FFFF00"/>
                </a:highlight>
              </a:rPr>
              <a:t>driving?</a:t>
            </a:r>
          </a:p>
        </p:txBody>
      </p:sp>
    </p:spTree>
    <p:extLst>
      <p:ext uri="{BB962C8B-B14F-4D97-AF65-F5344CB8AC3E}">
        <p14:creationId xmlns:p14="http://schemas.microsoft.com/office/powerpoint/2010/main" val="378595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5EB0-5354-5142-91C1-91E67C7F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Present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62F7E-AB8C-ED4F-B586-F03B749BE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Used when talking about things in the present in general e.g. </a:t>
            </a:r>
            <a:r>
              <a:rPr lang="en-US" sz="2800" b="1" i="1" dirty="0">
                <a:solidFill>
                  <a:schemeClr val="tx1"/>
                </a:solidFill>
              </a:rPr>
              <a:t>I study science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I am not studying science right now, but I generally do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Something that happens all the time/repeatedly</a:t>
            </a:r>
          </a:p>
        </p:txBody>
      </p:sp>
    </p:spTree>
    <p:extLst>
      <p:ext uri="{BB962C8B-B14F-4D97-AF65-F5344CB8AC3E}">
        <p14:creationId xmlns:p14="http://schemas.microsoft.com/office/powerpoint/2010/main" val="35393855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{9B53E6C0-1234-C64B-9CF7-BE44D8CFB5AF}tf10001060</Template>
  <TotalTime>123</TotalTime>
  <Words>1189</Words>
  <Application>Microsoft Macintosh PowerPoint</Application>
  <PresentationFormat>Widescreen</PresentationFormat>
  <Paragraphs>184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Trebuchet MS</vt:lpstr>
      <vt:lpstr>Wingdings</vt:lpstr>
      <vt:lpstr>Wingdings 3</vt:lpstr>
      <vt:lpstr>Facet</vt:lpstr>
      <vt:lpstr>Week 2</vt:lpstr>
      <vt:lpstr>Present Continuous</vt:lpstr>
      <vt:lpstr>Construction: Affirmative</vt:lpstr>
      <vt:lpstr>PowerPoint Presentation</vt:lpstr>
      <vt:lpstr>Construction: Negative</vt:lpstr>
      <vt:lpstr>PowerPoint Presentation</vt:lpstr>
      <vt:lpstr>Construction: Question</vt:lpstr>
      <vt:lpstr>PowerPoint Presentation</vt:lpstr>
      <vt:lpstr>Present Simple</vt:lpstr>
      <vt:lpstr>Construction: Affirmative</vt:lpstr>
      <vt:lpstr>Construction: Negative</vt:lpstr>
      <vt:lpstr>Construction: Question</vt:lpstr>
      <vt:lpstr>Note</vt:lpstr>
      <vt:lpstr>Comparison</vt:lpstr>
      <vt:lpstr>Exercises: present continuous or present simple?</vt:lpstr>
      <vt:lpstr>Simple past</vt:lpstr>
      <vt:lpstr>Construction: Affirmative</vt:lpstr>
      <vt:lpstr>Construction: Negative</vt:lpstr>
      <vt:lpstr>Construction: Question</vt:lpstr>
      <vt:lpstr>Past Continuous</vt:lpstr>
      <vt:lpstr>Construction: Affirmative</vt:lpstr>
      <vt:lpstr>PowerPoint Presentation</vt:lpstr>
      <vt:lpstr>Construction: Negative</vt:lpstr>
      <vt:lpstr>Construction: Question</vt:lpstr>
      <vt:lpstr>Comparison</vt:lpstr>
      <vt:lpstr>PowerPoint Presentation</vt:lpstr>
      <vt:lpstr>PowerPoint Presentation</vt:lpstr>
      <vt:lpstr>Reading Comprehension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Daria Cornovan</dc:creator>
  <cp:lastModifiedBy>Daria Cornovan</cp:lastModifiedBy>
  <cp:revision>19</cp:revision>
  <dcterms:created xsi:type="dcterms:W3CDTF">2018-09-18T16:06:20Z</dcterms:created>
  <dcterms:modified xsi:type="dcterms:W3CDTF">2018-09-20T08:01:39Z</dcterms:modified>
</cp:coreProperties>
</file>