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82" r:id="rId2"/>
    <p:sldId id="270" r:id="rId3"/>
    <p:sldId id="257" r:id="rId4"/>
    <p:sldId id="258" r:id="rId5"/>
    <p:sldId id="259" r:id="rId6"/>
    <p:sldId id="260" r:id="rId7"/>
    <p:sldId id="262" r:id="rId8"/>
    <p:sldId id="261" r:id="rId9"/>
    <p:sldId id="264" r:id="rId10"/>
    <p:sldId id="284" r:id="rId11"/>
    <p:sldId id="263" r:id="rId12"/>
    <p:sldId id="265" r:id="rId13"/>
    <p:sldId id="273" r:id="rId14"/>
    <p:sldId id="267" r:id="rId15"/>
    <p:sldId id="286" r:id="rId16"/>
    <p:sldId id="268" r:id="rId17"/>
    <p:sldId id="269" r:id="rId18"/>
    <p:sldId id="288" r:id="rId19"/>
    <p:sldId id="271" r:id="rId20"/>
    <p:sldId id="272" r:id="rId21"/>
    <p:sldId id="277" r:id="rId22"/>
    <p:sldId id="278" r:id="rId23"/>
    <p:sldId id="280" r:id="rId24"/>
    <p:sldId id="279" r:id="rId25"/>
    <p:sldId id="274"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91" d="100"/>
          <a:sy n="91" d="100"/>
        </p:scale>
        <p:origin x="12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5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92805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9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358871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732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263081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663058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50025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85964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a:t>
            </a:fld>
            <a:endParaRPr lang="en-US" dirty="0"/>
          </a:p>
        </p:txBody>
      </p:sp>
    </p:spTree>
    <p:extLst>
      <p:ext uri="{BB962C8B-B14F-4D97-AF65-F5344CB8AC3E}">
        <p14:creationId xmlns:p14="http://schemas.microsoft.com/office/powerpoint/2010/main" val="461714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699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1/16/2019</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8072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yr5cjyokVU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f.com/wwen/english-resources/english-grammar/unreal-past/"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CE8CA9-D6D2-4C46-8070-9566F894E5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332DD-A1D0-5E42-A7D3-02AA01B86D51}"/>
              </a:ext>
            </a:extLst>
          </p:cNvPr>
          <p:cNvSpPr>
            <a:spLocks noGrp="1"/>
          </p:cNvSpPr>
          <p:nvPr>
            <p:ph type="title"/>
          </p:nvPr>
        </p:nvSpPr>
        <p:spPr>
          <a:xfrm>
            <a:off x="1024129" y="585216"/>
            <a:ext cx="3779085" cy="1499616"/>
          </a:xfrm>
        </p:spPr>
        <p:txBody>
          <a:bodyPr>
            <a:normAutofit/>
          </a:bodyPr>
          <a:lstStyle/>
          <a:p>
            <a:r>
              <a:rPr lang="en-US" sz="4400" dirty="0">
                <a:solidFill>
                  <a:schemeClr val="tx1"/>
                </a:solidFill>
              </a:rPr>
              <a:t>Week 1</a:t>
            </a:r>
          </a:p>
        </p:txBody>
      </p:sp>
      <p:cxnSp>
        <p:nvCxnSpPr>
          <p:cNvPr id="11" name="Straight Connector 10">
            <a:extLst>
              <a:ext uri="{FF2B5EF4-FFF2-40B4-BE49-F238E27FC236}">
                <a16:creationId xmlns:a16="http://schemas.microsoft.com/office/drawing/2014/main" id="{72B31CF5-BEC2-457D-A52F-6A5CCB066FE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F54EE0-B62C-E44D-9CAD-FCAD100F658E}"/>
              </a:ext>
            </a:extLst>
          </p:cNvPr>
          <p:cNvSpPr>
            <a:spLocks noGrp="1"/>
          </p:cNvSpPr>
          <p:nvPr>
            <p:ph idx="1"/>
          </p:nvPr>
        </p:nvSpPr>
        <p:spPr>
          <a:xfrm>
            <a:off x="1024129" y="2286000"/>
            <a:ext cx="3791711" cy="3931920"/>
          </a:xfrm>
        </p:spPr>
        <p:txBody>
          <a:bodyPr>
            <a:normAutofit/>
          </a:bodyPr>
          <a:lstStyle/>
          <a:p>
            <a:pPr marL="0" indent="0">
              <a:buNone/>
            </a:pPr>
            <a:r>
              <a:rPr lang="en-US" dirty="0">
                <a:solidFill>
                  <a:srgbClr val="FFFFFF"/>
                </a:solidFill>
              </a:rPr>
              <a:t>revision</a:t>
            </a:r>
          </a:p>
          <a:p>
            <a:pPr marL="0" indent="0">
              <a:buNone/>
            </a:pPr>
            <a:r>
              <a:rPr lang="en-US" dirty="0">
                <a:solidFill>
                  <a:srgbClr val="FFFFFF"/>
                </a:solidFill>
              </a:rPr>
              <a:t>grammar </a:t>
            </a:r>
            <a:r>
              <a:rPr lang="en-US" dirty="0">
                <a:solidFill>
                  <a:srgbClr val="FFFFFF"/>
                </a:solidFill>
                <a:sym typeface="Wingdings" pitchFamily="2" charset="2"/>
              </a:rPr>
              <a:t> conditional tense zero and type 1</a:t>
            </a:r>
          </a:p>
          <a:p>
            <a:pPr marL="0" indent="0">
              <a:buNone/>
            </a:pPr>
            <a:r>
              <a:rPr lang="en-US" dirty="0">
                <a:solidFill>
                  <a:srgbClr val="FFFFFF"/>
                </a:solidFill>
                <a:sym typeface="Wingdings" pitchFamily="2" charset="2"/>
              </a:rPr>
              <a:t>listening comprehension  science and ethics – the milligram experiment</a:t>
            </a:r>
            <a:endParaRPr lang="en-US" dirty="0">
              <a:solidFill>
                <a:srgbClr val="FFFFFF"/>
              </a:solidFill>
            </a:endParaRPr>
          </a:p>
        </p:txBody>
      </p:sp>
      <p:pic>
        <p:nvPicPr>
          <p:cNvPr id="4" name="Picture 3" descr="A close up of a logo&#10;&#10;Description automatically generated">
            <a:extLst>
              <a:ext uri="{FF2B5EF4-FFF2-40B4-BE49-F238E27FC236}">
                <a16:creationId xmlns:a16="http://schemas.microsoft.com/office/drawing/2014/main" id="{C1751ED3-3621-3343-8B68-6C38A9D981A8}"/>
              </a:ext>
            </a:extLst>
          </p:cNvPr>
          <p:cNvPicPr>
            <a:picLocks noChangeAspect="1"/>
          </p:cNvPicPr>
          <p:nvPr/>
        </p:nvPicPr>
        <p:blipFill>
          <a:blip r:embed="rId2"/>
          <a:stretch>
            <a:fillRect/>
          </a:stretch>
        </p:blipFill>
        <p:spPr>
          <a:xfrm>
            <a:off x="6096000" y="1376210"/>
            <a:ext cx="5455921" cy="4105579"/>
          </a:xfrm>
          <a:prstGeom prst="rect">
            <a:avLst/>
          </a:prstGeom>
        </p:spPr>
      </p:pic>
    </p:spTree>
    <p:extLst>
      <p:ext uri="{BB962C8B-B14F-4D97-AF65-F5344CB8AC3E}">
        <p14:creationId xmlns:p14="http://schemas.microsoft.com/office/powerpoint/2010/main" val="2907734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97BA-F52E-8641-871B-54676E360D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CECEBD-81C0-5B48-AC46-67602C46E8E2}"/>
              </a:ext>
            </a:extLst>
          </p:cNvPr>
          <p:cNvSpPr>
            <a:spLocks noGrp="1"/>
          </p:cNvSpPr>
          <p:nvPr>
            <p:ph idx="1"/>
          </p:nvPr>
        </p:nvSpPr>
        <p:spPr/>
        <p:txBody>
          <a:bodyPr/>
          <a:lstStyle/>
          <a:p>
            <a:pPr>
              <a:buFont typeface="Arial" panose="020B0604020202020204" pitchFamily="34" charset="0"/>
              <a:buChar char="•"/>
            </a:pPr>
            <a:r>
              <a:rPr lang="en-US" dirty="0"/>
              <a:t> the conditional consists of 2 clauses i.e. 2 actions, where </a:t>
            </a:r>
            <a:r>
              <a:rPr lang="en-US"/>
              <a:t>one action </a:t>
            </a:r>
            <a:r>
              <a:rPr lang="en-US" dirty="0"/>
              <a:t>depends on the other one</a:t>
            </a:r>
          </a:p>
          <a:p>
            <a:pPr>
              <a:buFont typeface="Arial" panose="020B0604020202020204" pitchFamily="34" charset="0"/>
              <a:buChar char="•"/>
            </a:pPr>
            <a:r>
              <a:rPr lang="en-US" dirty="0"/>
              <a:t> e.g. (1) if you forget to turn on the oven, (2) your food will not cook. = your food will not cook only if you forget to turn on the oven, it depends on the action of turning on the oven</a:t>
            </a:r>
          </a:p>
        </p:txBody>
      </p:sp>
    </p:spTree>
    <p:extLst>
      <p:ext uri="{BB962C8B-B14F-4D97-AF65-F5344CB8AC3E}">
        <p14:creationId xmlns:p14="http://schemas.microsoft.com/office/powerpoint/2010/main" val="150243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4D463-C051-4160-A4C2-C2758D651BAC}"/>
              </a:ext>
            </a:extLst>
          </p:cNvPr>
          <p:cNvSpPr>
            <a:spLocks noGrp="1"/>
          </p:cNvSpPr>
          <p:nvPr>
            <p:ph type="title"/>
          </p:nvPr>
        </p:nvSpPr>
        <p:spPr/>
        <p:txBody>
          <a:bodyPr/>
          <a:lstStyle/>
          <a:p>
            <a:r>
              <a:rPr lang="en-GB" dirty="0"/>
              <a:t>The conditional tense…</a:t>
            </a:r>
          </a:p>
        </p:txBody>
      </p:sp>
      <p:graphicFrame>
        <p:nvGraphicFramePr>
          <p:cNvPr id="4" name="Content Placeholder 3">
            <a:extLst>
              <a:ext uri="{FF2B5EF4-FFF2-40B4-BE49-F238E27FC236}">
                <a16:creationId xmlns:a16="http://schemas.microsoft.com/office/drawing/2014/main" id="{41A30741-E2D0-44CC-B155-D2674DCB9241}"/>
              </a:ext>
            </a:extLst>
          </p:cNvPr>
          <p:cNvGraphicFramePr>
            <a:graphicFrameLocks noGrp="1"/>
          </p:cNvGraphicFramePr>
          <p:nvPr>
            <p:ph idx="1"/>
            <p:extLst>
              <p:ext uri="{D42A27DB-BD31-4B8C-83A1-F6EECF244321}">
                <p14:modId xmlns:p14="http://schemas.microsoft.com/office/powerpoint/2010/main" val="266275197"/>
              </p:ext>
            </p:extLst>
          </p:nvPr>
        </p:nvGraphicFramePr>
        <p:xfrm>
          <a:off x="1023938" y="2286000"/>
          <a:ext cx="9720264" cy="4394200"/>
        </p:xfrm>
        <a:graphic>
          <a:graphicData uri="http://schemas.openxmlformats.org/drawingml/2006/table">
            <a:tbl>
              <a:tblPr firstRow="1" bandRow="1">
                <a:tableStyleId>{5C22544A-7EE6-4342-B048-85BDC9FD1C3A}</a:tableStyleId>
              </a:tblPr>
              <a:tblGrid>
                <a:gridCol w="2430066">
                  <a:extLst>
                    <a:ext uri="{9D8B030D-6E8A-4147-A177-3AD203B41FA5}">
                      <a16:colId xmlns:a16="http://schemas.microsoft.com/office/drawing/2014/main" val="4196901867"/>
                    </a:ext>
                  </a:extLst>
                </a:gridCol>
                <a:gridCol w="2430066">
                  <a:extLst>
                    <a:ext uri="{9D8B030D-6E8A-4147-A177-3AD203B41FA5}">
                      <a16:colId xmlns:a16="http://schemas.microsoft.com/office/drawing/2014/main" val="285383445"/>
                    </a:ext>
                  </a:extLst>
                </a:gridCol>
                <a:gridCol w="2430066">
                  <a:extLst>
                    <a:ext uri="{9D8B030D-6E8A-4147-A177-3AD203B41FA5}">
                      <a16:colId xmlns:a16="http://schemas.microsoft.com/office/drawing/2014/main" val="2270548349"/>
                    </a:ext>
                  </a:extLst>
                </a:gridCol>
                <a:gridCol w="2430066">
                  <a:extLst>
                    <a:ext uri="{9D8B030D-6E8A-4147-A177-3AD203B41FA5}">
                      <a16:colId xmlns:a16="http://schemas.microsoft.com/office/drawing/2014/main" val="3546680994"/>
                    </a:ext>
                  </a:extLst>
                </a:gridCol>
              </a:tblGrid>
              <a:tr h="370840">
                <a:tc>
                  <a:txBody>
                    <a:bodyPr/>
                    <a:lstStyle/>
                    <a:p>
                      <a:r>
                        <a:rPr lang="en-GB" dirty="0"/>
                        <a:t>Conditional sentence type</a:t>
                      </a:r>
                    </a:p>
                  </a:txBody>
                  <a:tcPr/>
                </a:tc>
                <a:tc>
                  <a:txBody>
                    <a:bodyPr/>
                    <a:lstStyle/>
                    <a:p>
                      <a:r>
                        <a:rPr lang="en-GB" dirty="0"/>
                        <a:t>Usage</a:t>
                      </a:r>
                    </a:p>
                  </a:txBody>
                  <a:tcPr/>
                </a:tc>
                <a:tc>
                  <a:txBody>
                    <a:bodyPr/>
                    <a:lstStyle/>
                    <a:p>
                      <a:r>
                        <a:rPr lang="en-GB" dirty="0"/>
                        <a:t>If clause verb tense</a:t>
                      </a:r>
                    </a:p>
                  </a:txBody>
                  <a:tcPr/>
                </a:tc>
                <a:tc>
                  <a:txBody>
                    <a:bodyPr/>
                    <a:lstStyle/>
                    <a:p>
                      <a:r>
                        <a:rPr lang="en-GB" dirty="0"/>
                        <a:t>Main clause verb tense</a:t>
                      </a:r>
                    </a:p>
                  </a:txBody>
                  <a:tcPr/>
                </a:tc>
                <a:extLst>
                  <a:ext uri="{0D108BD9-81ED-4DB2-BD59-A6C34878D82A}">
                    <a16:rowId xmlns:a16="http://schemas.microsoft.com/office/drawing/2014/main" val="4230490539"/>
                  </a:ext>
                </a:extLst>
              </a:tr>
              <a:tr h="370840">
                <a:tc>
                  <a:txBody>
                    <a:bodyPr/>
                    <a:lstStyle/>
                    <a:p>
                      <a:r>
                        <a:rPr lang="en-GB" dirty="0"/>
                        <a:t>Zero</a:t>
                      </a:r>
                    </a:p>
                  </a:txBody>
                  <a:tcPr/>
                </a:tc>
                <a:tc>
                  <a:txBody>
                    <a:bodyPr/>
                    <a:lstStyle/>
                    <a:p>
                      <a:r>
                        <a:rPr lang="en-GB" dirty="0"/>
                        <a:t>General Truths</a:t>
                      </a:r>
                    </a:p>
                  </a:txBody>
                  <a:tcPr/>
                </a:tc>
                <a:tc>
                  <a:txBody>
                    <a:bodyPr/>
                    <a:lstStyle/>
                    <a:p>
                      <a:r>
                        <a:rPr lang="en-GB" dirty="0"/>
                        <a:t>Simple Present</a:t>
                      </a:r>
                    </a:p>
                  </a:txBody>
                  <a:tcPr/>
                </a:tc>
                <a:tc>
                  <a:txBody>
                    <a:bodyPr/>
                    <a:lstStyle/>
                    <a:p>
                      <a:r>
                        <a:rPr lang="en-GB" dirty="0"/>
                        <a:t>Simple present</a:t>
                      </a:r>
                    </a:p>
                  </a:txBody>
                  <a:tcPr/>
                </a:tc>
                <a:extLst>
                  <a:ext uri="{0D108BD9-81ED-4DB2-BD59-A6C34878D82A}">
                    <a16:rowId xmlns:a16="http://schemas.microsoft.com/office/drawing/2014/main" val="3419637949"/>
                  </a:ext>
                </a:extLst>
              </a:tr>
              <a:tr h="370840">
                <a:tc>
                  <a:txBody>
                    <a:bodyPr/>
                    <a:lstStyle/>
                    <a:p>
                      <a:r>
                        <a:rPr lang="en-GB" dirty="0"/>
                        <a:t>Type 1</a:t>
                      </a:r>
                    </a:p>
                  </a:txBody>
                  <a:tcPr/>
                </a:tc>
                <a:tc>
                  <a:txBody>
                    <a:bodyPr/>
                    <a:lstStyle/>
                    <a:p>
                      <a:r>
                        <a:rPr lang="en-GB" dirty="0"/>
                        <a:t>A possible condition and its </a:t>
                      </a:r>
                      <a:r>
                        <a:rPr lang="en-GB" i="1" dirty="0"/>
                        <a:t>probable </a:t>
                      </a:r>
                      <a:r>
                        <a:rPr lang="en-GB" i="0" dirty="0"/>
                        <a:t>result</a:t>
                      </a:r>
                    </a:p>
                  </a:txBody>
                  <a:tcPr/>
                </a:tc>
                <a:tc>
                  <a:txBody>
                    <a:bodyPr/>
                    <a:lstStyle/>
                    <a:p>
                      <a:r>
                        <a:rPr lang="en-GB" dirty="0"/>
                        <a:t>Simple present </a:t>
                      </a:r>
                    </a:p>
                  </a:txBody>
                  <a:tcPr/>
                </a:tc>
                <a:tc>
                  <a:txBody>
                    <a:bodyPr/>
                    <a:lstStyle/>
                    <a:p>
                      <a:r>
                        <a:rPr lang="en-GB" dirty="0"/>
                        <a:t>Simple future</a:t>
                      </a:r>
                    </a:p>
                  </a:txBody>
                  <a:tcPr/>
                </a:tc>
                <a:extLst>
                  <a:ext uri="{0D108BD9-81ED-4DB2-BD59-A6C34878D82A}">
                    <a16:rowId xmlns:a16="http://schemas.microsoft.com/office/drawing/2014/main" val="3079205175"/>
                  </a:ext>
                </a:extLst>
              </a:tr>
              <a:tr h="370840">
                <a:tc>
                  <a:txBody>
                    <a:bodyPr/>
                    <a:lstStyle/>
                    <a:p>
                      <a:r>
                        <a:rPr lang="en-GB" dirty="0"/>
                        <a:t>Type 2</a:t>
                      </a:r>
                    </a:p>
                  </a:txBody>
                  <a:tcPr/>
                </a:tc>
                <a:tc>
                  <a:txBody>
                    <a:bodyPr/>
                    <a:lstStyle/>
                    <a:p>
                      <a:r>
                        <a:rPr lang="en-GB" dirty="0"/>
                        <a:t>A hypothetical condition and its probable result</a:t>
                      </a:r>
                    </a:p>
                  </a:txBody>
                  <a:tcPr/>
                </a:tc>
                <a:tc>
                  <a:txBody>
                    <a:bodyPr/>
                    <a:lstStyle/>
                    <a:p>
                      <a:r>
                        <a:rPr lang="en-GB" dirty="0"/>
                        <a:t>Simple past </a:t>
                      </a:r>
                    </a:p>
                  </a:txBody>
                  <a:tcPr/>
                </a:tc>
                <a:tc>
                  <a:txBody>
                    <a:bodyPr/>
                    <a:lstStyle/>
                    <a:p>
                      <a:r>
                        <a:rPr lang="en-GB" dirty="0"/>
                        <a:t>Present conditional or present continuous conditional</a:t>
                      </a:r>
                    </a:p>
                  </a:txBody>
                  <a:tcPr/>
                </a:tc>
                <a:extLst>
                  <a:ext uri="{0D108BD9-81ED-4DB2-BD59-A6C34878D82A}">
                    <a16:rowId xmlns:a16="http://schemas.microsoft.com/office/drawing/2014/main" val="3101152910"/>
                  </a:ext>
                </a:extLst>
              </a:tr>
              <a:tr h="370840">
                <a:tc>
                  <a:txBody>
                    <a:bodyPr/>
                    <a:lstStyle/>
                    <a:p>
                      <a:r>
                        <a:rPr lang="en-GB" dirty="0"/>
                        <a:t>Type 3</a:t>
                      </a:r>
                    </a:p>
                  </a:txBody>
                  <a:tcPr/>
                </a:tc>
                <a:tc>
                  <a:txBody>
                    <a:bodyPr/>
                    <a:lstStyle/>
                    <a:p>
                      <a:r>
                        <a:rPr lang="en-GB" dirty="0"/>
                        <a:t>An unreal past condition and its probable result in the past</a:t>
                      </a:r>
                    </a:p>
                  </a:txBody>
                  <a:tcPr/>
                </a:tc>
                <a:tc>
                  <a:txBody>
                    <a:bodyPr/>
                    <a:lstStyle/>
                    <a:p>
                      <a:r>
                        <a:rPr lang="en-GB" dirty="0"/>
                        <a:t>Past perfect</a:t>
                      </a:r>
                    </a:p>
                  </a:txBody>
                  <a:tcPr/>
                </a:tc>
                <a:tc>
                  <a:txBody>
                    <a:bodyPr/>
                    <a:lstStyle/>
                    <a:p>
                      <a:r>
                        <a:rPr lang="en-GB" dirty="0"/>
                        <a:t>Perfect conditional</a:t>
                      </a:r>
                    </a:p>
                  </a:txBody>
                  <a:tcPr/>
                </a:tc>
                <a:extLst>
                  <a:ext uri="{0D108BD9-81ED-4DB2-BD59-A6C34878D82A}">
                    <a16:rowId xmlns:a16="http://schemas.microsoft.com/office/drawing/2014/main" val="3926152732"/>
                  </a:ext>
                </a:extLst>
              </a:tr>
              <a:tr h="370840">
                <a:tc>
                  <a:txBody>
                    <a:bodyPr/>
                    <a:lstStyle/>
                    <a:p>
                      <a:r>
                        <a:rPr lang="en-GB" dirty="0"/>
                        <a:t>Mixed Type</a:t>
                      </a:r>
                    </a:p>
                  </a:txBody>
                  <a:tcPr/>
                </a:tc>
                <a:tc>
                  <a:txBody>
                    <a:bodyPr/>
                    <a:lstStyle/>
                    <a:p>
                      <a:r>
                        <a:rPr lang="en-GB" dirty="0"/>
                        <a:t>An unreal past condition and its probable result in the present.</a:t>
                      </a:r>
                    </a:p>
                  </a:txBody>
                  <a:tcPr/>
                </a:tc>
                <a:tc>
                  <a:txBody>
                    <a:bodyPr/>
                    <a:lstStyle/>
                    <a:p>
                      <a:r>
                        <a:rPr lang="en-GB" dirty="0"/>
                        <a:t>Past perfect</a:t>
                      </a:r>
                    </a:p>
                  </a:txBody>
                  <a:tcPr/>
                </a:tc>
                <a:tc>
                  <a:txBody>
                    <a:bodyPr/>
                    <a:lstStyle/>
                    <a:p>
                      <a:r>
                        <a:rPr lang="en-GB" dirty="0"/>
                        <a:t>Present conditional</a:t>
                      </a:r>
                    </a:p>
                  </a:txBody>
                  <a:tcPr/>
                </a:tc>
                <a:extLst>
                  <a:ext uri="{0D108BD9-81ED-4DB2-BD59-A6C34878D82A}">
                    <a16:rowId xmlns:a16="http://schemas.microsoft.com/office/drawing/2014/main" val="712248667"/>
                  </a:ext>
                </a:extLst>
              </a:tr>
            </a:tbl>
          </a:graphicData>
        </a:graphic>
      </p:graphicFrame>
    </p:spTree>
    <p:extLst>
      <p:ext uri="{BB962C8B-B14F-4D97-AF65-F5344CB8AC3E}">
        <p14:creationId xmlns:p14="http://schemas.microsoft.com/office/powerpoint/2010/main" val="3257666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CCB8-D31F-4D63-A6A3-366D679FF2B1}"/>
              </a:ext>
            </a:extLst>
          </p:cNvPr>
          <p:cNvSpPr>
            <a:spLocks noGrp="1"/>
          </p:cNvSpPr>
          <p:nvPr>
            <p:ph type="title"/>
          </p:nvPr>
        </p:nvSpPr>
        <p:spPr/>
        <p:txBody>
          <a:bodyPr/>
          <a:lstStyle/>
          <a:p>
            <a:r>
              <a:rPr lang="en-GB" dirty="0" err="1"/>
              <a:t>Defintions</a:t>
            </a:r>
            <a:r>
              <a:rPr lang="en-GB" dirty="0"/>
              <a:t>…</a:t>
            </a:r>
          </a:p>
        </p:txBody>
      </p:sp>
      <p:sp>
        <p:nvSpPr>
          <p:cNvPr id="3" name="Content Placeholder 2">
            <a:extLst>
              <a:ext uri="{FF2B5EF4-FFF2-40B4-BE49-F238E27FC236}">
                <a16:creationId xmlns:a16="http://schemas.microsoft.com/office/drawing/2014/main" id="{12B719F9-1FD5-4F5A-A907-3A3491CE64AE}"/>
              </a:ext>
            </a:extLst>
          </p:cNvPr>
          <p:cNvSpPr>
            <a:spLocks noGrp="1"/>
          </p:cNvSpPr>
          <p:nvPr>
            <p:ph idx="1"/>
          </p:nvPr>
        </p:nvSpPr>
        <p:spPr/>
        <p:txBody>
          <a:bodyPr/>
          <a:lstStyle/>
          <a:p>
            <a:pPr algn="ctr"/>
            <a:endParaRPr lang="en-GB" dirty="0"/>
          </a:p>
          <a:p>
            <a:pPr marL="0" indent="0" algn="ctr">
              <a:buNone/>
            </a:pPr>
            <a:r>
              <a:rPr lang="en-GB" dirty="0"/>
              <a:t>If clause = the condition</a:t>
            </a:r>
          </a:p>
          <a:p>
            <a:pPr algn="ctr"/>
            <a:r>
              <a:rPr lang="en-GB" dirty="0"/>
              <a:t>Main clause = the result</a:t>
            </a:r>
          </a:p>
          <a:p>
            <a:pPr algn="ctr"/>
            <a:r>
              <a:rPr lang="en-GB" dirty="0"/>
              <a:t>Today we will focus on the zero conditional and the type 1 conditional</a:t>
            </a:r>
          </a:p>
        </p:txBody>
      </p:sp>
    </p:spTree>
    <p:extLst>
      <p:ext uri="{BB962C8B-B14F-4D97-AF65-F5344CB8AC3E}">
        <p14:creationId xmlns:p14="http://schemas.microsoft.com/office/powerpoint/2010/main" val="3558722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1A8A-43A2-4C9A-B093-87021E929CCA}"/>
              </a:ext>
            </a:extLst>
          </p:cNvPr>
          <p:cNvSpPr>
            <a:spLocks noGrp="1"/>
          </p:cNvSpPr>
          <p:nvPr>
            <p:ph type="title"/>
          </p:nvPr>
        </p:nvSpPr>
        <p:spPr/>
        <p:txBody>
          <a:bodyPr/>
          <a:lstStyle/>
          <a:p>
            <a:r>
              <a:rPr lang="en-GB" dirty="0"/>
              <a:t>The zero conditional</a:t>
            </a:r>
          </a:p>
        </p:txBody>
      </p:sp>
      <p:sp>
        <p:nvSpPr>
          <p:cNvPr id="3" name="Content Placeholder 2">
            <a:extLst>
              <a:ext uri="{FF2B5EF4-FFF2-40B4-BE49-F238E27FC236}">
                <a16:creationId xmlns:a16="http://schemas.microsoft.com/office/drawing/2014/main" id="{D1ED0737-7D1A-4D3E-B762-645E494F8349}"/>
              </a:ext>
            </a:extLst>
          </p:cNvPr>
          <p:cNvSpPr>
            <a:spLocks noGrp="1"/>
          </p:cNvSpPr>
          <p:nvPr>
            <p:ph sz="half" idx="1"/>
          </p:nvPr>
        </p:nvSpPr>
        <p:spPr/>
        <p:txBody>
          <a:bodyPr>
            <a:normAutofit fontScale="92500"/>
          </a:bodyPr>
          <a:lstStyle/>
          <a:p>
            <a:pPr marL="0" indent="0" algn="just">
              <a:buNone/>
            </a:pPr>
            <a:r>
              <a:rPr lang="en-GB" dirty="0"/>
              <a:t>The zero conditional is used for when the time being referred to is </a:t>
            </a:r>
            <a:r>
              <a:rPr lang="en-GB" b="1" dirty="0"/>
              <a:t>now or always</a:t>
            </a:r>
            <a:r>
              <a:rPr lang="en-GB" dirty="0"/>
              <a:t> and the situation is </a:t>
            </a:r>
            <a:r>
              <a:rPr lang="en-GB" b="1" dirty="0"/>
              <a:t>real and possible</a:t>
            </a:r>
            <a:r>
              <a:rPr lang="en-GB" dirty="0"/>
              <a:t>. The zero conditional is often used to refer to general truths. The tense in both parts of the sentence is the simple present. In zero conditional sentences, the word "if" can usually be replaced by the word "when" without changing the meaning.</a:t>
            </a:r>
          </a:p>
          <a:p>
            <a:pPr algn="just">
              <a:buFont typeface="Arial" panose="020B0604020202020204" pitchFamily="34" charset="0"/>
              <a:buChar char="•"/>
            </a:pPr>
            <a:r>
              <a:rPr lang="en-GB" dirty="0"/>
              <a:t> used to convey </a:t>
            </a:r>
            <a:r>
              <a:rPr lang="en-GB" dirty="0">
                <a:highlight>
                  <a:srgbClr val="FFFF00"/>
                </a:highlight>
              </a:rPr>
              <a:t>fact/truth/principle</a:t>
            </a:r>
          </a:p>
          <a:p>
            <a:pPr algn="just">
              <a:buFont typeface="Arial" panose="020B0604020202020204" pitchFamily="34" charset="0"/>
              <a:buChar char="•"/>
            </a:pPr>
            <a:r>
              <a:rPr lang="en-GB" dirty="0"/>
              <a:t> the tense is the </a:t>
            </a:r>
            <a:r>
              <a:rPr lang="en-GB" dirty="0">
                <a:highlight>
                  <a:srgbClr val="FFFF00"/>
                </a:highlight>
              </a:rPr>
              <a:t>present simple</a:t>
            </a:r>
          </a:p>
          <a:p>
            <a:pPr algn="just">
              <a:buFont typeface="Arial" panose="020B0604020202020204" pitchFamily="34" charset="0"/>
              <a:buChar char="•"/>
            </a:pPr>
            <a:r>
              <a:rPr lang="en-GB" dirty="0"/>
              <a:t> sentences can start with </a:t>
            </a:r>
            <a:r>
              <a:rPr lang="en-GB" dirty="0">
                <a:highlight>
                  <a:srgbClr val="FFFF00"/>
                </a:highlight>
              </a:rPr>
              <a:t>when/if</a:t>
            </a:r>
          </a:p>
          <a:p>
            <a:endParaRPr lang="en-GB" dirty="0"/>
          </a:p>
        </p:txBody>
      </p:sp>
      <p:pic>
        <p:nvPicPr>
          <p:cNvPr id="6" name="Picture 5">
            <a:extLst>
              <a:ext uri="{FF2B5EF4-FFF2-40B4-BE49-F238E27FC236}">
                <a16:creationId xmlns:a16="http://schemas.microsoft.com/office/drawing/2014/main" id="{6FE9E98A-BCD4-4714-9AF0-78D348EBB4CD}"/>
              </a:ext>
            </a:extLst>
          </p:cNvPr>
          <p:cNvPicPr>
            <a:picLocks noChangeAspect="1"/>
          </p:cNvPicPr>
          <p:nvPr/>
        </p:nvPicPr>
        <p:blipFill>
          <a:blip r:embed="rId2"/>
          <a:stretch>
            <a:fillRect/>
          </a:stretch>
        </p:blipFill>
        <p:spPr>
          <a:xfrm>
            <a:off x="6412994" y="2084832"/>
            <a:ext cx="5116218" cy="3832225"/>
          </a:xfrm>
          <a:prstGeom prst="rect">
            <a:avLst/>
          </a:prstGeom>
        </p:spPr>
      </p:pic>
    </p:spTree>
    <p:extLst>
      <p:ext uri="{BB962C8B-B14F-4D97-AF65-F5344CB8AC3E}">
        <p14:creationId xmlns:p14="http://schemas.microsoft.com/office/powerpoint/2010/main" val="1992047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E33A-C3AE-40F6-919F-744D9189F0C7}"/>
              </a:ext>
            </a:extLst>
          </p:cNvPr>
          <p:cNvSpPr>
            <a:spLocks noGrp="1"/>
          </p:cNvSpPr>
          <p:nvPr>
            <p:ph type="title"/>
          </p:nvPr>
        </p:nvSpPr>
        <p:spPr/>
        <p:txBody>
          <a:bodyPr/>
          <a:lstStyle/>
          <a:p>
            <a:r>
              <a:rPr lang="en-GB" dirty="0"/>
              <a:t>Construction </a:t>
            </a:r>
          </a:p>
        </p:txBody>
      </p:sp>
      <p:sp>
        <p:nvSpPr>
          <p:cNvPr id="3" name="Content Placeholder 2">
            <a:extLst>
              <a:ext uri="{FF2B5EF4-FFF2-40B4-BE49-F238E27FC236}">
                <a16:creationId xmlns:a16="http://schemas.microsoft.com/office/drawing/2014/main" id="{BC715C4D-F7B0-416D-946A-0DCC6A409413}"/>
              </a:ext>
            </a:extLst>
          </p:cNvPr>
          <p:cNvSpPr>
            <a:spLocks noGrp="1"/>
          </p:cNvSpPr>
          <p:nvPr>
            <p:ph sz="half" idx="1"/>
          </p:nvPr>
        </p:nvSpPr>
        <p:spPr/>
        <p:txBody>
          <a:bodyPr>
            <a:normAutofit lnSpcReduction="10000"/>
          </a:bodyPr>
          <a:lstStyle/>
          <a:p>
            <a:r>
              <a:rPr lang="en-GB" dirty="0"/>
              <a:t>If clause =</a:t>
            </a:r>
          </a:p>
          <a:p>
            <a:r>
              <a:rPr lang="en-GB" dirty="0"/>
              <a:t>If </a:t>
            </a:r>
          </a:p>
          <a:p>
            <a:r>
              <a:rPr lang="en-GB" dirty="0"/>
              <a:t>+</a:t>
            </a:r>
          </a:p>
          <a:p>
            <a:endParaRPr lang="en-GB" dirty="0"/>
          </a:p>
          <a:p>
            <a:r>
              <a:rPr lang="en-GB" dirty="0"/>
              <a:t>Simple present		</a:t>
            </a:r>
          </a:p>
          <a:p>
            <a:r>
              <a:rPr lang="en-GB" dirty="0"/>
              <a:t>If it rains</a:t>
            </a:r>
          </a:p>
          <a:p>
            <a:r>
              <a:rPr lang="en-GB" i="1" dirty="0">
                <a:solidFill>
                  <a:srgbClr val="FF0000"/>
                </a:solidFill>
              </a:rPr>
              <a:t>If it rains the grass gets wet.</a:t>
            </a:r>
          </a:p>
          <a:p>
            <a:r>
              <a:rPr lang="en-GB" dirty="0"/>
              <a:t>If you heat ice	</a:t>
            </a:r>
          </a:p>
          <a:p>
            <a:r>
              <a:rPr lang="en-GB" i="1" dirty="0">
                <a:solidFill>
                  <a:srgbClr val="FF0000"/>
                </a:solidFill>
              </a:rPr>
              <a:t>If you heat ice it melts</a:t>
            </a:r>
            <a:r>
              <a:rPr lang="en-GB" dirty="0"/>
              <a:t>	</a:t>
            </a:r>
          </a:p>
        </p:txBody>
      </p:sp>
      <p:sp>
        <p:nvSpPr>
          <p:cNvPr id="4" name="Content Placeholder 3">
            <a:extLst>
              <a:ext uri="{FF2B5EF4-FFF2-40B4-BE49-F238E27FC236}">
                <a16:creationId xmlns:a16="http://schemas.microsoft.com/office/drawing/2014/main" id="{D05B37CE-25E4-44E2-989E-45B36AE6065F}"/>
              </a:ext>
            </a:extLst>
          </p:cNvPr>
          <p:cNvSpPr>
            <a:spLocks noGrp="1"/>
          </p:cNvSpPr>
          <p:nvPr>
            <p:ph sz="half" idx="2"/>
          </p:nvPr>
        </p:nvSpPr>
        <p:spPr/>
        <p:txBody>
          <a:bodyPr>
            <a:normAutofit lnSpcReduction="10000"/>
          </a:bodyPr>
          <a:lstStyle/>
          <a:p>
            <a:r>
              <a:rPr lang="en-GB" dirty="0"/>
              <a:t>Main Clause =</a:t>
            </a:r>
          </a:p>
          <a:p>
            <a:endParaRPr lang="en-GB" dirty="0"/>
          </a:p>
          <a:p>
            <a:pPr marL="0" indent="0">
              <a:buNone/>
            </a:pPr>
            <a:r>
              <a:rPr lang="en-GB" dirty="0"/>
              <a:t> </a:t>
            </a:r>
          </a:p>
          <a:p>
            <a:pPr marL="0" indent="0">
              <a:buNone/>
            </a:pPr>
            <a:r>
              <a:rPr lang="en-GB" dirty="0"/>
              <a:t>Simple Present</a:t>
            </a:r>
          </a:p>
          <a:p>
            <a:pPr marL="0" indent="0">
              <a:buNone/>
            </a:pPr>
            <a:endParaRPr lang="en-GB" dirty="0"/>
          </a:p>
          <a:p>
            <a:endParaRPr lang="en-GB" dirty="0"/>
          </a:p>
          <a:p>
            <a:pPr marL="0" indent="0">
              <a:buNone/>
            </a:pPr>
            <a:r>
              <a:rPr lang="en-GB" dirty="0"/>
              <a:t> + the grass gets wet</a:t>
            </a:r>
          </a:p>
          <a:p>
            <a:endParaRPr lang="en-GB" dirty="0"/>
          </a:p>
          <a:p>
            <a:r>
              <a:rPr lang="en-GB" dirty="0"/>
              <a:t>+ it melts</a:t>
            </a:r>
          </a:p>
        </p:txBody>
      </p:sp>
      <p:cxnSp>
        <p:nvCxnSpPr>
          <p:cNvPr id="6" name="Straight Connector 5">
            <a:extLst>
              <a:ext uri="{FF2B5EF4-FFF2-40B4-BE49-F238E27FC236}">
                <a16:creationId xmlns:a16="http://schemas.microsoft.com/office/drawing/2014/main" id="{FABCBF98-A3A3-4C2F-8BA4-7D40890A5C7B}"/>
              </a:ext>
            </a:extLst>
          </p:cNvPr>
          <p:cNvCxnSpPr/>
          <p:nvPr/>
        </p:nvCxnSpPr>
        <p:spPr>
          <a:xfrm>
            <a:off x="5676900" y="2171700"/>
            <a:ext cx="0" cy="4508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708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B39BF-F2CC-F941-87C8-04CE641695DE}"/>
              </a:ext>
            </a:extLst>
          </p:cNvPr>
          <p:cNvSpPr>
            <a:spLocks noGrp="1"/>
          </p:cNvSpPr>
          <p:nvPr>
            <p:ph type="title"/>
          </p:nvPr>
        </p:nvSpPr>
        <p:spPr/>
        <p:txBody>
          <a:bodyPr/>
          <a:lstStyle/>
          <a:p>
            <a:r>
              <a:rPr lang="en-US" dirty="0"/>
              <a:t>rule</a:t>
            </a:r>
          </a:p>
        </p:txBody>
      </p:sp>
      <p:sp>
        <p:nvSpPr>
          <p:cNvPr id="3" name="Content Placeholder 2">
            <a:extLst>
              <a:ext uri="{FF2B5EF4-FFF2-40B4-BE49-F238E27FC236}">
                <a16:creationId xmlns:a16="http://schemas.microsoft.com/office/drawing/2014/main" id="{D02FE4C6-6D44-6747-8401-45F7D29CD458}"/>
              </a:ext>
            </a:extLst>
          </p:cNvPr>
          <p:cNvSpPr>
            <a:spLocks noGrp="1"/>
          </p:cNvSpPr>
          <p:nvPr>
            <p:ph idx="1"/>
          </p:nvPr>
        </p:nvSpPr>
        <p:spPr/>
        <p:txBody>
          <a:bodyPr/>
          <a:lstStyle/>
          <a:p>
            <a:pPr>
              <a:buFont typeface="Arial" panose="020B0604020202020204" pitchFamily="34" charset="0"/>
              <a:buChar char="•"/>
            </a:pPr>
            <a:r>
              <a:rPr lang="en-US" dirty="0"/>
              <a:t> if / when </a:t>
            </a:r>
          </a:p>
          <a:p>
            <a:pPr>
              <a:buFont typeface="Arial" panose="020B0604020202020204" pitchFamily="34" charset="0"/>
              <a:buChar char="•"/>
            </a:pPr>
            <a:r>
              <a:rPr lang="en-US" dirty="0"/>
              <a:t> + 2 clauses both in </a:t>
            </a:r>
            <a:r>
              <a:rPr lang="en-US" dirty="0">
                <a:highlight>
                  <a:srgbClr val="FFFF00"/>
                </a:highlight>
              </a:rPr>
              <a:t>present simple</a:t>
            </a:r>
          </a:p>
          <a:p>
            <a:pPr>
              <a:buFont typeface="Arial" panose="020B0604020202020204" pitchFamily="34" charset="0"/>
              <a:buChar char="•"/>
            </a:pPr>
            <a:r>
              <a:rPr lang="en-US" dirty="0"/>
              <a:t> (1) if you </a:t>
            </a:r>
            <a:r>
              <a:rPr lang="en-US" dirty="0">
                <a:highlight>
                  <a:srgbClr val="FFFF00"/>
                </a:highlight>
              </a:rPr>
              <a:t>go</a:t>
            </a:r>
            <a:r>
              <a:rPr lang="en-US" dirty="0"/>
              <a:t> to a Thai temple, (2) you </a:t>
            </a:r>
            <a:r>
              <a:rPr lang="en-US" dirty="0">
                <a:highlight>
                  <a:srgbClr val="FFFF00"/>
                </a:highlight>
              </a:rPr>
              <a:t>take off</a:t>
            </a:r>
            <a:r>
              <a:rPr lang="en-US" dirty="0"/>
              <a:t> your shoes and </a:t>
            </a:r>
            <a:r>
              <a:rPr lang="en-US" dirty="0">
                <a:highlight>
                  <a:srgbClr val="FFFF00"/>
                </a:highlight>
              </a:rPr>
              <a:t>cover</a:t>
            </a:r>
            <a:r>
              <a:rPr lang="en-US" dirty="0"/>
              <a:t> your head</a:t>
            </a:r>
          </a:p>
        </p:txBody>
      </p:sp>
    </p:spTree>
    <p:extLst>
      <p:ext uri="{BB962C8B-B14F-4D97-AF65-F5344CB8AC3E}">
        <p14:creationId xmlns:p14="http://schemas.microsoft.com/office/powerpoint/2010/main" val="1815609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E3AB-BF1D-4AAE-A926-936A4A348496}"/>
              </a:ext>
            </a:extLst>
          </p:cNvPr>
          <p:cNvSpPr>
            <a:spLocks noGrp="1"/>
          </p:cNvSpPr>
          <p:nvPr>
            <p:ph type="title"/>
          </p:nvPr>
        </p:nvSpPr>
        <p:spPr>
          <a:xfrm>
            <a:off x="1024128" y="585216"/>
            <a:ext cx="3133581" cy="1499616"/>
          </a:xfrm>
        </p:spPr>
        <p:txBody>
          <a:bodyPr>
            <a:normAutofit/>
          </a:bodyPr>
          <a:lstStyle/>
          <a:p>
            <a:r>
              <a:rPr lang="en-GB" sz="4000"/>
              <a:t>First conditional</a:t>
            </a:r>
          </a:p>
        </p:txBody>
      </p:sp>
      <p:sp>
        <p:nvSpPr>
          <p:cNvPr id="3" name="Content Placeholder 2">
            <a:extLst>
              <a:ext uri="{FF2B5EF4-FFF2-40B4-BE49-F238E27FC236}">
                <a16:creationId xmlns:a16="http://schemas.microsoft.com/office/drawing/2014/main" id="{9CE36730-CCD7-4468-9764-0C2B6A00184C}"/>
              </a:ext>
            </a:extLst>
          </p:cNvPr>
          <p:cNvSpPr>
            <a:spLocks noGrp="1"/>
          </p:cNvSpPr>
          <p:nvPr>
            <p:ph idx="1"/>
          </p:nvPr>
        </p:nvSpPr>
        <p:spPr>
          <a:xfrm>
            <a:off x="1024128" y="2286000"/>
            <a:ext cx="4133660" cy="3931920"/>
          </a:xfrm>
        </p:spPr>
        <p:txBody>
          <a:bodyPr>
            <a:normAutofit/>
          </a:bodyPr>
          <a:lstStyle/>
          <a:p>
            <a:pPr algn="just"/>
            <a:r>
              <a:rPr lang="en-GB" sz="2000" dirty="0"/>
              <a:t>The type 1 conditional is used to refer to the </a:t>
            </a:r>
            <a:r>
              <a:rPr lang="en-GB" sz="2000" b="1" dirty="0"/>
              <a:t>present or future</a:t>
            </a:r>
            <a:r>
              <a:rPr lang="en-GB" sz="2000" dirty="0"/>
              <a:t> where the </a:t>
            </a:r>
            <a:r>
              <a:rPr lang="en-GB" sz="2000" b="1" dirty="0"/>
              <a:t>situation is real</a:t>
            </a:r>
            <a:r>
              <a:rPr lang="en-GB" sz="2000" dirty="0"/>
              <a:t>. The type 1 conditional refers to a possible condition and its probable result. In these sentences the if clause is in the simple present, and the main clause is in the simple future.</a:t>
            </a:r>
          </a:p>
          <a:p>
            <a:pPr algn="just">
              <a:buFont typeface="Arial" panose="020B0604020202020204" pitchFamily="34" charset="0"/>
              <a:buChar char="•"/>
            </a:pPr>
            <a:r>
              <a:rPr lang="en-GB" sz="2000" dirty="0"/>
              <a:t> when an outcome is possible but it depends on something else happening</a:t>
            </a:r>
          </a:p>
        </p:txBody>
      </p:sp>
      <p:pic>
        <p:nvPicPr>
          <p:cNvPr id="5" name="Picture 4" descr="A screenshot of a video game&#10;&#10;Description automatically generated">
            <a:extLst>
              <a:ext uri="{FF2B5EF4-FFF2-40B4-BE49-F238E27FC236}">
                <a16:creationId xmlns:a16="http://schemas.microsoft.com/office/drawing/2014/main" id="{9D5AD0C6-F0E5-9B45-969B-8AB8E3351AA4}"/>
              </a:ext>
            </a:extLst>
          </p:cNvPr>
          <p:cNvPicPr>
            <a:picLocks noChangeAspect="1"/>
          </p:cNvPicPr>
          <p:nvPr/>
        </p:nvPicPr>
        <p:blipFill>
          <a:blip r:embed="rId2"/>
          <a:stretch>
            <a:fillRect/>
          </a:stretch>
        </p:blipFill>
        <p:spPr>
          <a:xfrm>
            <a:off x="6357938" y="2029811"/>
            <a:ext cx="5193981" cy="2798378"/>
          </a:xfrm>
          <a:prstGeom prst="rect">
            <a:avLst/>
          </a:prstGeom>
        </p:spPr>
      </p:pic>
    </p:spTree>
    <p:extLst>
      <p:ext uri="{BB962C8B-B14F-4D97-AF65-F5344CB8AC3E}">
        <p14:creationId xmlns:p14="http://schemas.microsoft.com/office/powerpoint/2010/main" val="363855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AEEC-540B-42DA-901E-58CF42FAA693}"/>
              </a:ext>
            </a:extLst>
          </p:cNvPr>
          <p:cNvSpPr>
            <a:spLocks noGrp="1"/>
          </p:cNvSpPr>
          <p:nvPr>
            <p:ph type="title"/>
          </p:nvPr>
        </p:nvSpPr>
        <p:spPr/>
        <p:txBody>
          <a:bodyPr/>
          <a:lstStyle/>
          <a:p>
            <a:r>
              <a:rPr lang="en-GB" dirty="0" err="1"/>
              <a:t>COnstruction</a:t>
            </a:r>
            <a:endParaRPr lang="en-GB" dirty="0"/>
          </a:p>
        </p:txBody>
      </p:sp>
      <p:sp>
        <p:nvSpPr>
          <p:cNvPr id="3" name="Content Placeholder 2">
            <a:extLst>
              <a:ext uri="{FF2B5EF4-FFF2-40B4-BE49-F238E27FC236}">
                <a16:creationId xmlns:a16="http://schemas.microsoft.com/office/drawing/2014/main" id="{56FF7F86-FF2D-46D8-8EDA-479C59CA910C}"/>
              </a:ext>
            </a:extLst>
          </p:cNvPr>
          <p:cNvSpPr>
            <a:spLocks noGrp="1"/>
          </p:cNvSpPr>
          <p:nvPr>
            <p:ph sz="half" idx="1"/>
          </p:nvPr>
        </p:nvSpPr>
        <p:spPr/>
        <p:txBody>
          <a:bodyPr>
            <a:normAutofit fontScale="92500" lnSpcReduction="20000"/>
          </a:bodyPr>
          <a:lstStyle/>
          <a:p>
            <a:r>
              <a:rPr lang="en-GB" dirty="0"/>
              <a:t>If clause =</a:t>
            </a:r>
          </a:p>
          <a:p>
            <a:r>
              <a:rPr lang="en-GB" dirty="0"/>
              <a:t>If </a:t>
            </a:r>
          </a:p>
          <a:p>
            <a:endParaRPr lang="en-GB" dirty="0"/>
          </a:p>
          <a:p>
            <a:r>
              <a:rPr lang="en-GB" dirty="0"/>
              <a:t>+</a:t>
            </a:r>
          </a:p>
          <a:p>
            <a:endParaRPr lang="en-GB" dirty="0"/>
          </a:p>
          <a:p>
            <a:r>
              <a:rPr lang="en-GB" dirty="0"/>
              <a:t>Simple present		</a:t>
            </a:r>
          </a:p>
          <a:p>
            <a:r>
              <a:rPr lang="en-GB" dirty="0"/>
              <a:t>If you don’t hurry</a:t>
            </a:r>
          </a:p>
          <a:p>
            <a:r>
              <a:rPr lang="en-GB" i="1" dirty="0">
                <a:solidFill>
                  <a:srgbClr val="FF0000"/>
                </a:solidFill>
              </a:rPr>
              <a:t>If you don’t hurry you will miss the train</a:t>
            </a:r>
          </a:p>
          <a:p>
            <a:r>
              <a:rPr lang="en-GB" dirty="0"/>
              <a:t>If it rains today 	</a:t>
            </a:r>
          </a:p>
          <a:p>
            <a:r>
              <a:rPr lang="en-GB" i="1" dirty="0">
                <a:solidFill>
                  <a:srgbClr val="FF0000"/>
                </a:solidFill>
              </a:rPr>
              <a:t>If it rains today you will get wet.</a:t>
            </a:r>
            <a:endParaRPr lang="en-GB" dirty="0"/>
          </a:p>
        </p:txBody>
      </p:sp>
      <p:sp>
        <p:nvSpPr>
          <p:cNvPr id="4" name="Content Placeholder 3">
            <a:extLst>
              <a:ext uri="{FF2B5EF4-FFF2-40B4-BE49-F238E27FC236}">
                <a16:creationId xmlns:a16="http://schemas.microsoft.com/office/drawing/2014/main" id="{E285A9A1-B5E9-4B6D-AFD0-D6C5F2CDE257}"/>
              </a:ext>
            </a:extLst>
          </p:cNvPr>
          <p:cNvSpPr>
            <a:spLocks noGrp="1"/>
          </p:cNvSpPr>
          <p:nvPr>
            <p:ph sz="half" idx="2"/>
          </p:nvPr>
        </p:nvSpPr>
        <p:spPr/>
        <p:txBody>
          <a:bodyPr>
            <a:normAutofit fontScale="92500" lnSpcReduction="20000"/>
          </a:bodyPr>
          <a:lstStyle/>
          <a:p>
            <a:r>
              <a:rPr lang="en-GB" dirty="0"/>
              <a:t>Main Clause =</a:t>
            </a:r>
          </a:p>
          <a:p>
            <a:endParaRPr lang="en-GB" dirty="0"/>
          </a:p>
          <a:p>
            <a:pPr marL="0" indent="0">
              <a:buNone/>
            </a:pPr>
            <a:r>
              <a:rPr lang="en-GB" dirty="0"/>
              <a:t> </a:t>
            </a:r>
          </a:p>
          <a:p>
            <a:pPr marL="0" indent="0">
              <a:buNone/>
            </a:pPr>
            <a:r>
              <a:rPr lang="en-GB" dirty="0"/>
              <a:t>Simple future</a:t>
            </a:r>
          </a:p>
          <a:p>
            <a:pPr marL="0" indent="0">
              <a:buNone/>
            </a:pPr>
            <a:endParaRPr lang="en-GB" dirty="0"/>
          </a:p>
          <a:p>
            <a:endParaRPr lang="en-GB" dirty="0"/>
          </a:p>
          <a:p>
            <a:pPr marL="0" indent="0">
              <a:buNone/>
            </a:pPr>
            <a:r>
              <a:rPr lang="en-GB" dirty="0"/>
              <a:t> + you will miss the train.</a:t>
            </a:r>
          </a:p>
          <a:p>
            <a:endParaRPr lang="en-GB" dirty="0"/>
          </a:p>
          <a:p>
            <a:r>
              <a:rPr lang="en-GB" dirty="0"/>
              <a:t>+ you will get wet.</a:t>
            </a:r>
          </a:p>
          <a:p>
            <a:endParaRPr lang="en-GB" dirty="0"/>
          </a:p>
        </p:txBody>
      </p:sp>
      <p:cxnSp>
        <p:nvCxnSpPr>
          <p:cNvPr id="6" name="Straight Connector 5">
            <a:extLst>
              <a:ext uri="{FF2B5EF4-FFF2-40B4-BE49-F238E27FC236}">
                <a16:creationId xmlns:a16="http://schemas.microsoft.com/office/drawing/2014/main" id="{13DFFE69-FD46-4C58-AC4D-9D73CBEE8FC1}"/>
              </a:ext>
            </a:extLst>
          </p:cNvPr>
          <p:cNvCxnSpPr/>
          <p:nvPr/>
        </p:nvCxnSpPr>
        <p:spPr>
          <a:xfrm>
            <a:off x="5638800" y="2286000"/>
            <a:ext cx="0" cy="4023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752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CF9D-4B17-204A-97A4-509B67E204B4}"/>
              </a:ext>
            </a:extLst>
          </p:cNvPr>
          <p:cNvSpPr>
            <a:spLocks noGrp="1"/>
          </p:cNvSpPr>
          <p:nvPr>
            <p:ph type="title"/>
          </p:nvPr>
        </p:nvSpPr>
        <p:spPr/>
        <p:txBody>
          <a:bodyPr/>
          <a:lstStyle/>
          <a:p>
            <a:r>
              <a:rPr lang="en-US" dirty="0"/>
              <a:t>rule</a:t>
            </a:r>
          </a:p>
        </p:txBody>
      </p:sp>
      <p:sp>
        <p:nvSpPr>
          <p:cNvPr id="3" name="Content Placeholder 2">
            <a:extLst>
              <a:ext uri="{FF2B5EF4-FFF2-40B4-BE49-F238E27FC236}">
                <a16:creationId xmlns:a16="http://schemas.microsoft.com/office/drawing/2014/main" id="{10BE12CA-93B7-8A43-A443-91E38540B8D6}"/>
              </a:ext>
            </a:extLst>
          </p:cNvPr>
          <p:cNvSpPr>
            <a:spLocks noGrp="1"/>
          </p:cNvSpPr>
          <p:nvPr>
            <p:ph idx="1"/>
          </p:nvPr>
        </p:nvSpPr>
        <p:spPr/>
        <p:txBody>
          <a:bodyPr/>
          <a:lstStyle/>
          <a:p>
            <a:pPr>
              <a:buFont typeface="Arial" panose="020B0604020202020204" pitchFamily="34" charset="0"/>
              <a:buChar char="•"/>
            </a:pPr>
            <a:r>
              <a:rPr lang="en-US" dirty="0"/>
              <a:t> if / when </a:t>
            </a:r>
          </a:p>
          <a:p>
            <a:pPr>
              <a:buFont typeface="Arial" panose="020B0604020202020204" pitchFamily="34" charset="0"/>
              <a:buChar char="•"/>
            </a:pPr>
            <a:r>
              <a:rPr lang="en-US" dirty="0"/>
              <a:t> + clause in </a:t>
            </a:r>
            <a:r>
              <a:rPr lang="en-US" dirty="0">
                <a:highlight>
                  <a:srgbClr val="FFFF00"/>
                </a:highlight>
              </a:rPr>
              <a:t>present simple </a:t>
            </a:r>
          </a:p>
          <a:p>
            <a:pPr>
              <a:buFont typeface="Arial" panose="020B0604020202020204" pitchFamily="34" charset="0"/>
              <a:buChar char="•"/>
            </a:pPr>
            <a:r>
              <a:rPr lang="en-US" dirty="0"/>
              <a:t> + clause in </a:t>
            </a:r>
            <a:r>
              <a:rPr lang="en-US" dirty="0">
                <a:highlight>
                  <a:srgbClr val="FFFF00"/>
                </a:highlight>
              </a:rPr>
              <a:t>future simple</a:t>
            </a:r>
          </a:p>
          <a:p>
            <a:pPr>
              <a:buFont typeface="Arial" panose="020B0604020202020204" pitchFamily="34" charset="0"/>
              <a:buChar char="•"/>
            </a:pPr>
            <a:r>
              <a:rPr lang="en-US" dirty="0"/>
              <a:t> e.g. (1) if you </a:t>
            </a:r>
            <a:r>
              <a:rPr lang="en-US" dirty="0">
                <a:highlight>
                  <a:srgbClr val="FFFF00"/>
                </a:highlight>
              </a:rPr>
              <a:t>train</a:t>
            </a:r>
            <a:r>
              <a:rPr lang="en-US" dirty="0"/>
              <a:t> hard for the run (2) you </a:t>
            </a:r>
            <a:r>
              <a:rPr lang="en-US" dirty="0">
                <a:highlight>
                  <a:srgbClr val="FFFF00"/>
                </a:highlight>
              </a:rPr>
              <a:t>will win</a:t>
            </a:r>
          </a:p>
        </p:txBody>
      </p:sp>
    </p:spTree>
    <p:extLst>
      <p:ext uri="{BB962C8B-B14F-4D97-AF65-F5344CB8AC3E}">
        <p14:creationId xmlns:p14="http://schemas.microsoft.com/office/powerpoint/2010/main" val="1030821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FCD2-6F5D-4BB3-90C0-2069C6494C17}"/>
              </a:ext>
            </a:extLst>
          </p:cNvPr>
          <p:cNvSpPr>
            <a:spLocks noGrp="1"/>
          </p:cNvSpPr>
          <p:nvPr>
            <p:ph type="title"/>
          </p:nvPr>
        </p:nvSpPr>
        <p:spPr/>
        <p:txBody>
          <a:bodyPr/>
          <a:lstStyle/>
          <a:p>
            <a:r>
              <a:rPr lang="en-GB" dirty="0"/>
              <a:t>Exercises </a:t>
            </a:r>
            <a:r>
              <a:rPr lang="en-GB" dirty="0">
                <a:sym typeface="Wingdings" panose="05000000000000000000" pitchFamily="2" charset="2"/>
              </a:rPr>
              <a:t> </a:t>
            </a:r>
            <a:endParaRPr lang="en-GB" dirty="0"/>
          </a:p>
        </p:txBody>
      </p:sp>
      <p:sp>
        <p:nvSpPr>
          <p:cNvPr id="3" name="Content Placeholder 2">
            <a:extLst>
              <a:ext uri="{FF2B5EF4-FFF2-40B4-BE49-F238E27FC236}">
                <a16:creationId xmlns:a16="http://schemas.microsoft.com/office/drawing/2014/main" id="{4612D1C1-8356-46DF-A832-53F84772CBFE}"/>
              </a:ext>
            </a:extLst>
          </p:cNvPr>
          <p:cNvSpPr>
            <a:spLocks noGrp="1"/>
          </p:cNvSpPr>
          <p:nvPr>
            <p:ph idx="1"/>
          </p:nvPr>
        </p:nvSpPr>
        <p:spPr>
          <a:xfrm>
            <a:off x="1024128" y="1930400"/>
            <a:ext cx="9720071" cy="4686300"/>
          </a:xfrm>
        </p:spPr>
        <p:txBody>
          <a:bodyPr>
            <a:normAutofit fontScale="92500" lnSpcReduction="10000"/>
          </a:bodyPr>
          <a:lstStyle/>
          <a:p>
            <a:r>
              <a:rPr lang="en-GB" dirty="0"/>
              <a:t>Put the verbs in brackets into the correct tenses. </a:t>
            </a:r>
          </a:p>
          <a:p>
            <a:pPr marL="457200" indent="-457200">
              <a:buFont typeface="+mj-lt"/>
              <a:buAutoNum type="arabicPeriod"/>
            </a:pPr>
            <a:r>
              <a:rPr lang="en-GB" dirty="0"/>
              <a:t>If I see him, I  _______________ (give) him a lift.</a:t>
            </a:r>
          </a:p>
          <a:p>
            <a:pPr marL="457200" indent="-457200">
              <a:buFont typeface="+mj-lt"/>
              <a:buAutoNum type="arabicPeriod"/>
            </a:pPr>
            <a:r>
              <a:rPr lang="en-GB" dirty="0"/>
              <a:t>The table will break if you  ____________________ (sit) on it.</a:t>
            </a:r>
          </a:p>
          <a:p>
            <a:pPr marL="457200" indent="-457200">
              <a:buFont typeface="+mj-lt"/>
              <a:buAutoNum type="arabicPeriod"/>
            </a:pPr>
            <a:r>
              <a:rPr lang="en-GB" dirty="0"/>
              <a:t>If he __________________  (eat) all that, he will be ill.</a:t>
            </a:r>
          </a:p>
          <a:p>
            <a:pPr marL="457200" indent="-457200">
              <a:buFont typeface="+mj-lt"/>
              <a:buAutoNum type="arabicPeriod"/>
            </a:pPr>
            <a:r>
              <a:rPr lang="en-GB" dirty="0"/>
              <a:t>If I find your passport, I  ______________________ (call) you.</a:t>
            </a:r>
          </a:p>
          <a:p>
            <a:pPr marL="457200" indent="-457200">
              <a:buFont typeface="+mj-lt"/>
              <a:buAutoNum type="arabicPeriod"/>
            </a:pPr>
            <a:r>
              <a:rPr lang="en-GB" dirty="0"/>
              <a:t>The police _________________________  (arrest) him, if they catch him.</a:t>
            </a:r>
          </a:p>
          <a:p>
            <a:pPr marL="457200" indent="-457200">
              <a:buFont typeface="+mj-lt"/>
              <a:buAutoNum type="arabicPeriod"/>
            </a:pPr>
            <a:r>
              <a:rPr lang="en-GB" dirty="0"/>
              <a:t>If he _______________________ (read) in bad light, he will ruin his eyes.</a:t>
            </a:r>
          </a:p>
          <a:p>
            <a:pPr marL="457200" indent="-457200">
              <a:buFont typeface="+mj-lt"/>
              <a:buAutoNum type="arabicPeriod"/>
            </a:pPr>
            <a:r>
              <a:rPr lang="en-GB" dirty="0"/>
              <a:t>Someone __________________________ (steal) your car if you leave it unlocked.</a:t>
            </a:r>
          </a:p>
          <a:p>
            <a:pPr marL="457200" indent="-457200">
              <a:buFont typeface="+mj-lt"/>
              <a:buAutoNum type="arabicPeriod"/>
            </a:pPr>
            <a:r>
              <a:rPr lang="en-GB" dirty="0"/>
              <a:t>What will happen if my parachute  _______________________ (not open)? </a:t>
            </a:r>
          </a:p>
          <a:p>
            <a:pPr marL="457200" indent="-457200">
              <a:buFont typeface="+mj-lt"/>
              <a:buAutoNum type="arabicPeriod"/>
            </a:pPr>
            <a:r>
              <a:rPr lang="en-GB" dirty="0"/>
              <a:t>If he  _________________________ (wash) my car, I'll give him $10.</a:t>
            </a:r>
          </a:p>
          <a:p>
            <a:pPr marL="457200" indent="-457200">
              <a:buFont typeface="+mj-lt"/>
              <a:buAutoNum type="arabicPeriod"/>
            </a:pPr>
            <a:r>
              <a:rPr lang="en-GB" dirty="0"/>
              <a:t>If she  ___________________ (need) a radio, she can borrow mine.</a:t>
            </a:r>
          </a:p>
          <a:p>
            <a:endParaRPr lang="en-GB" dirty="0"/>
          </a:p>
        </p:txBody>
      </p:sp>
    </p:spTree>
    <p:extLst>
      <p:ext uri="{BB962C8B-B14F-4D97-AF65-F5344CB8AC3E}">
        <p14:creationId xmlns:p14="http://schemas.microsoft.com/office/powerpoint/2010/main" val="354177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46ED-DEE3-4344-9862-2720D08D8B7A}"/>
              </a:ext>
            </a:extLst>
          </p:cNvPr>
          <p:cNvSpPr>
            <a:spLocks noGrp="1"/>
          </p:cNvSpPr>
          <p:nvPr>
            <p:ph type="title"/>
          </p:nvPr>
        </p:nvSpPr>
        <p:spPr>
          <a:xfrm>
            <a:off x="1024128" y="585216"/>
            <a:ext cx="3133581" cy="1499616"/>
          </a:xfrm>
        </p:spPr>
        <p:txBody>
          <a:bodyPr>
            <a:normAutofit/>
          </a:bodyPr>
          <a:lstStyle/>
          <a:p>
            <a:r>
              <a:rPr lang="en-GB" sz="4000"/>
              <a:t>Grammar </a:t>
            </a:r>
            <a:r>
              <a:rPr lang="en-GB" sz="4000">
                <a:sym typeface="Wingdings" panose="05000000000000000000" pitchFamily="2" charset="2"/>
              </a:rPr>
              <a:t></a:t>
            </a:r>
            <a:endParaRPr lang="en-GB" sz="4000"/>
          </a:p>
        </p:txBody>
      </p:sp>
      <p:sp>
        <p:nvSpPr>
          <p:cNvPr id="3" name="Content Placeholder 2">
            <a:extLst>
              <a:ext uri="{FF2B5EF4-FFF2-40B4-BE49-F238E27FC236}">
                <a16:creationId xmlns:a16="http://schemas.microsoft.com/office/drawing/2014/main" id="{F28A7256-B5B9-4069-9D43-5615D502E966}"/>
              </a:ext>
            </a:extLst>
          </p:cNvPr>
          <p:cNvSpPr>
            <a:spLocks noGrp="1"/>
          </p:cNvSpPr>
          <p:nvPr>
            <p:ph idx="1"/>
          </p:nvPr>
        </p:nvSpPr>
        <p:spPr>
          <a:xfrm>
            <a:off x="1024128" y="2286000"/>
            <a:ext cx="3133580" cy="3931920"/>
          </a:xfrm>
        </p:spPr>
        <p:txBody>
          <a:bodyPr>
            <a:normAutofit/>
          </a:bodyPr>
          <a:lstStyle/>
          <a:p>
            <a:pPr>
              <a:buFont typeface="Wingdings" panose="05000000000000000000" pitchFamily="2" charset="2"/>
              <a:buChar char="§"/>
            </a:pPr>
            <a:r>
              <a:rPr lang="en-GB" sz="1600" dirty="0"/>
              <a:t> Take out your grammar book and we will try some of the exercises as revision form last semester.</a:t>
            </a:r>
          </a:p>
        </p:txBody>
      </p:sp>
      <p:pic>
        <p:nvPicPr>
          <p:cNvPr id="4" name="Picture 3" descr="A close up of text on a white background&#10;&#10;Description automatically generated">
            <a:extLst>
              <a:ext uri="{FF2B5EF4-FFF2-40B4-BE49-F238E27FC236}">
                <a16:creationId xmlns:a16="http://schemas.microsoft.com/office/drawing/2014/main" id="{527025F3-F355-4B15-AA22-F4847FEBDBF4}"/>
              </a:ext>
            </a:extLst>
          </p:cNvPr>
          <p:cNvPicPr>
            <a:picLocks noChangeAspect="1"/>
          </p:cNvPicPr>
          <p:nvPr/>
        </p:nvPicPr>
        <p:blipFill>
          <a:blip r:embed="rId2"/>
          <a:stretch>
            <a:fillRect/>
          </a:stretch>
        </p:blipFill>
        <p:spPr>
          <a:xfrm>
            <a:off x="4642342" y="1131566"/>
            <a:ext cx="6909577" cy="4594868"/>
          </a:xfrm>
          <a:prstGeom prst="rect">
            <a:avLst/>
          </a:prstGeom>
        </p:spPr>
      </p:pic>
    </p:spTree>
    <p:extLst>
      <p:ext uri="{BB962C8B-B14F-4D97-AF65-F5344CB8AC3E}">
        <p14:creationId xmlns:p14="http://schemas.microsoft.com/office/powerpoint/2010/main" val="2827218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D937-1E9D-47B4-A430-DFFA30553785}"/>
              </a:ext>
            </a:extLst>
          </p:cNvPr>
          <p:cNvSpPr>
            <a:spLocks noGrp="1"/>
          </p:cNvSpPr>
          <p:nvPr>
            <p:ph type="title"/>
          </p:nvPr>
        </p:nvSpPr>
        <p:spPr/>
        <p:txBody>
          <a:bodyPr/>
          <a:lstStyle/>
          <a:p>
            <a:r>
              <a:rPr lang="en-GB" dirty="0"/>
              <a:t>Answers</a:t>
            </a:r>
          </a:p>
        </p:txBody>
      </p:sp>
      <p:sp>
        <p:nvSpPr>
          <p:cNvPr id="3" name="Content Placeholder 2">
            <a:extLst>
              <a:ext uri="{FF2B5EF4-FFF2-40B4-BE49-F238E27FC236}">
                <a16:creationId xmlns:a16="http://schemas.microsoft.com/office/drawing/2014/main" id="{756E72EF-FD1C-42EF-99AA-8A07E464E019}"/>
              </a:ext>
            </a:extLst>
          </p:cNvPr>
          <p:cNvSpPr>
            <a:spLocks noGrp="1"/>
          </p:cNvSpPr>
          <p:nvPr>
            <p:ph idx="1"/>
          </p:nvPr>
        </p:nvSpPr>
        <p:spPr/>
        <p:txBody>
          <a:bodyPr>
            <a:normAutofit fontScale="92500" lnSpcReduction="20000"/>
          </a:bodyPr>
          <a:lstStyle/>
          <a:p>
            <a:pPr marL="457200" indent="-457200">
              <a:buFont typeface="+mj-lt"/>
              <a:buAutoNum type="arabicPeriod"/>
            </a:pPr>
            <a:r>
              <a:rPr lang="en-GB" dirty="0"/>
              <a:t> If I see him, I </a:t>
            </a:r>
            <a:r>
              <a:rPr lang="en-GB" dirty="0">
                <a:highlight>
                  <a:srgbClr val="FFFF00"/>
                </a:highlight>
              </a:rPr>
              <a:t>will give</a:t>
            </a:r>
            <a:r>
              <a:rPr lang="en-GB" i="1" dirty="0">
                <a:solidFill>
                  <a:srgbClr val="FF0000"/>
                </a:solidFill>
              </a:rPr>
              <a:t> </a:t>
            </a:r>
            <a:r>
              <a:rPr lang="en-GB" dirty="0"/>
              <a:t>him a lift.</a:t>
            </a:r>
          </a:p>
          <a:p>
            <a:pPr marL="457200" indent="-457200">
              <a:buFont typeface="+mj-lt"/>
              <a:buAutoNum type="arabicPeriod"/>
            </a:pPr>
            <a:r>
              <a:rPr lang="en-GB" dirty="0"/>
              <a:t>The table will break if you </a:t>
            </a:r>
            <a:r>
              <a:rPr lang="en-GB" dirty="0">
                <a:highlight>
                  <a:srgbClr val="FFFF00"/>
                </a:highlight>
              </a:rPr>
              <a:t>sit</a:t>
            </a:r>
            <a:r>
              <a:rPr lang="en-GB" dirty="0"/>
              <a:t> on it.</a:t>
            </a:r>
          </a:p>
          <a:p>
            <a:pPr marL="457200" indent="-457200">
              <a:buFont typeface="+mj-lt"/>
              <a:buAutoNum type="arabicPeriod"/>
            </a:pPr>
            <a:r>
              <a:rPr lang="en-GB" dirty="0"/>
              <a:t>If he </a:t>
            </a:r>
            <a:r>
              <a:rPr lang="en-GB" dirty="0">
                <a:highlight>
                  <a:srgbClr val="FFFF00"/>
                </a:highlight>
              </a:rPr>
              <a:t>eats</a:t>
            </a:r>
            <a:r>
              <a:rPr lang="en-GB" dirty="0"/>
              <a:t> all that, he will be ill.</a:t>
            </a:r>
          </a:p>
          <a:p>
            <a:pPr marL="457200" indent="-457200">
              <a:buFont typeface="+mj-lt"/>
              <a:buAutoNum type="arabicPeriod"/>
            </a:pPr>
            <a:r>
              <a:rPr lang="en-GB" dirty="0"/>
              <a:t>If I find your passport, I  </a:t>
            </a:r>
            <a:r>
              <a:rPr lang="en-GB" dirty="0">
                <a:highlight>
                  <a:srgbClr val="FFFF00"/>
                </a:highlight>
              </a:rPr>
              <a:t>will call</a:t>
            </a:r>
            <a:r>
              <a:rPr lang="en-GB" dirty="0"/>
              <a:t> you.</a:t>
            </a:r>
          </a:p>
          <a:p>
            <a:pPr marL="457200" indent="-457200">
              <a:buFont typeface="+mj-lt"/>
              <a:buAutoNum type="arabicPeriod"/>
            </a:pPr>
            <a:r>
              <a:rPr lang="en-GB" dirty="0"/>
              <a:t>The police </a:t>
            </a:r>
            <a:r>
              <a:rPr lang="en-GB" dirty="0">
                <a:highlight>
                  <a:srgbClr val="FFFF00"/>
                </a:highlight>
              </a:rPr>
              <a:t>will arrest</a:t>
            </a:r>
            <a:r>
              <a:rPr lang="en-GB" dirty="0"/>
              <a:t> him, if they catch him.</a:t>
            </a:r>
          </a:p>
          <a:p>
            <a:pPr marL="457200" indent="-457200">
              <a:buFont typeface="+mj-lt"/>
              <a:buAutoNum type="arabicPeriod"/>
            </a:pPr>
            <a:r>
              <a:rPr lang="en-GB" dirty="0"/>
              <a:t>If he </a:t>
            </a:r>
            <a:r>
              <a:rPr lang="en-GB" dirty="0">
                <a:highlight>
                  <a:srgbClr val="FFFF00"/>
                </a:highlight>
              </a:rPr>
              <a:t>reads</a:t>
            </a:r>
            <a:r>
              <a:rPr lang="en-GB" dirty="0"/>
              <a:t> in bad light, he will ruin his eyes.</a:t>
            </a:r>
          </a:p>
          <a:p>
            <a:pPr marL="457200" indent="-457200">
              <a:buFont typeface="+mj-lt"/>
              <a:buAutoNum type="arabicPeriod"/>
            </a:pPr>
            <a:r>
              <a:rPr lang="en-GB" dirty="0"/>
              <a:t>Someone </a:t>
            </a:r>
            <a:r>
              <a:rPr lang="en-GB" dirty="0">
                <a:highlight>
                  <a:srgbClr val="FFFF00"/>
                </a:highlight>
              </a:rPr>
              <a:t>will steal</a:t>
            </a:r>
            <a:r>
              <a:rPr lang="en-GB" dirty="0"/>
              <a:t> your car if you leave it unlocked.</a:t>
            </a:r>
          </a:p>
          <a:p>
            <a:pPr marL="457200" indent="-457200">
              <a:buFont typeface="+mj-lt"/>
              <a:buAutoNum type="arabicPeriod"/>
            </a:pPr>
            <a:r>
              <a:rPr lang="en-GB" dirty="0"/>
              <a:t>What will happen if my parachute </a:t>
            </a:r>
            <a:r>
              <a:rPr lang="en-GB" dirty="0">
                <a:highlight>
                  <a:srgbClr val="FFFF00"/>
                </a:highlight>
              </a:rPr>
              <a:t>doesn’t open</a:t>
            </a:r>
            <a:r>
              <a:rPr lang="en-GB" dirty="0"/>
              <a:t>? </a:t>
            </a:r>
          </a:p>
          <a:p>
            <a:pPr marL="457200" indent="-457200">
              <a:buFont typeface="+mj-lt"/>
              <a:buAutoNum type="arabicPeriod"/>
            </a:pPr>
            <a:r>
              <a:rPr lang="en-GB" dirty="0"/>
              <a:t>If he </a:t>
            </a:r>
            <a:r>
              <a:rPr lang="en-GB" dirty="0">
                <a:highlight>
                  <a:srgbClr val="FFFF00"/>
                </a:highlight>
              </a:rPr>
              <a:t>washes</a:t>
            </a:r>
            <a:r>
              <a:rPr lang="en-GB" dirty="0"/>
              <a:t> my car, I'll give him $10.</a:t>
            </a:r>
          </a:p>
          <a:p>
            <a:pPr marL="457200" indent="-457200">
              <a:buFont typeface="+mj-lt"/>
              <a:buAutoNum type="arabicPeriod"/>
            </a:pPr>
            <a:r>
              <a:rPr lang="en-GB" dirty="0"/>
              <a:t>If she </a:t>
            </a:r>
            <a:r>
              <a:rPr lang="en-GB" dirty="0">
                <a:highlight>
                  <a:srgbClr val="FFFF00"/>
                </a:highlight>
              </a:rPr>
              <a:t>needs</a:t>
            </a:r>
            <a:r>
              <a:rPr lang="en-GB" dirty="0"/>
              <a:t> a radio, she can borrow mine.</a:t>
            </a:r>
          </a:p>
          <a:p>
            <a:endParaRPr lang="en-GB" dirty="0"/>
          </a:p>
        </p:txBody>
      </p:sp>
    </p:spTree>
    <p:extLst>
      <p:ext uri="{BB962C8B-B14F-4D97-AF65-F5344CB8AC3E}">
        <p14:creationId xmlns:p14="http://schemas.microsoft.com/office/powerpoint/2010/main" val="359880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6B34-431A-4B8A-90D8-D67D63A5DA77}"/>
              </a:ext>
            </a:extLst>
          </p:cNvPr>
          <p:cNvSpPr>
            <a:spLocks noGrp="1"/>
          </p:cNvSpPr>
          <p:nvPr>
            <p:ph type="title"/>
          </p:nvPr>
        </p:nvSpPr>
        <p:spPr/>
        <p:txBody>
          <a:bodyPr/>
          <a:lstStyle/>
          <a:p>
            <a:r>
              <a:rPr lang="en-GB" dirty="0"/>
              <a:t>The Milgram Experiment</a:t>
            </a:r>
          </a:p>
        </p:txBody>
      </p:sp>
      <p:sp>
        <p:nvSpPr>
          <p:cNvPr id="3" name="Content Placeholder 2">
            <a:extLst>
              <a:ext uri="{FF2B5EF4-FFF2-40B4-BE49-F238E27FC236}">
                <a16:creationId xmlns:a16="http://schemas.microsoft.com/office/drawing/2014/main" id="{A9A5F3C1-2949-4BB7-A3A4-D4E76FA007AC}"/>
              </a:ext>
            </a:extLst>
          </p:cNvPr>
          <p:cNvSpPr>
            <a:spLocks noGrp="1"/>
          </p:cNvSpPr>
          <p:nvPr>
            <p:ph idx="1"/>
          </p:nvPr>
        </p:nvSpPr>
        <p:spPr/>
        <p:txBody>
          <a:bodyPr/>
          <a:lstStyle/>
          <a:p>
            <a:pPr>
              <a:buFont typeface="Arial" panose="020B0604020202020204" pitchFamily="34" charset="0"/>
              <a:buChar char="•"/>
            </a:pPr>
            <a:r>
              <a:rPr lang="en-GB" dirty="0"/>
              <a:t> Aim:  Milgram (1963) was interested in researching how far people would go in obeying an instruction if it involved harming another person. </a:t>
            </a:r>
          </a:p>
          <a:p>
            <a:pPr>
              <a:buFont typeface="Arial" panose="020B0604020202020204" pitchFamily="34" charset="0"/>
              <a:buChar char="•"/>
            </a:pPr>
            <a:r>
              <a:rPr lang="en-GB" dirty="0"/>
              <a:t> Stanley Milgram was interested in how easily ordinary people could be influenced into committing atrocities, for example, </a:t>
            </a:r>
            <a:r>
              <a:rPr lang="en-GB" dirty="0" smtClean="0"/>
              <a:t>Nazis </a:t>
            </a:r>
            <a:r>
              <a:rPr lang="en-GB" dirty="0"/>
              <a:t>in WWII.</a:t>
            </a:r>
          </a:p>
          <a:p>
            <a:pPr>
              <a:buFont typeface="Arial" panose="020B0604020202020204" pitchFamily="34" charset="0"/>
              <a:buChar char="•"/>
            </a:pPr>
            <a:r>
              <a:rPr lang="en-GB" dirty="0"/>
              <a:t> Video: </a:t>
            </a:r>
            <a:r>
              <a:rPr lang="en-GB" dirty="0">
                <a:hlinkClick r:id="rId2"/>
              </a:rPr>
              <a:t>https://www.youtube.com/watch?v=yr5cjyokVUs</a:t>
            </a:r>
            <a:endParaRPr lang="en-GB" dirty="0"/>
          </a:p>
          <a:p>
            <a:endParaRPr lang="en-GB" dirty="0"/>
          </a:p>
          <a:p>
            <a:endParaRPr lang="en-GB" dirty="0"/>
          </a:p>
        </p:txBody>
      </p:sp>
    </p:spTree>
    <p:extLst>
      <p:ext uri="{BB962C8B-B14F-4D97-AF65-F5344CB8AC3E}">
        <p14:creationId xmlns:p14="http://schemas.microsoft.com/office/powerpoint/2010/main" val="316459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5F009-171C-43E8-B042-F67C90ADBFD1}"/>
              </a:ext>
            </a:extLst>
          </p:cNvPr>
          <p:cNvSpPr>
            <a:spLocks noGrp="1"/>
          </p:cNvSpPr>
          <p:nvPr>
            <p:ph type="title"/>
          </p:nvPr>
        </p:nvSpPr>
        <p:spPr/>
        <p:txBody>
          <a:bodyPr/>
          <a:lstStyle/>
          <a:p>
            <a:r>
              <a:rPr lang="en-GB" dirty="0"/>
              <a:t>Procedure</a:t>
            </a:r>
          </a:p>
        </p:txBody>
      </p:sp>
      <p:sp>
        <p:nvSpPr>
          <p:cNvPr id="3" name="Content Placeholder 2">
            <a:extLst>
              <a:ext uri="{FF2B5EF4-FFF2-40B4-BE49-F238E27FC236}">
                <a16:creationId xmlns:a16="http://schemas.microsoft.com/office/drawing/2014/main" id="{E541FCCE-20ED-4571-A78C-C8E4FD4B0FD1}"/>
              </a:ext>
            </a:extLst>
          </p:cNvPr>
          <p:cNvSpPr>
            <a:spLocks noGrp="1"/>
          </p:cNvSpPr>
          <p:nvPr>
            <p:ph idx="1"/>
          </p:nvPr>
        </p:nvSpPr>
        <p:spPr>
          <a:xfrm>
            <a:off x="1024128" y="2084831"/>
            <a:ext cx="9720071" cy="4630293"/>
          </a:xfrm>
        </p:spPr>
        <p:txBody>
          <a:bodyPr>
            <a:normAutofit/>
          </a:bodyPr>
          <a:lstStyle/>
          <a:p>
            <a:pPr algn="just">
              <a:buFont typeface="Arial" panose="020B0604020202020204" pitchFamily="34" charset="0"/>
              <a:buChar char="•"/>
            </a:pPr>
            <a:r>
              <a:rPr lang="en-GB" sz="2400" dirty="0"/>
              <a:t> Teacher vs learner</a:t>
            </a:r>
          </a:p>
          <a:p>
            <a:pPr algn="just">
              <a:buFont typeface="Arial" panose="020B0604020202020204" pitchFamily="34" charset="0"/>
              <a:buChar char="•"/>
            </a:pPr>
            <a:r>
              <a:rPr lang="en-GB" sz="2400" dirty="0"/>
              <a:t> Learner (actor) hooked up to electric rods.</a:t>
            </a:r>
          </a:p>
          <a:p>
            <a:pPr algn="just">
              <a:buFont typeface="Arial" panose="020B0604020202020204" pitchFamily="34" charset="0"/>
              <a:buChar char="•"/>
            </a:pPr>
            <a:r>
              <a:rPr lang="en-GB" sz="2400" dirty="0"/>
              <a:t> The teacher would ask the learner questions, each time the learner got an answer wrong the teacher would give them an electric shock.</a:t>
            </a:r>
          </a:p>
          <a:p>
            <a:pPr algn="just">
              <a:buFont typeface="Arial" panose="020B0604020202020204" pitchFamily="34" charset="0"/>
              <a:buChar char="•"/>
            </a:pPr>
            <a:r>
              <a:rPr lang="en-GB" sz="2400" dirty="0"/>
              <a:t> Each time the learner got a question wrong the shocks would become more painful and the actor would scream louder.  Often the teacher would ask to stop the experiment, but the experimenter would continue by saying things like: ‘Please continue.’</a:t>
            </a:r>
          </a:p>
          <a:p>
            <a:pPr algn="just">
              <a:buFont typeface="Arial" panose="020B0604020202020204" pitchFamily="34" charset="0"/>
              <a:buChar char="•"/>
            </a:pPr>
            <a:r>
              <a:rPr lang="en-GB" sz="2400" dirty="0"/>
              <a:t> The experiment requires that you continue. It is absolutely essential that you continue. You have no other choice, you must go on.</a:t>
            </a:r>
          </a:p>
          <a:p>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12994702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18-FED4-4748-9F48-2FF965FA40C4}"/>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0153C558-4856-43F3-9FB5-FFCC608E3F89}"/>
              </a:ext>
            </a:extLst>
          </p:cNvPr>
          <p:cNvSpPr>
            <a:spLocks noGrp="1"/>
          </p:cNvSpPr>
          <p:nvPr>
            <p:ph idx="1"/>
          </p:nvPr>
        </p:nvSpPr>
        <p:spPr>
          <a:xfrm>
            <a:off x="1024129" y="2286000"/>
            <a:ext cx="4436871" cy="4023360"/>
          </a:xfrm>
        </p:spPr>
        <p:txBody>
          <a:bodyPr/>
          <a:lstStyle/>
          <a:p>
            <a:pPr algn="just"/>
            <a:r>
              <a:rPr lang="en-GB" dirty="0"/>
              <a:t>If the teacher still wanted to stop after these four sayings were used they were allowed to do so.  However, if they continued, the shocks that were then given were 3 deadly 450 volt shocks. </a:t>
            </a:r>
          </a:p>
          <a:p>
            <a:pPr algn="just"/>
            <a:r>
              <a:rPr lang="en-GB" dirty="0"/>
              <a:t>This allowed the scientists to come to a rather unnerving conclusion.</a:t>
            </a:r>
          </a:p>
          <a:p>
            <a:pPr algn="just"/>
            <a:r>
              <a:rPr lang="en-GB" dirty="0"/>
              <a:t>It showed just how susceptible human beings are to an authority figure.</a:t>
            </a:r>
          </a:p>
        </p:txBody>
      </p:sp>
      <p:pic>
        <p:nvPicPr>
          <p:cNvPr id="4" name="Picture 3">
            <a:extLst>
              <a:ext uri="{FF2B5EF4-FFF2-40B4-BE49-F238E27FC236}">
                <a16:creationId xmlns:a16="http://schemas.microsoft.com/office/drawing/2014/main" id="{4C73A92E-73E2-45F8-869A-D639CFC9A8D1}"/>
              </a:ext>
            </a:extLst>
          </p:cNvPr>
          <p:cNvPicPr>
            <a:picLocks noChangeAspect="1"/>
          </p:cNvPicPr>
          <p:nvPr/>
        </p:nvPicPr>
        <p:blipFill>
          <a:blip r:embed="rId2"/>
          <a:stretch>
            <a:fillRect/>
          </a:stretch>
        </p:blipFill>
        <p:spPr>
          <a:xfrm>
            <a:off x="5869700" y="2286000"/>
            <a:ext cx="5959107" cy="4187952"/>
          </a:xfrm>
          <a:prstGeom prst="rect">
            <a:avLst/>
          </a:prstGeom>
        </p:spPr>
      </p:pic>
    </p:spTree>
    <p:extLst>
      <p:ext uri="{BB962C8B-B14F-4D97-AF65-F5344CB8AC3E}">
        <p14:creationId xmlns:p14="http://schemas.microsoft.com/office/powerpoint/2010/main" val="18118233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EB728-0882-4304-950E-21E706AE4DB4}"/>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72006383-F680-4135-8F88-8A70078A1B97}"/>
              </a:ext>
            </a:extLst>
          </p:cNvPr>
          <p:cNvSpPr>
            <a:spLocks noGrp="1"/>
          </p:cNvSpPr>
          <p:nvPr>
            <p:ph idx="1"/>
          </p:nvPr>
        </p:nvSpPr>
        <p:spPr/>
        <p:txBody>
          <a:bodyPr>
            <a:normAutofit/>
          </a:bodyPr>
          <a:lstStyle/>
          <a:p>
            <a:pPr>
              <a:buFont typeface="Arial" panose="020B0604020202020204" pitchFamily="34" charset="0"/>
              <a:buChar char="•"/>
            </a:pPr>
            <a:r>
              <a:rPr lang="en-GB" dirty="0"/>
              <a:t> Ordinary people are likely to follow orders given by an authority figure, even to the extent of killing an innocent human being.  Obedience to authority is ingrained in us all from the way we are brought up.</a:t>
            </a:r>
          </a:p>
          <a:p>
            <a:pPr>
              <a:buFont typeface="Arial" panose="020B0604020202020204" pitchFamily="34" charset="0"/>
              <a:buChar char="•"/>
            </a:pPr>
            <a:r>
              <a:rPr lang="en-GB" dirty="0"/>
              <a:t> People tend to obey orders from other people if they recognize their authority as morally right and/or legally based. This response to legitimate authority is learned in a variety of situations, for example in the family, school, and workplace.</a:t>
            </a:r>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1456943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2966-9854-41A2-A342-FBDEDB004EA7}"/>
              </a:ext>
            </a:extLst>
          </p:cNvPr>
          <p:cNvSpPr>
            <a:spLocks noGrp="1"/>
          </p:cNvSpPr>
          <p:nvPr>
            <p:ph type="title"/>
          </p:nvPr>
        </p:nvSpPr>
        <p:spPr/>
        <p:txBody>
          <a:bodyPr/>
          <a:lstStyle/>
          <a:p>
            <a:r>
              <a:rPr lang="en-GB" dirty="0"/>
              <a:t>Fake TV game show…</a:t>
            </a:r>
          </a:p>
        </p:txBody>
      </p:sp>
      <p:sp>
        <p:nvSpPr>
          <p:cNvPr id="3" name="Content Placeholder 2">
            <a:extLst>
              <a:ext uri="{FF2B5EF4-FFF2-40B4-BE49-F238E27FC236}">
                <a16:creationId xmlns:a16="http://schemas.microsoft.com/office/drawing/2014/main" id="{C3BCB991-4B05-464F-9007-58B72B9A8BD6}"/>
              </a:ext>
            </a:extLst>
          </p:cNvPr>
          <p:cNvSpPr>
            <a:spLocks noGrp="1"/>
          </p:cNvSpPr>
          <p:nvPr>
            <p:ph idx="1"/>
          </p:nvPr>
        </p:nvSpPr>
        <p:spPr/>
        <p:txBody>
          <a:bodyPr/>
          <a:lstStyle/>
          <a:p>
            <a:pPr>
              <a:buFont typeface="Arial" panose="020B0604020202020204" pitchFamily="34" charset="0"/>
              <a:buChar char="•"/>
            </a:pPr>
            <a:r>
              <a:rPr lang="en-GB" dirty="0"/>
              <a:t> Listen to the audio and answer the questions.</a:t>
            </a:r>
          </a:p>
        </p:txBody>
      </p:sp>
      <p:pic>
        <p:nvPicPr>
          <p:cNvPr id="4" name="Picture 3">
            <a:extLst>
              <a:ext uri="{FF2B5EF4-FFF2-40B4-BE49-F238E27FC236}">
                <a16:creationId xmlns:a16="http://schemas.microsoft.com/office/drawing/2014/main" id="{D7D6F5BB-4390-472B-A903-CFE3A8A5256A}"/>
              </a:ext>
            </a:extLst>
          </p:cNvPr>
          <p:cNvPicPr>
            <a:picLocks noChangeAspect="1"/>
          </p:cNvPicPr>
          <p:nvPr/>
        </p:nvPicPr>
        <p:blipFill>
          <a:blip r:embed="rId2"/>
          <a:stretch>
            <a:fillRect/>
          </a:stretch>
        </p:blipFill>
        <p:spPr>
          <a:xfrm>
            <a:off x="2338387" y="3024083"/>
            <a:ext cx="7515225" cy="3486445"/>
          </a:xfrm>
          <a:prstGeom prst="rect">
            <a:avLst/>
          </a:prstGeom>
        </p:spPr>
      </p:pic>
    </p:spTree>
    <p:extLst>
      <p:ext uri="{BB962C8B-B14F-4D97-AF65-F5344CB8AC3E}">
        <p14:creationId xmlns:p14="http://schemas.microsoft.com/office/powerpoint/2010/main" val="3179360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42236-08D7-4322-ABB5-65B57ED2D4A6}"/>
              </a:ext>
            </a:extLst>
          </p:cNvPr>
          <p:cNvSpPr>
            <a:spLocks noGrp="1"/>
          </p:cNvSpPr>
          <p:nvPr>
            <p:ph type="title"/>
          </p:nvPr>
        </p:nvSpPr>
        <p:spPr/>
        <p:txBody>
          <a:bodyPr/>
          <a:lstStyle/>
          <a:p>
            <a:r>
              <a:rPr lang="en-GB" dirty="0"/>
              <a:t>Oral Interaction</a:t>
            </a:r>
          </a:p>
        </p:txBody>
      </p:sp>
      <p:sp>
        <p:nvSpPr>
          <p:cNvPr id="3" name="Content Placeholder 2">
            <a:extLst>
              <a:ext uri="{FF2B5EF4-FFF2-40B4-BE49-F238E27FC236}">
                <a16:creationId xmlns:a16="http://schemas.microsoft.com/office/drawing/2014/main" id="{3202270B-F2E6-45EB-96A0-F1684C89B57E}"/>
              </a:ext>
            </a:extLst>
          </p:cNvPr>
          <p:cNvSpPr>
            <a:spLocks noGrp="1"/>
          </p:cNvSpPr>
          <p:nvPr>
            <p:ph idx="1"/>
          </p:nvPr>
        </p:nvSpPr>
        <p:spPr/>
        <p:txBody>
          <a:bodyPr/>
          <a:lstStyle/>
          <a:p>
            <a:pPr>
              <a:buFont typeface="Arial" panose="020B0604020202020204" pitchFamily="34" charset="0"/>
              <a:buChar char="•"/>
            </a:pPr>
            <a:r>
              <a:rPr lang="fr-FR" i="1" dirty="0"/>
              <a:t> The Milgram </a:t>
            </a:r>
            <a:r>
              <a:rPr lang="fr-FR" i="1" dirty="0" err="1"/>
              <a:t>Experiment</a:t>
            </a:r>
            <a:r>
              <a:rPr lang="fr-FR" dirty="0"/>
              <a:t> Interaction orale : </a:t>
            </a:r>
            <a:endParaRPr lang="en-GB" dirty="0"/>
          </a:p>
          <a:p>
            <a:pPr lvl="0">
              <a:buFont typeface="Arial" panose="020B0604020202020204" pitchFamily="34" charset="0"/>
              <a:buChar char="•"/>
            </a:pPr>
            <a:r>
              <a:rPr lang="fr-FR" dirty="0"/>
              <a:t> 2 scientifiques v. 2 membres d’un comité d’éthique. </a:t>
            </a:r>
            <a:endParaRPr lang="en-GB" dirty="0"/>
          </a:p>
          <a:p>
            <a:pPr>
              <a:buFont typeface="Arial" panose="020B0604020202020204" pitchFamily="34" charset="0"/>
              <a:buChar char="•"/>
            </a:pPr>
            <a:r>
              <a:rPr lang="fr-FR" dirty="0"/>
              <a:t> Un scientifique et un producteur TV doivent faire accepter par le comité d’éthique l’organisation du TV Game Show reproduisant l’expérience de Milgram.</a:t>
            </a:r>
          </a:p>
          <a:p>
            <a:pPr>
              <a:buFont typeface="Arial" panose="020B0604020202020204" pitchFamily="34" charset="0"/>
              <a:buChar char="•"/>
            </a:pPr>
            <a:r>
              <a:rPr lang="fr-FR" dirty="0"/>
              <a:t> Organise </a:t>
            </a:r>
            <a:r>
              <a:rPr lang="fr-FR" dirty="0" err="1"/>
              <a:t>yourselves</a:t>
            </a:r>
            <a:r>
              <a:rPr lang="fr-FR" dirty="0"/>
              <a:t> </a:t>
            </a:r>
            <a:r>
              <a:rPr lang="fr-FR" dirty="0" err="1"/>
              <a:t>into</a:t>
            </a:r>
            <a:r>
              <a:rPr lang="fr-FR" dirty="0"/>
              <a:t> a group of four: 2 people </a:t>
            </a:r>
            <a:r>
              <a:rPr lang="fr-FR" dirty="0" err="1"/>
              <a:t>will</a:t>
            </a:r>
            <a:r>
              <a:rPr lang="fr-FR" dirty="0"/>
              <a:t> </a:t>
            </a:r>
            <a:r>
              <a:rPr lang="fr-FR" dirty="0" err="1"/>
              <a:t>be</a:t>
            </a:r>
            <a:r>
              <a:rPr lang="fr-FR" dirty="0"/>
              <a:t> the </a:t>
            </a:r>
            <a:r>
              <a:rPr lang="fr-FR" dirty="0" err="1"/>
              <a:t>producer</a:t>
            </a:r>
            <a:r>
              <a:rPr lang="fr-FR" dirty="0"/>
              <a:t> and the </a:t>
            </a:r>
            <a:r>
              <a:rPr lang="fr-FR" dirty="0" err="1"/>
              <a:t>scientist</a:t>
            </a:r>
            <a:r>
              <a:rPr lang="fr-FR" dirty="0"/>
              <a:t> </a:t>
            </a:r>
            <a:r>
              <a:rPr lang="fr-FR" dirty="0" err="1"/>
              <a:t>trying</a:t>
            </a:r>
            <a:r>
              <a:rPr lang="fr-FR" dirty="0"/>
              <a:t> to </a:t>
            </a:r>
            <a:r>
              <a:rPr lang="fr-FR" dirty="0" err="1"/>
              <a:t>get</a:t>
            </a:r>
            <a:r>
              <a:rPr lang="fr-FR" dirty="0"/>
              <a:t> </a:t>
            </a:r>
            <a:r>
              <a:rPr lang="fr-FR" dirty="0" err="1"/>
              <a:t>this</a:t>
            </a:r>
            <a:r>
              <a:rPr lang="fr-FR" dirty="0"/>
              <a:t> </a:t>
            </a:r>
            <a:r>
              <a:rPr lang="fr-FR" dirty="0" err="1"/>
              <a:t>experiment</a:t>
            </a:r>
            <a:r>
              <a:rPr lang="fr-FR" dirty="0"/>
              <a:t> put onto </a:t>
            </a:r>
            <a:r>
              <a:rPr lang="fr-FR" dirty="0" err="1"/>
              <a:t>television</a:t>
            </a:r>
            <a:r>
              <a:rPr lang="fr-FR" dirty="0"/>
              <a:t>.</a:t>
            </a:r>
          </a:p>
          <a:p>
            <a:pPr>
              <a:buFont typeface="Arial" panose="020B0604020202020204" pitchFamily="34" charset="0"/>
              <a:buChar char="•"/>
            </a:pPr>
            <a:r>
              <a:rPr lang="fr-FR" dirty="0"/>
              <a:t> 2 people </a:t>
            </a:r>
            <a:r>
              <a:rPr lang="fr-FR" dirty="0" err="1"/>
              <a:t>will</a:t>
            </a:r>
            <a:r>
              <a:rPr lang="fr-FR" dirty="0"/>
              <a:t> </a:t>
            </a:r>
            <a:r>
              <a:rPr lang="fr-FR" dirty="0" err="1"/>
              <a:t>be</a:t>
            </a:r>
            <a:r>
              <a:rPr lang="fr-FR" dirty="0"/>
              <a:t> </a:t>
            </a:r>
            <a:r>
              <a:rPr lang="fr-FR" dirty="0" err="1"/>
              <a:t>members</a:t>
            </a:r>
            <a:r>
              <a:rPr lang="fr-FR" dirty="0"/>
              <a:t> of the broadcasting </a:t>
            </a:r>
            <a:r>
              <a:rPr lang="fr-FR" dirty="0" err="1"/>
              <a:t>company’s</a:t>
            </a:r>
            <a:r>
              <a:rPr lang="fr-FR" dirty="0"/>
              <a:t> </a:t>
            </a:r>
            <a:r>
              <a:rPr lang="fr-FR" dirty="0" err="1"/>
              <a:t>ethics</a:t>
            </a:r>
            <a:r>
              <a:rPr lang="fr-FR" dirty="0"/>
              <a:t> </a:t>
            </a:r>
            <a:r>
              <a:rPr lang="fr-FR" dirty="0" err="1"/>
              <a:t>committee</a:t>
            </a:r>
            <a:r>
              <a:rPr lang="fr-FR" dirty="0"/>
              <a:t> and are </a:t>
            </a:r>
            <a:r>
              <a:rPr lang="fr-FR" dirty="0" err="1"/>
              <a:t>completely</a:t>
            </a:r>
            <a:r>
              <a:rPr lang="fr-FR" dirty="0"/>
              <a:t> </a:t>
            </a:r>
            <a:r>
              <a:rPr lang="fr-FR" dirty="0" err="1"/>
              <a:t>against</a:t>
            </a:r>
            <a:r>
              <a:rPr lang="fr-FR" dirty="0"/>
              <a:t> the </a:t>
            </a:r>
            <a:r>
              <a:rPr lang="fr-FR" dirty="0" err="1"/>
              <a:t>idea</a:t>
            </a:r>
            <a:r>
              <a:rPr lang="fr-FR" dirty="0"/>
              <a:t>.  You must </a:t>
            </a:r>
            <a:r>
              <a:rPr lang="fr-FR" dirty="0" err="1"/>
              <a:t>debate</a:t>
            </a:r>
            <a:r>
              <a:rPr lang="fr-FR" dirty="0"/>
              <a:t> </a:t>
            </a:r>
            <a:r>
              <a:rPr lang="fr-FR" dirty="0" err="1"/>
              <a:t>each</a:t>
            </a:r>
            <a:r>
              <a:rPr lang="fr-FR" dirty="0"/>
              <a:t> </a:t>
            </a:r>
            <a:r>
              <a:rPr lang="fr-FR" dirty="0" err="1"/>
              <a:t>sides</a:t>
            </a:r>
            <a:r>
              <a:rPr lang="fr-FR" dirty="0"/>
              <a:t> </a:t>
            </a:r>
            <a:r>
              <a:rPr lang="fr-FR" dirty="0" err="1"/>
              <a:t>reasons</a:t>
            </a:r>
            <a:r>
              <a:rPr lang="fr-FR" dirty="0"/>
              <a:t> as to </a:t>
            </a:r>
            <a:r>
              <a:rPr lang="fr-FR" dirty="0" err="1"/>
              <a:t>why</a:t>
            </a:r>
            <a:r>
              <a:rPr lang="fr-FR" dirty="0"/>
              <a:t> </a:t>
            </a:r>
            <a:r>
              <a:rPr lang="fr-FR" dirty="0" err="1"/>
              <a:t>you</a:t>
            </a:r>
            <a:r>
              <a:rPr lang="fr-FR" dirty="0"/>
              <a:t> are FOR or AGAINST </a:t>
            </a:r>
            <a:r>
              <a:rPr lang="fr-FR" dirty="0" err="1"/>
              <a:t>this</a:t>
            </a:r>
            <a:r>
              <a:rPr lang="fr-FR" dirty="0"/>
              <a:t> </a:t>
            </a:r>
            <a:r>
              <a:rPr lang="fr-FR" dirty="0" err="1"/>
              <a:t>idea</a:t>
            </a:r>
            <a:r>
              <a:rPr lang="fr-FR" dirty="0"/>
              <a:t>.</a:t>
            </a:r>
            <a:endParaRPr lang="en-GB" dirty="0"/>
          </a:p>
        </p:txBody>
      </p:sp>
      <p:pic>
        <p:nvPicPr>
          <p:cNvPr id="4" name="Picture 3">
            <a:extLst>
              <a:ext uri="{FF2B5EF4-FFF2-40B4-BE49-F238E27FC236}">
                <a16:creationId xmlns:a16="http://schemas.microsoft.com/office/drawing/2014/main" id="{CD0C55AF-9973-4AB6-BF47-7289E7E7AE38}"/>
              </a:ext>
            </a:extLst>
          </p:cNvPr>
          <p:cNvPicPr>
            <a:picLocks noChangeAspect="1"/>
          </p:cNvPicPr>
          <p:nvPr/>
        </p:nvPicPr>
        <p:blipFill>
          <a:blip r:embed="rId2"/>
          <a:stretch>
            <a:fillRect/>
          </a:stretch>
        </p:blipFill>
        <p:spPr>
          <a:xfrm>
            <a:off x="6881622" y="472440"/>
            <a:ext cx="4286250" cy="2400300"/>
          </a:xfrm>
          <a:prstGeom prst="rect">
            <a:avLst/>
          </a:prstGeom>
        </p:spPr>
      </p:pic>
    </p:spTree>
    <p:extLst>
      <p:ext uri="{BB962C8B-B14F-4D97-AF65-F5344CB8AC3E}">
        <p14:creationId xmlns:p14="http://schemas.microsoft.com/office/powerpoint/2010/main" val="4242154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0076-67BB-4B57-8F47-083C96861959}"/>
              </a:ext>
            </a:extLst>
          </p:cNvPr>
          <p:cNvSpPr>
            <a:spLocks noGrp="1"/>
          </p:cNvSpPr>
          <p:nvPr>
            <p:ph type="title"/>
          </p:nvPr>
        </p:nvSpPr>
        <p:spPr/>
        <p:txBody>
          <a:bodyPr/>
          <a:lstStyle/>
          <a:p>
            <a:r>
              <a:rPr lang="en-GB" dirty="0"/>
              <a:t>Revision – simple past or past continuous</a:t>
            </a:r>
          </a:p>
        </p:txBody>
      </p:sp>
      <p:sp>
        <p:nvSpPr>
          <p:cNvPr id="3" name="Content Placeholder 2">
            <a:extLst>
              <a:ext uri="{FF2B5EF4-FFF2-40B4-BE49-F238E27FC236}">
                <a16:creationId xmlns:a16="http://schemas.microsoft.com/office/drawing/2014/main" id="{A4074914-1EF0-4F8E-87EE-49AB27508DAD}"/>
              </a:ext>
            </a:extLst>
          </p:cNvPr>
          <p:cNvSpPr>
            <a:spLocks noGrp="1"/>
          </p:cNvSpPr>
          <p:nvPr>
            <p:ph idx="1"/>
          </p:nvPr>
        </p:nvSpPr>
        <p:spPr/>
        <p:txBody>
          <a:bodyPr>
            <a:normAutofit/>
          </a:bodyPr>
          <a:lstStyle/>
          <a:p>
            <a:pPr>
              <a:buFont typeface="Arial" panose="020B0604020202020204" pitchFamily="34" charset="0"/>
              <a:buChar char="•"/>
            </a:pPr>
            <a:r>
              <a:rPr lang="fr-FR" dirty="0"/>
              <a:t> Complétez avec le prétérit simple ou le prétérit Be + V-</a:t>
            </a:r>
            <a:r>
              <a:rPr lang="fr-FR" dirty="0" err="1"/>
              <a:t>ing</a:t>
            </a:r>
            <a:r>
              <a:rPr lang="fr-FR" dirty="0"/>
              <a:t>.</a:t>
            </a:r>
            <a:endParaRPr lang="en-GB" dirty="0"/>
          </a:p>
          <a:p>
            <a:pPr marL="0" indent="0" algn="just">
              <a:buNone/>
            </a:pPr>
            <a:r>
              <a:rPr lang="fr-FR" dirty="0"/>
              <a:t>An </a:t>
            </a:r>
            <a:r>
              <a:rPr lang="fr-FR" dirty="0" err="1"/>
              <a:t>angry</a:t>
            </a:r>
            <a:r>
              <a:rPr lang="fr-FR" dirty="0"/>
              <a:t> </a:t>
            </a:r>
            <a:r>
              <a:rPr lang="fr-FR" dirty="0" err="1"/>
              <a:t>mum</a:t>
            </a:r>
            <a:r>
              <a:rPr lang="fr-FR" dirty="0"/>
              <a:t> (</a:t>
            </a:r>
            <a:r>
              <a:rPr lang="fr-FR" dirty="0" err="1"/>
              <a:t>demand</a:t>
            </a:r>
            <a:r>
              <a:rPr lang="fr-FR" dirty="0"/>
              <a:t>) ____________________ an </a:t>
            </a:r>
            <a:r>
              <a:rPr lang="fr-FR" dirty="0" err="1"/>
              <a:t>inquiry</a:t>
            </a:r>
            <a:r>
              <a:rPr lang="fr-FR" dirty="0"/>
              <a:t> </a:t>
            </a:r>
            <a:r>
              <a:rPr lang="fr-FR" dirty="0" err="1"/>
              <a:t>after</a:t>
            </a:r>
            <a:r>
              <a:rPr lang="fr-FR" dirty="0"/>
              <a:t> </a:t>
            </a:r>
            <a:r>
              <a:rPr lang="fr-FR" dirty="0" err="1"/>
              <a:t>her</a:t>
            </a:r>
            <a:r>
              <a:rPr lang="fr-FR" dirty="0"/>
              <a:t> </a:t>
            </a:r>
            <a:r>
              <a:rPr lang="fr-FR" dirty="0" err="1"/>
              <a:t>three-year-old</a:t>
            </a:r>
            <a:r>
              <a:rPr lang="fr-FR" dirty="0"/>
              <a:t> </a:t>
            </a:r>
            <a:r>
              <a:rPr lang="fr-FR" dirty="0" err="1"/>
              <a:t>daughter</a:t>
            </a:r>
            <a:r>
              <a:rPr lang="fr-FR" dirty="0"/>
              <a:t> (</a:t>
            </a:r>
            <a:r>
              <a:rPr lang="fr-FR" dirty="0" err="1"/>
              <a:t>be</a:t>
            </a:r>
            <a:r>
              <a:rPr lang="fr-FR" dirty="0"/>
              <a:t> </a:t>
            </a:r>
            <a:r>
              <a:rPr lang="fr-FR" dirty="0" err="1"/>
              <a:t>left</a:t>
            </a:r>
            <a:r>
              <a:rPr lang="fr-FR" dirty="0"/>
              <a:t>) ____________________ </a:t>
            </a:r>
            <a:r>
              <a:rPr lang="fr-FR" dirty="0" err="1"/>
              <a:t>behind</a:t>
            </a:r>
            <a:r>
              <a:rPr lang="fr-FR" dirty="0"/>
              <a:t> on a </a:t>
            </a:r>
            <a:r>
              <a:rPr lang="fr-FR" dirty="0" err="1"/>
              <a:t>school</a:t>
            </a:r>
            <a:r>
              <a:rPr lang="fr-FR" dirty="0"/>
              <a:t> outing. Little Ann Marie (</a:t>
            </a:r>
            <a:r>
              <a:rPr lang="fr-FR" dirty="0" err="1"/>
              <a:t>be</a:t>
            </a:r>
            <a:r>
              <a:rPr lang="fr-FR" dirty="0"/>
              <a:t>) ____________________ in </a:t>
            </a:r>
            <a:r>
              <a:rPr lang="fr-FR" dirty="0" err="1"/>
              <a:t>tears</a:t>
            </a:r>
            <a:r>
              <a:rPr lang="fr-FR" dirty="0"/>
              <a:t> as </a:t>
            </a:r>
            <a:r>
              <a:rPr lang="fr-FR" dirty="0" err="1"/>
              <a:t>she</a:t>
            </a:r>
            <a:r>
              <a:rPr lang="fr-FR" dirty="0"/>
              <a:t> (</a:t>
            </a:r>
            <a:r>
              <a:rPr lang="fr-FR" dirty="0" err="1"/>
              <a:t>watch</a:t>
            </a:r>
            <a:r>
              <a:rPr lang="fr-FR" dirty="0"/>
              <a:t>) ____________________ the coach </a:t>
            </a:r>
            <a:r>
              <a:rPr lang="fr-FR" dirty="0" err="1"/>
              <a:t>that</a:t>
            </a:r>
            <a:r>
              <a:rPr lang="fr-FR" dirty="0"/>
              <a:t> (carry) ____________________ </a:t>
            </a:r>
            <a:r>
              <a:rPr lang="fr-FR" dirty="0" err="1"/>
              <a:t>her</a:t>
            </a:r>
            <a:r>
              <a:rPr lang="fr-FR" dirty="0"/>
              <a:t> 27 </a:t>
            </a:r>
            <a:r>
              <a:rPr lang="fr-FR" dirty="0" err="1"/>
              <a:t>school</a:t>
            </a:r>
            <a:r>
              <a:rPr lang="fr-FR" dirty="0"/>
              <a:t>-mates </a:t>
            </a:r>
            <a:r>
              <a:rPr lang="fr-FR" dirty="0" err="1"/>
              <a:t>leave</a:t>
            </a:r>
            <a:r>
              <a:rPr lang="fr-FR" dirty="0"/>
              <a:t> </a:t>
            </a:r>
            <a:r>
              <a:rPr lang="fr-FR" dirty="0" err="1"/>
              <a:t>without</a:t>
            </a:r>
            <a:r>
              <a:rPr lang="fr-FR" dirty="0"/>
              <a:t> </a:t>
            </a:r>
            <a:r>
              <a:rPr lang="fr-FR" dirty="0" err="1"/>
              <a:t>her</a:t>
            </a:r>
            <a:r>
              <a:rPr lang="fr-FR" dirty="0"/>
              <a:t>. </a:t>
            </a:r>
            <a:r>
              <a:rPr lang="fr-FR" dirty="0" err="1"/>
              <a:t>When</a:t>
            </a:r>
            <a:r>
              <a:rPr lang="fr-FR" dirty="0"/>
              <a:t> the staff at the zoo (</a:t>
            </a:r>
            <a:r>
              <a:rPr lang="fr-FR" dirty="0" err="1"/>
              <a:t>find</a:t>
            </a:r>
            <a:r>
              <a:rPr lang="fr-FR" dirty="0"/>
              <a:t> out) ____________________ Ann Marie one </a:t>
            </a:r>
            <a:r>
              <a:rPr lang="fr-FR" dirty="0" err="1"/>
              <a:t>hour</a:t>
            </a:r>
            <a:r>
              <a:rPr lang="fr-FR" dirty="0"/>
              <a:t> </a:t>
            </a:r>
            <a:r>
              <a:rPr lang="fr-FR" dirty="0" err="1"/>
              <a:t>after</a:t>
            </a:r>
            <a:r>
              <a:rPr lang="fr-FR" dirty="0"/>
              <a:t> the </a:t>
            </a:r>
            <a:r>
              <a:rPr lang="fr-FR" dirty="0" err="1"/>
              <a:t>departure</a:t>
            </a:r>
            <a:r>
              <a:rPr lang="fr-FR" dirty="0"/>
              <a:t> of the coach, the </a:t>
            </a:r>
            <a:r>
              <a:rPr lang="fr-FR" dirty="0" err="1"/>
              <a:t>little</a:t>
            </a:r>
            <a:r>
              <a:rPr lang="fr-FR" dirty="0"/>
              <a:t> girl (</a:t>
            </a:r>
            <a:r>
              <a:rPr lang="fr-FR" dirty="0" err="1"/>
              <a:t>sit</a:t>
            </a:r>
            <a:r>
              <a:rPr lang="fr-FR" dirty="0"/>
              <a:t>) ____________________ on the </a:t>
            </a:r>
            <a:r>
              <a:rPr lang="fr-FR" dirty="0" err="1"/>
              <a:t>ground</a:t>
            </a:r>
            <a:r>
              <a:rPr lang="fr-FR" dirty="0"/>
              <a:t> and </a:t>
            </a:r>
            <a:r>
              <a:rPr lang="fr-FR" dirty="0" err="1"/>
              <a:t>still</a:t>
            </a:r>
            <a:r>
              <a:rPr lang="fr-FR" dirty="0"/>
              <a:t> (</a:t>
            </a:r>
            <a:r>
              <a:rPr lang="fr-FR" dirty="0" err="1"/>
              <a:t>cry</a:t>
            </a:r>
            <a:r>
              <a:rPr lang="fr-FR" dirty="0"/>
              <a:t>) ____________________. </a:t>
            </a:r>
            <a:r>
              <a:rPr lang="fr-FR" dirty="0" err="1"/>
              <a:t>They</a:t>
            </a:r>
            <a:r>
              <a:rPr lang="fr-FR" dirty="0"/>
              <a:t> (</a:t>
            </a:r>
            <a:r>
              <a:rPr lang="fr-FR" dirty="0" err="1"/>
              <a:t>try</a:t>
            </a:r>
            <a:r>
              <a:rPr lang="fr-FR" dirty="0"/>
              <a:t>) ____________________ to </a:t>
            </a:r>
            <a:r>
              <a:rPr lang="fr-FR" dirty="0" err="1"/>
              <a:t>comfort</a:t>
            </a:r>
            <a:r>
              <a:rPr lang="fr-FR" dirty="0"/>
              <a:t> </a:t>
            </a:r>
            <a:r>
              <a:rPr lang="fr-FR" dirty="0" err="1"/>
              <a:t>her</a:t>
            </a:r>
            <a:r>
              <a:rPr lang="fr-FR" dirty="0"/>
              <a:t> by </a:t>
            </a:r>
            <a:r>
              <a:rPr lang="fr-FR" dirty="0" err="1"/>
              <a:t>giving</a:t>
            </a:r>
            <a:r>
              <a:rPr lang="fr-FR" dirty="0"/>
              <a:t> </a:t>
            </a:r>
            <a:r>
              <a:rPr lang="fr-FR" dirty="0" err="1"/>
              <a:t>her</a:t>
            </a:r>
            <a:r>
              <a:rPr lang="fr-FR" dirty="0"/>
              <a:t> </a:t>
            </a:r>
            <a:r>
              <a:rPr lang="fr-FR" dirty="0" err="1"/>
              <a:t>some</a:t>
            </a:r>
            <a:r>
              <a:rPr lang="fr-FR" dirty="0"/>
              <a:t> </a:t>
            </a:r>
            <a:r>
              <a:rPr lang="fr-FR" dirty="0" err="1"/>
              <a:t>sweets</a:t>
            </a:r>
            <a:r>
              <a:rPr lang="fr-FR" dirty="0"/>
              <a:t>. But </a:t>
            </a:r>
            <a:r>
              <a:rPr lang="fr-FR" dirty="0" err="1"/>
              <a:t>it</a:t>
            </a:r>
            <a:r>
              <a:rPr lang="fr-FR" dirty="0"/>
              <a:t> (</a:t>
            </a:r>
            <a:r>
              <a:rPr lang="fr-FR" dirty="0" err="1"/>
              <a:t>take</a:t>
            </a:r>
            <a:r>
              <a:rPr lang="fr-FR" dirty="0"/>
              <a:t>) ____________________ </a:t>
            </a:r>
            <a:r>
              <a:rPr lang="fr-FR" dirty="0" err="1"/>
              <a:t>them</a:t>
            </a:r>
            <a:r>
              <a:rPr lang="fr-FR" dirty="0"/>
              <a:t> </a:t>
            </a:r>
            <a:r>
              <a:rPr lang="fr-FR" dirty="0" err="1"/>
              <a:t>quite</a:t>
            </a:r>
            <a:r>
              <a:rPr lang="fr-FR" dirty="0"/>
              <a:t> a long time to </a:t>
            </a:r>
            <a:r>
              <a:rPr lang="fr-FR" dirty="0" err="1"/>
              <a:t>calm</a:t>
            </a:r>
            <a:r>
              <a:rPr lang="fr-FR" dirty="0"/>
              <a:t> </a:t>
            </a:r>
            <a:r>
              <a:rPr lang="fr-FR" dirty="0" err="1"/>
              <a:t>her</a:t>
            </a:r>
            <a:r>
              <a:rPr lang="fr-FR" dirty="0"/>
              <a:t> down. </a:t>
            </a:r>
            <a:r>
              <a:rPr lang="fr-FR" dirty="0" err="1"/>
              <a:t>Teachers</a:t>
            </a:r>
            <a:r>
              <a:rPr lang="fr-FR" dirty="0"/>
              <a:t> </a:t>
            </a:r>
            <a:r>
              <a:rPr lang="fr-FR" dirty="0" err="1"/>
              <a:t>only</a:t>
            </a:r>
            <a:r>
              <a:rPr lang="fr-FR" dirty="0"/>
              <a:t> (</a:t>
            </a:r>
            <a:r>
              <a:rPr lang="fr-FR" dirty="0" err="1"/>
              <a:t>find</a:t>
            </a:r>
            <a:r>
              <a:rPr lang="fr-FR" dirty="0"/>
              <a:t>) ____________________ </a:t>
            </a:r>
            <a:r>
              <a:rPr lang="fr-FR" dirty="0" err="1"/>
              <a:t>she</a:t>
            </a:r>
            <a:r>
              <a:rPr lang="fr-FR" dirty="0"/>
              <a:t> (</a:t>
            </a:r>
            <a:r>
              <a:rPr lang="fr-FR" dirty="0" err="1"/>
              <a:t>be</a:t>
            </a:r>
            <a:r>
              <a:rPr lang="fr-FR" dirty="0"/>
              <a:t> </a:t>
            </a:r>
            <a:r>
              <a:rPr lang="fr-FR" dirty="0" err="1"/>
              <a:t>missing</a:t>
            </a:r>
            <a:r>
              <a:rPr lang="fr-FR" dirty="0"/>
              <a:t>) ____________________ </a:t>
            </a:r>
            <a:r>
              <a:rPr lang="fr-FR" dirty="0" err="1"/>
              <a:t>two</a:t>
            </a:r>
            <a:r>
              <a:rPr lang="fr-FR" dirty="0"/>
              <a:t> </a:t>
            </a:r>
            <a:r>
              <a:rPr lang="fr-FR" dirty="0" err="1"/>
              <a:t>hours</a:t>
            </a:r>
            <a:r>
              <a:rPr lang="fr-FR" dirty="0"/>
              <a:t> </a:t>
            </a:r>
            <a:r>
              <a:rPr lang="fr-FR" dirty="0" err="1"/>
              <a:t>later</a:t>
            </a:r>
            <a:r>
              <a:rPr lang="fr-FR" dirty="0"/>
              <a:t> </a:t>
            </a:r>
            <a:r>
              <a:rPr lang="fr-FR" dirty="0" err="1"/>
              <a:t>when</a:t>
            </a:r>
            <a:r>
              <a:rPr lang="fr-FR" dirty="0"/>
              <a:t> </a:t>
            </a:r>
            <a:r>
              <a:rPr lang="fr-FR" dirty="0" err="1"/>
              <a:t>they</a:t>
            </a:r>
            <a:r>
              <a:rPr lang="fr-FR" dirty="0"/>
              <a:t> (arrive) ____________________ at the village </a:t>
            </a:r>
            <a:r>
              <a:rPr lang="fr-FR" dirty="0" err="1"/>
              <a:t>school</a:t>
            </a:r>
            <a:r>
              <a:rPr lang="fr-FR" dirty="0"/>
              <a:t> 60 miles </a:t>
            </a:r>
            <a:r>
              <a:rPr lang="fr-FR" dirty="0" err="1"/>
              <a:t>away</a:t>
            </a:r>
            <a:r>
              <a:rPr lang="fr-FR" dirty="0"/>
              <a:t>.</a:t>
            </a:r>
            <a:endParaRPr lang="en-GB" dirty="0"/>
          </a:p>
          <a:p>
            <a:endParaRPr lang="en-GB" dirty="0"/>
          </a:p>
        </p:txBody>
      </p:sp>
    </p:spTree>
    <p:extLst>
      <p:ext uri="{BB962C8B-B14F-4D97-AF65-F5344CB8AC3E}">
        <p14:creationId xmlns:p14="http://schemas.microsoft.com/office/powerpoint/2010/main" val="375123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CA32-A474-4F9B-B9A9-A9B9ECCC2EE4}"/>
              </a:ext>
            </a:extLst>
          </p:cNvPr>
          <p:cNvSpPr>
            <a:spLocks noGrp="1"/>
          </p:cNvSpPr>
          <p:nvPr>
            <p:ph type="title"/>
          </p:nvPr>
        </p:nvSpPr>
        <p:spPr/>
        <p:txBody>
          <a:bodyPr/>
          <a:lstStyle/>
          <a:p>
            <a:r>
              <a:rPr lang="en-GB" dirty="0"/>
              <a:t>Answers…</a:t>
            </a:r>
          </a:p>
        </p:txBody>
      </p:sp>
      <p:sp>
        <p:nvSpPr>
          <p:cNvPr id="3" name="Content Placeholder 2">
            <a:extLst>
              <a:ext uri="{FF2B5EF4-FFF2-40B4-BE49-F238E27FC236}">
                <a16:creationId xmlns:a16="http://schemas.microsoft.com/office/drawing/2014/main" id="{9B092211-5E69-4BA7-82FB-C256F9372E8B}"/>
              </a:ext>
            </a:extLst>
          </p:cNvPr>
          <p:cNvSpPr>
            <a:spLocks noGrp="1"/>
          </p:cNvSpPr>
          <p:nvPr>
            <p:ph idx="1"/>
          </p:nvPr>
        </p:nvSpPr>
        <p:spPr>
          <a:xfrm>
            <a:off x="1024128" y="2286000"/>
            <a:ext cx="9720071" cy="4023360"/>
          </a:xfrm>
        </p:spPr>
        <p:txBody>
          <a:bodyPr/>
          <a:lstStyle/>
          <a:p>
            <a:pPr algn="just">
              <a:lnSpc>
                <a:spcPct val="150000"/>
              </a:lnSpc>
            </a:pPr>
            <a:r>
              <a:rPr lang="fr-FR" dirty="0"/>
              <a:t>An </a:t>
            </a:r>
            <a:r>
              <a:rPr lang="fr-FR" dirty="0" err="1"/>
              <a:t>angry</a:t>
            </a:r>
            <a:r>
              <a:rPr lang="fr-FR" dirty="0"/>
              <a:t> </a:t>
            </a:r>
            <a:r>
              <a:rPr lang="fr-FR" dirty="0" err="1"/>
              <a:t>mum</a:t>
            </a:r>
            <a:r>
              <a:rPr lang="fr-FR" dirty="0"/>
              <a:t> </a:t>
            </a:r>
            <a:r>
              <a:rPr lang="fr-FR" dirty="0" err="1">
                <a:highlight>
                  <a:srgbClr val="FFFF00"/>
                </a:highlight>
              </a:rPr>
              <a:t>demanded</a:t>
            </a:r>
            <a:r>
              <a:rPr lang="fr-FR" dirty="0"/>
              <a:t> an </a:t>
            </a:r>
            <a:r>
              <a:rPr lang="fr-FR" dirty="0" err="1"/>
              <a:t>inquiry</a:t>
            </a:r>
            <a:r>
              <a:rPr lang="fr-FR" dirty="0"/>
              <a:t> </a:t>
            </a:r>
            <a:r>
              <a:rPr lang="fr-FR" dirty="0" err="1"/>
              <a:t>after</a:t>
            </a:r>
            <a:r>
              <a:rPr lang="fr-FR" dirty="0"/>
              <a:t> </a:t>
            </a:r>
            <a:r>
              <a:rPr lang="fr-FR" dirty="0" err="1"/>
              <a:t>her</a:t>
            </a:r>
            <a:r>
              <a:rPr lang="fr-FR" dirty="0"/>
              <a:t> </a:t>
            </a:r>
            <a:r>
              <a:rPr lang="fr-FR" dirty="0" err="1"/>
              <a:t>three-year-old</a:t>
            </a:r>
            <a:r>
              <a:rPr lang="fr-FR" dirty="0"/>
              <a:t> </a:t>
            </a:r>
            <a:r>
              <a:rPr lang="fr-FR" dirty="0" err="1"/>
              <a:t>daughter</a:t>
            </a:r>
            <a:r>
              <a:rPr lang="fr-FR" dirty="0"/>
              <a:t> </a:t>
            </a:r>
            <a:r>
              <a:rPr lang="fr-FR" dirty="0" err="1">
                <a:highlight>
                  <a:srgbClr val="FFFF00"/>
                </a:highlight>
              </a:rPr>
              <a:t>was</a:t>
            </a:r>
            <a:r>
              <a:rPr lang="fr-FR" dirty="0">
                <a:highlight>
                  <a:srgbClr val="FFFF00"/>
                </a:highlight>
              </a:rPr>
              <a:t> </a:t>
            </a:r>
            <a:r>
              <a:rPr lang="fr-FR" dirty="0" err="1">
                <a:highlight>
                  <a:srgbClr val="FFFF00"/>
                </a:highlight>
              </a:rPr>
              <a:t>left</a:t>
            </a:r>
            <a:r>
              <a:rPr lang="fr-FR" dirty="0">
                <a:highlight>
                  <a:srgbClr val="FFFF00"/>
                </a:highlight>
              </a:rPr>
              <a:t> </a:t>
            </a:r>
            <a:r>
              <a:rPr lang="fr-FR" dirty="0" err="1"/>
              <a:t>behind</a:t>
            </a:r>
            <a:r>
              <a:rPr lang="fr-FR" dirty="0"/>
              <a:t> on a </a:t>
            </a:r>
            <a:r>
              <a:rPr lang="fr-FR" dirty="0" err="1"/>
              <a:t>school</a:t>
            </a:r>
            <a:r>
              <a:rPr lang="fr-FR" dirty="0"/>
              <a:t> outing. Little Ann Marie </a:t>
            </a:r>
            <a:r>
              <a:rPr lang="fr-FR" dirty="0" err="1">
                <a:highlight>
                  <a:srgbClr val="FFFF00"/>
                </a:highlight>
              </a:rPr>
              <a:t>was</a:t>
            </a:r>
            <a:r>
              <a:rPr lang="fr-FR" dirty="0">
                <a:solidFill>
                  <a:srgbClr val="FF0000"/>
                </a:solidFill>
              </a:rPr>
              <a:t> </a:t>
            </a:r>
            <a:r>
              <a:rPr lang="fr-FR" dirty="0"/>
              <a:t>in </a:t>
            </a:r>
            <a:r>
              <a:rPr lang="fr-FR" dirty="0" err="1"/>
              <a:t>tears</a:t>
            </a:r>
            <a:r>
              <a:rPr lang="fr-FR" dirty="0"/>
              <a:t> as </a:t>
            </a:r>
            <a:r>
              <a:rPr lang="fr-FR" dirty="0" err="1"/>
              <a:t>she</a:t>
            </a:r>
            <a:r>
              <a:rPr lang="fr-FR" dirty="0"/>
              <a:t> </a:t>
            </a:r>
            <a:r>
              <a:rPr lang="fr-FR" dirty="0" err="1">
                <a:highlight>
                  <a:srgbClr val="FFFF00"/>
                </a:highlight>
              </a:rPr>
              <a:t>watched</a:t>
            </a:r>
            <a:r>
              <a:rPr lang="fr-FR" dirty="0"/>
              <a:t> the coach </a:t>
            </a:r>
            <a:r>
              <a:rPr lang="fr-FR" dirty="0" err="1"/>
              <a:t>that</a:t>
            </a:r>
            <a:r>
              <a:rPr lang="fr-FR" dirty="0"/>
              <a:t> </a:t>
            </a:r>
            <a:r>
              <a:rPr lang="fr-FR" dirty="0" err="1">
                <a:highlight>
                  <a:srgbClr val="FFFF00"/>
                </a:highlight>
              </a:rPr>
              <a:t>carried</a:t>
            </a:r>
            <a:r>
              <a:rPr lang="fr-FR" dirty="0"/>
              <a:t> </a:t>
            </a:r>
            <a:r>
              <a:rPr lang="fr-FR" dirty="0" err="1"/>
              <a:t>her</a:t>
            </a:r>
            <a:r>
              <a:rPr lang="fr-FR" dirty="0"/>
              <a:t> 27 </a:t>
            </a:r>
            <a:r>
              <a:rPr lang="fr-FR" dirty="0" err="1"/>
              <a:t>school</a:t>
            </a:r>
            <a:r>
              <a:rPr lang="fr-FR" dirty="0"/>
              <a:t>-mates </a:t>
            </a:r>
            <a:r>
              <a:rPr lang="fr-FR" dirty="0" err="1"/>
              <a:t>leave</a:t>
            </a:r>
            <a:r>
              <a:rPr lang="fr-FR" dirty="0"/>
              <a:t> </a:t>
            </a:r>
            <a:r>
              <a:rPr lang="fr-FR" dirty="0" err="1"/>
              <a:t>without</a:t>
            </a:r>
            <a:r>
              <a:rPr lang="fr-FR" dirty="0"/>
              <a:t> </a:t>
            </a:r>
            <a:r>
              <a:rPr lang="fr-FR" dirty="0" err="1"/>
              <a:t>her</a:t>
            </a:r>
            <a:r>
              <a:rPr lang="fr-FR" dirty="0"/>
              <a:t>. </a:t>
            </a:r>
            <a:r>
              <a:rPr lang="fr-FR" dirty="0" err="1"/>
              <a:t>When</a:t>
            </a:r>
            <a:r>
              <a:rPr lang="fr-FR" dirty="0"/>
              <a:t> the staff at the zoo </a:t>
            </a:r>
            <a:r>
              <a:rPr lang="fr-FR" dirty="0" err="1">
                <a:highlight>
                  <a:srgbClr val="FFFF00"/>
                </a:highlight>
              </a:rPr>
              <a:t>found</a:t>
            </a:r>
            <a:r>
              <a:rPr lang="fr-FR" dirty="0"/>
              <a:t> Ann Marie one </a:t>
            </a:r>
            <a:r>
              <a:rPr lang="fr-FR" dirty="0" err="1"/>
              <a:t>hour</a:t>
            </a:r>
            <a:r>
              <a:rPr lang="fr-FR" dirty="0"/>
              <a:t> </a:t>
            </a:r>
            <a:r>
              <a:rPr lang="fr-FR" dirty="0" err="1"/>
              <a:t>after</a:t>
            </a:r>
            <a:r>
              <a:rPr lang="fr-FR" dirty="0"/>
              <a:t> the </a:t>
            </a:r>
            <a:r>
              <a:rPr lang="fr-FR" dirty="0" err="1"/>
              <a:t>departure</a:t>
            </a:r>
            <a:r>
              <a:rPr lang="fr-FR" dirty="0"/>
              <a:t> of the coach, the </a:t>
            </a:r>
            <a:r>
              <a:rPr lang="fr-FR" dirty="0" err="1"/>
              <a:t>little</a:t>
            </a:r>
            <a:r>
              <a:rPr lang="fr-FR" dirty="0"/>
              <a:t> girl </a:t>
            </a:r>
            <a:r>
              <a:rPr lang="fr-FR" dirty="0" err="1">
                <a:highlight>
                  <a:srgbClr val="FFFF00"/>
                </a:highlight>
              </a:rPr>
              <a:t>was</a:t>
            </a:r>
            <a:r>
              <a:rPr lang="fr-FR" dirty="0">
                <a:highlight>
                  <a:srgbClr val="FFFF00"/>
                </a:highlight>
              </a:rPr>
              <a:t> </a:t>
            </a:r>
            <a:r>
              <a:rPr lang="fr-FR" dirty="0" err="1">
                <a:highlight>
                  <a:srgbClr val="FFFF00"/>
                </a:highlight>
              </a:rPr>
              <a:t>sitting</a:t>
            </a:r>
            <a:r>
              <a:rPr lang="fr-FR" i="1" dirty="0"/>
              <a:t> </a:t>
            </a:r>
            <a:r>
              <a:rPr lang="fr-FR" dirty="0"/>
              <a:t>on the </a:t>
            </a:r>
            <a:r>
              <a:rPr lang="fr-FR" dirty="0" err="1"/>
              <a:t>ground</a:t>
            </a:r>
            <a:r>
              <a:rPr lang="fr-FR" dirty="0"/>
              <a:t> and </a:t>
            </a:r>
            <a:r>
              <a:rPr lang="fr-FR" dirty="0" err="1">
                <a:highlight>
                  <a:srgbClr val="FFFF00"/>
                </a:highlight>
              </a:rPr>
              <a:t>was</a:t>
            </a:r>
            <a:r>
              <a:rPr lang="fr-FR" dirty="0">
                <a:highlight>
                  <a:srgbClr val="FFFF00"/>
                </a:highlight>
              </a:rPr>
              <a:t> </a:t>
            </a:r>
            <a:r>
              <a:rPr lang="fr-FR" dirty="0" err="1">
                <a:highlight>
                  <a:srgbClr val="FFFF00"/>
                </a:highlight>
              </a:rPr>
              <a:t>still</a:t>
            </a:r>
            <a:r>
              <a:rPr lang="fr-FR" dirty="0">
                <a:highlight>
                  <a:srgbClr val="FFFF00"/>
                </a:highlight>
              </a:rPr>
              <a:t> </a:t>
            </a:r>
            <a:r>
              <a:rPr lang="fr-FR" dirty="0" err="1">
                <a:highlight>
                  <a:srgbClr val="FFFF00"/>
                </a:highlight>
              </a:rPr>
              <a:t>crying</a:t>
            </a:r>
            <a:r>
              <a:rPr lang="fr-FR" dirty="0"/>
              <a:t>. </a:t>
            </a:r>
            <a:r>
              <a:rPr lang="fr-FR" dirty="0" err="1"/>
              <a:t>They</a:t>
            </a:r>
            <a:r>
              <a:rPr lang="fr-FR" dirty="0"/>
              <a:t> </a:t>
            </a:r>
            <a:r>
              <a:rPr lang="fr-FR" dirty="0" err="1">
                <a:highlight>
                  <a:srgbClr val="FFFF00"/>
                </a:highlight>
              </a:rPr>
              <a:t>tried</a:t>
            </a:r>
            <a:r>
              <a:rPr lang="fr-FR" dirty="0"/>
              <a:t> to </a:t>
            </a:r>
            <a:r>
              <a:rPr lang="fr-FR" dirty="0" err="1"/>
              <a:t>comfort</a:t>
            </a:r>
            <a:r>
              <a:rPr lang="fr-FR" dirty="0"/>
              <a:t> </a:t>
            </a:r>
            <a:r>
              <a:rPr lang="fr-FR" dirty="0" err="1"/>
              <a:t>her</a:t>
            </a:r>
            <a:r>
              <a:rPr lang="fr-FR" dirty="0"/>
              <a:t> by </a:t>
            </a:r>
            <a:r>
              <a:rPr lang="fr-FR" dirty="0" err="1"/>
              <a:t>giving</a:t>
            </a:r>
            <a:r>
              <a:rPr lang="fr-FR" dirty="0"/>
              <a:t> </a:t>
            </a:r>
            <a:r>
              <a:rPr lang="fr-FR" dirty="0" err="1"/>
              <a:t>her</a:t>
            </a:r>
            <a:r>
              <a:rPr lang="fr-FR" dirty="0"/>
              <a:t> </a:t>
            </a:r>
            <a:r>
              <a:rPr lang="fr-FR" dirty="0" err="1"/>
              <a:t>some</a:t>
            </a:r>
            <a:r>
              <a:rPr lang="fr-FR" dirty="0"/>
              <a:t> </a:t>
            </a:r>
            <a:r>
              <a:rPr lang="fr-FR" dirty="0" err="1"/>
              <a:t>sweets</a:t>
            </a:r>
            <a:r>
              <a:rPr lang="fr-FR" dirty="0"/>
              <a:t>. But </a:t>
            </a:r>
            <a:r>
              <a:rPr lang="fr-FR" dirty="0" err="1"/>
              <a:t>it</a:t>
            </a:r>
            <a:r>
              <a:rPr lang="fr-FR" dirty="0"/>
              <a:t> </a:t>
            </a:r>
            <a:r>
              <a:rPr lang="fr-FR" dirty="0" err="1">
                <a:highlight>
                  <a:srgbClr val="FFFF00"/>
                </a:highlight>
              </a:rPr>
              <a:t>took</a:t>
            </a:r>
            <a:r>
              <a:rPr lang="fr-FR" dirty="0"/>
              <a:t> </a:t>
            </a:r>
            <a:r>
              <a:rPr lang="fr-FR" dirty="0" err="1"/>
              <a:t>them</a:t>
            </a:r>
            <a:r>
              <a:rPr lang="fr-FR" dirty="0"/>
              <a:t> </a:t>
            </a:r>
            <a:r>
              <a:rPr lang="fr-FR" dirty="0" err="1"/>
              <a:t>quite</a:t>
            </a:r>
            <a:r>
              <a:rPr lang="fr-FR" dirty="0"/>
              <a:t> a long time to </a:t>
            </a:r>
            <a:r>
              <a:rPr lang="fr-FR" dirty="0" err="1"/>
              <a:t>calm</a:t>
            </a:r>
            <a:r>
              <a:rPr lang="fr-FR" dirty="0"/>
              <a:t> </a:t>
            </a:r>
            <a:r>
              <a:rPr lang="fr-FR" dirty="0" err="1"/>
              <a:t>her</a:t>
            </a:r>
            <a:r>
              <a:rPr lang="fr-FR" dirty="0"/>
              <a:t> down. </a:t>
            </a:r>
            <a:r>
              <a:rPr lang="fr-FR" dirty="0" err="1"/>
              <a:t>Teachers</a:t>
            </a:r>
            <a:r>
              <a:rPr lang="fr-FR" dirty="0"/>
              <a:t> </a:t>
            </a:r>
            <a:r>
              <a:rPr lang="fr-FR" dirty="0" err="1"/>
              <a:t>only</a:t>
            </a:r>
            <a:r>
              <a:rPr lang="fr-FR" dirty="0"/>
              <a:t> </a:t>
            </a:r>
            <a:r>
              <a:rPr lang="fr-FR" dirty="0" err="1">
                <a:highlight>
                  <a:srgbClr val="FFFF00"/>
                </a:highlight>
              </a:rPr>
              <a:t>found</a:t>
            </a:r>
            <a:r>
              <a:rPr lang="fr-FR" dirty="0">
                <a:highlight>
                  <a:srgbClr val="FFFF00"/>
                </a:highlight>
              </a:rPr>
              <a:t> out</a:t>
            </a:r>
            <a:r>
              <a:rPr lang="fr-FR" dirty="0"/>
              <a:t> </a:t>
            </a:r>
            <a:r>
              <a:rPr lang="fr-FR" dirty="0" err="1"/>
              <a:t>she</a:t>
            </a:r>
            <a:r>
              <a:rPr lang="fr-FR" dirty="0"/>
              <a:t> </a:t>
            </a:r>
            <a:r>
              <a:rPr lang="fr-FR" dirty="0" err="1">
                <a:highlight>
                  <a:srgbClr val="FFFF00"/>
                </a:highlight>
              </a:rPr>
              <a:t>was</a:t>
            </a:r>
            <a:r>
              <a:rPr lang="fr-FR" dirty="0">
                <a:highlight>
                  <a:srgbClr val="FFFF00"/>
                </a:highlight>
              </a:rPr>
              <a:t> </a:t>
            </a:r>
            <a:r>
              <a:rPr lang="fr-FR" dirty="0" err="1">
                <a:highlight>
                  <a:srgbClr val="FFFF00"/>
                </a:highlight>
              </a:rPr>
              <a:t>missing</a:t>
            </a:r>
            <a:r>
              <a:rPr lang="fr-FR" i="1" dirty="0">
                <a:solidFill>
                  <a:srgbClr val="FF0000"/>
                </a:solidFill>
              </a:rPr>
              <a:t> </a:t>
            </a:r>
            <a:r>
              <a:rPr lang="fr-FR" dirty="0" err="1"/>
              <a:t>two</a:t>
            </a:r>
            <a:r>
              <a:rPr lang="fr-FR" dirty="0"/>
              <a:t> </a:t>
            </a:r>
            <a:r>
              <a:rPr lang="fr-FR" dirty="0" err="1"/>
              <a:t>hours</a:t>
            </a:r>
            <a:r>
              <a:rPr lang="fr-FR" dirty="0"/>
              <a:t> </a:t>
            </a:r>
            <a:r>
              <a:rPr lang="fr-FR" dirty="0" err="1"/>
              <a:t>later</a:t>
            </a:r>
            <a:r>
              <a:rPr lang="fr-FR" dirty="0"/>
              <a:t> </a:t>
            </a:r>
            <a:r>
              <a:rPr lang="fr-FR" dirty="0" err="1"/>
              <a:t>when</a:t>
            </a:r>
            <a:r>
              <a:rPr lang="fr-FR" dirty="0"/>
              <a:t> </a:t>
            </a:r>
            <a:r>
              <a:rPr lang="fr-FR" dirty="0" err="1"/>
              <a:t>they</a:t>
            </a:r>
            <a:r>
              <a:rPr lang="fr-FR" dirty="0"/>
              <a:t> </a:t>
            </a:r>
            <a:r>
              <a:rPr lang="fr-FR" dirty="0" err="1">
                <a:highlight>
                  <a:srgbClr val="FFFF00"/>
                </a:highlight>
              </a:rPr>
              <a:t>arrived</a:t>
            </a:r>
            <a:r>
              <a:rPr lang="fr-FR" dirty="0"/>
              <a:t> at the village </a:t>
            </a:r>
            <a:r>
              <a:rPr lang="fr-FR" dirty="0" err="1"/>
              <a:t>school</a:t>
            </a:r>
            <a:r>
              <a:rPr lang="fr-FR" dirty="0"/>
              <a:t> 60 miles </a:t>
            </a:r>
            <a:r>
              <a:rPr lang="fr-FR" dirty="0" err="1"/>
              <a:t>away</a:t>
            </a:r>
            <a:r>
              <a:rPr lang="fr-FR" dirty="0"/>
              <a:t>.</a:t>
            </a:r>
            <a:endParaRPr lang="en-GB" dirty="0"/>
          </a:p>
          <a:p>
            <a:endParaRPr lang="en-GB" dirty="0"/>
          </a:p>
        </p:txBody>
      </p:sp>
    </p:spTree>
    <p:extLst>
      <p:ext uri="{BB962C8B-B14F-4D97-AF65-F5344CB8AC3E}">
        <p14:creationId xmlns:p14="http://schemas.microsoft.com/office/powerpoint/2010/main" val="47266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B587-7B6E-45BE-9463-AB044E183A2A}"/>
              </a:ext>
            </a:extLst>
          </p:cNvPr>
          <p:cNvSpPr>
            <a:spLocks noGrp="1"/>
          </p:cNvSpPr>
          <p:nvPr>
            <p:ph type="title"/>
          </p:nvPr>
        </p:nvSpPr>
        <p:spPr/>
        <p:txBody>
          <a:bodyPr>
            <a:normAutofit/>
          </a:bodyPr>
          <a:lstStyle/>
          <a:p>
            <a:r>
              <a:rPr lang="en-GB" sz="4000" dirty="0"/>
              <a:t>Revision – simple past or present perfect continuous</a:t>
            </a:r>
          </a:p>
        </p:txBody>
      </p:sp>
      <p:sp>
        <p:nvSpPr>
          <p:cNvPr id="3" name="Content Placeholder 2">
            <a:extLst>
              <a:ext uri="{FF2B5EF4-FFF2-40B4-BE49-F238E27FC236}">
                <a16:creationId xmlns:a16="http://schemas.microsoft.com/office/drawing/2014/main" id="{525266BC-6F8F-453B-90BB-AE330311889F}"/>
              </a:ext>
            </a:extLst>
          </p:cNvPr>
          <p:cNvSpPr>
            <a:spLocks noGrp="1"/>
          </p:cNvSpPr>
          <p:nvPr>
            <p:ph idx="1"/>
          </p:nvPr>
        </p:nvSpPr>
        <p:spPr/>
        <p:txBody>
          <a:bodyPr/>
          <a:lstStyle/>
          <a:p>
            <a:pPr lvl="0">
              <a:buFont typeface="Arial" panose="020B0604020202020204" pitchFamily="34" charset="0"/>
              <a:buChar char="•"/>
            </a:pPr>
            <a:r>
              <a:rPr lang="fr-FR" dirty="0"/>
              <a:t> Complétez avec le prétérit ou le </a:t>
            </a:r>
            <a:r>
              <a:rPr lang="fr-FR" i="1" dirty="0" err="1"/>
              <a:t>present</a:t>
            </a:r>
            <a:r>
              <a:rPr lang="fr-FR" i="1" dirty="0"/>
              <a:t> </a:t>
            </a:r>
            <a:r>
              <a:rPr lang="fr-FR" i="1" dirty="0" err="1"/>
              <a:t>perfect</a:t>
            </a:r>
            <a:r>
              <a:rPr lang="fr-FR" dirty="0"/>
              <a:t> Be + V-</a:t>
            </a:r>
            <a:r>
              <a:rPr lang="fr-FR" dirty="0" err="1"/>
              <a:t>ing</a:t>
            </a:r>
            <a:endParaRPr lang="en-GB" dirty="0"/>
          </a:p>
          <a:p>
            <a:r>
              <a:rPr lang="fr-FR" dirty="0"/>
              <a:t>Five </a:t>
            </a:r>
            <a:r>
              <a:rPr lang="fr-FR" dirty="0" err="1"/>
              <a:t>years</a:t>
            </a:r>
            <a:r>
              <a:rPr lang="fr-FR" dirty="0"/>
              <a:t> </a:t>
            </a:r>
            <a:r>
              <a:rPr lang="fr-FR" dirty="0" err="1"/>
              <a:t>ago</a:t>
            </a:r>
            <a:r>
              <a:rPr lang="fr-FR" dirty="0"/>
              <a:t>, Alison (</a:t>
            </a:r>
            <a:r>
              <a:rPr lang="fr-FR" dirty="0" err="1"/>
              <a:t>be</a:t>
            </a:r>
            <a:r>
              <a:rPr lang="fr-FR" dirty="0"/>
              <a:t>) _________________________ in a group </a:t>
            </a:r>
            <a:r>
              <a:rPr lang="fr-FR" dirty="0" err="1"/>
              <a:t>called</a:t>
            </a:r>
            <a:r>
              <a:rPr lang="fr-FR" dirty="0"/>
              <a:t> « </a:t>
            </a:r>
            <a:r>
              <a:rPr lang="fr-FR" dirty="0" err="1"/>
              <a:t>Life’s</a:t>
            </a:r>
            <a:r>
              <a:rPr lang="fr-FR" dirty="0"/>
              <a:t> Addiction ». </a:t>
            </a:r>
            <a:r>
              <a:rPr lang="fr-FR" dirty="0" err="1"/>
              <a:t>They</a:t>
            </a:r>
            <a:r>
              <a:rPr lang="fr-FR" dirty="0"/>
              <a:t> (</a:t>
            </a:r>
            <a:r>
              <a:rPr lang="fr-FR" dirty="0" err="1"/>
              <a:t>get</a:t>
            </a:r>
            <a:r>
              <a:rPr lang="fr-FR" dirty="0"/>
              <a:t>) _________________________ a </a:t>
            </a:r>
            <a:r>
              <a:rPr lang="fr-FR" dirty="0" err="1"/>
              <a:t>contract</a:t>
            </a:r>
            <a:r>
              <a:rPr lang="fr-FR" dirty="0"/>
              <a:t> but the group (split up) _________________________ </a:t>
            </a:r>
            <a:r>
              <a:rPr lang="fr-FR" dirty="0" err="1"/>
              <a:t>just</a:t>
            </a:r>
            <a:r>
              <a:rPr lang="fr-FR" dirty="0"/>
              <a:t> </a:t>
            </a:r>
            <a:r>
              <a:rPr lang="fr-FR" dirty="0" err="1"/>
              <a:t>when</a:t>
            </a:r>
            <a:r>
              <a:rPr lang="fr-FR" dirty="0"/>
              <a:t> </a:t>
            </a:r>
            <a:r>
              <a:rPr lang="fr-FR" dirty="0" err="1"/>
              <a:t>they</a:t>
            </a:r>
            <a:r>
              <a:rPr lang="fr-FR" dirty="0"/>
              <a:t> (</a:t>
            </a:r>
            <a:r>
              <a:rPr lang="fr-FR" dirty="0" err="1"/>
              <a:t>be</a:t>
            </a:r>
            <a:r>
              <a:rPr lang="fr-FR" dirty="0"/>
              <a:t>) _________________________ on the verge of </a:t>
            </a:r>
            <a:r>
              <a:rPr lang="fr-FR" dirty="0" err="1"/>
              <a:t>success</a:t>
            </a:r>
            <a:r>
              <a:rPr lang="fr-FR" dirty="0"/>
              <a:t>. </a:t>
            </a:r>
            <a:r>
              <a:rPr lang="fr-FR" dirty="0" err="1"/>
              <a:t>She</a:t>
            </a:r>
            <a:r>
              <a:rPr lang="fr-FR" dirty="0"/>
              <a:t> (</a:t>
            </a:r>
            <a:r>
              <a:rPr lang="fr-FR" dirty="0" err="1"/>
              <a:t>sing</a:t>
            </a:r>
            <a:r>
              <a:rPr lang="fr-FR" dirty="0"/>
              <a:t>) _________________________ </a:t>
            </a:r>
            <a:r>
              <a:rPr lang="fr-FR" dirty="0" err="1"/>
              <a:t>with</a:t>
            </a:r>
            <a:r>
              <a:rPr lang="fr-FR" dirty="0"/>
              <a:t> a group </a:t>
            </a:r>
            <a:r>
              <a:rPr lang="fr-FR" dirty="0" err="1"/>
              <a:t>called</a:t>
            </a:r>
            <a:r>
              <a:rPr lang="fr-FR" dirty="0"/>
              <a:t> ‘Red </a:t>
            </a:r>
            <a:r>
              <a:rPr lang="fr-FR" dirty="0" err="1"/>
              <a:t>Snapper</a:t>
            </a:r>
            <a:r>
              <a:rPr lang="fr-FR" dirty="0"/>
              <a:t>’ for </a:t>
            </a:r>
            <a:r>
              <a:rPr lang="fr-FR" dirty="0" err="1"/>
              <a:t>two</a:t>
            </a:r>
            <a:r>
              <a:rPr lang="fr-FR" dirty="0"/>
              <a:t> </a:t>
            </a:r>
            <a:r>
              <a:rPr lang="fr-FR" dirty="0" err="1"/>
              <a:t>years</a:t>
            </a:r>
            <a:r>
              <a:rPr lang="fr-FR" dirty="0"/>
              <a:t> </a:t>
            </a:r>
            <a:r>
              <a:rPr lang="fr-FR" dirty="0" err="1"/>
              <a:t>now</a:t>
            </a:r>
            <a:r>
              <a:rPr lang="fr-FR" dirty="0"/>
              <a:t>. </a:t>
            </a:r>
            <a:r>
              <a:rPr lang="fr-FR" dirty="0" err="1"/>
              <a:t>She</a:t>
            </a:r>
            <a:r>
              <a:rPr lang="fr-FR" dirty="0"/>
              <a:t> (</a:t>
            </a:r>
            <a:r>
              <a:rPr lang="fr-FR" dirty="0" err="1"/>
              <a:t>sing</a:t>
            </a:r>
            <a:r>
              <a:rPr lang="fr-FR" dirty="0"/>
              <a:t>) _________________________ in clubs </a:t>
            </a:r>
            <a:r>
              <a:rPr lang="fr-FR" dirty="0" err="1"/>
              <a:t>since</a:t>
            </a:r>
            <a:r>
              <a:rPr lang="fr-FR" dirty="0"/>
              <a:t> </a:t>
            </a:r>
            <a:r>
              <a:rPr lang="fr-FR" dirty="0" err="1"/>
              <a:t>her</a:t>
            </a:r>
            <a:r>
              <a:rPr lang="fr-FR" dirty="0"/>
              <a:t> first album (come) _________________________ out.</a:t>
            </a:r>
            <a:endParaRPr lang="en-GB" dirty="0"/>
          </a:p>
          <a:p>
            <a:endParaRPr lang="en-GB" dirty="0"/>
          </a:p>
        </p:txBody>
      </p:sp>
    </p:spTree>
    <p:extLst>
      <p:ext uri="{BB962C8B-B14F-4D97-AF65-F5344CB8AC3E}">
        <p14:creationId xmlns:p14="http://schemas.microsoft.com/office/powerpoint/2010/main" val="3287282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FBF0E-99EF-48EF-95F6-5366657C58D5}"/>
              </a:ext>
            </a:extLst>
          </p:cNvPr>
          <p:cNvSpPr>
            <a:spLocks noGrp="1"/>
          </p:cNvSpPr>
          <p:nvPr>
            <p:ph type="title"/>
          </p:nvPr>
        </p:nvSpPr>
        <p:spPr/>
        <p:txBody>
          <a:bodyPr/>
          <a:lstStyle/>
          <a:p>
            <a:r>
              <a:rPr lang="en-GB" dirty="0"/>
              <a:t>Answers…</a:t>
            </a:r>
          </a:p>
        </p:txBody>
      </p:sp>
      <p:sp>
        <p:nvSpPr>
          <p:cNvPr id="3" name="Content Placeholder 2">
            <a:extLst>
              <a:ext uri="{FF2B5EF4-FFF2-40B4-BE49-F238E27FC236}">
                <a16:creationId xmlns:a16="http://schemas.microsoft.com/office/drawing/2014/main" id="{F2CCB0D1-F0ED-4FFB-ABB8-99653CAA3636}"/>
              </a:ext>
            </a:extLst>
          </p:cNvPr>
          <p:cNvSpPr>
            <a:spLocks noGrp="1"/>
          </p:cNvSpPr>
          <p:nvPr>
            <p:ph idx="1"/>
          </p:nvPr>
        </p:nvSpPr>
        <p:spPr/>
        <p:txBody>
          <a:bodyPr/>
          <a:lstStyle/>
          <a:p>
            <a:pPr algn="just">
              <a:lnSpc>
                <a:spcPct val="150000"/>
              </a:lnSpc>
            </a:pPr>
            <a:r>
              <a:rPr lang="fr-FR" dirty="0"/>
              <a:t>Five </a:t>
            </a:r>
            <a:r>
              <a:rPr lang="fr-FR" dirty="0" err="1"/>
              <a:t>years</a:t>
            </a:r>
            <a:r>
              <a:rPr lang="fr-FR" dirty="0"/>
              <a:t> </a:t>
            </a:r>
            <a:r>
              <a:rPr lang="fr-FR" dirty="0" err="1"/>
              <a:t>ago</a:t>
            </a:r>
            <a:r>
              <a:rPr lang="fr-FR" dirty="0"/>
              <a:t>, Alison </a:t>
            </a:r>
            <a:r>
              <a:rPr lang="fr-FR" i="1" dirty="0" err="1"/>
              <a:t>was</a:t>
            </a:r>
            <a:r>
              <a:rPr lang="fr-FR" dirty="0"/>
              <a:t> in a group </a:t>
            </a:r>
            <a:r>
              <a:rPr lang="fr-FR" dirty="0" err="1"/>
              <a:t>called</a:t>
            </a:r>
            <a:r>
              <a:rPr lang="fr-FR" dirty="0"/>
              <a:t> « </a:t>
            </a:r>
            <a:r>
              <a:rPr lang="fr-FR" dirty="0" err="1"/>
              <a:t>Life’s</a:t>
            </a:r>
            <a:r>
              <a:rPr lang="fr-FR" dirty="0"/>
              <a:t> Addiction ». </a:t>
            </a:r>
            <a:r>
              <a:rPr lang="fr-FR" dirty="0" err="1"/>
              <a:t>They</a:t>
            </a:r>
            <a:r>
              <a:rPr lang="fr-FR" dirty="0"/>
              <a:t> </a:t>
            </a:r>
            <a:r>
              <a:rPr lang="fr-FR" dirty="0" err="1">
                <a:highlight>
                  <a:srgbClr val="FFFF00"/>
                </a:highlight>
              </a:rPr>
              <a:t>got</a:t>
            </a:r>
            <a:r>
              <a:rPr lang="fr-FR" dirty="0">
                <a:highlight>
                  <a:srgbClr val="FFFF00"/>
                </a:highlight>
              </a:rPr>
              <a:t> </a:t>
            </a:r>
            <a:r>
              <a:rPr lang="fr-FR" dirty="0"/>
              <a:t>a </a:t>
            </a:r>
            <a:r>
              <a:rPr lang="fr-FR" dirty="0" err="1"/>
              <a:t>contract</a:t>
            </a:r>
            <a:r>
              <a:rPr lang="fr-FR" dirty="0"/>
              <a:t> but the group </a:t>
            </a:r>
            <a:r>
              <a:rPr lang="fr-FR" dirty="0">
                <a:highlight>
                  <a:srgbClr val="FFFF00"/>
                </a:highlight>
              </a:rPr>
              <a:t>split up</a:t>
            </a:r>
            <a:r>
              <a:rPr lang="fr-FR" dirty="0"/>
              <a:t> </a:t>
            </a:r>
            <a:r>
              <a:rPr lang="fr-FR" dirty="0" err="1"/>
              <a:t>just</a:t>
            </a:r>
            <a:r>
              <a:rPr lang="fr-FR" dirty="0"/>
              <a:t> </a:t>
            </a:r>
            <a:r>
              <a:rPr lang="fr-FR" dirty="0" err="1"/>
              <a:t>when</a:t>
            </a:r>
            <a:r>
              <a:rPr lang="fr-FR" dirty="0"/>
              <a:t> </a:t>
            </a:r>
            <a:r>
              <a:rPr lang="fr-FR" dirty="0" err="1"/>
              <a:t>they</a:t>
            </a:r>
            <a:r>
              <a:rPr lang="fr-FR" dirty="0"/>
              <a:t> </a:t>
            </a:r>
            <a:r>
              <a:rPr lang="fr-FR" dirty="0" err="1">
                <a:highlight>
                  <a:srgbClr val="FFFF00"/>
                </a:highlight>
              </a:rPr>
              <a:t>were</a:t>
            </a:r>
            <a:r>
              <a:rPr lang="fr-FR" dirty="0"/>
              <a:t> on the verge of </a:t>
            </a:r>
            <a:r>
              <a:rPr lang="fr-FR" dirty="0" err="1"/>
              <a:t>success</a:t>
            </a:r>
            <a:r>
              <a:rPr lang="fr-FR" dirty="0"/>
              <a:t>. </a:t>
            </a:r>
            <a:r>
              <a:rPr lang="fr-FR" dirty="0" err="1"/>
              <a:t>She</a:t>
            </a:r>
            <a:r>
              <a:rPr lang="fr-FR" dirty="0"/>
              <a:t> </a:t>
            </a:r>
            <a:r>
              <a:rPr lang="fr-FR" dirty="0">
                <a:highlight>
                  <a:srgbClr val="FFFF00"/>
                </a:highlight>
              </a:rPr>
              <a:t>has been </a:t>
            </a:r>
            <a:r>
              <a:rPr lang="fr-FR" dirty="0" err="1">
                <a:highlight>
                  <a:srgbClr val="FFFF00"/>
                </a:highlight>
              </a:rPr>
              <a:t>singing</a:t>
            </a:r>
            <a:r>
              <a:rPr lang="fr-FR" dirty="0"/>
              <a:t> </a:t>
            </a:r>
            <a:r>
              <a:rPr lang="fr-FR" dirty="0" err="1"/>
              <a:t>with</a:t>
            </a:r>
            <a:r>
              <a:rPr lang="fr-FR" dirty="0"/>
              <a:t> a group </a:t>
            </a:r>
            <a:r>
              <a:rPr lang="fr-FR" dirty="0" err="1"/>
              <a:t>called</a:t>
            </a:r>
            <a:r>
              <a:rPr lang="fr-FR" dirty="0"/>
              <a:t> ‘Red </a:t>
            </a:r>
            <a:r>
              <a:rPr lang="fr-FR" dirty="0" err="1"/>
              <a:t>Snapper</a:t>
            </a:r>
            <a:r>
              <a:rPr lang="fr-FR" dirty="0"/>
              <a:t>’ for </a:t>
            </a:r>
            <a:r>
              <a:rPr lang="fr-FR" dirty="0" err="1"/>
              <a:t>two</a:t>
            </a:r>
            <a:r>
              <a:rPr lang="fr-FR" dirty="0"/>
              <a:t> </a:t>
            </a:r>
            <a:r>
              <a:rPr lang="fr-FR" dirty="0" err="1"/>
              <a:t>years</a:t>
            </a:r>
            <a:r>
              <a:rPr lang="fr-FR" dirty="0"/>
              <a:t> </a:t>
            </a:r>
            <a:r>
              <a:rPr lang="fr-FR" dirty="0" err="1"/>
              <a:t>now</a:t>
            </a:r>
            <a:r>
              <a:rPr lang="fr-FR" dirty="0"/>
              <a:t>. </a:t>
            </a:r>
            <a:r>
              <a:rPr lang="fr-FR" dirty="0" err="1"/>
              <a:t>She</a:t>
            </a:r>
            <a:r>
              <a:rPr lang="fr-FR" dirty="0"/>
              <a:t> </a:t>
            </a:r>
            <a:r>
              <a:rPr lang="fr-FR" dirty="0">
                <a:highlight>
                  <a:srgbClr val="FFFF00"/>
                </a:highlight>
              </a:rPr>
              <a:t>has been </a:t>
            </a:r>
            <a:r>
              <a:rPr lang="fr-FR" dirty="0" err="1">
                <a:highlight>
                  <a:srgbClr val="FFFF00"/>
                </a:highlight>
              </a:rPr>
              <a:t>singing</a:t>
            </a:r>
            <a:r>
              <a:rPr lang="fr-FR" i="1" dirty="0">
                <a:solidFill>
                  <a:srgbClr val="FF0000"/>
                </a:solidFill>
              </a:rPr>
              <a:t> </a:t>
            </a:r>
            <a:r>
              <a:rPr lang="fr-FR" dirty="0"/>
              <a:t>in clubs </a:t>
            </a:r>
            <a:r>
              <a:rPr lang="fr-FR" dirty="0" err="1"/>
              <a:t>since</a:t>
            </a:r>
            <a:r>
              <a:rPr lang="fr-FR" dirty="0"/>
              <a:t> </a:t>
            </a:r>
            <a:r>
              <a:rPr lang="fr-FR" dirty="0" err="1"/>
              <a:t>her</a:t>
            </a:r>
            <a:r>
              <a:rPr lang="fr-FR" dirty="0"/>
              <a:t> first album </a:t>
            </a:r>
            <a:r>
              <a:rPr lang="fr-FR" dirty="0">
                <a:highlight>
                  <a:srgbClr val="FFFF00"/>
                </a:highlight>
              </a:rPr>
              <a:t>came</a:t>
            </a:r>
            <a:r>
              <a:rPr lang="fr-FR" dirty="0"/>
              <a:t> out.</a:t>
            </a:r>
            <a:endParaRPr lang="en-GB" dirty="0"/>
          </a:p>
          <a:p>
            <a:endParaRPr lang="en-GB" dirty="0"/>
          </a:p>
        </p:txBody>
      </p:sp>
    </p:spTree>
    <p:extLst>
      <p:ext uri="{BB962C8B-B14F-4D97-AF65-F5344CB8AC3E}">
        <p14:creationId xmlns:p14="http://schemas.microsoft.com/office/powerpoint/2010/main" val="1607290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1BD48-BFDE-486E-9571-E21C45EB7781}"/>
              </a:ext>
            </a:extLst>
          </p:cNvPr>
          <p:cNvSpPr>
            <a:spLocks noGrp="1"/>
          </p:cNvSpPr>
          <p:nvPr>
            <p:ph type="title"/>
          </p:nvPr>
        </p:nvSpPr>
        <p:spPr/>
        <p:txBody>
          <a:bodyPr/>
          <a:lstStyle/>
          <a:p>
            <a:r>
              <a:rPr lang="en-GB" dirty="0"/>
              <a:t>Revision – simple past or present perfect </a:t>
            </a:r>
          </a:p>
        </p:txBody>
      </p:sp>
      <p:sp>
        <p:nvSpPr>
          <p:cNvPr id="3" name="Content Placeholder 2">
            <a:extLst>
              <a:ext uri="{FF2B5EF4-FFF2-40B4-BE49-F238E27FC236}">
                <a16:creationId xmlns:a16="http://schemas.microsoft.com/office/drawing/2014/main" id="{DFBF2600-AC3E-43E1-98BC-0BA8132872CB}"/>
              </a:ext>
            </a:extLst>
          </p:cNvPr>
          <p:cNvSpPr>
            <a:spLocks noGrp="1"/>
          </p:cNvSpPr>
          <p:nvPr>
            <p:ph idx="1"/>
          </p:nvPr>
        </p:nvSpPr>
        <p:spPr/>
        <p:txBody>
          <a:bodyPr>
            <a:normAutofit lnSpcReduction="10000"/>
          </a:bodyPr>
          <a:lstStyle/>
          <a:p>
            <a:pPr lvl="0">
              <a:buFont typeface="Arial" panose="020B0604020202020204" pitchFamily="34" charset="0"/>
              <a:buChar char="•"/>
            </a:pPr>
            <a:r>
              <a:rPr lang="fr-FR" dirty="0"/>
              <a:t> Complétez avec le prétérit ou le </a:t>
            </a:r>
            <a:r>
              <a:rPr lang="fr-FR" i="1" dirty="0" err="1"/>
              <a:t>present</a:t>
            </a:r>
            <a:r>
              <a:rPr lang="fr-FR" i="1" dirty="0"/>
              <a:t> </a:t>
            </a:r>
            <a:r>
              <a:rPr lang="fr-FR" i="1" dirty="0" err="1"/>
              <a:t>perfect</a:t>
            </a:r>
            <a:r>
              <a:rPr lang="fr-FR" dirty="0"/>
              <a:t>.</a:t>
            </a:r>
            <a:endParaRPr lang="en-GB" dirty="0"/>
          </a:p>
          <a:p>
            <a:pPr algn="just"/>
            <a:r>
              <a:rPr lang="fr-FR" dirty="0"/>
              <a:t>Jonathan </a:t>
            </a:r>
            <a:r>
              <a:rPr lang="fr-FR" dirty="0" err="1"/>
              <a:t>Powells</a:t>
            </a:r>
            <a:r>
              <a:rPr lang="fr-FR" dirty="0"/>
              <a:t> (</a:t>
            </a:r>
            <a:r>
              <a:rPr lang="fr-FR" dirty="0" err="1"/>
              <a:t>be</a:t>
            </a:r>
            <a:r>
              <a:rPr lang="fr-FR" dirty="0"/>
              <a:t>) _________________________ an </a:t>
            </a:r>
            <a:r>
              <a:rPr lang="fr-FR" dirty="0" err="1"/>
              <a:t>environmentalist</a:t>
            </a:r>
            <a:r>
              <a:rPr lang="fr-FR" dirty="0"/>
              <a:t> for 25 </a:t>
            </a:r>
            <a:r>
              <a:rPr lang="fr-FR" dirty="0" err="1"/>
              <a:t>years</a:t>
            </a:r>
            <a:r>
              <a:rPr lang="fr-FR" dirty="0"/>
              <a:t> </a:t>
            </a:r>
            <a:r>
              <a:rPr lang="fr-FR" dirty="0" err="1"/>
              <a:t>now</a:t>
            </a:r>
            <a:r>
              <a:rPr lang="fr-FR" dirty="0"/>
              <a:t>. He (</a:t>
            </a:r>
            <a:r>
              <a:rPr lang="fr-FR" dirty="0" err="1"/>
              <a:t>become</a:t>
            </a:r>
            <a:r>
              <a:rPr lang="fr-FR" dirty="0"/>
              <a:t>) _________________________ a </a:t>
            </a:r>
            <a:r>
              <a:rPr lang="fr-FR" dirty="0" err="1"/>
              <a:t>prominent</a:t>
            </a:r>
            <a:r>
              <a:rPr lang="fr-FR" dirty="0"/>
              <a:t> </a:t>
            </a:r>
            <a:r>
              <a:rPr lang="fr-FR" dirty="0" err="1"/>
              <a:t>activist</a:t>
            </a:r>
            <a:r>
              <a:rPr lang="fr-FR" dirty="0"/>
              <a:t> </a:t>
            </a:r>
            <a:r>
              <a:rPr lang="fr-FR" dirty="0" err="1"/>
              <a:t>when</a:t>
            </a:r>
            <a:r>
              <a:rPr lang="fr-FR" dirty="0"/>
              <a:t> </a:t>
            </a:r>
            <a:r>
              <a:rPr lang="fr-FR" dirty="0" err="1"/>
              <a:t>he</a:t>
            </a:r>
            <a:r>
              <a:rPr lang="fr-FR" dirty="0"/>
              <a:t> (</a:t>
            </a:r>
            <a:r>
              <a:rPr lang="fr-FR" dirty="0" err="1"/>
              <a:t>give</a:t>
            </a:r>
            <a:r>
              <a:rPr lang="fr-FR" dirty="0"/>
              <a:t> up) _________________________ </a:t>
            </a:r>
            <a:r>
              <a:rPr lang="fr-FR" dirty="0" err="1"/>
              <a:t>eating</a:t>
            </a:r>
            <a:r>
              <a:rPr lang="fr-FR" dirty="0"/>
              <a:t> </a:t>
            </a:r>
            <a:r>
              <a:rPr lang="fr-FR" dirty="0" err="1"/>
              <a:t>meat</a:t>
            </a:r>
            <a:r>
              <a:rPr lang="fr-FR" dirty="0"/>
              <a:t> 15 </a:t>
            </a:r>
            <a:r>
              <a:rPr lang="fr-FR" dirty="0" err="1"/>
              <a:t>years</a:t>
            </a:r>
            <a:r>
              <a:rPr lang="fr-FR" dirty="0"/>
              <a:t> </a:t>
            </a:r>
            <a:r>
              <a:rPr lang="fr-FR" dirty="0" err="1"/>
              <a:t>ago</a:t>
            </a:r>
            <a:r>
              <a:rPr lang="fr-FR" dirty="0"/>
              <a:t>. Over the last </a:t>
            </a:r>
            <a:r>
              <a:rPr lang="fr-FR" dirty="0" err="1"/>
              <a:t>ten</a:t>
            </a:r>
            <a:r>
              <a:rPr lang="fr-FR" dirty="0"/>
              <a:t> </a:t>
            </a:r>
            <a:r>
              <a:rPr lang="fr-FR" dirty="0" err="1"/>
              <a:t>years</a:t>
            </a:r>
            <a:r>
              <a:rPr lang="fr-FR" dirty="0"/>
              <a:t>, </a:t>
            </a:r>
            <a:r>
              <a:rPr lang="fr-FR" dirty="0" err="1"/>
              <a:t>his</a:t>
            </a:r>
            <a:r>
              <a:rPr lang="fr-FR" dirty="0"/>
              <a:t> anti-</a:t>
            </a:r>
            <a:r>
              <a:rPr lang="fr-FR" dirty="0" err="1"/>
              <a:t>meat</a:t>
            </a:r>
            <a:r>
              <a:rPr lang="fr-FR" dirty="0"/>
              <a:t> </a:t>
            </a:r>
            <a:r>
              <a:rPr lang="fr-FR" dirty="0" err="1"/>
              <a:t>campaign</a:t>
            </a:r>
            <a:r>
              <a:rPr lang="fr-FR" dirty="0"/>
              <a:t> (</a:t>
            </a:r>
            <a:r>
              <a:rPr lang="fr-FR" dirty="0" err="1"/>
              <a:t>contribute</a:t>
            </a:r>
            <a:r>
              <a:rPr lang="fr-FR" dirty="0"/>
              <a:t>) _________________________ to the drop in </a:t>
            </a:r>
            <a:r>
              <a:rPr lang="fr-FR" dirty="0" err="1"/>
              <a:t>beef</a:t>
            </a:r>
            <a:r>
              <a:rPr lang="fr-FR" dirty="0"/>
              <a:t> </a:t>
            </a:r>
            <a:r>
              <a:rPr lang="fr-FR" dirty="0" err="1"/>
              <a:t>consumption</a:t>
            </a:r>
            <a:r>
              <a:rPr lang="fr-FR" dirty="0"/>
              <a:t> in America. </a:t>
            </a:r>
            <a:r>
              <a:rPr lang="fr-FR" dirty="0" err="1"/>
              <a:t>Since</a:t>
            </a:r>
            <a:r>
              <a:rPr lang="fr-FR" dirty="0"/>
              <a:t> </a:t>
            </a:r>
            <a:r>
              <a:rPr lang="fr-FR" dirty="0" err="1"/>
              <a:t>he</a:t>
            </a:r>
            <a:r>
              <a:rPr lang="fr-FR" dirty="0"/>
              <a:t> (start) _________________________ </a:t>
            </a:r>
            <a:r>
              <a:rPr lang="fr-FR" dirty="0" err="1"/>
              <a:t>campaigning</a:t>
            </a:r>
            <a:r>
              <a:rPr lang="fr-FR" dirty="0"/>
              <a:t>, </a:t>
            </a:r>
            <a:r>
              <a:rPr lang="fr-FR" dirty="0" err="1"/>
              <a:t>beef</a:t>
            </a:r>
            <a:r>
              <a:rPr lang="fr-FR" dirty="0"/>
              <a:t> </a:t>
            </a:r>
            <a:r>
              <a:rPr lang="fr-FR" dirty="0" err="1"/>
              <a:t>consumption</a:t>
            </a:r>
            <a:r>
              <a:rPr lang="fr-FR" dirty="0"/>
              <a:t> (drop) _________________________ by 5%.</a:t>
            </a:r>
            <a:endParaRPr lang="en-GB" dirty="0"/>
          </a:p>
          <a:p>
            <a:pPr algn="just"/>
            <a:r>
              <a:rPr lang="fr-FR" dirty="0"/>
              <a:t>Paul Hutchinson (start) _________________________ </a:t>
            </a:r>
            <a:r>
              <a:rPr lang="fr-FR" dirty="0" err="1"/>
              <a:t>his</a:t>
            </a:r>
            <a:r>
              <a:rPr lang="fr-FR" dirty="0"/>
              <a:t> </a:t>
            </a:r>
            <a:r>
              <a:rPr lang="fr-FR" dirty="0" err="1"/>
              <a:t>campaign</a:t>
            </a:r>
            <a:r>
              <a:rPr lang="fr-FR" dirty="0"/>
              <a:t> </a:t>
            </a:r>
            <a:r>
              <a:rPr lang="fr-FR" dirty="0" err="1"/>
              <a:t>against</a:t>
            </a:r>
            <a:r>
              <a:rPr lang="fr-FR" dirty="0"/>
              <a:t> the </a:t>
            </a:r>
            <a:r>
              <a:rPr lang="fr-FR" dirty="0" err="1"/>
              <a:t>slaughter</a:t>
            </a:r>
            <a:r>
              <a:rPr lang="fr-FR" dirty="0"/>
              <a:t> of </a:t>
            </a:r>
            <a:r>
              <a:rPr lang="fr-FR" dirty="0" err="1"/>
              <a:t>dolphins</a:t>
            </a:r>
            <a:r>
              <a:rPr lang="fr-FR" dirty="0"/>
              <a:t> </a:t>
            </a:r>
            <a:r>
              <a:rPr lang="fr-FR" dirty="0" err="1"/>
              <a:t>many</a:t>
            </a:r>
            <a:r>
              <a:rPr lang="fr-FR" dirty="0"/>
              <a:t> </a:t>
            </a:r>
            <a:r>
              <a:rPr lang="fr-FR" dirty="0" err="1"/>
              <a:t>years</a:t>
            </a:r>
            <a:r>
              <a:rPr lang="fr-FR" dirty="0"/>
              <a:t> </a:t>
            </a:r>
            <a:r>
              <a:rPr lang="fr-FR" dirty="0" err="1"/>
              <a:t>ago</a:t>
            </a:r>
            <a:r>
              <a:rPr lang="fr-FR" dirty="0"/>
              <a:t>. For five </a:t>
            </a:r>
            <a:r>
              <a:rPr lang="fr-FR" dirty="0" err="1"/>
              <a:t>days</a:t>
            </a:r>
            <a:r>
              <a:rPr lang="fr-FR" dirty="0"/>
              <a:t> in </a:t>
            </a:r>
            <a:r>
              <a:rPr lang="fr-FR" dirty="0" err="1"/>
              <a:t>October</a:t>
            </a:r>
            <a:r>
              <a:rPr lang="fr-FR" dirty="0"/>
              <a:t> 1991 </a:t>
            </a:r>
            <a:r>
              <a:rPr lang="fr-FR" dirty="0" err="1"/>
              <a:t>he</a:t>
            </a:r>
            <a:r>
              <a:rPr lang="fr-FR" dirty="0"/>
              <a:t> (film) _________________________ </a:t>
            </a:r>
            <a:r>
              <a:rPr lang="fr-FR" dirty="0" err="1"/>
              <a:t>hundreds</a:t>
            </a:r>
            <a:r>
              <a:rPr lang="fr-FR" dirty="0"/>
              <a:t> of </a:t>
            </a:r>
            <a:r>
              <a:rPr lang="fr-FR" dirty="0" err="1"/>
              <a:t>dolphins</a:t>
            </a:r>
            <a:r>
              <a:rPr lang="fr-FR" dirty="0"/>
              <a:t> </a:t>
            </a:r>
            <a:r>
              <a:rPr lang="fr-FR" dirty="0" err="1"/>
              <a:t>trapped</a:t>
            </a:r>
            <a:r>
              <a:rPr lang="fr-FR" dirty="0"/>
              <a:t> in </a:t>
            </a:r>
            <a:r>
              <a:rPr lang="fr-FR" dirty="0" err="1"/>
              <a:t>fishermen’s</a:t>
            </a:r>
            <a:r>
              <a:rPr lang="fr-FR" dirty="0"/>
              <a:t> nets in the Pacific. </a:t>
            </a:r>
            <a:r>
              <a:rPr lang="fr-FR" dirty="0" err="1"/>
              <a:t>Since</a:t>
            </a:r>
            <a:r>
              <a:rPr lang="fr-FR" dirty="0"/>
              <a:t> </a:t>
            </a:r>
            <a:r>
              <a:rPr lang="fr-FR" dirty="0" err="1"/>
              <a:t>his</a:t>
            </a:r>
            <a:r>
              <a:rPr lang="fr-FR" dirty="0"/>
              <a:t> film (</a:t>
            </a:r>
            <a:r>
              <a:rPr lang="fr-FR" dirty="0" err="1"/>
              <a:t>be</a:t>
            </a:r>
            <a:r>
              <a:rPr lang="fr-FR" dirty="0"/>
              <a:t>) _________________________ </a:t>
            </a:r>
            <a:r>
              <a:rPr lang="fr-FR" dirty="0" err="1"/>
              <a:t>released</a:t>
            </a:r>
            <a:r>
              <a:rPr lang="fr-FR" dirty="0"/>
              <a:t>, </a:t>
            </a:r>
            <a:r>
              <a:rPr lang="fr-FR" dirty="0" err="1"/>
              <a:t>thousands</a:t>
            </a:r>
            <a:r>
              <a:rPr lang="fr-FR" dirty="0"/>
              <a:t> of people (</a:t>
            </a:r>
            <a:r>
              <a:rPr lang="fr-FR" dirty="0" err="1"/>
              <a:t>join</a:t>
            </a:r>
            <a:r>
              <a:rPr lang="fr-FR" dirty="0"/>
              <a:t>) _________________________ in the </a:t>
            </a:r>
            <a:r>
              <a:rPr lang="fr-FR" dirty="0" err="1"/>
              <a:t>campaign</a:t>
            </a:r>
            <a:r>
              <a:rPr lang="fr-FR" dirty="0"/>
              <a:t> for the protection of </a:t>
            </a:r>
            <a:r>
              <a:rPr lang="fr-FR" dirty="0" err="1"/>
              <a:t>dolphins</a:t>
            </a:r>
            <a:r>
              <a:rPr lang="fr-FR" dirty="0"/>
              <a:t>.</a:t>
            </a:r>
            <a:endParaRPr lang="en-GB" dirty="0"/>
          </a:p>
          <a:p>
            <a:endParaRPr lang="en-GB" dirty="0"/>
          </a:p>
        </p:txBody>
      </p:sp>
    </p:spTree>
    <p:extLst>
      <p:ext uri="{BB962C8B-B14F-4D97-AF65-F5344CB8AC3E}">
        <p14:creationId xmlns:p14="http://schemas.microsoft.com/office/powerpoint/2010/main" val="32350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5AF9-F662-44F0-93B4-584A31E09CA1}"/>
              </a:ext>
            </a:extLst>
          </p:cNvPr>
          <p:cNvSpPr>
            <a:spLocks noGrp="1"/>
          </p:cNvSpPr>
          <p:nvPr>
            <p:ph type="title"/>
          </p:nvPr>
        </p:nvSpPr>
        <p:spPr/>
        <p:txBody>
          <a:bodyPr/>
          <a:lstStyle/>
          <a:p>
            <a:r>
              <a:rPr lang="en-GB" dirty="0"/>
              <a:t>Answers </a:t>
            </a:r>
          </a:p>
        </p:txBody>
      </p:sp>
      <p:sp>
        <p:nvSpPr>
          <p:cNvPr id="3" name="Content Placeholder 2">
            <a:extLst>
              <a:ext uri="{FF2B5EF4-FFF2-40B4-BE49-F238E27FC236}">
                <a16:creationId xmlns:a16="http://schemas.microsoft.com/office/drawing/2014/main" id="{CC59F2E7-F433-4AEB-ABE0-A478F74BAE24}"/>
              </a:ext>
            </a:extLst>
          </p:cNvPr>
          <p:cNvSpPr>
            <a:spLocks noGrp="1"/>
          </p:cNvSpPr>
          <p:nvPr>
            <p:ph idx="1"/>
          </p:nvPr>
        </p:nvSpPr>
        <p:spPr>
          <a:xfrm>
            <a:off x="1024128" y="2286000"/>
            <a:ext cx="9720071" cy="4023360"/>
          </a:xfrm>
        </p:spPr>
        <p:txBody>
          <a:bodyPr>
            <a:normAutofit fontScale="92500"/>
          </a:bodyPr>
          <a:lstStyle/>
          <a:p>
            <a:pPr algn="just">
              <a:lnSpc>
                <a:spcPct val="150000"/>
              </a:lnSpc>
            </a:pPr>
            <a:r>
              <a:rPr lang="fr-FR" dirty="0"/>
              <a:t>Jonathan </a:t>
            </a:r>
            <a:r>
              <a:rPr lang="fr-FR" dirty="0" err="1"/>
              <a:t>Powells</a:t>
            </a:r>
            <a:r>
              <a:rPr lang="fr-FR" dirty="0"/>
              <a:t> </a:t>
            </a:r>
            <a:r>
              <a:rPr lang="fr-FR" dirty="0">
                <a:highlight>
                  <a:srgbClr val="FFFF00"/>
                </a:highlight>
              </a:rPr>
              <a:t>has been</a:t>
            </a:r>
            <a:r>
              <a:rPr lang="fr-FR" i="1" dirty="0">
                <a:solidFill>
                  <a:srgbClr val="FF0000"/>
                </a:solidFill>
              </a:rPr>
              <a:t> </a:t>
            </a:r>
            <a:r>
              <a:rPr lang="fr-FR" dirty="0"/>
              <a:t>an </a:t>
            </a:r>
            <a:r>
              <a:rPr lang="fr-FR" dirty="0" err="1"/>
              <a:t>environmentalist</a:t>
            </a:r>
            <a:r>
              <a:rPr lang="fr-FR" dirty="0"/>
              <a:t> for 25 </a:t>
            </a:r>
            <a:r>
              <a:rPr lang="fr-FR" dirty="0" err="1"/>
              <a:t>years</a:t>
            </a:r>
            <a:r>
              <a:rPr lang="fr-FR" dirty="0"/>
              <a:t> </a:t>
            </a:r>
            <a:r>
              <a:rPr lang="fr-FR" dirty="0" err="1"/>
              <a:t>now</a:t>
            </a:r>
            <a:r>
              <a:rPr lang="fr-FR" dirty="0"/>
              <a:t>. He </a:t>
            </a:r>
            <a:r>
              <a:rPr lang="fr-FR" dirty="0" err="1">
                <a:highlight>
                  <a:srgbClr val="FFFF00"/>
                </a:highlight>
              </a:rPr>
              <a:t>became</a:t>
            </a:r>
            <a:r>
              <a:rPr lang="fr-FR" dirty="0"/>
              <a:t> a </a:t>
            </a:r>
            <a:r>
              <a:rPr lang="fr-FR" dirty="0" err="1"/>
              <a:t>prominent</a:t>
            </a:r>
            <a:r>
              <a:rPr lang="fr-FR" dirty="0"/>
              <a:t> </a:t>
            </a:r>
            <a:r>
              <a:rPr lang="fr-FR" dirty="0" err="1"/>
              <a:t>activist</a:t>
            </a:r>
            <a:r>
              <a:rPr lang="fr-FR" dirty="0"/>
              <a:t> </a:t>
            </a:r>
            <a:r>
              <a:rPr lang="fr-FR" dirty="0" err="1"/>
              <a:t>when</a:t>
            </a:r>
            <a:r>
              <a:rPr lang="fr-FR" dirty="0"/>
              <a:t> </a:t>
            </a:r>
            <a:r>
              <a:rPr lang="fr-FR" dirty="0" err="1"/>
              <a:t>he</a:t>
            </a:r>
            <a:r>
              <a:rPr lang="fr-FR" dirty="0"/>
              <a:t> </a:t>
            </a:r>
            <a:r>
              <a:rPr lang="fr-FR" dirty="0">
                <a:highlight>
                  <a:srgbClr val="FFFF00"/>
                </a:highlight>
              </a:rPr>
              <a:t>gave up</a:t>
            </a:r>
            <a:r>
              <a:rPr lang="fr-FR" i="1" dirty="0">
                <a:solidFill>
                  <a:srgbClr val="FF0000"/>
                </a:solidFill>
              </a:rPr>
              <a:t> </a:t>
            </a:r>
            <a:r>
              <a:rPr lang="fr-FR" dirty="0" err="1"/>
              <a:t>eating</a:t>
            </a:r>
            <a:r>
              <a:rPr lang="fr-FR" dirty="0"/>
              <a:t> </a:t>
            </a:r>
            <a:r>
              <a:rPr lang="fr-FR" dirty="0" err="1"/>
              <a:t>meat</a:t>
            </a:r>
            <a:r>
              <a:rPr lang="fr-FR" dirty="0"/>
              <a:t> 15 </a:t>
            </a:r>
            <a:r>
              <a:rPr lang="fr-FR" dirty="0" err="1"/>
              <a:t>years</a:t>
            </a:r>
            <a:r>
              <a:rPr lang="fr-FR" dirty="0"/>
              <a:t> </a:t>
            </a:r>
            <a:r>
              <a:rPr lang="fr-FR" dirty="0" err="1"/>
              <a:t>ago</a:t>
            </a:r>
            <a:r>
              <a:rPr lang="fr-FR" dirty="0"/>
              <a:t>. Over the last </a:t>
            </a:r>
            <a:r>
              <a:rPr lang="fr-FR" dirty="0" err="1"/>
              <a:t>ten</a:t>
            </a:r>
            <a:r>
              <a:rPr lang="fr-FR" dirty="0"/>
              <a:t> </a:t>
            </a:r>
            <a:r>
              <a:rPr lang="fr-FR" dirty="0" err="1"/>
              <a:t>years</a:t>
            </a:r>
            <a:r>
              <a:rPr lang="fr-FR" dirty="0"/>
              <a:t>, </a:t>
            </a:r>
            <a:r>
              <a:rPr lang="fr-FR" dirty="0" err="1"/>
              <a:t>his</a:t>
            </a:r>
            <a:r>
              <a:rPr lang="fr-FR" dirty="0"/>
              <a:t> anti-</a:t>
            </a:r>
            <a:r>
              <a:rPr lang="fr-FR" dirty="0" err="1"/>
              <a:t>meat</a:t>
            </a:r>
            <a:r>
              <a:rPr lang="fr-FR" dirty="0"/>
              <a:t> </a:t>
            </a:r>
            <a:r>
              <a:rPr lang="fr-FR" dirty="0" err="1"/>
              <a:t>campaign</a:t>
            </a:r>
            <a:r>
              <a:rPr lang="fr-FR" dirty="0"/>
              <a:t> </a:t>
            </a:r>
            <a:r>
              <a:rPr lang="fr-FR" dirty="0">
                <a:highlight>
                  <a:srgbClr val="FFFF00"/>
                </a:highlight>
              </a:rPr>
              <a:t>has </a:t>
            </a:r>
            <a:r>
              <a:rPr lang="fr-FR" dirty="0" err="1">
                <a:highlight>
                  <a:srgbClr val="FFFF00"/>
                </a:highlight>
              </a:rPr>
              <a:t>contributed</a:t>
            </a:r>
            <a:r>
              <a:rPr lang="fr-FR" i="1" dirty="0">
                <a:solidFill>
                  <a:srgbClr val="FF0000"/>
                </a:solidFill>
              </a:rPr>
              <a:t> </a:t>
            </a:r>
            <a:r>
              <a:rPr lang="fr-FR" dirty="0"/>
              <a:t>to the drop in </a:t>
            </a:r>
            <a:r>
              <a:rPr lang="fr-FR" dirty="0" err="1"/>
              <a:t>beef</a:t>
            </a:r>
            <a:r>
              <a:rPr lang="fr-FR" dirty="0"/>
              <a:t> </a:t>
            </a:r>
            <a:r>
              <a:rPr lang="fr-FR" dirty="0" err="1"/>
              <a:t>consumption</a:t>
            </a:r>
            <a:r>
              <a:rPr lang="fr-FR" dirty="0"/>
              <a:t> in America. </a:t>
            </a:r>
            <a:r>
              <a:rPr lang="fr-FR" dirty="0" err="1"/>
              <a:t>Since</a:t>
            </a:r>
            <a:r>
              <a:rPr lang="fr-FR" dirty="0"/>
              <a:t> </a:t>
            </a:r>
            <a:r>
              <a:rPr lang="fr-FR" dirty="0" err="1"/>
              <a:t>he</a:t>
            </a:r>
            <a:r>
              <a:rPr lang="fr-FR" dirty="0"/>
              <a:t> </a:t>
            </a:r>
            <a:r>
              <a:rPr lang="fr-FR" dirty="0" err="1">
                <a:highlight>
                  <a:srgbClr val="FFFF00"/>
                </a:highlight>
              </a:rPr>
              <a:t>started</a:t>
            </a:r>
            <a:r>
              <a:rPr lang="fr-FR" dirty="0"/>
              <a:t> </a:t>
            </a:r>
            <a:r>
              <a:rPr lang="fr-FR" dirty="0" err="1"/>
              <a:t>campaigning</a:t>
            </a:r>
            <a:r>
              <a:rPr lang="fr-FR" dirty="0"/>
              <a:t>, </a:t>
            </a:r>
            <a:r>
              <a:rPr lang="fr-FR" dirty="0" err="1"/>
              <a:t>beef</a:t>
            </a:r>
            <a:r>
              <a:rPr lang="fr-FR" dirty="0"/>
              <a:t> </a:t>
            </a:r>
            <a:r>
              <a:rPr lang="fr-FR" dirty="0" err="1"/>
              <a:t>consumption</a:t>
            </a:r>
            <a:r>
              <a:rPr lang="fr-FR" dirty="0"/>
              <a:t> </a:t>
            </a:r>
            <a:r>
              <a:rPr lang="fr-FR" dirty="0">
                <a:highlight>
                  <a:srgbClr val="FFFF00"/>
                </a:highlight>
              </a:rPr>
              <a:t>has </a:t>
            </a:r>
            <a:r>
              <a:rPr lang="fr-FR" dirty="0" err="1">
                <a:highlight>
                  <a:srgbClr val="FFFF00"/>
                </a:highlight>
              </a:rPr>
              <a:t>dropped</a:t>
            </a:r>
            <a:r>
              <a:rPr lang="fr-FR" i="1" dirty="0">
                <a:solidFill>
                  <a:srgbClr val="FF0000"/>
                </a:solidFill>
              </a:rPr>
              <a:t> </a:t>
            </a:r>
            <a:r>
              <a:rPr lang="fr-FR" dirty="0"/>
              <a:t>by 5%.</a:t>
            </a:r>
            <a:endParaRPr lang="en-GB" dirty="0"/>
          </a:p>
          <a:p>
            <a:pPr algn="just">
              <a:lnSpc>
                <a:spcPct val="150000"/>
              </a:lnSpc>
            </a:pPr>
            <a:r>
              <a:rPr lang="fr-FR" dirty="0"/>
              <a:t>Paul Hutchinson </a:t>
            </a:r>
            <a:r>
              <a:rPr lang="fr-FR" dirty="0" err="1">
                <a:highlight>
                  <a:srgbClr val="FFFF00"/>
                </a:highlight>
              </a:rPr>
              <a:t>started</a:t>
            </a:r>
            <a:r>
              <a:rPr lang="fr-FR" dirty="0"/>
              <a:t> </a:t>
            </a:r>
            <a:r>
              <a:rPr lang="fr-FR" dirty="0" err="1"/>
              <a:t>his</a:t>
            </a:r>
            <a:r>
              <a:rPr lang="fr-FR" dirty="0"/>
              <a:t> </a:t>
            </a:r>
            <a:r>
              <a:rPr lang="fr-FR" dirty="0" err="1"/>
              <a:t>campaign</a:t>
            </a:r>
            <a:r>
              <a:rPr lang="fr-FR" dirty="0"/>
              <a:t> </a:t>
            </a:r>
            <a:r>
              <a:rPr lang="fr-FR" dirty="0" err="1"/>
              <a:t>against</a:t>
            </a:r>
            <a:r>
              <a:rPr lang="fr-FR" dirty="0"/>
              <a:t> the </a:t>
            </a:r>
            <a:r>
              <a:rPr lang="fr-FR" dirty="0" err="1"/>
              <a:t>slaughter</a:t>
            </a:r>
            <a:r>
              <a:rPr lang="fr-FR" dirty="0"/>
              <a:t> of </a:t>
            </a:r>
            <a:r>
              <a:rPr lang="fr-FR" dirty="0" err="1"/>
              <a:t>dolphins</a:t>
            </a:r>
            <a:r>
              <a:rPr lang="fr-FR" dirty="0"/>
              <a:t> </a:t>
            </a:r>
            <a:r>
              <a:rPr lang="fr-FR" dirty="0" err="1"/>
              <a:t>many</a:t>
            </a:r>
            <a:r>
              <a:rPr lang="fr-FR" dirty="0"/>
              <a:t> </a:t>
            </a:r>
            <a:r>
              <a:rPr lang="fr-FR" dirty="0" err="1"/>
              <a:t>years</a:t>
            </a:r>
            <a:r>
              <a:rPr lang="fr-FR" dirty="0"/>
              <a:t> </a:t>
            </a:r>
            <a:r>
              <a:rPr lang="fr-FR" dirty="0" err="1"/>
              <a:t>ago</a:t>
            </a:r>
            <a:r>
              <a:rPr lang="fr-FR" dirty="0"/>
              <a:t>. For five </a:t>
            </a:r>
            <a:r>
              <a:rPr lang="fr-FR" dirty="0" err="1"/>
              <a:t>days</a:t>
            </a:r>
            <a:r>
              <a:rPr lang="fr-FR" dirty="0"/>
              <a:t> in </a:t>
            </a:r>
            <a:r>
              <a:rPr lang="fr-FR" dirty="0" err="1"/>
              <a:t>October</a:t>
            </a:r>
            <a:r>
              <a:rPr lang="fr-FR" dirty="0"/>
              <a:t> 1991 </a:t>
            </a:r>
            <a:r>
              <a:rPr lang="fr-FR" dirty="0" err="1"/>
              <a:t>he</a:t>
            </a:r>
            <a:r>
              <a:rPr lang="fr-FR" dirty="0"/>
              <a:t> </a:t>
            </a:r>
            <a:r>
              <a:rPr lang="fr-FR" dirty="0" err="1">
                <a:highlight>
                  <a:srgbClr val="FFFF00"/>
                </a:highlight>
              </a:rPr>
              <a:t>filmed</a:t>
            </a:r>
            <a:r>
              <a:rPr lang="fr-FR" dirty="0"/>
              <a:t> </a:t>
            </a:r>
            <a:r>
              <a:rPr lang="fr-FR" dirty="0" err="1"/>
              <a:t>hundreds</a:t>
            </a:r>
            <a:r>
              <a:rPr lang="fr-FR" dirty="0"/>
              <a:t> of </a:t>
            </a:r>
            <a:r>
              <a:rPr lang="fr-FR" dirty="0" err="1"/>
              <a:t>dolphins</a:t>
            </a:r>
            <a:r>
              <a:rPr lang="fr-FR" dirty="0"/>
              <a:t> </a:t>
            </a:r>
            <a:r>
              <a:rPr lang="fr-FR" dirty="0" err="1"/>
              <a:t>trapped</a:t>
            </a:r>
            <a:r>
              <a:rPr lang="fr-FR" dirty="0"/>
              <a:t> in </a:t>
            </a:r>
            <a:r>
              <a:rPr lang="fr-FR" dirty="0" err="1"/>
              <a:t>fishermen’s</a:t>
            </a:r>
            <a:r>
              <a:rPr lang="fr-FR" dirty="0"/>
              <a:t> nets in the Pacific. </a:t>
            </a:r>
            <a:r>
              <a:rPr lang="fr-FR" dirty="0" err="1"/>
              <a:t>Since</a:t>
            </a:r>
            <a:r>
              <a:rPr lang="fr-FR" dirty="0"/>
              <a:t> </a:t>
            </a:r>
            <a:r>
              <a:rPr lang="fr-FR" dirty="0" err="1"/>
              <a:t>his</a:t>
            </a:r>
            <a:r>
              <a:rPr lang="fr-FR" dirty="0"/>
              <a:t> film </a:t>
            </a:r>
            <a:r>
              <a:rPr lang="fr-FR" dirty="0">
                <a:highlight>
                  <a:srgbClr val="FFFF00"/>
                </a:highlight>
              </a:rPr>
              <a:t>has been/</a:t>
            </a:r>
            <a:r>
              <a:rPr lang="fr-FR" dirty="0" err="1">
                <a:highlight>
                  <a:srgbClr val="FFFF00"/>
                </a:highlight>
              </a:rPr>
              <a:t>was</a:t>
            </a:r>
            <a:r>
              <a:rPr lang="fr-FR" i="1" dirty="0"/>
              <a:t> </a:t>
            </a:r>
            <a:r>
              <a:rPr lang="fr-FR" dirty="0" err="1"/>
              <a:t>released</a:t>
            </a:r>
            <a:r>
              <a:rPr lang="fr-FR" dirty="0"/>
              <a:t>, </a:t>
            </a:r>
            <a:r>
              <a:rPr lang="fr-FR" dirty="0" err="1"/>
              <a:t>thousands</a:t>
            </a:r>
            <a:r>
              <a:rPr lang="fr-FR" dirty="0"/>
              <a:t> of people </a:t>
            </a:r>
            <a:r>
              <a:rPr lang="fr-FR" dirty="0">
                <a:highlight>
                  <a:srgbClr val="FFFF00"/>
                </a:highlight>
              </a:rPr>
              <a:t>have </a:t>
            </a:r>
            <a:r>
              <a:rPr lang="fr-FR" dirty="0" err="1">
                <a:highlight>
                  <a:srgbClr val="FFFF00"/>
                </a:highlight>
              </a:rPr>
              <a:t>joined</a:t>
            </a:r>
            <a:r>
              <a:rPr lang="fr-FR" i="1" dirty="0">
                <a:solidFill>
                  <a:srgbClr val="FF0000"/>
                </a:solidFill>
              </a:rPr>
              <a:t> </a:t>
            </a:r>
            <a:r>
              <a:rPr lang="fr-FR" dirty="0"/>
              <a:t>in the </a:t>
            </a:r>
            <a:r>
              <a:rPr lang="fr-FR" dirty="0" err="1"/>
              <a:t>campaign</a:t>
            </a:r>
            <a:r>
              <a:rPr lang="fr-FR" dirty="0"/>
              <a:t> for the protection of </a:t>
            </a:r>
            <a:r>
              <a:rPr lang="fr-FR" dirty="0" err="1"/>
              <a:t>dolphins</a:t>
            </a:r>
            <a:r>
              <a:rPr lang="fr-FR" dirty="0"/>
              <a:t>.</a:t>
            </a:r>
            <a:endParaRPr lang="en-GB" dirty="0"/>
          </a:p>
          <a:p>
            <a:endParaRPr lang="en-GB" dirty="0"/>
          </a:p>
        </p:txBody>
      </p:sp>
    </p:spTree>
    <p:extLst>
      <p:ext uri="{BB962C8B-B14F-4D97-AF65-F5344CB8AC3E}">
        <p14:creationId xmlns:p14="http://schemas.microsoft.com/office/powerpoint/2010/main" val="23029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3468-D27E-440F-8B14-633EE3F4E741}"/>
              </a:ext>
            </a:extLst>
          </p:cNvPr>
          <p:cNvSpPr>
            <a:spLocks noGrp="1"/>
          </p:cNvSpPr>
          <p:nvPr>
            <p:ph type="title"/>
          </p:nvPr>
        </p:nvSpPr>
        <p:spPr/>
        <p:txBody>
          <a:bodyPr/>
          <a:lstStyle/>
          <a:p>
            <a:r>
              <a:rPr lang="en-GB" dirty="0"/>
              <a:t>The conditional tense</a:t>
            </a:r>
          </a:p>
        </p:txBody>
      </p:sp>
      <p:pic>
        <p:nvPicPr>
          <p:cNvPr id="5" name="Content Placeholder 4">
            <a:extLst>
              <a:ext uri="{FF2B5EF4-FFF2-40B4-BE49-F238E27FC236}">
                <a16:creationId xmlns:a16="http://schemas.microsoft.com/office/drawing/2014/main" id="{E9139D5E-21F2-48D9-BC4A-EC68A02ABC3F}"/>
              </a:ext>
            </a:extLst>
          </p:cNvPr>
          <p:cNvPicPr>
            <a:picLocks noGrp="1" noChangeAspect="1"/>
          </p:cNvPicPr>
          <p:nvPr>
            <p:ph idx="1"/>
          </p:nvPr>
        </p:nvPicPr>
        <p:blipFill rotWithShape="1">
          <a:blip r:embed="rId2"/>
          <a:srcRect l="7748" t="6299" r="7853" b="4065"/>
          <a:stretch/>
        </p:blipFill>
        <p:spPr>
          <a:xfrm>
            <a:off x="6371116" y="1886279"/>
            <a:ext cx="4952602" cy="4598949"/>
          </a:xfrm>
          <a:prstGeom prst="rect">
            <a:avLst/>
          </a:prstGeom>
        </p:spPr>
      </p:pic>
      <p:sp>
        <p:nvSpPr>
          <p:cNvPr id="4" name="Text Placeholder 3">
            <a:extLst>
              <a:ext uri="{FF2B5EF4-FFF2-40B4-BE49-F238E27FC236}">
                <a16:creationId xmlns:a16="http://schemas.microsoft.com/office/drawing/2014/main" id="{98EC52AD-D205-42DC-BEB6-9238D0B91256}"/>
              </a:ext>
            </a:extLst>
          </p:cNvPr>
          <p:cNvSpPr>
            <a:spLocks noGrp="1"/>
          </p:cNvSpPr>
          <p:nvPr>
            <p:ph type="body" sz="half" idx="2"/>
          </p:nvPr>
        </p:nvSpPr>
        <p:spPr>
          <a:xfrm>
            <a:off x="868282" y="1886279"/>
            <a:ext cx="4700811" cy="4793423"/>
          </a:xfrm>
        </p:spPr>
        <p:txBody>
          <a:bodyPr>
            <a:normAutofit/>
          </a:bodyPr>
          <a:lstStyle/>
          <a:p>
            <a:pPr algn="just"/>
            <a:r>
              <a:rPr lang="en-GB" sz="2200" dirty="0"/>
              <a:t>Conditional tenses are used to speculate about what could happen, what might have happened, and what we wish would happen. In English, most sentences using the conditional contain the word </a:t>
            </a:r>
            <a:r>
              <a:rPr lang="en-GB" sz="2200" i="1" dirty="0"/>
              <a:t>if</a:t>
            </a:r>
            <a:r>
              <a:rPr lang="en-GB" sz="2200" dirty="0"/>
              <a:t>. Many conditional forms in English are used in sentences that include verbs in one of the past tenses. This usage is referred to as </a:t>
            </a:r>
            <a:r>
              <a:rPr lang="en-GB" sz="2200" dirty="0">
                <a:hlinkClick r:id="rId3"/>
              </a:rPr>
              <a:t>"the unreal past"</a:t>
            </a:r>
            <a:r>
              <a:rPr lang="en-GB" sz="2200" dirty="0"/>
              <a:t> because we use a past tense but we are not actually referring to something that happened in the past.</a:t>
            </a:r>
          </a:p>
        </p:txBody>
      </p:sp>
    </p:spTree>
    <p:extLst>
      <p:ext uri="{BB962C8B-B14F-4D97-AF65-F5344CB8AC3E}">
        <p14:creationId xmlns:p14="http://schemas.microsoft.com/office/powerpoint/2010/main" val="51452721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otalTime>6</TotalTime>
  <Words>1392</Words>
  <Application>Microsoft Office PowerPoint</Application>
  <PresentationFormat>Grand écran</PresentationFormat>
  <Paragraphs>165</Paragraphs>
  <Slides>26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26</vt:i4>
      </vt:variant>
    </vt:vector>
  </HeadingPairs>
  <TitlesOfParts>
    <vt:vector size="32" baseType="lpstr">
      <vt:lpstr>Arial</vt:lpstr>
      <vt:lpstr>Tw Cen MT</vt:lpstr>
      <vt:lpstr>Tw Cen MT Condensed</vt:lpstr>
      <vt:lpstr>Wingdings</vt:lpstr>
      <vt:lpstr>Wingdings 3</vt:lpstr>
      <vt:lpstr>Integral</vt:lpstr>
      <vt:lpstr>Week 1</vt:lpstr>
      <vt:lpstr>Grammar </vt:lpstr>
      <vt:lpstr>Revision – simple past or past continuous</vt:lpstr>
      <vt:lpstr>Answers…</vt:lpstr>
      <vt:lpstr>Revision – simple past or present perfect continuous</vt:lpstr>
      <vt:lpstr>Answers…</vt:lpstr>
      <vt:lpstr>Revision – simple past or present perfect </vt:lpstr>
      <vt:lpstr>Answers </vt:lpstr>
      <vt:lpstr>The conditional tense</vt:lpstr>
      <vt:lpstr>Présentation PowerPoint</vt:lpstr>
      <vt:lpstr>The conditional tense…</vt:lpstr>
      <vt:lpstr>Defintions…</vt:lpstr>
      <vt:lpstr>The zero conditional</vt:lpstr>
      <vt:lpstr>Construction </vt:lpstr>
      <vt:lpstr>rule</vt:lpstr>
      <vt:lpstr>First conditional</vt:lpstr>
      <vt:lpstr>COnstruction</vt:lpstr>
      <vt:lpstr>rule</vt:lpstr>
      <vt:lpstr>Exercises  </vt:lpstr>
      <vt:lpstr>Answers</vt:lpstr>
      <vt:lpstr>The Milgram Experiment</vt:lpstr>
      <vt:lpstr>Procedure</vt:lpstr>
      <vt:lpstr>Présentation PowerPoint</vt:lpstr>
      <vt:lpstr>Conclusion</vt:lpstr>
      <vt:lpstr>Fake TV game show…</vt:lpstr>
      <vt:lpstr>Oral Interaction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Daria Cornovan</dc:creator>
  <cp:lastModifiedBy>Catriona Hope</cp:lastModifiedBy>
  <cp:revision>3</cp:revision>
  <dcterms:created xsi:type="dcterms:W3CDTF">2018-12-15T17:41:57Z</dcterms:created>
  <dcterms:modified xsi:type="dcterms:W3CDTF">2019-01-16T13:44:49Z</dcterms:modified>
</cp:coreProperties>
</file>