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2"/>
  </p:notes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7" r:id="rId9"/>
    <p:sldId id="268" r:id="rId10"/>
    <p:sldId id="276" r:id="rId11"/>
    <p:sldId id="269" r:id="rId12"/>
    <p:sldId id="270" r:id="rId13"/>
    <p:sldId id="277" r:id="rId14"/>
    <p:sldId id="278" r:id="rId15"/>
    <p:sldId id="279" r:id="rId16"/>
    <p:sldId id="273" r:id="rId17"/>
    <p:sldId id="275" r:id="rId18"/>
    <p:sldId id="281" r:id="rId19"/>
    <p:sldId id="26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/>
    <p:restoredTop sz="94675"/>
  </p:normalViewPr>
  <p:slideViewPr>
    <p:cSldViewPr snapToGrid="0" snapToObjects="1">
      <p:cViewPr varScale="1">
        <p:scale>
          <a:sx n="94" d="100"/>
          <a:sy n="94" d="100"/>
        </p:scale>
        <p:origin x="5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2B9A8-EB46-9547-A093-FEBE93D044D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997D-8864-6E4D-BDF7-8E4686EA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0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6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2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AA27-92BE-8C47-9236-0AAF73A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DBAC-0A5D-8E47-8859-54D425B1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Grammar </a:t>
            </a:r>
            <a:r>
              <a:rPr lang="en-US" dirty="0">
                <a:sym typeface="Wingdings" pitchFamily="2" charset="2"/>
              </a:rPr>
              <a:t>asking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Practice listening comprehension without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A14-0E5D-E042-9293-D77E0F0E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5F3B-AB4E-2247-AC15-F8479E6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rule </a:t>
            </a:r>
            <a:r>
              <a:rPr lang="en-US" dirty="0">
                <a:sym typeface="Wingdings" pitchFamily="2" charset="2"/>
              </a:rPr>
              <a:t> in a longer sentence the question reverts back to a normal affirmative form i.e.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subject + verb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981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C34A-5035-0A4E-965D-A91FA73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3E5-7516-C74D-BDB8-5D33A2F7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words in the correct order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(I/ don’t/ Tom/ where/ know/ gone/ has)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(do you know if/ Lisa/ going/ is/ on holiday)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(tell/ could/ the post office/ you/ me/ is/ where)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(I/ in the accident/ injured/ anyone/ don’t/ whether/ know/ was)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(what/ tomorrow/ know/ do/ time/ will/ arrive/ you/ you)</a:t>
            </a:r>
          </a:p>
        </p:txBody>
      </p:sp>
    </p:spTree>
    <p:extLst>
      <p:ext uri="{BB962C8B-B14F-4D97-AF65-F5344CB8AC3E}">
        <p14:creationId xmlns:p14="http://schemas.microsoft.com/office/powerpoint/2010/main" val="278186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AEFF-D82C-244A-8EE6-6C4E340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answerS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8B83-81E1-204A-8A94-9FFBCCAF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don’t know where </a:t>
            </a:r>
            <a:r>
              <a:rPr lang="en-US" dirty="0">
                <a:highlight>
                  <a:srgbClr val="FFFF00"/>
                </a:highlight>
              </a:rPr>
              <a:t>Tom has gone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know if</a:t>
            </a:r>
            <a:r>
              <a:rPr lang="en-US" dirty="0">
                <a:highlight>
                  <a:srgbClr val="FFFF00"/>
                </a:highlight>
              </a:rPr>
              <a:t> Lisa is going</a:t>
            </a:r>
            <a:r>
              <a:rPr lang="en-US" dirty="0"/>
              <a:t> on </a:t>
            </a:r>
            <a:r>
              <a:rPr lang="en-US"/>
              <a:t>holiday?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Could you tell me where </a:t>
            </a:r>
            <a:r>
              <a:rPr lang="en-US" dirty="0">
                <a:highlight>
                  <a:srgbClr val="FFFF00"/>
                </a:highlight>
              </a:rPr>
              <a:t>the post office is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don’t know whether </a:t>
            </a:r>
            <a:r>
              <a:rPr lang="en-US" dirty="0">
                <a:highlight>
                  <a:srgbClr val="FFFF00"/>
                </a:highlight>
              </a:rPr>
              <a:t>anyone was injured </a:t>
            </a:r>
            <a:r>
              <a:rPr lang="en-US" dirty="0"/>
              <a:t>in the accident.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you know what time </a:t>
            </a:r>
            <a:r>
              <a:rPr lang="en-US" dirty="0">
                <a:highlight>
                  <a:srgbClr val="FFFF00"/>
                </a:highlight>
              </a:rPr>
              <a:t>you will arrive</a:t>
            </a:r>
            <a:r>
              <a:rPr lang="en-US" dirty="0"/>
              <a:t> tomorrow?</a:t>
            </a:r>
          </a:p>
        </p:txBody>
      </p:sp>
    </p:spTree>
    <p:extLst>
      <p:ext uri="{BB962C8B-B14F-4D97-AF65-F5344CB8AC3E}">
        <p14:creationId xmlns:p14="http://schemas.microsoft.com/office/powerpoint/2010/main" val="32737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E272-2F9D-7B48-9F7D-80832222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E457-2A65-8849-A319-0F462AFD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change in word order also occurs in reported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Direct speech </a:t>
            </a:r>
            <a:r>
              <a:rPr lang="en-US" dirty="0">
                <a:sym typeface="Wingdings" pitchFamily="2" charset="2"/>
              </a:rPr>
              <a:t> the actual words of the speaker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Reported speech  reporting a speaker’s words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rule </a:t>
            </a:r>
            <a:r>
              <a:rPr lang="en-US" dirty="0">
                <a:sym typeface="Wingdings" pitchFamily="2" charset="2"/>
              </a:rPr>
              <a:t> in reported speech word order changes from verb + subject to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subject + verb 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(direct) The police officer said to us ‘Where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are you going</a:t>
            </a:r>
            <a:r>
              <a:rPr lang="en-US" dirty="0">
                <a:sym typeface="Wingdings" pitchFamily="2" charset="2"/>
              </a:rPr>
              <a:t>?’  (reported) The police officer asked us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where we were going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6F1-EFCC-564A-ADF8-05F2ED0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Reported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4185-EA8B-3449-9196-AFA57A1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rule </a:t>
            </a:r>
            <a:r>
              <a:rPr lang="en-US" dirty="0">
                <a:sym typeface="Wingdings" pitchFamily="2" charset="2"/>
              </a:rPr>
              <a:t>The verb changes to the past equivalent (were, closed)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(direct) Clare said ‘What time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do the banks close</a:t>
            </a:r>
            <a:r>
              <a:rPr lang="en-US" dirty="0">
                <a:sym typeface="Wingdings" pitchFamily="2" charset="2"/>
              </a:rPr>
              <a:t>?’  (reported) Clare wanted to know what time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the banks closed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the banks close  simple present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the banks closed  simple past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B44-64F8-6546-BDC0-E2C54C5F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A704-CB88-764C-BBBC-0B1D438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also a change in some subjects from direct to reported speech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(direct) I </a:t>
            </a:r>
            <a:r>
              <a:rPr lang="en-US" dirty="0">
                <a:sym typeface="Wingdings" pitchFamily="2" charset="2"/>
              </a:rPr>
              <a:t> he / she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(direct) you </a:t>
            </a:r>
            <a:r>
              <a:rPr lang="en-US" dirty="0">
                <a:sym typeface="Wingdings" pitchFamily="2" charset="2"/>
              </a:rPr>
              <a:t> (reported)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(direct) you all  (reported) they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(direct) we  </a:t>
            </a:r>
            <a:r>
              <a:rPr lang="en-US">
                <a:sym typeface="Wingdings" pitchFamily="2" charset="2"/>
              </a:rPr>
              <a:t>(reported) they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C391-F47C-344E-93F9-486524B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044A-2679-464B-9280-257311F6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had an interview for a job, later you tell a friend what she had asked you. You use </a:t>
            </a:r>
            <a:r>
              <a:rPr lang="en-US" i="1" dirty="0"/>
              <a:t>reported speech</a:t>
            </a:r>
            <a:r>
              <a:rPr lang="en-US" dirty="0"/>
              <a:t>. Change these questions from direct to reported speech.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Are you </a:t>
            </a:r>
            <a:r>
              <a:rPr lang="en-US" dirty="0"/>
              <a:t>willing to travel? </a:t>
            </a:r>
            <a:r>
              <a:rPr lang="en-US" dirty="0">
                <a:sym typeface="Wingdings" pitchFamily="2" charset="2"/>
              </a:rPr>
              <a:t> She asked if…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b="1" dirty="0"/>
              <a:t>do you do</a:t>
            </a:r>
            <a:r>
              <a:rPr lang="en-US" dirty="0"/>
              <a:t> in your spare time?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She wanted to know what…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long </a:t>
            </a:r>
            <a:r>
              <a:rPr lang="en-US" b="1" dirty="0"/>
              <a:t>have you</a:t>
            </a:r>
            <a:r>
              <a:rPr lang="en-US" dirty="0"/>
              <a:t> been working in your present job? </a:t>
            </a:r>
            <a:r>
              <a:rPr lang="en-US" dirty="0">
                <a:sym typeface="Wingdings" pitchFamily="2" charset="2"/>
              </a:rPr>
              <a:t> She asked how long…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</a:t>
            </a:r>
            <a:r>
              <a:rPr lang="en-US" b="1" dirty="0"/>
              <a:t>did you apply </a:t>
            </a:r>
            <a:r>
              <a:rPr lang="en-US" dirty="0"/>
              <a:t>for the job? </a:t>
            </a:r>
            <a:r>
              <a:rPr lang="en-US" dirty="0">
                <a:sym typeface="Wingdings" pitchFamily="2" charset="2"/>
              </a:rPr>
              <a:t> She asked why…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</a:t>
            </a:r>
            <a:r>
              <a:rPr lang="en-US" b="1" dirty="0"/>
              <a:t>speak</a:t>
            </a:r>
            <a:r>
              <a:rPr lang="en-US" dirty="0"/>
              <a:t> any other languages? </a:t>
            </a:r>
            <a:r>
              <a:rPr lang="en-US" dirty="0">
                <a:sym typeface="Wingdings" pitchFamily="2" charset="2"/>
              </a:rPr>
              <a:t> She wanted to know if…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Do you have </a:t>
            </a:r>
            <a:r>
              <a:rPr lang="en-US" dirty="0"/>
              <a:t>a driving license? </a:t>
            </a:r>
            <a:r>
              <a:rPr lang="en-US" dirty="0">
                <a:sym typeface="Wingdings" pitchFamily="2" charset="2"/>
              </a:rPr>
              <a:t> She asked if…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7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69A-A9DE-DF4D-97D1-E579DA4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8025-4B24-BB49-8ED5-14848C8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She asked if I </a:t>
            </a:r>
            <a:r>
              <a:rPr lang="en-US" b="1" dirty="0"/>
              <a:t>was</a:t>
            </a:r>
            <a:r>
              <a:rPr lang="en-US" dirty="0"/>
              <a:t> willing to travel.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wanted to know what I </a:t>
            </a:r>
            <a:r>
              <a:rPr lang="en-US" b="1" dirty="0"/>
              <a:t>did</a:t>
            </a:r>
            <a:r>
              <a:rPr lang="en-US" dirty="0"/>
              <a:t> in my spare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asked how long I </a:t>
            </a:r>
            <a:r>
              <a:rPr lang="en-US" b="1" dirty="0"/>
              <a:t>had</a:t>
            </a:r>
            <a:r>
              <a:rPr lang="en-US" dirty="0"/>
              <a:t> been working in my present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asked why I </a:t>
            </a:r>
            <a:r>
              <a:rPr lang="en-US" b="1" dirty="0"/>
              <a:t>had</a:t>
            </a:r>
            <a:r>
              <a:rPr lang="en-US" dirty="0"/>
              <a:t> applied for the job. / She asked why I </a:t>
            </a:r>
            <a:r>
              <a:rPr lang="en-US" b="1" dirty="0"/>
              <a:t>applied</a:t>
            </a:r>
            <a:r>
              <a:rPr lang="en-US" dirty="0"/>
              <a:t> for the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wanted to know if I </a:t>
            </a:r>
            <a:r>
              <a:rPr lang="en-US" b="1" dirty="0"/>
              <a:t>could</a:t>
            </a:r>
            <a:r>
              <a:rPr lang="en-US" dirty="0"/>
              <a:t> speak any other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She wanted to know if I </a:t>
            </a:r>
            <a:r>
              <a:rPr lang="en-US" b="1" dirty="0"/>
              <a:t>had</a:t>
            </a:r>
            <a:r>
              <a:rPr lang="en-US" dirty="0"/>
              <a:t> a driving license.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9EA7-CA07-724A-99FF-6AD5CB68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7998F8-0328-3F4D-8EF9-65EF0E051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446200"/>
              </p:ext>
            </p:extLst>
          </p:nvPr>
        </p:nvGraphicFramePr>
        <p:xfrm>
          <a:off x="1023938" y="2286000"/>
          <a:ext cx="972026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819870212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275916503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96819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Question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Layout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Normal /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Is he</a:t>
                      </a:r>
                      <a:r>
                        <a:rPr lang="en-US" sz="2200" dirty="0"/>
                        <a:t> home?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Verb + 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Question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Where </a:t>
                      </a:r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are you</a:t>
                      </a:r>
                      <a:r>
                        <a:rPr lang="en-US" sz="2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Question word + verb + 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Questions with a longer 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Do you know where </a:t>
                      </a:r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Tom has </a:t>
                      </a:r>
                      <a:r>
                        <a:rPr lang="en-US" sz="2200" dirty="0"/>
                        <a:t>gone?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Subject + 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Direct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ym typeface="Wingdings" pitchFamily="2" charset="2"/>
                        </a:rPr>
                        <a:t>‘Where </a:t>
                      </a:r>
                      <a:r>
                        <a:rPr lang="en-US" sz="2200" dirty="0">
                          <a:highlight>
                            <a:srgbClr val="FFFF00"/>
                          </a:highlight>
                          <a:sym typeface="Wingdings" pitchFamily="2" charset="2"/>
                        </a:rPr>
                        <a:t>are you going</a:t>
                      </a:r>
                      <a:r>
                        <a:rPr lang="en-US" sz="2200" dirty="0">
                          <a:sym typeface="Wingdings" pitchFamily="2" charset="2"/>
                        </a:rPr>
                        <a:t>?’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Verb + 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32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Reported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police officer asked us where </a:t>
                      </a:r>
                      <a:r>
                        <a:rPr lang="en-US" sz="2200" dirty="0">
                          <a:highlight>
                            <a:srgbClr val="FFFF00"/>
                          </a:highlight>
                        </a:rPr>
                        <a:t>we were </a:t>
                      </a:r>
                      <a:r>
                        <a:rPr lang="en-US" sz="2200" dirty="0"/>
                        <a:t>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Subject + 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2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2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ACF2-735C-9745-A61D-BA2A172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Positions of prepositions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B9A8-F0A7-204B-A2EA-021C5FDC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With question words </a:t>
            </a:r>
            <a:r>
              <a:rPr lang="en-US" dirty="0">
                <a:highlight>
                  <a:srgbClr val="FFFF00"/>
                </a:highlight>
              </a:rPr>
              <a:t>who / what / which / where</a:t>
            </a:r>
            <a:r>
              <a:rPr lang="en-US" dirty="0"/>
              <a:t> preposition words are always placed at the end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Who do you want to speak </a:t>
            </a:r>
            <a:r>
              <a:rPr lang="en-US" sz="2000" dirty="0">
                <a:highlight>
                  <a:srgbClr val="FFFF00"/>
                </a:highlight>
              </a:rPr>
              <a:t>to</a:t>
            </a:r>
            <a:r>
              <a:rPr lang="en-US" sz="2000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Which job has Tina applied </a:t>
            </a:r>
            <a:r>
              <a:rPr lang="en-US" sz="2000" dirty="0">
                <a:highlight>
                  <a:srgbClr val="FFFF00"/>
                </a:highlight>
              </a:rPr>
              <a:t>for</a:t>
            </a:r>
            <a:r>
              <a:rPr lang="en-US" sz="2000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was the weather yesterday </a:t>
            </a:r>
            <a:r>
              <a:rPr lang="en-US" sz="2000" dirty="0">
                <a:highlight>
                  <a:srgbClr val="FFFF00"/>
                </a:highlight>
              </a:rPr>
              <a:t>like</a:t>
            </a:r>
            <a:r>
              <a:rPr lang="en-US" sz="2000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Where are you </a:t>
            </a:r>
            <a:r>
              <a:rPr lang="en-US" sz="2000" dirty="0">
                <a:highlight>
                  <a:srgbClr val="FFFF00"/>
                </a:highlight>
              </a:rPr>
              <a:t>from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6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209B-7144-6E49-AC3E-53EAB987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CB52-7BCB-9146-A2A6-74EA802E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Listening comprehension exam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8</a:t>
            </a:r>
            <a:r>
              <a:rPr lang="en-US" baseline="30000" dirty="0"/>
              <a:t>th</a:t>
            </a:r>
            <a:r>
              <a:rPr lang="en-US" dirty="0"/>
              <a:t> November, week after Toussaint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Where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In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Similar to the listening comprehensions we have been doing in class!</a:t>
            </a:r>
          </a:p>
        </p:txBody>
      </p:sp>
    </p:spTree>
    <p:extLst>
      <p:ext uri="{BB962C8B-B14F-4D97-AF65-F5344CB8AC3E}">
        <p14:creationId xmlns:p14="http://schemas.microsoft.com/office/powerpoint/2010/main" val="405767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B94A-1E4C-3C4A-859A-36C10B5B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18F9-8CB1-534D-B5D8-237ED921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Recycled laptop batteries used as a form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Will </a:t>
            </a:r>
            <a:r>
              <a:rPr lang="en-US" dirty="0"/>
              <a:t>play the audio 5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time </a:t>
            </a:r>
            <a:r>
              <a:rPr lang="en-US" dirty="0">
                <a:sym typeface="Wingdings" pitchFamily="2" charset="2"/>
              </a:rPr>
              <a:t> the whole way 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3 times  with pauses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5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time  the whole way through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No text this week until the very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9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6A71-D04D-EF40-9952-2C52250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32074"/>
          </a:xfrm>
        </p:spPr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FFE2-7252-DF4B-B1B0-7CA64DFA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17290"/>
            <a:ext cx="9720071" cy="43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asking questions without question words, the usual pattern is </a:t>
            </a:r>
            <a:r>
              <a:rPr lang="en-US" dirty="0">
                <a:highlight>
                  <a:srgbClr val="FFFF00"/>
                </a:highlight>
              </a:rPr>
              <a:t>verb + subject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CF5BFC-1927-9D42-A2D4-82CBBB8F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94563"/>
              </p:ext>
            </p:extLst>
          </p:nvPr>
        </p:nvGraphicFramePr>
        <p:xfrm>
          <a:off x="1943510" y="31384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594">
                  <a:extLst>
                    <a:ext uri="{9D8B030D-6E8A-4147-A177-3AD203B41FA5}">
                      <a16:colId xmlns:a16="http://schemas.microsoft.com/office/drawing/2014/main" val="1108730814"/>
                    </a:ext>
                  </a:extLst>
                </a:gridCol>
                <a:gridCol w="4157406">
                  <a:extLst>
                    <a:ext uri="{9D8B030D-6E8A-4147-A177-3AD203B41FA5}">
                      <a16:colId xmlns:a16="http://schemas.microsoft.com/office/drawing/2014/main" val="2599638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Affirmative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Tom</a:t>
                      </a:r>
                      <a:r>
                        <a:rPr lang="en-US" dirty="0"/>
                        <a:t>                </a:t>
                      </a:r>
                      <a:r>
                        <a:rPr lang="en-US" u="sng" dirty="0"/>
                        <a:t>will</a:t>
                      </a:r>
                      <a:r>
                        <a:rPr lang="en-US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Will</a:t>
                      </a:r>
                      <a:r>
                        <a:rPr lang="en-US" dirty="0"/>
                        <a:t>                 </a:t>
                      </a:r>
                      <a:r>
                        <a:rPr lang="en-US" u="sng" dirty="0"/>
                        <a:t>Tom</a:t>
                      </a:r>
                      <a:r>
                        <a:rPr lang="en-US" dirty="0"/>
                        <a:t> …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9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         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                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You</a:t>
                      </a:r>
                      <a:r>
                        <a:rPr lang="en-US" dirty="0"/>
                        <a:t>                </a:t>
                      </a:r>
                      <a:r>
                        <a:rPr lang="en-US" u="sng" dirty="0"/>
                        <a:t>have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Have</a:t>
                      </a:r>
                      <a:r>
                        <a:rPr lang="en-US" dirty="0"/>
                        <a:t>                </a:t>
                      </a:r>
                      <a:r>
                        <a:rPr lang="en-US" u="sng" dirty="0"/>
                        <a:t>you</a:t>
                      </a:r>
                      <a:r>
                        <a:rPr lang="en-US" dirty="0"/>
                        <a:t> …?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9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          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                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5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A06-1D1D-2840-95E7-33951C3F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0C97-D2DB-F646-ACBC-F37C3AEE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verb + subject </a:t>
            </a:r>
            <a:r>
              <a:rPr lang="en-US" dirty="0">
                <a:sym typeface="Wingdings" pitchFamily="2" charset="2"/>
              </a:rPr>
              <a:t> the subject always comes after the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first verb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present continuous  Is (verb 1) Katherine working (verb 2) today?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past continuous  Was (verb 1) Katherine working (verb 2) today?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present perfect continuous  Has (verb 1) Katherine been (verb 2) working (verb 3)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78E-477D-5947-9EE3-BF9D19A4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A323-ED45-3646-A21A-8AD2E36B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00330"/>
            <a:ext cx="9720071" cy="4224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However, this pattern changes when you ask a question using a question word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main question words in English include: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Who </a:t>
            </a:r>
            <a:r>
              <a:rPr lang="en-US" sz="2000" dirty="0">
                <a:sym typeface="Wingdings" pitchFamily="2" charset="2"/>
              </a:rPr>
              <a:t> person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</a:t>
            </a:r>
            <a:r>
              <a:rPr lang="en-US" sz="2000" dirty="0">
                <a:sym typeface="Wingdings" pitchFamily="2" charset="2"/>
              </a:rPr>
              <a:t> specific thing / object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Where </a:t>
            </a:r>
            <a:r>
              <a:rPr lang="en-US" sz="2000" dirty="0">
                <a:sym typeface="Wingdings" pitchFamily="2" charset="2"/>
              </a:rPr>
              <a:t> position / place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ym typeface="Wingdings" pitchFamily="2" charset="2"/>
              </a:rPr>
              <a:t> time / occasion / moment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Why </a:t>
            </a:r>
            <a:r>
              <a:rPr lang="en-US" sz="2000" dirty="0">
                <a:sym typeface="Wingdings" pitchFamily="2" charset="2"/>
              </a:rPr>
              <a:t> reason / explanation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Which </a:t>
            </a:r>
            <a:r>
              <a:rPr lang="en-US" sz="2000" dirty="0">
                <a:sym typeface="Wingdings" pitchFamily="2" charset="2"/>
              </a:rPr>
              <a:t> choice / alternative / more than one thing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</a:t>
            </a:r>
            <a:r>
              <a:rPr lang="en-US" sz="2000" dirty="0">
                <a:sym typeface="Wingdings" pitchFamily="2" charset="2"/>
              </a:rPr>
              <a:t> way / manner / form</a:t>
            </a:r>
          </a:p>
        </p:txBody>
      </p:sp>
    </p:spTree>
    <p:extLst>
      <p:ext uri="{BB962C8B-B14F-4D97-AF65-F5344CB8AC3E}">
        <p14:creationId xmlns:p14="http://schemas.microsoft.com/office/powerpoint/2010/main" val="37802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4581-0389-0647-A379-05C49C7D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2F5C-5DF5-DE42-BD31-4124B9EB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When using these words, the words themselves turn into the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subject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What		are	you doing?</a:t>
            </a:r>
          </a:p>
          <a:p>
            <a:pPr marL="128016" lvl="1" indent="0">
              <a:buNone/>
            </a:pPr>
            <a:r>
              <a:rPr lang="en-US" sz="2000" dirty="0">
                <a:sym typeface="Wingdings" pitchFamily="2" charset="2"/>
              </a:rPr>
              <a:t>   subject	verb</a:t>
            </a:r>
          </a:p>
          <a:p>
            <a:pPr marL="128016" lvl="1" indent="0">
              <a:buNone/>
            </a:pPr>
            <a:endParaRPr lang="en-US" sz="2000" dirty="0"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 Who		did	you see today?</a:t>
            </a:r>
          </a:p>
          <a:p>
            <a:pPr marL="128016" lvl="1" indent="0">
              <a:buNone/>
            </a:pPr>
            <a:r>
              <a:rPr lang="en-US" sz="2000" dirty="0">
                <a:sym typeface="Wingdings" pitchFamily="2" charset="2"/>
              </a:rPr>
              <a:t>   subject	verb</a:t>
            </a:r>
          </a:p>
          <a:p>
            <a:pPr marL="128016" lvl="1" indent="0">
              <a:buNone/>
            </a:pPr>
            <a:endParaRPr lang="en-US" sz="2000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General rule  question word + the usual question construction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0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F525-7772-7444-9FED-B037FF0F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FDEE-7B28-3147-947A-CE048EA5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3"/>
            <a:ext cx="9720071" cy="4581438"/>
          </a:xfrm>
        </p:spPr>
        <p:txBody>
          <a:bodyPr/>
          <a:lstStyle/>
          <a:p>
            <a:r>
              <a:rPr lang="en-US" dirty="0"/>
              <a:t>Put the words in the correct order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(when / was / built / this house)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(how / cheese / is / made)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(when / invented / the computer / was)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(why / Sue / working / isn’t / today)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(what time / coming / your friends / are)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(why / was / cancelled / the trip)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(where / your mother / was / born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(why / you / to the party / didn’t / come)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C53C-1165-B342-8E18-E8F36C9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180-07BD-D946-BF35-E14EA13B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was the house built?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cheese made?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was the computer invented?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isn’t Sue working today?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time are your friends coming?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was the trip cancelled?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was your mother born?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didn’t you come to the party?</a:t>
            </a:r>
          </a:p>
        </p:txBody>
      </p:sp>
    </p:spTree>
    <p:extLst>
      <p:ext uri="{BB962C8B-B14F-4D97-AF65-F5344CB8AC3E}">
        <p14:creationId xmlns:p14="http://schemas.microsoft.com/office/powerpoint/2010/main" val="11659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F0B4-1D62-8443-872B-D877B5FB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within a longer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CDF0-8CF1-EB4F-9825-A45BF428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4988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say </a:t>
            </a:r>
            <a:r>
              <a:rPr lang="en-US" dirty="0">
                <a:sym typeface="Wingdings" pitchFamily="2" charset="2"/>
              </a:rPr>
              <a:t> where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has Tom</a:t>
            </a:r>
            <a:r>
              <a:rPr lang="en-US" dirty="0">
                <a:sym typeface="Wingdings" pitchFamily="2" charset="2"/>
              </a:rPr>
              <a:t> gone?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but  do you know where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Tom has</a:t>
            </a:r>
            <a:r>
              <a:rPr lang="en-US" dirty="0">
                <a:sym typeface="Wingdings" pitchFamily="2" charset="2"/>
              </a:rPr>
              <a:t> gone?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do you know where has Tom gone?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when a question is part of a longer sentence the word order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 all you need to remember, is that in a longer sentence, despite the question word being present, the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word order changes back</a:t>
            </a:r>
            <a:r>
              <a:rPr lang="en-US" dirty="0">
                <a:sym typeface="Wingdings" pitchFamily="2" charset="2"/>
              </a:rPr>
              <a:t> to the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way it is originally in the affirmative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What time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is it</a:t>
            </a:r>
            <a:r>
              <a:rPr lang="en-US" sz="2000" dirty="0">
                <a:sym typeface="Wingdings" pitchFamily="2" charset="2"/>
              </a:rPr>
              <a:t>?  Do you know what time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it is</a:t>
            </a:r>
            <a:r>
              <a:rPr lang="en-US" sz="2000" dirty="0">
                <a:sym typeface="Wingdings" pitchFamily="2" charset="2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Who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are those people</a:t>
            </a:r>
            <a:r>
              <a:rPr lang="en-US" sz="2000" dirty="0">
                <a:sym typeface="Wingdings" pitchFamily="2" charset="2"/>
              </a:rPr>
              <a:t>?  I don’t know who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those people are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Where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can I</a:t>
            </a:r>
            <a:r>
              <a:rPr lang="en-US" sz="2000" dirty="0">
                <a:sym typeface="Wingdings" pitchFamily="2" charset="2"/>
              </a:rPr>
              <a:t> find Louise?  Can you tell me where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I can find</a:t>
            </a:r>
            <a:r>
              <a:rPr lang="en-US" sz="2000" dirty="0">
                <a:sym typeface="Wingdings" pitchFamily="2" charset="2"/>
              </a:rPr>
              <a:t> Louise?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How much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will it</a:t>
            </a:r>
            <a:r>
              <a:rPr lang="en-US" sz="2000" dirty="0">
                <a:sym typeface="Wingdings" pitchFamily="2" charset="2"/>
              </a:rPr>
              <a:t> cost?  Do you have any idea how much </a:t>
            </a:r>
            <a:r>
              <a:rPr lang="en-US" sz="2000" dirty="0">
                <a:highlight>
                  <a:srgbClr val="FFFF00"/>
                </a:highlight>
                <a:sym typeface="Wingdings" pitchFamily="2" charset="2"/>
              </a:rPr>
              <a:t>it will</a:t>
            </a:r>
            <a:r>
              <a:rPr lang="en-US" sz="2000" dirty="0">
                <a:sym typeface="Wingdings" pitchFamily="2" charset="2"/>
              </a:rPr>
              <a:t> cost?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80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{233BE890-B3BA-C242-BA55-F9FEE8872814}tf10001061</Template>
  <TotalTime>309</TotalTime>
  <Words>1252</Words>
  <Application>Microsoft Macintosh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Week 7</vt:lpstr>
      <vt:lpstr>exam</vt:lpstr>
      <vt:lpstr>Asking questions</vt:lpstr>
      <vt:lpstr>nOTE</vt:lpstr>
      <vt:lpstr>PowerPoint Presentation</vt:lpstr>
      <vt:lpstr>PowerPoint Presentation</vt:lpstr>
      <vt:lpstr>exercises</vt:lpstr>
      <vt:lpstr>answers</vt:lpstr>
      <vt:lpstr>Questions within a longer sentence</vt:lpstr>
      <vt:lpstr>PowerPoint Presentation</vt:lpstr>
      <vt:lpstr>exercises</vt:lpstr>
      <vt:lpstr>answerS</vt:lpstr>
      <vt:lpstr>Reported speech</vt:lpstr>
      <vt:lpstr>Reported speech</vt:lpstr>
      <vt:lpstr>NOTE</vt:lpstr>
      <vt:lpstr>questions</vt:lpstr>
      <vt:lpstr>answers</vt:lpstr>
      <vt:lpstr>PowerPoint Presentation</vt:lpstr>
      <vt:lpstr>Positions of prepositions</vt:lpstr>
      <vt:lpstr>listening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Daria Cornovan</dc:creator>
  <cp:lastModifiedBy>Daria Cornovan</cp:lastModifiedBy>
  <cp:revision>23</cp:revision>
  <dcterms:created xsi:type="dcterms:W3CDTF">2018-10-18T08:07:53Z</dcterms:created>
  <dcterms:modified xsi:type="dcterms:W3CDTF">2018-10-25T12:53:05Z</dcterms:modified>
</cp:coreProperties>
</file>