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4" r:id="rId8"/>
    <p:sldId id="266" r:id="rId9"/>
    <p:sldId id="262" r:id="rId10"/>
    <p:sldId id="267" r:id="rId11"/>
    <p:sldId id="268" r:id="rId12"/>
    <p:sldId id="265" r:id="rId13"/>
    <p:sldId id="269" r:id="rId14"/>
    <p:sldId id="270" r:id="rId15"/>
    <p:sldId id="271" r:id="rId16"/>
    <p:sldId id="272" r:id="rId17"/>
    <p:sldId id="273" r:id="rId1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1"/>
    <p:restoredTop sz="94666"/>
  </p:normalViewPr>
  <p:slideViewPr>
    <p:cSldViewPr snapToGrid="0" snapToObjects="1">
      <p:cViewPr varScale="1">
        <p:scale>
          <a:sx n="125" d="100"/>
          <a:sy n="125" d="100"/>
        </p:scale>
        <p:origin x="1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FFA97-22A0-E745-9158-AC7F43BFF331}" type="datetimeFigureOut">
              <a:rPr lang="en-ES" smtClean="0"/>
              <a:t>19/5/22</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97A74-2BFF-9548-BEDF-F965FC9A0312}" type="slidenum">
              <a:rPr lang="en-ES" smtClean="0"/>
              <a:t>‹#›</a:t>
            </a:fld>
            <a:endParaRPr lang="en-ES"/>
          </a:p>
        </p:txBody>
      </p:sp>
    </p:spTree>
    <p:extLst>
      <p:ext uri="{BB962C8B-B14F-4D97-AF65-F5344CB8AC3E}">
        <p14:creationId xmlns:p14="http://schemas.microsoft.com/office/powerpoint/2010/main" val="368722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5890-004D-114C-BA84-5A9C5AC7FF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6D7E05C2-6F4E-A345-8486-375E355A7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D00046F3-848D-F94B-81E1-A3B5E6ADA3DA}"/>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E4DA99A4-8B12-F34B-A395-6B7C7A31E4F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88729AE-7467-9248-9947-63073BA07E92}"/>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98418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153C-A59B-B84E-A131-B3CE38CB6CD0}"/>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F4869033-15F6-834E-894D-FC6DD63B19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7DAB667E-FEF9-014E-9E8A-D421D0F3E54B}"/>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88C6E053-B2E0-4B40-8BD0-8D0A13BFB9A6}"/>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DA32ACA-1870-AF4F-8790-7549D4F88F57}"/>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43778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2C612-A882-284B-BA73-F2762D2EB7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292D5EB5-8C56-FB40-AE4A-3561EB9E24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E3FF72F0-A4D9-DC4B-9F07-D33DCA4304E2}"/>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CB8154BC-8DAD-D543-9CEB-600EED652604}"/>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E120A6AB-9A91-724D-BBD2-6C0014D584A8}"/>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38664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26D5-87CD-874F-B74B-A193A78414E4}"/>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41AAE2F1-3DB1-A443-9EC5-614A0625EA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DA34FE81-B18D-094B-8562-E8E459F32925}"/>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746EEA7C-D5A6-F64D-910F-81BF2D0FE0EC}"/>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99B03B0A-F0F3-204A-A690-CA7780F7A13B}"/>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14269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75E5-CFA3-C34D-B1AD-78BA9FDECA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0EEDE888-BB36-814E-98C5-0CEA0435F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6BC5F1-95A5-2341-B188-39DA729243F9}"/>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F753D19B-4840-B047-B827-2A6BA67389B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09FC7929-336B-7549-9B7C-FF93F9E52C4E}"/>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94053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B591-08E6-8147-80F2-33CD46523841}"/>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3BB9352C-F097-9744-9ECC-66C0575712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CE5F8A1C-0182-9F4A-AF0B-F0FA82899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D69C374D-59CD-8940-AC5F-6235DDB5EF91}"/>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AD6778D7-ECB1-A14E-88FD-8682966C559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69EA2D77-FFA0-1546-A8FE-E05DC1248099}"/>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113315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0CDC-B8AD-5B4C-BA52-FA6B5FFBB872}"/>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4D0D5012-0AF1-5648-8B90-83A31BE2D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9B7143-6DC2-E145-B851-DB63864431A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1E1FECE6-A64C-B047-B73E-775BAA649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04FA7C-4831-7E45-B1CB-A01E82FED1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DCD6BB7B-AC2B-114D-AB5C-E0A78FE86D52}"/>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8" name="Footer Placeholder 7">
            <a:extLst>
              <a:ext uri="{FF2B5EF4-FFF2-40B4-BE49-F238E27FC236}">
                <a16:creationId xmlns:a16="http://schemas.microsoft.com/office/drawing/2014/main" id="{273BA398-2F23-3E40-9C2E-FEAFDB9D0A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4D35EC0-BE4C-D743-A611-AC4721AB68E6}"/>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415369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1B80-A02B-DA45-AE8A-74399065A334}"/>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501A054B-4607-1748-8E2E-A97CA1BC7F18}"/>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4" name="Footer Placeholder 3">
            <a:extLst>
              <a:ext uri="{FF2B5EF4-FFF2-40B4-BE49-F238E27FC236}">
                <a16:creationId xmlns:a16="http://schemas.microsoft.com/office/drawing/2014/main" id="{A85045DE-581F-F048-88F5-6921417CC0AA}"/>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54AE5928-EBA9-C147-AFE2-9EA0DE65FE43}"/>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79682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A3C25-1516-3D4C-8BF5-697AD775F695}"/>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3" name="Footer Placeholder 2">
            <a:extLst>
              <a:ext uri="{FF2B5EF4-FFF2-40B4-BE49-F238E27FC236}">
                <a16:creationId xmlns:a16="http://schemas.microsoft.com/office/drawing/2014/main" id="{6A6B2FB6-4FB3-9843-A096-9A6D051C478E}"/>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67F7A645-CC3A-0644-8208-1259901A0BD6}"/>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106919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0F51-5775-6541-BFDF-1801A6007C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7897AFE9-E915-CC47-BA6C-CA1331BF7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551415F2-9E0F-4D4A-8DF6-7FF982724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AE83B4-7F8C-F84A-B6D8-404176E23EC1}"/>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5DD000E3-8D71-1841-9B10-5834CDB04BED}"/>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BC7BCB4-128C-8841-AB02-9D64B36C8A73}"/>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39301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CF1B-99B0-D34B-829E-941EA095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B0B14FCC-4628-FF45-A5F9-DE57C3646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66E3D841-6FD2-CF40-975F-239B9E444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D1B460-75EB-F948-9468-DCEDB199FBE9}"/>
              </a:ext>
            </a:extLst>
          </p:cNvPr>
          <p:cNvSpPr>
            <a:spLocks noGrp="1"/>
          </p:cNvSpPr>
          <p:nvPr>
            <p:ph type="dt" sz="half" idx="10"/>
          </p:nvPr>
        </p:nvSpPr>
        <p:spPr/>
        <p:txBody>
          <a:bodyPr/>
          <a:lstStyle/>
          <a:p>
            <a:fld id="{AB970243-2322-EE41-9642-7DEBBA551C3F}" type="datetimeFigureOut">
              <a:rPr lang="en-ES" smtClean="0"/>
              <a:t>19/5/22</a:t>
            </a:fld>
            <a:endParaRPr lang="en-ES"/>
          </a:p>
        </p:txBody>
      </p:sp>
      <p:sp>
        <p:nvSpPr>
          <p:cNvPr id="6" name="Footer Placeholder 5">
            <a:extLst>
              <a:ext uri="{FF2B5EF4-FFF2-40B4-BE49-F238E27FC236}">
                <a16:creationId xmlns:a16="http://schemas.microsoft.com/office/drawing/2014/main" id="{DB8BD8F6-C432-CC4C-A4B1-C3B4E6B842D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2E0FA82-12AB-214D-98B3-C8A063255555}"/>
              </a:ext>
            </a:extLst>
          </p:cNvPr>
          <p:cNvSpPr>
            <a:spLocks noGrp="1"/>
          </p:cNvSpPr>
          <p:nvPr>
            <p:ph type="sldNum" sz="quarter" idx="12"/>
          </p:nvPr>
        </p:nvSpPr>
        <p:spPr/>
        <p:txBody>
          <a:bodyPr/>
          <a:lstStyle/>
          <a:p>
            <a:fld id="{954C2FF1-823B-BE48-8AC8-F974D5283DAA}" type="slidenum">
              <a:rPr lang="en-ES" smtClean="0"/>
              <a:t>‹#›</a:t>
            </a:fld>
            <a:endParaRPr lang="en-ES"/>
          </a:p>
        </p:txBody>
      </p:sp>
    </p:spTree>
    <p:extLst>
      <p:ext uri="{BB962C8B-B14F-4D97-AF65-F5344CB8AC3E}">
        <p14:creationId xmlns:p14="http://schemas.microsoft.com/office/powerpoint/2010/main" val="244076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F87BF-FF07-DB4C-980B-E48F7D2BD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162D0093-98E5-4941-BCA4-299101274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2CF42CC4-4967-794C-8040-0B42B7670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70243-2322-EE41-9642-7DEBBA551C3F}" type="datetimeFigureOut">
              <a:rPr lang="en-ES" smtClean="0"/>
              <a:t>19/5/22</a:t>
            </a:fld>
            <a:endParaRPr lang="en-ES"/>
          </a:p>
        </p:txBody>
      </p:sp>
      <p:sp>
        <p:nvSpPr>
          <p:cNvPr id="5" name="Footer Placeholder 4">
            <a:extLst>
              <a:ext uri="{FF2B5EF4-FFF2-40B4-BE49-F238E27FC236}">
                <a16:creationId xmlns:a16="http://schemas.microsoft.com/office/drawing/2014/main" id="{5EE325BA-3B0C-AC44-A90A-649F18CA8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12EF53CC-8701-C048-B312-5AEB8F874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C2FF1-823B-BE48-8AC8-F974D5283DAA}" type="slidenum">
              <a:rPr lang="en-ES" smtClean="0"/>
              <a:t>‹#›</a:t>
            </a:fld>
            <a:endParaRPr lang="en-ES"/>
          </a:p>
        </p:txBody>
      </p:sp>
    </p:spTree>
    <p:extLst>
      <p:ext uri="{BB962C8B-B14F-4D97-AF65-F5344CB8AC3E}">
        <p14:creationId xmlns:p14="http://schemas.microsoft.com/office/powerpoint/2010/main" val="151825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ghiuru/taller-arduino/blob/main/Taller.zip"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3F77-BCD6-5347-849B-F599B79BD540}"/>
              </a:ext>
            </a:extLst>
          </p:cNvPr>
          <p:cNvSpPr>
            <a:spLocks noGrp="1"/>
          </p:cNvSpPr>
          <p:nvPr>
            <p:ph type="ctrTitle"/>
          </p:nvPr>
        </p:nvSpPr>
        <p:spPr/>
        <p:txBody>
          <a:bodyPr/>
          <a:lstStyle/>
          <a:p>
            <a:r>
              <a:rPr lang="en-ES"/>
              <a:t>Taller Arduino</a:t>
            </a:r>
          </a:p>
        </p:txBody>
      </p:sp>
      <p:sp>
        <p:nvSpPr>
          <p:cNvPr id="3" name="Subtitle 2">
            <a:extLst>
              <a:ext uri="{FF2B5EF4-FFF2-40B4-BE49-F238E27FC236}">
                <a16:creationId xmlns:a16="http://schemas.microsoft.com/office/drawing/2014/main" id="{96CAA5EC-A1AE-0641-9E09-541DBBC587AD}"/>
              </a:ext>
            </a:extLst>
          </p:cNvPr>
          <p:cNvSpPr>
            <a:spLocks noGrp="1"/>
          </p:cNvSpPr>
          <p:nvPr>
            <p:ph type="subTitle" idx="1"/>
          </p:nvPr>
        </p:nvSpPr>
        <p:spPr/>
        <p:txBody>
          <a:bodyPr/>
          <a:lstStyle/>
          <a:p>
            <a:r>
              <a:rPr lang="en-ES"/>
              <a:t>19-20 Mayo 2022</a:t>
            </a:r>
          </a:p>
        </p:txBody>
      </p:sp>
    </p:spTree>
    <p:extLst>
      <p:ext uri="{BB962C8B-B14F-4D97-AF65-F5344CB8AC3E}">
        <p14:creationId xmlns:p14="http://schemas.microsoft.com/office/powerpoint/2010/main" val="43132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E96E-041D-2944-80DB-41DF29B158B9}"/>
              </a:ext>
            </a:extLst>
          </p:cNvPr>
          <p:cNvSpPr>
            <a:spLocks noGrp="1"/>
          </p:cNvSpPr>
          <p:nvPr>
            <p:ph type="title"/>
          </p:nvPr>
        </p:nvSpPr>
        <p:spPr/>
        <p:txBody>
          <a:bodyPr/>
          <a:lstStyle/>
          <a:p>
            <a:r>
              <a:rPr lang="en-ES"/>
              <a:t>Circuitos electricos: analogía</a:t>
            </a:r>
          </a:p>
        </p:txBody>
      </p:sp>
      <p:pic>
        <p:nvPicPr>
          <p:cNvPr id="4" name="Content Placeholder 3">
            <a:extLst>
              <a:ext uri="{FF2B5EF4-FFF2-40B4-BE49-F238E27FC236}">
                <a16:creationId xmlns:a16="http://schemas.microsoft.com/office/drawing/2014/main" id="{AD2C48EF-2449-4744-9AF9-D903B26130E0}"/>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18313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B70-77DF-2D4A-9041-2742739960B7}"/>
              </a:ext>
            </a:extLst>
          </p:cNvPr>
          <p:cNvSpPr>
            <a:spLocks noGrp="1"/>
          </p:cNvSpPr>
          <p:nvPr>
            <p:ph type="title"/>
          </p:nvPr>
        </p:nvSpPr>
        <p:spPr/>
        <p:txBody>
          <a:bodyPr/>
          <a:lstStyle/>
          <a:p>
            <a:r>
              <a:rPr lang="en-ES"/>
              <a:t>Breadboard: prototipar sin soldar</a:t>
            </a:r>
          </a:p>
        </p:txBody>
      </p:sp>
      <p:pic>
        <p:nvPicPr>
          <p:cNvPr id="4" name="Content Placeholder 3">
            <a:extLst>
              <a:ext uri="{FF2B5EF4-FFF2-40B4-BE49-F238E27FC236}">
                <a16:creationId xmlns:a16="http://schemas.microsoft.com/office/drawing/2014/main" id="{CE7B1053-A1C7-2846-AA18-7552D226C75F}"/>
              </a:ext>
            </a:extLst>
          </p:cNvPr>
          <p:cNvPicPr>
            <a:picLocks noGrp="1" noChangeAspect="1"/>
          </p:cNvPicPr>
          <p:nvPr>
            <p:ph idx="1"/>
          </p:nvPr>
        </p:nvPicPr>
        <p:blipFill>
          <a:blip r:embed="rId2"/>
          <a:stretch>
            <a:fillRect/>
          </a:stretch>
        </p:blipFill>
        <p:spPr>
          <a:xfrm>
            <a:off x="635000" y="2032088"/>
            <a:ext cx="10922000" cy="3944056"/>
          </a:xfrm>
        </p:spPr>
      </p:pic>
    </p:spTree>
    <p:extLst>
      <p:ext uri="{BB962C8B-B14F-4D97-AF65-F5344CB8AC3E}">
        <p14:creationId xmlns:p14="http://schemas.microsoft.com/office/powerpoint/2010/main" val="13689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29DC-4F75-584C-92CA-3276B28BE907}"/>
              </a:ext>
            </a:extLst>
          </p:cNvPr>
          <p:cNvSpPr>
            <a:spLocks noGrp="1"/>
          </p:cNvSpPr>
          <p:nvPr>
            <p:ph type="title"/>
          </p:nvPr>
        </p:nvSpPr>
        <p:spPr/>
        <p:txBody>
          <a:bodyPr/>
          <a:lstStyle/>
          <a:p>
            <a:r>
              <a:rPr lang="en-ES"/>
              <a:t>Nuestro primer circuito: Blink_LED_Externo</a:t>
            </a:r>
          </a:p>
        </p:txBody>
      </p:sp>
      <p:sp>
        <p:nvSpPr>
          <p:cNvPr id="3" name="Content Placeholder 2">
            <a:extLst>
              <a:ext uri="{FF2B5EF4-FFF2-40B4-BE49-F238E27FC236}">
                <a16:creationId xmlns:a16="http://schemas.microsoft.com/office/drawing/2014/main" id="{D09E9EF0-2656-7940-A7FA-88A787BE62EE}"/>
              </a:ext>
            </a:extLst>
          </p:cNvPr>
          <p:cNvSpPr>
            <a:spLocks noGrp="1"/>
          </p:cNvSpPr>
          <p:nvPr>
            <p:ph idx="1"/>
          </p:nvPr>
        </p:nvSpPr>
        <p:spPr/>
        <p:txBody>
          <a:bodyPr/>
          <a:lstStyle/>
          <a:p>
            <a:r>
              <a:rPr lang="en-ES"/>
              <a:t>Hace parpadear un LED externo</a:t>
            </a:r>
          </a:p>
          <a:p>
            <a:r>
              <a:rPr lang="en-ES"/>
              <a:t>Necesitamos una resistencia para que el LED no se queme</a:t>
            </a:r>
          </a:p>
          <a:p>
            <a:endParaRPr lang="en-ES"/>
          </a:p>
        </p:txBody>
      </p:sp>
      <p:pic>
        <p:nvPicPr>
          <p:cNvPr id="5" name="Picture 4" descr="A picture containing text, electronics, circuit&#10;&#10;Description automatically generated">
            <a:extLst>
              <a:ext uri="{FF2B5EF4-FFF2-40B4-BE49-F238E27FC236}">
                <a16:creationId xmlns:a16="http://schemas.microsoft.com/office/drawing/2014/main" id="{0C518F7E-6A64-C14F-8461-58EA69196AA9}"/>
              </a:ext>
            </a:extLst>
          </p:cNvPr>
          <p:cNvPicPr>
            <a:picLocks noChangeAspect="1"/>
          </p:cNvPicPr>
          <p:nvPr/>
        </p:nvPicPr>
        <p:blipFill>
          <a:blip r:embed="rId2"/>
          <a:stretch>
            <a:fillRect/>
          </a:stretch>
        </p:blipFill>
        <p:spPr>
          <a:xfrm>
            <a:off x="2863850" y="3159520"/>
            <a:ext cx="6464300" cy="3698480"/>
          </a:xfrm>
          <a:prstGeom prst="rect">
            <a:avLst/>
          </a:prstGeom>
        </p:spPr>
      </p:pic>
    </p:spTree>
    <p:extLst>
      <p:ext uri="{BB962C8B-B14F-4D97-AF65-F5344CB8AC3E}">
        <p14:creationId xmlns:p14="http://schemas.microsoft.com/office/powerpoint/2010/main" val="40528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639-F100-1448-9DF7-1F51F9DA3F42}"/>
              </a:ext>
            </a:extLst>
          </p:cNvPr>
          <p:cNvSpPr>
            <a:spLocks noGrp="1"/>
          </p:cNvSpPr>
          <p:nvPr>
            <p:ph type="title"/>
          </p:nvPr>
        </p:nvSpPr>
        <p:spPr/>
        <p:txBody>
          <a:bodyPr/>
          <a:lstStyle/>
          <a:p>
            <a:r>
              <a:rPr lang="en-ES" dirty="0"/>
              <a:t>Button_LED_Externo</a:t>
            </a:r>
          </a:p>
        </p:txBody>
      </p:sp>
      <p:sp>
        <p:nvSpPr>
          <p:cNvPr id="7" name="Content Placeholder 6">
            <a:extLst>
              <a:ext uri="{FF2B5EF4-FFF2-40B4-BE49-F238E27FC236}">
                <a16:creationId xmlns:a16="http://schemas.microsoft.com/office/drawing/2014/main" id="{62930D5D-EBC4-3A45-B2DE-4BF405D67B7D}"/>
              </a:ext>
            </a:extLst>
          </p:cNvPr>
          <p:cNvSpPr>
            <a:spLocks noGrp="1"/>
          </p:cNvSpPr>
          <p:nvPr>
            <p:ph idx="1"/>
          </p:nvPr>
        </p:nvSpPr>
        <p:spPr/>
        <p:txBody>
          <a:bodyPr>
            <a:normAutofit/>
          </a:bodyPr>
          <a:lstStyle/>
          <a:p>
            <a:r>
              <a:rPr lang="en-ES" sz="2000" dirty="0"/>
              <a:t>Conectamos un botón</a:t>
            </a:r>
          </a:p>
          <a:p>
            <a:r>
              <a:rPr lang="en-ES" sz="2000" dirty="0"/>
              <a:t>Leemos y guardamos el estado del botón, luego lo usamos para encender el LED</a:t>
            </a:r>
          </a:p>
          <a:p>
            <a:r>
              <a:rPr lang="en-ES" sz="2000" dirty="0"/>
              <a:t>Ejercicio: El LED se apaga cuando el boton está apretado, como lo arreglamos?</a:t>
            </a:r>
          </a:p>
          <a:p>
            <a:pPr marL="0" indent="0">
              <a:buNone/>
            </a:pPr>
            <a:endParaRPr lang="en-ES" sz="2000" dirty="0"/>
          </a:p>
        </p:txBody>
      </p:sp>
      <p:pic>
        <p:nvPicPr>
          <p:cNvPr id="8" name="Content Placeholder 4" descr="A picture containing text, electronics, circuit&#10;&#10;Description automatically generated">
            <a:extLst>
              <a:ext uri="{FF2B5EF4-FFF2-40B4-BE49-F238E27FC236}">
                <a16:creationId xmlns:a16="http://schemas.microsoft.com/office/drawing/2014/main" id="{9A03F98E-1538-034E-A881-85F62194E54B}"/>
              </a:ext>
            </a:extLst>
          </p:cNvPr>
          <p:cNvPicPr>
            <a:picLocks noChangeAspect="1"/>
          </p:cNvPicPr>
          <p:nvPr/>
        </p:nvPicPr>
        <p:blipFill>
          <a:blip r:embed="rId2"/>
          <a:stretch>
            <a:fillRect/>
          </a:stretch>
        </p:blipFill>
        <p:spPr>
          <a:xfrm>
            <a:off x="2998613" y="3313726"/>
            <a:ext cx="6194774" cy="3544274"/>
          </a:xfrm>
          <a:prstGeom prst="rect">
            <a:avLst/>
          </a:prstGeom>
        </p:spPr>
      </p:pic>
    </p:spTree>
    <p:extLst>
      <p:ext uri="{BB962C8B-B14F-4D97-AF65-F5344CB8AC3E}">
        <p14:creationId xmlns:p14="http://schemas.microsoft.com/office/powerpoint/2010/main" val="26669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3EA8-A5D9-7846-8D28-C1DEDEEA1235}"/>
              </a:ext>
            </a:extLst>
          </p:cNvPr>
          <p:cNvSpPr>
            <a:spLocks noGrp="1"/>
          </p:cNvSpPr>
          <p:nvPr>
            <p:ph type="title"/>
          </p:nvPr>
        </p:nvSpPr>
        <p:spPr/>
        <p:txBody>
          <a:bodyPr/>
          <a:lstStyle/>
          <a:p>
            <a:r>
              <a:rPr lang="en-ES"/>
              <a:t>Potenciometro_LED_Externo</a:t>
            </a:r>
          </a:p>
        </p:txBody>
      </p:sp>
      <p:sp>
        <p:nvSpPr>
          <p:cNvPr id="3" name="Content Placeholder 2">
            <a:extLst>
              <a:ext uri="{FF2B5EF4-FFF2-40B4-BE49-F238E27FC236}">
                <a16:creationId xmlns:a16="http://schemas.microsoft.com/office/drawing/2014/main" id="{98EF192A-9B97-1545-8966-0987C3670C47}"/>
              </a:ext>
            </a:extLst>
          </p:cNvPr>
          <p:cNvSpPr>
            <a:spLocks noGrp="1"/>
          </p:cNvSpPr>
          <p:nvPr>
            <p:ph idx="1"/>
          </p:nvPr>
        </p:nvSpPr>
        <p:spPr/>
        <p:txBody>
          <a:bodyPr/>
          <a:lstStyle/>
          <a:p>
            <a:r>
              <a:rPr lang="en-ES" dirty="0"/>
              <a:t>Encontramos el diagrama del circuito dentro de la carpeta</a:t>
            </a:r>
          </a:p>
          <a:p>
            <a:r>
              <a:rPr lang="en-ES" dirty="0"/>
              <a:t>Cambiamos el boton por un potenciometro</a:t>
            </a:r>
          </a:p>
          <a:p>
            <a:r>
              <a:rPr lang="en-ES" dirty="0"/>
              <a:t>Entradas (A0-A5) y salidas (3, 5, 9, 10, 11) analogicas</a:t>
            </a:r>
          </a:p>
          <a:p>
            <a:r>
              <a:rPr lang="en-ES" dirty="0"/>
              <a:t>Ejercicios:</a:t>
            </a:r>
          </a:p>
          <a:p>
            <a:pPr lvl="1"/>
            <a:r>
              <a:rPr lang="en-ES" dirty="0"/>
              <a:t>analogRead() lee valores entre 0 y 1023. analogWrite() solo puede escribir valores entre 0 y 255 (para el brillo del LED). Cómo lo arreglamos?</a:t>
            </a:r>
          </a:p>
          <a:p>
            <a:pPr lvl="1"/>
            <a:r>
              <a:rPr lang="en-ES" dirty="0"/>
              <a:t>Cómo hacemos que el LED cambie de comportamiento según el valor del potenciómetro?</a:t>
            </a:r>
          </a:p>
          <a:p>
            <a:pPr lvl="2"/>
            <a:r>
              <a:rPr lang="en-ES" dirty="0"/>
              <a:t>Condiciones: la funcion if()</a:t>
            </a:r>
          </a:p>
        </p:txBody>
      </p:sp>
    </p:spTree>
    <p:extLst>
      <p:ext uri="{BB962C8B-B14F-4D97-AF65-F5344CB8AC3E}">
        <p14:creationId xmlns:p14="http://schemas.microsoft.com/office/powerpoint/2010/main" val="257549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864E-8BCF-9A4D-B094-46EB4FB46E52}"/>
              </a:ext>
            </a:extLst>
          </p:cNvPr>
          <p:cNvSpPr>
            <a:spLocks noGrp="1"/>
          </p:cNvSpPr>
          <p:nvPr>
            <p:ph type="title"/>
          </p:nvPr>
        </p:nvSpPr>
        <p:spPr/>
        <p:txBody>
          <a:bodyPr/>
          <a:lstStyle/>
          <a:p>
            <a:r>
              <a:rPr lang="en-ES"/>
              <a:t>Comunicarnos con el ordenador</a:t>
            </a:r>
          </a:p>
        </p:txBody>
      </p:sp>
      <p:sp>
        <p:nvSpPr>
          <p:cNvPr id="3" name="Content Placeholder 2">
            <a:extLst>
              <a:ext uri="{FF2B5EF4-FFF2-40B4-BE49-F238E27FC236}">
                <a16:creationId xmlns:a16="http://schemas.microsoft.com/office/drawing/2014/main" id="{CEA1CCC8-768F-6144-9E9E-3861CF932E3A}"/>
              </a:ext>
            </a:extLst>
          </p:cNvPr>
          <p:cNvSpPr>
            <a:spLocks noGrp="1"/>
          </p:cNvSpPr>
          <p:nvPr>
            <p:ph idx="1"/>
          </p:nvPr>
        </p:nvSpPr>
        <p:spPr/>
        <p:txBody>
          <a:bodyPr/>
          <a:lstStyle/>
          <a:p>
            <a:r>
              <a:rPr lang="en-ES" dirty="0"/>
              <a:t>Potenciometro_LED_Externo_Serial</a:t>
            </a:r>
          </a:p>
          <a:p>
            <a:r>
              <a:rPr lang="en-ES" dirty="0"/>
              <a:t>Es el mismo circuito, pero hemos añadido codigo de </a:t>
            </a:r>
            <a:r>
              <a:rPr lang="en-ES" i="1" dirty="0"/>
              <a:t>debugging</a:t>
            </a:r>
          </a:p>
          <a:p>
            <a:r>
              <a:rPr lang="en-ES" dirty="0"/>
              <a:t>La Serial nos permite mandar info al ordenador!</a:t>
            </a:r>
          </a:p>
          <a:p>
            <a:pPr lvl="1"/>
            <a:r>
              <a:rPr lang="en-ES" dirty="0"/>
              <a:t>Así podemos ver que está haciendo nuestro programa.</a:t>
            </a:r>
          </a:p>
        </p:txBody>
      </p:sp>
      <p:pic>
        <p:nvPicPr>
          <p:cNvPr id="5" name="Picture 4" descr="A picture containing graphical user interface&#10;&#10;Description automatically generated">
            <a:extLst>
              <a:ext uri="{FF2B5EF4-FFF2-40B4-BE49-F238E27FC236}">
                <a16:creationId xmlns:a16="http://schemas.microsoft.com/office/drawing/2014/main" id="{DBD34695-F24B-7D45-B49A-5B19883225C2}"/>
              </a:ext>
            </a:extLst>
          </p:cNvPr>
          <p:cNvPicPr>
            <a:picLocks noChangeAspect="1"/>
          </p:cNvPicPr>
          <p:nvPr/>
        </p:nvPicPr>
        <p:blipFill>
          <a:blip r:embed="rId2"/>
          <a:stretch>
            <a:fillRect/>
          </a:stretch>
        </p:blipFill>
        <p:spPr>
          <a:xfrm>
            <a:off x="2324100" y="4040982"/>
            <a:ext cx="3771900" cy="247650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5397F719-2A6B-FF48-A446-5C0BA3C5EA86}"/>
              </a:ext>
            </a:extLst>
          </p:cNvPr>
          <p:cNvPicPr>
            <a:picLocks noChangeAspect="1"/>
          </p:cNvPicPr>
          <p:nvPr/>
        </p:nvPicPr>
        <p:blipFill>
          <a:blip r:embed="rId3"/>
          <a:stretch>
            <a:fillRect/>
          </a:stretch>
        </p:blipFill>
        <p:spPr>
          <a:xfrm>
            <a:off x="6756400" y="3748165"/>
            <a:ext cx="4331070" cy="3109835"/>
          </a:xfrm>
          <a:prstGeom prst="rect">
            <a:avLst/>
          </a:prstGeom>
        </p:spPr>
      </p:pic>
    </p:spTree>
    <p:extLst>
      <p:ext uri="{BB962C8B-B14F-4D97-AF65-F5344CB8AC3E}">
        <p14:creationId xmlns:p14="http://schemas.microsoft.com/office/powerpoint/2010/main" val="975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71BA-9AFB-A541-A847-DC39E24DA9FB}"/>
              </a:ext>
            </a:extLst>
          </p:cNvPr>
          <p:cNvSpPr>
            <a:spLocks noGrp="1"/>
          </p:cNvSpPr>
          <p:nvPr>
            <p:ph type="title"/>
          </p:nvPr>
        </p:nvSpPr>
        <p:spPr/>
        <p:txBody>
          <a:bodyPr/>
          <a:lstStyle/>
          <a:p>
            <a:r>
              <a:rPr lang="en-ES"/>
              <a:t>Nuestro primer sensor: Sensor_Proximidad</a:t>
            </a:r>
          </a:p>
        </p:txBody>
      </p:sp>
      <p:sp>
        <p:nvSpPr>
          <p:cNvPr id="7" name="Content Placeholder 6">
            <a:extLst>
              <a:ext uri="{FF2B5EF4-FFF2-40B4-BE49-F238E27FC236}">
                <a16:creationId xmlns:a16="http://schemas.microsoft.com/office/drawing/2014/main" id="{9F6B4FE9-6630-2349-BCE2-67F1E21A03DF}"/>
              </a:ext>
            </a:extLst>
          </p:cNvPr>
          <p:cNvSpPr>
            <a:spLocks noGrp="1"/>
          </p:cNvSpPr>
          <p:nvPr>
            <p:ph idx="1"/>
          </p:nvPr>
        </p:nvSpPr>
        <p:spPr/>
        <p:txBody>
          <a:bodyPr>
            <a:normAutofit/>
          </a:bodyPr>
          <a:lstStyle/>
          <a:p>
            <a:r>
              <a:rPr lang="en-ES" sz="2000"/>
              <a:t>Enciende el LED cuando hay algo cerca (-50cm)</a:t>
            </a:r>
          </a:p>
          <a:p>
            <a:r>
              <a:rPr lang="en-ES" sz="2000"/>
              <a:t>Abrid el Serial Monitor para ver la distancia hasta el objeto mas cercano</a:t>
            </a:r>
          </a:p>
          <a:p>
            <a:r>
              <a:rPr lang="en-ES" sz="2000"/>
              <a:t>Ejercicio:</a:t>
            </a:r>
          </a:p>
          <a:p>
            <a:pPr lvl="1"/>
            <a:r>
              <a:rPr lang="en-ES" sz="1600"/>
              <a:t>Como detectar objetos mas lejanos? (e.g. 1 metro)</a:t>
            </a:r>
          </a:p>
        </p:txBody>
      </p:sp>
      <p:pic>
        <p:nvPicPr>
          <p:cNvPr id="8" name="Content Placeholder 4" descr="Diagram, schematic&#10;&#10;Description automatically generated">
            <a:extLst>
              <a:ext uri="{FF2B5EF4-FFF2-40B4-BE49-F238E27FC236}">
                <a16:creationId xmlns:a16="http://schemas.microsoft.com/office/drawing/2014/main" id="{8AD5C44D-35AB-5648-8CE6-71361738D3F6}"/>
              </a:ext>
            </a:extLst>
          </p:cNvPr>
          <p:cNvPicPr>
            <a:picLocks noChangeAspect="1"/>
          </p:cNvPicPr>
          <p:nvPr/>
        </p:nvPicPr>
        <p:blipFill>
          <a:blip r:embed="rId2"/>
          <a:stretch>
            <a:fillRect/>
          </a:stretch>
        </p:blipFill>
        <p:spPr>
          <a:xfrm>
            <a:off x="3543300" y="3937000"/>
            <a:ext cx="5105400" cy="2921000"/>
          </a:xfrm>
          <a:prstGeom prst="rect">
            <a:avLst/>
          </a:prstGeom>
        </p:spPr>
      </p:pic>
    </p:spTree>
    <p:extLst>
      <p:ext uri="{BB962C8B-B14F-4D97-AF65-F5344CB8AC3E}">
        <p14:creationId xmlns:p14="http://schemas.microsoft.com/office/powerpoint/2010/main" val="231960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B131-3469-824F-8AD6-423CD594D42E}"/>
              </a:ext>
            </a:extLst>
          </p:cNvPr>
          <p:cNvSpPr>
            <a:spLocks noGrp="1"/>
          </p:cNvSpPr>
          <p:nvPr>
            <p:ph type="title"/>
          </p:nvPr>
        </p:nvSpPr>
        <p:spPr/>
        <p:txBody>
          <a:bodyPr/>
          <a:lstStyle/>
          <a:p>
            <a:r>
              <a:rPr lang="en-ES"/>
              <a:t>Microfono_LED_Externo</a:t>
            </a:r>
          </a:p>
        </p:txBody>
      </p:sp>
      <p:sp>
        <p:nvSpPr>
          <p:cNvPr id="7" name="Content Placeholder 6">
            <a:extLst>
              <a:ext uri="{FF2B5EF4-FFF2-40B4-BE49-F238E27FC236}">
                <a16:creationId xmlns:a16="http://schemas.microsoft.com/office/drawing/2014/main" id="{3087E510-D9C9-5F4B-81CE-687283569F30}"/>
              </a:ext>
            </a:extLst>
          </p:cNvPr>
          <p:cNvSpPr>
            <a:spLocks noGrp="1"/>
          </p:cNvSpPr>
          <p:nvPr>
            <p:ph idx="1"/>
          </p:nvPr>
        </p:nvSpPr>
        <p:spPr/>
        <p:txBody>
          <a:bodyPr>
            <a:normAutofit/>
          </a:bodyPr>
          <a:lstStyle/>
          <a:p>
            <a:r>
              <a:rPr lang="en-ES" sz="2000" dirty="0"/>
              <a:t>Un problema que tienen los microfonos es que no tenemos un volumen de referencia. El volumen del silencio varia segun donde esté colocado el micrófono. Con lo cual aprovechamos del potenciómetro para establecer un volumen de referencia (baseline).</a:t>
            </a:r>
          </a:p>
          <a:p>
            <a:r>
              <a:rPr lang="en-ES" sz="2000" dirty="0"/>
              <a:t>Mapeamos el valor del brillo entre ese volumen de referencia y el volumen maximo percibido.</a:t>
            </a:r>
          </a:p>
        </p:txBody>
      </p:sp>
      <p:pic>
        <p:nvPicPr>
          <p:cNvPr id="8" name="Content Placeholder 4" descr="Diagram&#10;&#10;Description automatically generated">
            <a:extLst>
              <a:ext uri="{FF2B5EF4-FFF2-40B4-BE49-F238E27FC236}">
                <a16:creationId xmlns:a16="http://schemas.microsoft.com/office/drawing/2014/main" id="{21AE3401-DC2A-494A-817D-F43055EDB710}"/>
              </a:ext>
            </a:extLst>
          </p:cNvPr>
          <p:cNvPicPr>
            <a:picLocks noChangeAspect="1"/>
          </p:cNvPicPr>
          <p:nvPr/>
        </p:nvPicPr>
        <p:blipFill>
          <a:blip r:embed="rId2"/>
          <a:stretch>
            <a:fillRect/>
          </a:stretch>
        </p:blipFill>
        <p:spPr>
          <a:xfrm>
            <a:off x="3543300" y="3571875"/>
            <a:ext cx="5105400" cy="2921000"/>
          </a:xfrm>
          <a:prstGeom prst="rect">
            <a:avLst/>
          </a:prstGeom>
        </p:spPr>
      </p:pic>
    </p:spTree>
    <p:extLst>
      <p:ext uri="{BB962C8B-B14F-4D97-AF65-F5344CB8AC3E}">
        <p14:creationId xmlns:p14="http://schemas.microsoft.com/office/powerpoint/2010/main" val="77744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CA02-975F-8546-8738-5A94C9BCAEE1}"/>
              </a:ext>
            </a:extLst>
          </p:cNvPr>
          <p:cNvSpPr>
            <a:spLocks noGrp="1"/>
          </p:cNvSpPr>
          <p:nvPr>
            <p:ph type="title"/>
          </p:nvPr>
        </p:nvSpPr>
        <p:spPr/>
        <p:txBody>
          <a:bodyPr/>
          <a:lstStyle/>
          <a:p>
            <a:r>
              <a:rPr lang="es-ES_tradnl" dirty="0"/>
              <a:t>Objetivos</a:t>
            </a:r>
          </a:p>
        </p:txBody>
      </p:sp>
      <p:sp>
        <p:nvSpPr>
          <p:cNvPr id="3" name="Content Placeholder 2">
            <a:extLst>
              <a:ext uri="{FF2B5EF4-FFF2-40B4-BE49-F238E27FC236}">
                <a16:creationId xmlns:a16="http://schemas.microsoft.com/office/drawing/2014/main" id="{C69AF611-015B-6A41-ADFB-F7D8574EF734}"/>
              </a:ext>
            </a:extLst>
          </p:cNvPr>
          <p:cNvSpPr>
            <a:spLocks noGrp="1"/>
          </p:cNvSpPr>
          <p:nvPr>
            <p:ph idx="1"/>
          </p:nvPr>
        </p:nvSpPr>
        <p:spPr/>
        <p:txBody>
          <a:bodyPr/>
          <a:lstStyle/>
          <a:p>
            <a:pPr marL="514350" indent="-514350">
              <a:buFont typeface="+mj-lt"/>
              <a:buAutoNum type="arabicPeriod"/>
            </a:pPr>
            <a:r>
              <a:rPr lang="es-ES_tradnl" dirty="0"/>
              <a:t>Primero</a:t>
            </a:r>
            <a:r>
              <a:rPr lang="es-ES_tradnl" b="1" dirty="0"/>
              <a:t> familiarizarnos</a:t>
            </a:r>
            <a:r>
              <a:rPr lang="es-ES_tradnl" dirty="0"/>
              <a:t> con Arduino: la placa y el programa</a:t>
            </a:r>
          </a:p>
          <a:p>
            <a:pPr marL="514350" indent="-514350">
              <a:buFont typeface="+mj-lt"/>
              <a:buAutoNum type="arabicPeriod"/>
            </a:pPr>
            <a:r>
              <a:rPr lang="es-ES_tradnl" dirty="0"/>
              <a:t>Ver que se puede hacer a través de </a:t>
            </a:r>
            <a:r>
              <a:rPr lang="es-ES_tradnl" b="1" dirty="0"/>
              <a:t>ejemplos</a:t>
            </a:r>
          </a:p>
          <a:p>
            <a:pPr marL="514350" indent="-514350">
              <a:buFont typeface="+mj-lt"/>
              <a:buAutoNum type="arabicPeriod"/>
            </a:pPr>
            <a:r>
              <a:rPr lang="es-ES_tradnl" dirty="0"/>
              <a:t>Saber </a:t>
            </a:r>
            <a:r>
              <a:rPr lang="es-ES_tradnl" b="1" dirty="0"/>
              <a:t>leer y adaptar </a:t>
            </a:r>
            <a:r>
              <a:rPr lang="es-ES_tradnl" dirty="0"/>
              <a:t>programas Arduino a nuestras necesidades</a:t>
            </a:r>
          </a:p>
          <a:p>
            <a:pPr marL="514350" indent="-514350">
              <a:buFont typeface="+mj-lt"/>
              <a:buAutoNum type="arabicPeriod"/>
            </a:pPr>
            <a:r>
              <a:rPr lang="es-ES_tradnl" dirty="0"/>
              <a:t>Escribir </a:t>
            </a:r>
            <a:r>
              <a:rPr lang="es-ES_tradnl" b="1" dirty="0"/>
              <a:t>nuestros propios programas</a:t>
            </a:r>
          </a:p>
          <a:p>
            <a:pPr marL="514350" indent="-514350">
              <a:buFont typeface="+mj-lt"/>
              <a:buAutoNum type="arabicPeriod"/>
            </a:pPr>
            <a:r>
              <a:rPr lang="es-ES_tradnl" dirty="0"/>
              <a:t>Poder </a:t>
            </a:r>
            <a:r>
              <a:rPr lang="es-ES_tradnl" b="1" dirty="0"/>
              <a:t>seguir tutoriales </a:t>
            </a:r>
            <a:r>
              <a:rPr lang="es-ES_tradnl" dirty="0"/>
              <a:t>en YouTube para aprender más</a:t>
            </a:r>
          </a:p>
        </p:txBody>
      </p:sp>
    </p:spTree>
    <p:extLst>
      <p:ext uri="{BB962C8B-B14F-4D97-AF65-F5344CB8AC3E}">
        <p14:creationId xmlns:p14="http://schemas.microsoft.com/office/powerpoint/2010/main" val="116775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C89D-22D2-F94E-BA31-799084036C83}"/>
              </a:ext>
            </a:extLst>
          </p:cNvPr>
          <p:cNvSpPr>
            <a:spLocks noGrp="1"/>
          </p:cNvSpPr>
          <p:nvPr>
            <p:ph type="title"/>
          </p:nvPr>
        </p:nvSpPr>
        <p:spPr/>
        <p:txBody>
          <a:bodyPr/>
          <a:lstStyle/>
          <a:p>
            <a:r>
              <a:rPr lang="en-ES"/>
              <a:t>Qué es Arduino?</a:t>
            </a:r>
          </a:p>
        </p:txBody>
      </p:sp>
      <p:sp>
        <p:nvSpPr>
          <p:cNvPr id="3" name="Content Placeholder 2">
            <a:extLst>
              <a:ext uri="{FF2B5EF4-FFF2-40B4-BE49-F238E27FC236}">
                <a16:creationId xmlns:a16="http://schemas.microsoft.com/office/drawing/2014/main" id="{AC4B6972-0DBD-CC41-A800-1362A182F825}"/>
              </a:ext>
            </a:extLst>
          </p:cNvPr>
          <p:cNvSpPr>
            <a:spLocks noGrp="1"/>
          </p:cNvSpPr>
          <p:nvPr>
            <p:ph idx="1"/>
          </p:nvPr>
        </p:nvSpPr>
        <p:spPr/>
        <p:txBody>
          <a:bodyPr>
            <a:normAutofit/>
          </a:bodyPr>
          <a:lstStyle/>
          <a:p>
            <a:r>
              <a:rPr lang="en-ES"/>
              <a:t>Una plataforma hardware/software open-source para prototipar proyectos de Interactive Design</a:t>
            </a:r>
          </a:p>
          <a:p>
            <a:endParaRPr lang="en-ES"/>
          </a:p>
          <a:p>
            <a:endParaRPr lang="en-ES"/>
          </a:p>
          <a:p>
            <a:pPr marL="0" indent="0" algn="ctr">
              <a:buNone/>
            </a:pPr>
            <a:r>
              <a:rPr lang="en-ES"/>
              <a:t>Bucle:</a:t>
            </a:r>
          </a:p>
          <a:p>
            <a:pPr algn="ctr">
              <a:buFont typeface="Wingdings" pitchFamily="2" charset="2"/>
              <a:buChar char="à"/>
            </a:pPr>
            <a:r>
              <a:rPr lang="en-ES">
                <a:solidFill>
                  <a:schemeClr val="accent2"/>
                </a:solidFill>
              </a:rPr>
              <a:t>Sensor </a:t>
            </a:r>
            <a:r>
              <a:rPr lang="en-ES">
                <a:solidFill>
                  <a:schemeClr val="accent2"/>
                </a:solidFill>
                <a:sym typeface="Wingdings" pitchFamily="2" charset="2"/>
              </a:rPr>
              <a:t> </a:t>
            </a:r>
            <a:r>
              <a:rPr lang="en-ES">
                <a:solidFill>
                  <a:schemeClr val="accent1"/>
                </a:solidFill>
                <a:sym typeface="Wingdings" pitchFamily="2" charset="2"/>
              </a:rPr>
              <a:t>Conocimiento  Lógica </a:t>
            </a:r>
            <a:r>
              <a:rPr lang="en-ES">
                <a:solidFill>
                  <a:schemeClr val="accent2"/>
                </a:solidFill>
                <a:sym typeface="Wingdings" pitchFamily="2" charset="2"/>
              </a:rPr>
              <a:t> Actuación </a:t>
            </a:r>
          </a:p>
          <a:p>
            <a:pPr algn="ctr">
              <a:buFont typeface="Wingdings" pitchFamily="2" charset="2"/>
              <a:buChar char="à"/>
            </a:pPr>
            <a:endParaRPr lang="en-ES">
              <a:solidFill>
                <a:schemeClr val="accent2"/>
              </a:solidFill>
              <a:sym typeface="Wingdings" pitchFamily="2" charset="2"/>
            </a:endParaRPr>
          </a:p>
          <a:p>
            <a:pPr marL="0" indent="0" algn="ctr">
              <a:buNone/>
            </a:pPr>
            <a:r>
              <a:rPr lang="en-ES" sz="2000">
                <a:solidFill>
                  <a:schemeClr val="accent2"/>
                </a:solidFill>
                <a:sym typeface="Wingdings" pitchFamily="2" charset="2"/>
              </a:rPr>
              <a:t>Hardware</a:t>
            </a:r>
          </a:p>
          <a:p>
            <a:pPr marL="0" indent="0" algn="ctr">
              <a:buNone/>
            </a:pPr>
            <a:r>
              <a:rPr lang="en-ES" sz="2000">
                <a:solidFill>
                  <a:schemeClr val="accent1"/>
                </a:solidFill>
                <a:sym typeface="Wingdings" pitchFamily="2" charset="2"/>
              </a:rPr>
              <a:t>Software</a:t>
            </a:r>
            <a:endParaRPr lang="en-ES" sz="2000">
              <a:solidFill>
                <a:schemeClr val="accent1"/>
              </a:solidFill>
            </a:endParaRPr>
          </a:p>
        </p:txBody>
      </p:sp>
    </p:spTree>
    <p:extLst>
      <p:ext uri="{BB962C8B-B14F-4D97-AF65-F5344CB8AC3E}">
        <p14:creationId xmlns:p14="http://schemas.microsoft.com/office/powerpoint/2010/main" val="8797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76-9957-F548-9FD3-71C78A40210B}"/>
              </a:ext>
            </a:extLst>
          </p:cNvPr>
          <p:cNvSpPr>
            <a:spLocks noGrp="1"/>
          </p:cNvSpPr>
          <p:nvPr>
            <p:ph type="title"/>
          </p:nvPr>
        </p:nvSpPr>
        <p:spPr/>
        <p:txBody>
          <a:bodyPr/>
          <a:lstStyle/>
          <a:p>
            <a:r>
              <a:rPr lang="en-ES"/>
              <a:t>Sensores y actuadores</a:t>
            </a:r>
          </a:p>
        </p:txBody>
      </p:sp>
      <p:graphicFrame>
        <p:nvGraphicFramePr>
          <p:cNvPr id="4" name="Table 4">
            <a:extLst>
              <a:ext uri="{FF2B5EF4-FFF2-40B4-BE49-F238E27FC236}">
                <a16:creationId xmlns:a16="http://schemas.microsoft.com/office/drawing/2014/main" id="{FDF8FE33-5E47-FD45-A125-2E1DE98731BE}"/>
              </a:ext>
            </a:extLst>
          </p:cNvPr>
          <p:cNvGraphicFramePr>
            <a:graphicFrameLocks noGrp="1"/>
          </p:cNvGraphicFramePr>
          <p:nvPr>
            <p:ph idx="1"/>
            <p:extLst>
              <p:ext uri="{D42A27DB-BD31-4B8C-83A1-F6EECF244321}">
                <p14:modId xmlns:p14="http://schemas.microsoft.com/office/powerpoint/2010/main" val="333504699"/>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68452674"/>
                    </a:ext>
                  </a:extLst>
                </a:gridCol>
                <a:gridCol w="5257800">
                  <a:extLst>
                    <a:ext uri="{9D8B030D-6E8A-4147-A177-3AD203B41FA5}">
                      <a16:colId xmlns:a16="http://schemas.microsoft.com/office/drawing/2014/main" val="547201087"/>
                    </a:ext>
                  </a:extLst>
                </a:gridCol>
              </a:tblGrid>
              <a:tr h="370840">
                <a:tc>
                  <a:txBody>
                    <a:bodyPr/>
                    <a:lstStyle/>
                    <a:p>
                      <a:r>
                        <a:rPr lang="en-ES"/>
                        <a:t>Sensores</a:t>
                      </a:r>
                    </a:p>
                  </a:txBody>
                  <a:tcPr/>
                </a:tc>
                <a:tc>
                  <a:txBody>
                    <a:bodyPr/>
                    <a:lstStyle/>
                    <a:p>
                      <a:r>
                        <a:rPr lang="en-ES"/>
                        <a:t>Actuadores</a:t>
                      </a:r>
                    </a:p>
                  </a:txBody>
                  <a:tcPr/>
                </a:tc>
                <a:extLst>
                  <a:ext uri="{0D108BD9-81ED-4DB2-BD59-A6C34878D82A}">
                    <a16:rowId xmlns:a16="http://schemas.microsoft.com/office/drawing/2014/main" val="3421203435"/>
                  </a:ext>
                </a:extLst>
              </a:tr>
              <a:tr h="370840">
                <a:tc>
                  <a:txBody>
                    <a:bodyPr/>
                    <a:lstStyle/>
                    <a:p>
                      <a:r>
                        <a:rPr lang="en-ES"/>
                        <a:t>Botones</a:t>
                      </a:r>
                    </a:p>
                  </a:txBody>
                  <a:tcPr/>
                </a:tc>
                <a:tc>
                  <a:txBody>
                    <a:bodyPr/>
                    <a:lstStyle/>
                    <a:p>
                      <a:r>
                        <a:rPr lang="en-ES"/>
                        <a:t>LEDs</a:t>
                      </a:r>
                    </a:p>
                  </a:txBody>
                  <a:tcPr/>
                </a:tc>
                <a:extLst>
                  <a:ext uri="{0D108BD9-81ED-4DB2-BD59-A6C34878D82A}">
                    <a16:rowId xmlns:a16="http://schemas.microsoft.com/office/drawing/2014/main" val="1827767632"/>
                  </a:ext>
                </a:extLst>
              </a:tr>
              <a:tr h="370840">
                <a:tc>
                  <a:txBody>
                    <a:bodyPr/>
                    <a:lstStyle/>
                    <a:p>
                      <a:r>
                        <a:rPr lang="en-ES"/>
                        <a:t>Potenciometros (Knobs, Sliders, etc.)</a:t>
                      </a:r>
                    </a:p>
                  </a:txBody>
                  <a:tcPr/>
                </a:tc>
                <a:tc>
                  <a:txBody>
                    <a:bodyPr/>
                    <a:lstStyle/>
                    <a:p>
                      <a:r>
                        <a:rPr lang="en-ES" dirty="0"/>
                        <a:t>Tiras LED</a:t>
                      </a:r>
                    </a:p>
                  </a:txBody>
                  <a:tcPr/>
                </a:tc>
                <a:extLst>
                  <a:ext uri="{0D108BD9-81ED-4DB2-BD59-A6C34878D82A}">
                    <a16:rowId xmlns:a16="http://schemas.microsoft.com/office/drawing/2014/main" val="1126865495"/>
                  </a:ext>
                </a:extLst>
              </a:tr>
              <a:tr h="370840">
                <a:tc>
                  <a:txBody>
                    <a:bodyPr/>
                    <a:lstStyle/>
                    <a:p>
                      <a:r>
                        <a:rPr lang="en-ES"/>
                        <a:t>Sensores movimiento</a:t>
                      </a:r>
                    </a:p>
                  </a:txBody>
                  <a:tcPr/>
                </a:tc>
                <a:tc>
                  <a:txBody>
                    <a:bodyPr/>
                    <a:lstStyle/>
                    <a:p>
                      <a:r>
                        <a:rPr lang="en-ES"/>
                        <a:t>Beepers</a:t>
                      </a:r>
                    </a:p>
                  </a:txBody>
                  <a:tcPr/>
                </a:tc>
                <a:extLst>
                  <a:ext uri="{0D108BD9-81ED-4DB2-BD59-A6C34878D82A}">
                    <a16:rowId xmlns:a16="http://schemas.microsoft.com/office/drawing/2014/main" val="503530099"/>
                  </a:ext>
                </a:extLst>
              </a:tr>
              <a:tr h="370840">
                <a:tc>
                  <a:txBody>
                    <a:bodyPr/>
                    <a:lstStyle/>
                    <a:p>
                      <a:r>
                        <a:rPr lang="en-ES"/>
                        <a:t>Sensores proximidad</a:t>
                      </a:r>
                    </a:p>
                  </a:txBody>
                  <a:tcPr/>
                </a:tc>
                <a:tc>
                  <a:txBody>
                    <a:bodyPr/>
                    <a:lstStyle/>
                    <a:p>
                      <a:r>
                        <a:rPr lang="en-ES"/>
                        <a:t>Luces DMX</a:t>
                      </a:r>
                    </a:p>
                  </a:txBody>
                  <a:tcPr/>
                </a:tc>
                <a:extLst>
                  <a:ext uri="{0D108BD9-81ED-4DB2-BD59-A6C34878D82A}">
                    <a16:rowId xmlns:a16="http://schemas.microsoft.com/office/drawing/2014/main" val="1025638687"/>
                  </a:ext>
                </a:extLst>
              </a:tr>
              <a:tr h="370840">
                <a:tc>
                  <a:txBody>
                    <a:bodyPr/>
                    <a:lstStyle/>
                    <a:p>
                      <a:r>
                        <a:rPr lang="en-ES"/>
                        <a:t>Microfonos</a:t>
                      </a:r>
                    </a:p>
                  </a:txBody>
                  <a:tcPr/>
                </a:tc>
                <a:tc>
                  <a:txBody>
                    <a:bodyPr/>
                    <a:lstStyle/>
                    <a:p>
                      <a:r>
                        <a:rPr lang="en-ES"/>
                        <a:t>Motores</a:t>
                      </a:r>
                    </a:p>
                  </a:txBody>
                  <a:tcPr/>
                </a:tc>
                <a:extLst>
                  <a:ext uri="{0D108BD9-81ED-4DB2-BD59-A6C34878D82A}">
                    <a16:rowId xmlns:a16="http://schemas.microsoft.com/office/drawing/2014/main" val="2395713972"/>
                  </a:ext>
                </a:extLst>
              </a:tr>
              <a:tr h="370840">
                <a:tc>
                  <a:txBody>
                    <a:bodyPr/>
                    <a:lstStyle/>
                    <a:p>
                      <a:endParaRPr lang="en-ES"/>
                    </a:p>
                  </a:txBody>
                  <a:tcPr/>
                </a:tc>
                <a:tc>
                  <a:txBody>
                    <a:bodyPr/>
                    <a:lstStyle/>
                    <a:p>
                      <a:r>
                        <a:rPr lang="en-ES" dirty="0"/>
                        <a:t>Relés (Cerrar circuitos electricos)</a:t>
                      </a:r>
                    </a:p>
                  </a:txBody>
                  <a:tcPr/>
                </a:tc>
                <a:extLst>
                  <a:ext uri="{0D108BD9-81ED-4DB2-BD59-A6C34878D82A}">
                    <a16:rowId xmlns:a16="http://schemas.microsoft.com/office/drawing/2014/main" val="885568429"/>
                  </a:ext>
                </a:extLst>
              </a:tr>
            </a:tbl>
          </a:graphicData>
        </a:graphic>
      </p:graphicFrame>
    </p:spTree>
    <p:extLst>
      <p:ext uri="{BB962C8B-B14F-4D97-AF65-F5344CB8AC3E}">
        <p14:creationId xmlns:p14="http://schemas.microsoft.com/office/powerpoint/2010/main" val="384533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F049-F496-6F4D-8F95-E75C4E764FE9}"/>
              </a:ext>
            </a:extLst>
          </p:cNvPr>
          <p:cNvSpPr>
            <a:spLocks noGrp="1"/>
          </p:cNvSpPr>
          <p:nvPr>
            <p:ph type="title"/>
          </p:nvPr>
        </p:nvSpPr>
        <p:spPr/>
        <p:txBody>
          <a:bodyPr/>
          <a:lstStyle/>
          <a:p>
            <a:r>
              <a:rPr lang="en-ES"/>
              <a:t>Hardware: Modelos Arduino</a:t>
            </a:r>
          </a:p>
        </p:txBody>
      </p:sp>
      <p:pic>
        <p:nvPicPr>
          <p:cNvPr id="11" name="Picture 10">
            <a:extLst>
              <a:ext uri="{FF2B5EF4-FFF2-40B4-BE49-F238E27FC236}">
                <a16:creationId xmlns:a16="http://schemas.microsoft.com/office/drawing/2014/main" id="{D8871F81-2C52-BF46-9A8E-54DCEF4F0C4E}"/>
              </a:ext>
            </a:extLst>
          </p:cNvPr>
          <p:cNvPicPr>
            <a:picLocks noChangeAspect="1"/>
          </p:cNvPicPr>
          <p:nvPr/>
        </p:nvPicPr>
        <p:blipFill>
          <a:blip r:embed="rId2"/>
          <a:stretch>
            <a:fillRect/>
          </a:stretch>
        </p:blipFill>
        <p:spPr>
          <a:xfrm>
            <a:off x="2921000" y="1690688"/>
            <a:ext cx="6350000" cy="4533900"/>
          </a:xfrm>
          <a:prstGeom prst="rect">
            <a:avLst/>
          </a:prstGeom>
        </p:spPr>
      </p:pic>
      <p:sp>
        <p:nvSpPr>
          <p:cNvPr id="24" name="Oval 23">
            <a:extLst>
              <a:ext uri="{FF2B5EF4-FFF2-40B4-BE49-F238E27FC236}">
                <a16:creationId xmlns:a16="http://schemas.microsoft.com/office/drawing/2014/main" id="{3501E677-30B8-F846-9010-5F4B3DA4214B}"/>
              </a:ext>
            </a:extLst>
          </p:cNvPr>
          <p:cNvSpPr/>
          <p:nvPr/>
        </p:nvSpPr>
        <p:spPr>
          <a:xfrm>
            <a:off x="5829300" y="1682116"/>
            <a:ext cx="1470053" cy="1457114"/>
          </a:xfrm>
          <a:prstGeom prst="ellipse">
            <a:avLst/>
          </a:prstGeom>
          <a:noFill/>
          <a:ln w="762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ES"/>
          </a:p>
        </p:txBody>
      </p:sp>
    </p:spTree>
    <p:extLst>
      <p:ext uri="{BB962C8B-B14F-4D97-AF65-F5344CB8AC3E}">
        <p14:creationId xmlns:p14="http://schemas.microsoft.com/office/powerpoint/2010/main" val="81704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50E8-3F73-E244-981D-33085AB86CA9}"/>
              </a:ext>
            </a:extLst>
          </p:cNvPr>
          <p:cNvSpPr>
            <a:spLocks noGrp="1"/>
          </p:cNvSpPr>
          <p:nvPr>
            <p:ph type="title"/>
          </p:nvPr>
        </p:nvSpPr>
        <p:spPr/>
        <p:txBody>
          <a:bodyPr/>
          <a:lstStyle/>
          <a:p>
            <a:r>
              <a:rPr lang="en-ES"/>
              <a:t>Software: Arduino IDE</a:t>
            </a:r>
          </a:p>
        </p:txBody>
      </p:sp>
      <p:pic>
        <p:nvPicPr>
          <p:cNvPr id="4" name="Content Placeholder 3">
            <a:extLst>
              <a:ext uri="{FF2B5EF4-FFF2-40B4-BE49-F238E27FC236}">
                <a16:creationId xmlns:a16="http://schemas.microsoft.com/office/drawing/2014/main" id="{2C97A034-F083-EE41-BBDE-250C52EE3286}"/>
              </a:ext>
            </a:extLst>
          </p:cNvPr>
          <p:cNvPicPr>
            <a:picLocks noGrp="1" noChangeAspect="1"/>
          </p:cNvPicPr>
          <p:nvPr>
            <p:ph idx="1"/>
          </p:nvPr>
        </p:nvPicPr>
        <p:blipFill>
          <a:blip r:embed="rId2"/>
          <a:stretch>
            <a:fillRect/>
          </a:stretch>
        </p:blipFill>
        <p:spPr>
          <a:xfrm>
            <a:off x="3483081" y="1825625"/>
            <a:ext cx="5225837" cy="4351338"/>
          </a:xfrm>
        </p:spPr>
      </p:pic>
    </p:spTree>
    <p:extLst>
      <p:ext uri="{BB962C8B-B14F-4D97-AF65-F5344CB8AC3E}">
        <p14:creationId xmlns:p14="http://schemas.microsoft.com/office/powerpoint/2010/main" val="249751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50E8-3F73-E244-981D-33085AB86CA9}"/>
              </a:ext>
            </a:extLst>
          </p:cNvPr>
          <p:cNvSpPr>
            <a:spLocks noGrp="1"/>
          </p:cNvSpPr>
          <p:nvPr>
            <p:ph type="title"/>
          </p:nvPr>
        </p:nvSpPr>
        <p:spPr/>
        <p:txBody>
          <a:bodyPr/>
          <a:lstStyle/>
          <a:p>
            <a:r>
              <a:rPr lang="en-ES" dirty="0"/>
              <a:t>Arduino IDE: Instalar</a:t>
            </a:r>
          </a:p>
        </p:txBody>
      </p:sp>
      <p:sp>
        <p:nvSpPr>
          <p:cNvPr id="5" name="Content Placeholder 4">
            <a:extLst>
              <a:ext uri="{FF2B5EF4-FFF2-40B4-BE49-F238E27FC236}">
                <a16:creationId xmlns:a16="http://schemas.microsoft.com/office/drawing/2014/main" id="{C0868641-3BCD-2740-95A0-32F0EDB6EDBB}"/>
              </a:ext>
            </a:extLst>
          </p:cNvPr>
          <p:cNvSpPr>
            <a:spLocks noGrp="1"/>
          </p:cNvSpPr>
          <p:nvPr>
            <p:ph idx="1"/>
          </p:nvPr>
        </p:nvSpPr>
        <p:spPr/>
        <p:txBody>
          <a:bodyPr/>
          <a:lstStyle/>
          <a:p>
            <a:r>
              <a:rPr lang="en-GB" dirty="0">
                <a:hlinkClick r:id="rId2"/>
              </a:rPr>
              <a:t>https://www.arduino.cc/en/software</a:t>
            </a:r>
            <a:endParaRPr lang="en-GB" dirty="0"/>
          </a:p>
          <a:p>
            <a:endParaRPr lang="en-GB" dirty="0"/>
          </a:p>
          <a:p>
            <a:r>
              <a:rPr lang="es-ES_tradnl" dirty="0"/>
              <a:t>Archivo</a:t>
            </a:r>
            <a:r>
              <a:rPr lang="en-GB" dirty="0"/>
              <a:t> taller:</a:t>
            </a:r>
          </a:p>
          <a:p>
            <a:pPr lvl="1"/>
            <a:r>
              <a:rPr lang="en-GB" dirty="0">
                <a:hlinkClick r:id="rId3"/>
              </a:rPr>
              <a:t>https://github.com/aghiuru/taller-arduino/blob/main/Taller.zip</a:t>
            </a:r>
            <a:endParaRPr lang="en-GB" dirty="0"/>
          </a:p>
        </p:txBody>
      </p:sp>
    </p:spTree>
    <p:extLst>
      <p:ext uri="{BB962C8B-B14F-4D97-AF65-F5344CB8AC3E}">
        <p14:creationId xmlns:p14="http://schemas.microsoft.com/office/powerpoint/2010/main" val="43623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7C15-8FE3-4640-8B69-F222A3DD9AC7}"/>
              </a:ext>
            </a:extLst>
          </p:cNvPr>
          <p:cNvSpPr>
            <a:spLocks noGrp="1"/>
          </p:cNvSpPr>
          <p:nvPr>
            <p:ph type="title"/>
          </p:nvPr>
        </p:nvSpPr>
        <p:spPr/>
        <p:txBody>
          <a:bodyPr/>
          <a:lstStyle/>
          <a:p>
            <a:r>
              <a:rPr lang="en-ES"/>
              <a:t>Proyectos</a:t>
            </a:r>
          </a:p>
        </p:txBody>
      </p:sp>
      <p:sp>
        <p:nvSpPr>
          <p:cNvPr id="3" name="Content Placeholder 2">
            <a:extLst>
              <a:ext uri="{FF2B5EF4-FFF2-40B4-BE49-F238E27FC236}">
                <a16:creationId xmlns:a16="http://schemas.microsoft.com/office/drawing/2014/main" id="{F65578CB-B727-EC44-BF2B-7D7A06AEAAE9}"/>
              </a:ext>
            </a:extLst>
          </p:cNvPr>
          <p:cNvSpPr>
            <a:spLocks noGrp="1"/>
          </p:cNvSpPr>
          <p:nvPr>
            <p:ph idx="1"/>
          </p:nvPr>
        </p:nvSpPr>
        <p:spPr/>
        <p:txBody>
          <a:bodyPr>
            <a:normAutofit fontScale="85000" lnSpcReduction="20000"/>
          </a:bodyPr>
          <a:lstStyle/>
          <a:p>
            <a:r>
              <a:rPr lang="en-ES" b="1" dirty="0"/>
              <a:t>Dia 1</a:t>
            </a:r>
          </a:p>
          <a:p>
            <a:pPr lvl="1"/>
            <a:r>
              <a:rPr lang="en-ES" b="1" dirty="0"/>
              <a:t>Blink</a:t>
            </a:r>
            <a:r>
              <a:rPr lang="en-ES" dirty="0"/>
              <a:t> – hacer parpadear el LED interno</a:t>
            </a:r>
          </a:p>
          <a:p>
            <a:pPr lvl="1"/>
            <a:r>
              <a:rPr lang="en-ES" b="1" dirty="0"/>
              <a:t>Blink_LED_Externo </a:t>
            </a:r>
            <a:r>
              <a:rPr lang="en-ES" dirty="0"/>
              <a:t>– nuestro primer circuito, hacer parpadear un LED externo</a:t>
            </a:r>
          </a:p>
          <a:p>
            <a:pPr lvl="1"/>
            <a:r>
              <a:rPr lang="en-ES" b="1" dirty="0"/>
              <a:t>Button_LED_Externo </a:t>
            </a:r>
            <a:r>
              <a:rPr lang="en-ES" dirty="0"/>
              <a:t>– encender el LED al apretar el botón</a:t>
            </a:r>
          </a:p>
          <a:p>
            <a:pPr lvl="1"/>
            <a:r>
              <a:rPr lang="en-ES" b="1" dirty="0"/>
              <a:t>Potenciometro_LED_Externo </a:t>
            </a:r>
            <a:r>
              <a:rPr lang="en-ES" dirty="0"/>
              <a:t>– usar un potenciometro para controlar el brillo del LED</a:t>
            </a:r>
          </a:p>
          <a:p>
            <a:pPr lvl="1"/>
            <a:r>
              <a:rPr lang="en-ES" b="1" dirty="0"/>
              <a:t>Sensor_Proximidad </a:t>
            </a:r>
            <a:r>
              <a:rPr lang="en-ES" dirty="0"/>
              <a:t>– controlar el brillo del LED con un sensor de proximidad</a:t>
            </a:r>
            <a:endParaRPr lang="en-ES" b="1" dirty="0"/>
          </a:p>
          <a:p>
            <a:pPr lvl="1"/>
            <a:r>
              <a:rPr lang="en-ES" b="1" dirty="0"/>
              <a:t>Microfono_LED_Externo </a:t>
            </a:r>
            <a:r>
              <a:rPr lang="en-ES" dirty="0"/>
              <a:t>– el volumen controla el brillo del LED</a:t>
            </a:r>
          </a:p>
          <a:p>
            <a:r>
              <a:rPr lang="en-ES" b="1" dirty="0"/>
              <a:t>Dia 2</a:t>
            </a:r>
          </a:p>
          <a:p>
            <a:pPr lvl="1"/>
            <a:r>
              <a:rPr lang="en-ES" b="1" dirty="0"/>
              <a:t>Microfono_Tira_LED </a:t>
            </a:r>
            <a:r>
              <a:rPr lang="en-ES" dirty="0"/>
              <a:t>– el volumen controla la tira del LEDs</a:t>
            </a:r>
          </a:p>
          <a:p>
            <a:pPr lvl="1"/>
            <a:r>
              <a:rPr lang="en-ES" b="1" dirty="0"/>
              <a:t>Relay</a:t>
            </a:r>
            <a:r>
              <a:rPr lang="en-ES" dirty="0"/>
              <a:t> – cerrar circuitos electricos</a:t>
            </a:r>
          </a:p>
          <a:p>
            <a:pPr lvl="1"/>
            <a:r>
              <a:rPr lang="en-ES" b="1" dirty="0"/>
              <a:t>Sensor_Movimiento </a:t>
            </a:r>
            <a:r>
              <a:rPr lang="en-ES" dirty="0"/>
              <a:t>– trabajar con sensores de movimento</a:t>
            </a:r>
          </a:p>
          <a:p>
            <a:pPr lvl="1"/>
            <a:r>
              <a:rPr lang="en-ES" b="1" dirty="0"/>
              <a:t>Buzzer</a:t>
            </a:r>
            <a:r>
              <a:rPr lang="en-ES" dirty="0"/>
              <a:t> – generar sonido con un módulo Buzzer</a:t>
            </a:r>
            <a:endParaRPr lang="en-ES" b="1" dirty="0"/>
          </a:p>
          <a:p>
            <a:pPr lvl="1"/>
            <a:r>
              <a:rPr lang="en-ES" b="1" dirty="0"/>
              <a:t>DMX_FadeUp </a:t>
            </a:r>
            <a:r>
              <a:rPr lang="en-ES" dirty="0"/>
              <a:t>– controlar luces de escenario a traves de DMX</a:t>
            </a:r>
          </a:p>
          <a:p>
            <a:pPr lvl="1"/>
            <a:r>
              <a:rPr lang="en-ES" b="1" dirty="0"/>
              <a:t>Step_Motor </a:t>
            </a:r>
            <a:r>
              <a:rPr lang="en-ES" dirty="0"/>
              <a:t>– controlar motores con botones</a:t>
            </a:r>
          </a:p>
          <a:p>
            <a:pPr marL="0" indent="0">
              <a:buNone/>
            </a:pPr>
            <a:endParaRPr lang="en-ES" dirty="0"/>
          </a:p>
          <a:p>
            <a:endParaRPr lang="en-ES" dirty="0"/>
          </a:p>
          <a:p>
            <a:endParaRPr lang="en-ES" dirty="0"/>
          </a:p>
        </p:txBody>
      </p:sp>
    </p:spTree>
    <p:extLst>
      <p:ext uri="{BB962C8B-B14F-4D97-AF65-F5344CB8AC3E}">
        <p14:creationId xmlns:p14="http://schemas.microsoft.com/office/powerpoint/2010/main" val="122500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40C5-0B4C-104D-A3A9-45A243788823}"/>
              </a:ext>
            </a:extLst>
          </p:cNvPr>
          <p:cNvSpPr>
            <a:spLocks noGrp="1"/>
          </p:cNvSpPr>
          <p:nvPr>
            <p:ph type="title"/>
          </p:nvPr>
        </p:nvSpPr>
        <p:spPr/>
        <p:txBody>
          <a:bodyPr/>
          <a:lstStyle/>
          <a:p>
            <a:r>
              <a:rPr lang="en-ES"/>
              <a:t>Nuestro primer programa: Blink</a:t>
            </a:r>
          </a:p>
        </p:txBody>
      </p:sp>
      <p:sp>
        <p:nvSpPr>
          <p:cNvPr id="3" name="Content Placeholder 2">
            <a:extLst>
              <a:ext uri="{FF2B5EF4-FFF2-40B4-BE49-F238E27FC236}">
                <a16:creationId xmlns:a16="http://schemas.microsoft.com/office/drawing/2014/main" id="{CD8A343B-9299-CD4A-BA1E-CA301850FF40}"/>
              </a:ext>
            </a:extLst>
          </p:cNvPr>
          <p:cNvSpPr>
            <a:spLocks noGrp="1"/>
          </p:cNvSpPr>
          <p:nvPr>
            <p:ph idx="1"/>
          </p:nvPr>
        </p:nvSpPr>
        <p:spPr/>
        <p:txBody>
          <a:bodyPr>
            <a:normAutofit lnSpcReduction="10000"/>
          </a:bodyPr>
          <a:lstStyle/>
          <a:p>
            <a:r>
              <a:rPr lang="en-ES"/>
              <a:t>Hace parpadear el LED interno de la placa</a:t>
            </a:r>
          </a:p>
          <a:p>
            <a:endParaRPr lang="en-ES"/>
          </a:p>
          <a:p>
            <a:r>
              <a:rPr lang="en-ES"/>
              <a:t>La estructura de un programa Arduino</a:t>
            </a:r>
          </a:p>
          <a:p>
            <a:pPr lvl="1"/>
            <a:r>
              <a:rPr lang="en-ES"/>
              <a:t>setup()</a:t>
            </a:r>
          </a:p>
          <a:p>
            <a:pPr lvl="1"/>
            <a:r>
              <a:rPr lang="en-ES"/>
              <a:t>loop()</a:t>
            </a:r>
          </a:p>
          <a:p>
            <a:pPr lvl="1"/>
            <a:r>
              <a:rPr lang="en-ES"/>
              <a:t>Indentación</a:t>
            </a:r>
          </a:p>
          <a:p>
            <a:pPr lvl="1"/>
            <a:r>
              <a:rPr lang="en-ES"/>
              <a:t>Comentarios</a:t>
            </a:r>
          </a:p>
          <a:p>
            <a:pPr lvl="1"/>
            <a:endParaRPr lang="en-ES"/>
          </a:p>
          <a:p>
            <a:r>
              <a:rPr lang="en-ES"/>
              <a:t>Ejercicio:</a:t>
            </a:r>
          </a:p>
          <a:p>
            <a:pPr lvl="1"/>
            <a:r>
              <a:rPr lang="en-ES"/>
              <a:t>Cómo hacer parpadear el LED con más frecuencia? Hay algún limite?</a:t>
            </a:r>
          </a:p>
        </p:txBody>
      </p:sp>
    </p:spTree>
    <p:extLst>
      <p:ext uri="{BB962C8B-B14F-4D97-AF65-F5344CB8AC3E}">
        <p14:creationId xmlns:p14="http://schemas.microsoft.com/office/powerpoint/2010/main" val="207482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637</Words>
  <Application>Microsoft Macintosh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Taller Arduino</vt:lpstr>
      <vt:lpstr>Objetivos</vt:lpstr>
      <vt:lpstr>Qué es Arduino?</vt:lpstr>
      <vt:lpstr>Sensores y actuadores</vt:lpstr>
      <vt:lpstr>Hardware: Modelos Arduino</vt:lpstr>
      <vt:lpstr>Software: Arduino IDE</vt:lpstr>
      <vt:lpstr>Arduino IDE: Instalar</vt:lpstr>
      <vt:lpstr>Proyectos</vt:lpstr>
      <vt:lpstr>Nuestro primer programa: Blink</vt:lpstr>
      <vt:lpstr>Circuitos electricos: analogía</vt:lpstr>
      <vt:lpstr>Breadboard: prototipar sin soldar</vt:lpstr>
      <vt:lpstr>Nuestro primer circuito: Blink_LED_Externo</vt:lpstr>
      <vt:lpstr>Button_LED_Externo</vt:lpstr>
      <vt:lpstr>Potenciometro_LED_Externo</vt:lpstr>
      <vt:lpstr>Comunicarnos con el ordenador</vt:lpstr>
      <vt:lpstr>Nuestro primer sensor: Sensor_Proximidad</vt:lpstr>
      <vt:lpstr>Microfono_LED_Externo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Arduino</dc:title>
  <dc:creator>Andrei Ghiuru</dc:creator>
  <cp:lastModifiedBy>Andrei Ghiuru</cp:lastModifiedBy>
  <cp:revision>10</cp:revision>
  <dcterms:created xsi:type="dcterms:W3CDTF">2022-05-18T17:53:40Z</dcterms:created>
  <dcterms:modified xsi:type="dcterms:W3CDTF">2022-05-18T23:08:13Z</dcterms:modified>
</cp:coreProperties>
</file>