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1" r:id="rId2"/>
    <p:sldId id="259" r:id="rId3"/>
    <p:sldId id="261" r:id="rId4"/>
    <p:sldId id="262" r:id="rId5"/>
    <p:sldId id="263" r:id="rId6"/>
    <p:sldId id="264" r:id="rId7"/>
    <p:sldId id="265" r:id="rId8"/>
    <p:sldId id="266" r:id="rId9"/>
    <p:sldId id="313" r:id="rId10"/>
    <p:sldId id="314" r:id="rId11"/>
    <p:sldId id="315" r:id="rId12"/>
    <p:sldId id="316" r:id="rId13"/>
    <p:sldId id="317" r:id="rId14"/>
    <p:sldId id="276" r:id="rId15"/>
    <p:sldId id="277" r:id="rId16"/>
    <p:sldId id="319" r:id="rId17"/>
    <p:sldId id="320" r:id="rId18"/>
    <p:sldId id="321" r:id="rId19"/>
    <p:sldId id="323" r:id="rId20"/>
    <p:sldId id="327" r:id="rId21"/>
    <p:sldId id="328" r:id="rId22"/>
    <p:sldId id="329" r:id="rId23"/>
    <p:sldId id="325" r:id="rId24"/>
    <p:sldId id="331" r:id="rId25"/>
    <p:sldId id="333" r:id="rId26"/>
    <p:sldId id="335" r:id="rId27"/>
    <p:sldId id="336" r:id="rId28"/>
    <p:sldId id="338" r:id="rId29"/>
    <p:sldId id="340" r:id="rId30"/>
    <p:sldId id="342" r:id="rId31"/>
    <p:sldId id="344" r:id="rId32"/>
    <p:sldId id="353" r:id="rId33"/>
    <p:sldId id="345" r:id="rId34"/>
    <p:sldId id="349" r:id="rId35"/>
    <p:sldId id="354" r:id="rId36"/>
  </p:sldIdLst>
  <p:sldSz cx="9144000" cy="6858000" type="screen4x3"/>
  <p:notesSz cx="7069138" cy="1120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083DB-EF29-4B84-90C7-AD842A86456A}"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id-ID"/>
        </a:p>
      </dgm:t>
    </dgm:pt>
    <dgm:pt modelId="{940AC5D9-6143-49E5-AB25-053C19426AA4}">
      <dgm:prSet phldrT="[Text]" custT="1"/>
      <dgm:spPr/>
      <dgm:t>
        <a:bodyPr/>
        <a:lstStyle/>
        <a:p>
          <a:r>
            <a:rPr lang="id-ID" sz="1400" b="1" dirty="0"/>
            <a:t>Pemantauan</a:t>
          </a:r>
        </a:p>
      </dgm:t>
    </dgm:pt>
    <dgm:pt modelId="{03C1FDFB-A3C2-4104-9BB5-BF7A434E5D92}" type="parTrans" cxnId="{325F279F-8FB0-46EB-9057-74196EC04AF7}">
      <dgm:prSet/>
      <dgm:spPr/>
      <dgm:t>
        <a:bodyPr/>
        <a:lstStyle/>
        <a:p>
          <a:endParaRPr lang="id-ID"/>
        </a:p>
      </dgm:t>
    </dgm:pt>
    <dgm:pt modelId="{47F0DC22-A5C1-4A5C-8AE9-4A9427C9B5AC}" type="sibTrans" cxnId="{325F279F-8FB0-46EB-9057-74196EC04AF7}">
      <dgm:prSet/>
      <dgm:spPr/>
      <dgm:t>
        <a:bodyPr/>
        <a:lstStyle/>
        <a:p>
          <a:endParaRPr lang="id-ID"/>
        </a:p>
      </dgm:t>
    </dgm:pt>
    <dgm:pt modelId="{719F9A47-AF3C-4159-AE4C-293EF87BA299}">
      <dgm:prSet phldrT="[Text]" custT="1"/>
      <dgm:spPr/>
      <dgm:t>
        <a:bodyPr/>
        <a:lstStyle/>
        <a:p>
          <a:r>
            <a:rPr lang="id-ID" sz="1200" dirty="0"/>
            <a:t>K/L/Pemda melaporkan capaian Aksi per triwulan melalui sistem pemantauan online</a:t>
          </a:r>
        </a:p>
      </dgm:t>
    </dgm:pt>
    <dgm:pt modelId="{D7188213-F4A7-4755-A9C3-4D6898AA8B83}" type="parTrans" cxnId="{310B23F9-3563-4020-BA7F-73952BAD3494}">
      <dgm:prSet/>
      <dgm:spPr/>
      <dgm:t>
        <a:bodyPr/>
        <a:lstStyle/>
        <a:p>
          <a:endParaRPr lang="id-ID"/>
        </a:p>
      </dgm:t>
    </dgm:pt>
    <dgm:pt modelId="{C07CD8ED-4341-4200-BE62-D594CD916E18}" type="sibTrans" cxnId="{310B23F9-3563-4020-BA7F-73952BAD3494}">
      <dgm:prSet/>
      <dgm:spPr/>
      <dgm:t>
        <a:bodyPr/>
        <a:lstStyle/>
        <a:p>
          <a:endParaRPr lang="id-ID"/>
        </a:p>
      </dgm:t>
    </dgm:pt>
    <dgm:pt modelId="{9C43AA57-F351-447E-B285-84ACF5A45A73}">
      <dgm:prSet phldrT="[Text]" custT="1"/>
      <dgm:spPr/>
      <dgm:t>
        <a:bodyPr/>
        <a:lstStyle/>
        <a:p>
          <a:r>
            <a:rPr lang="id-ID" sz="1200" dirty="0"/>
            <a:t>Bappenas melakukan verifikasi K/L, Kemendagri melakukan verifikasi Pemda</a:t>
          </a:r>
        </a:p>
      </dgm:t>
    </dgm:pt>
    <dgm:pt modelId="{26C76F20-DC4D-4300-A7FC-A4A1B4F661BB}" type="parTrans" cxnId="{82C849C0-18AF-4957-8614-052E2B0F591B}">
      <dgm:prSet/>
      <dgm:spPr/>
      <dgm:t>
        <a:bodyPr/>
        <a:lstStyle/>
        <a:p>
          <a:endParaRPr lang="id-ID"/>
        </a:p>
      </dgm:t>
    </dgm:pt>
    <dgm:pt modelId="{F86BDEC7-D664-459A-991A-783DCA9B5BBE}" type="sibTrans" cxnId="{82C849C0-18AF-4957-8614-052E2B0F591B}">
      <dgm:prSet/>
      <dgm:spPr/>
      <dgm:t>
        <a:bodyPr/>
        <a:lstStyle/>
        <a:p>
          <a:endParaRPr lang="id-ID"/>
        </a:p>
      </dgm:t>
    </dgm:pt>
    <dgm:pt modelId="{BE220A6F-A911-447E-8269-58370D70956D}">
      <dgm:prSet phldrT="[Text]" custT="1"/>
      <dgm:spPr/>
      <dgm:t>
        <a:bodyPr/>
        <a:lstStyle/>
        <a:p>
          <a:r>
            <a:rPr lang="id-ID" sz="1600" b="1" dirty="0"/>
            <a:t>Evaluasi</a:t>
          </a:r>
        </a:p>
      </dgm:t>
    </dgm:pt>
    <dgm:pt modelId="{9A310447-7D33-43A9-B2D9-5F908AB7F6EF}" type="parTrans" cxnId="{8E104D5B-ADDA-4813-A7FA-836A64452354}">
      <dgm:prSet/>
      <dgm:spPr/>
      <dgm:t>
        <a:bodyPr/>
        <a:lstStyle/>
        <a:p>
          <a:endParaRPr lang="id-ID"/>
        </a:p>
      </dgm:t>
    </dgm:pt>
    <dgm:pt modelId="{D8CD36AA-6D35-4370-A37E-332D6A71D1F7}" type="sibTrans" cxnId="{8E104D5B-ADDA-4813-A7FA-836A64452354}">
      <dgm:prSet/>
      <dgm:spPr/>
      <dgm:t>
        <a:bodyPr/>
        <a:lstStyle/>
        <a:p>
          <a:endParaRPr lang="id-ID"/>
        </a:p>
      </dgm:t>
    </dgm:pt>
    <dgm:pt modelId="{B664E3E6-1E33-47AC-8E4F-1777821366A4}">
      <dgm:prSet phldrT="[Text]"/>
      <dgm:spPr/>
      <dgm:t>
        <a:bodyPr/>
        <a:lstStyle/>
        <a:p>
          <a:r>
            <a:rPr lang="id-ID" b="1" dirty="0"/>
            <a:t>Pelaporan kepada Presiden</a:t>
          </a:r>
        </a:p>
      </dgm:t>
    </dgm:pt>
    <dgm:pt modelId="{82E3EED8-15E5-4B5B-A777-E3648523A7C0}" type="parTrans" cxnId="{96732865-6946-4D96-8239-28C6B53CE972}">
      <dgm:prSet/>
      <dgm:spPr/>
      <dgm:t>
        <a:bodyPr/>
        <a:lstStyle/>
        <a:p>
          <a:endParaRPr lang="id-ID"/>
        </a:p>
      </dgm:t>
    </dgm:pt>
    <dgm:pt modelId="{0726AD33-0DC2-409A-9CB6-07228C2CB699}" type="sibTrans" cxnId="{96732865-6946-4D96-8239-28C6B53CE972}">
      <dgm:prSet/>
      <dgm:spPr/>
      <dgm:t>
        <a:bodyPr/>
        <a:lstStyle/>
        <a:p>
          <a:endParaRPr lang="id-ID"/>
        </a:p>
      </dgm:t>
    </dgm:pt>
    <dgm:pt modelId="{BD21D228-1AC1-4071-AC32-2C356B7C6900}">
      <dgm:prSet phldrT="[Text]" custT="1"/>
      <dgm:spPr/>
      <dgm:t>
        <a:bodyPr/>
        <a:lstStyle/>
        <a:p>
          <a:r>
            <a:rPr lang="id-ID" sz="1200" dirty="0"/>
            <a:t>Bappenas menyampaikan laporan triwulanan kepada Presiden</a:t>
          </a:r>
        </a:p>
      </dgm:t>
    </dgm:pt>
    <dgm:pt modelId="{AC18FBF0-D831-4141-8B17-76DC5B7F0881}" type="parTrans" cxnId="{A0765226-AC91-4EAE-9F29-1B278A95E6C0}">
      <dgm:prSet/>
      <dgm:spPr/>
      <dgm:t>
        <a:bodyPr/>
        <a:lstStyle/>
        <a:p>
          <a:endParaRPr lang="id-ID"/>
        </a:p>
      </dgm:t>
    </dgm:pt>
    <dgm:pt modelId="{52A68AF6-3A22-40C4-B98D-F947791D21D7}" type="sibTrans" cxnId="{A0765226-AC91-4EAE-9F29-1B278A95E6C0}">
      <dgm:prSet/>
      <dgm:spPr/>
      <dgm:t>
        <a:bodyPr/>
        <a:lstStyle/>
        <a:p>
          <a:endParaRPr lang="id-ID"/>
        </a:p>
      </dgm:t>
    </dgm:pt>
    <dgm:pt modelId="{C9561599-EE18-4FBF-B61F-F0A990841A59}">
      <dgm:prSet phldrT="[Text]" custT="1"/>
      <dgm:spPr/>
      <dgm:t>
        <a:bodyPr/>
        <a:lstStyle/>
        <a:p>
          <a:r>
            <a:rPr lang="id-ID" sz="1200" dirty="0"/>
            <a:t>Capaian Aksi disampaikan juga kepada pimpinan K/L/Pemda dan masyarakat</a:t>
          </a:r>
        </a:p>
      </dgm:t>
    </dgm:pt>
    <dgm:pt modelId="{8693BF85-1749-43E5-B877-44354C0F7DA7}" type="parTrans" cxnId="{E34711BD-4C1A-4ACE-8BB4-BF017A98B802}">
      <dgm:prSet/>
      <dgm:spPr/>
      <dgm:t>
        <a:bodyPr/>
        <a:lstStyle/>
        <a:p>
          <a:endParaRPr lang="id-ID"/>
        </a:p>
      </dgm:t>
    </dgm:pt>
    <dgm:pt modelId="{9EE51214-FF86-4A74-9CA4-2C60ABB8598D}" type="sibTrans" cxnId="{E34711BD-4C1A-4ACE-8BB4-BF017A98B802}">
      <dgm:prSet/>
      <dgm:spPr/>
      <dgm:t>
        <a:bodyPr/>
        <a:lstStyle/>
        <a:p>
          <a:endParaRPr lang="id-ID"/>
        </a:p>
      </dgm:t>
    </dgm:pt>
    <dgm:pt modelId="{E2C74009-FEBF-491D-ADEF-7C9D93A7ED33}">
      <dgm:prSet phldrT="[Text]" custT="1"/>
      <dgm:spPr/>
      <dgm:t>
        <a:bodyPr/>
        <a:lstStyle/>
        <a:p>
          <a:r>
            <a:rPr lang="id-ID" sz="1200" dirty="0"/>
            <a:t>Kunjungan lapangan (insitu)</a:t>
          </a:r>
        </a:p>
      </dgm:t>
    </dgm:pt>
    <dgm:pt modelId="{6D6E8CCD-1506-4BE6-B40A-CA147B80EED8}" type="parTrans" cxnId="{B31AFB58-0B0D-4290-82DB-CA3F071D3990}">
      <dgm:prSet/>
      <dgm:spPr/>
      <dgm:t>
        <a:bodyPr/>
        <a:lstStyle/>
        <a:p>
          <a:endParaRPr lang="id-ID"/>
        </a:p>
      </dgm:t>
    </dgm:pt>
    <dgm:pt modelId="{3620ABCC-8797-45E1-9011-88324C4A0F5A}" type="sibTrans" cxnId="{B31AFB58-0B0D-4290-82DB-CA3F071D3990}">
      <dgm:prSet/>
      <dgm:spPr/>
      <dgm:t>
        <a:bodyPr/>
        <a:lstStyle/>
        <a:p>
          <a:endParaRPr lang="id-ID"/>
        </a:p>
      </dgm:t>
    </dgm:pt>
    <dgm:pt modelId="{36AAAC6E-CC88-457B-8B8A-A043A695DF43}">
      <dgm:prSet phldrT="[Text]" custT="1"/>
      <dgm:spPr/>
      <dgm:t>
        <a:bodyPr/>
        <a:lstStyle/>
        <a:p>
          <a:r>
            <a:rPr lang="id-ID" sz="1200" dirty="0"/>
            <a:t>Bappenas bersama KSP dan BPKP melakukan evaluasi terhadap capaian Aksi PPK dan capaian outcome Stranas PPK</a:t>
          </a:r>
          <a:endParaRPr lang="id-ID" sz="1400" dirty="0"/>
        </a:p>
      </dgm:t>
    </dgm:pt>
    <dgm:pt modelId="{6B69FE50-2C13-4ED8-8533-DFF26D550B4A}" type="parTrans" cxnId="{BFFD22FF-330F-4434-936C-5EAA0C017430}">
      <dgm:prSet/>
      <dgm:spPr/>
      <dgm:t>
        <a:bodyPr/>
        <a:lstStyle/>
        <a:p>
          <a:endParaRPr lang="id-ID"/>
        </a:p>
      </dgm:t>
    </dgm:pt>
    <dgm:pt modelId="{8B292402-68EF-4555-95B4-EE18AF0BCC1C}" type="sibTrans" cxnId="{BFFD22FF-330F-4434-936C-5EAA0C017430}">
      <dgm:prSet/>
      <dgm:spPr/>
      <dgm:t>
        <a:bodyPr/>
        <a:lstStyle/>
        <a:p>
          <a:endParaRPr lang="id-ID"/>
        </a:p>
      </dgm:t>
    </dgm:pt>
    <dgm:pt modelId="{8A2F8A0E-E5E2-4C0F-84FD-621D67906AD1}">
      <dgm:prSet phldrT="[Text]" custT="1"/>
      <dgm:spPr/>
      <dgm:t>
        <a:bodyPr/>
        <a:lstStyle/>
        <a:p>
          <a:endParaRPr lang="id-ID" sz="1400" dirty="0"/>
        </a:p>
      </dgm:t>
    </dgm:pt>
    <dgm:pt modelId="{984AA8E0-58B0-4D22-901F-9F0E5AD0A5DC}" type="parTrans" cxnId="{A2606CE0-1A48-4313-9E34-AE4AD37A024E}">
      <dgm:prSet/>
      <dgm:spPr/>
      <dgm:t>
        <a:bodyPr/>
        <a:lstStyle/>
        <a:p>
          <a:endParaRPr lang="id-ID"/>
        </a:p>
      </dgm:t>
    </dgm:pt>
    <dgm:pt modelId="{F8C9973A-CDF9-467F-8CF1-7521DF7E87B6}" type="sibTrans" cxnId="{A2606CE0-1A48-4313-9E34-AE4AD37A024E}">
      <dgm:prSet/>
      <dgm:spPr/>
      <dgm:t>
        <a:bodyPr/>
        <a:lstStyle/>
        <a:p>
          <a:endParaRPr lang="id-ID"/>
        </a:p>
      </dgm:t>
    </dgm:pt>
    <dgm:pt modelId="{361DA9CB-0C69-4831-B8BF-6D239C5EBAD5}" type="pres">
      <dgm:prSet presAssocID="{7B5083DB-EF29-4B84-90C7-AD842A86456A}" presName="Name0" presStyleCnt="0">
        <dgm:presLayoutVars>
          <dgm:dir/>
          <dgm:animLvl val="lvl"/>
          <dgm:resizeHandles val="exact"/>
        </dgm:presLayoutVars>
      </dgm:prSet>
      <dgm:spPr/>
      <dgm:t>
        <a:bodyPr/>
        <a:lstStyle/>
        <a:p>
          <a:endParaRPr lang="en-US"/>
        </a:p>
      </dgm:t>
    </dgm:pt>
    <dgm:pt modelId="{C1044E82-56BD-414D-B353-174DE0FCA185}" type="pres">
      <dgm:prSet presAssocID="{7B5083DB-EF29-4B84-90C7-AD842A86456A}" presName="tSp" presStyleCnt="0"/>
      <dgm:spPr/>
    </dgm:pt>
    <dgm:pt modelId="{243438CA-FE9F-470B-A22F-368E4F96F554}" type="pres">
      <dgm:prSet presAssocID="{7B5083DB-EF29-4B84-90C7-AD842A86456A}" presName="bSp" presStyleCnt="0"/>
      <dgm:spPr/>
    </dgm:pt>
    <dgm:pt modelId="{65018075-BCD8-4D23-817B-9EDFE8537232}" type="pres">
      <dgm:prSet presAssocID="{7B5083DB-EF29-4B84-90C7-AD842A86456A}" presName="process" presStyleCnt="0"/>
      <dgm:spPr/>
    </dgm:pt>
    <dgm:pt modelId="{191EF1CD-E83D-406D-A51B-A01965C733D0}" type="pres">
      <dgm:prSet presAssocID="{940AC5D9-6143-49E5-AB25-053C19426AA4}" presName="composite1" presStyleCnt="0"/>
      <dgm:spPr/>
    </dgm:pt>
    <dgm:pt modelId="{A175325A-9036-463D-A6D8-4073BD6FCC3D}" type="pres">
      <dgm:prSet presAssocID="{940AC5D9-6143-49E5-AB25-053C19426AA4}" presName="dummyNode1" presStyleLbl="node1" presStyleIdx="0" presStyleCnt="3"/>
      <dgm:spPr/>
    </dgm:pt>
    <dgm:pt modelId="{78885C51-55D0-456D-8ED6-DE83BE355DAE}" type="pres">
      <dgm:prSet presAssocID="{940AC5D9-6143-49E5-AB25-053C19426AA4}" presName="childNode1" presStyleLbl="bgAcc1" presStyleIdx="0" presStyleCnt="3" custScaleY="155601">
        <dgm:presLayoutVars>
          <dgm:bulletEnabled val="1"/>
        </dgm:presLayoutVars>
      </dgm:prSet>
      <dgm:spPr/>
      <dgm:t>
        <a:bodyPr/>
        <a:lstStyle/>
        <a:p>
          <a:endParaRPr lang="en-US"/>
        </a:p>
      </dgm:t>
    </dgm:pt>
    <dgm:pt modelId="{DBA80031-932E-49B0-8ACA-69E8D8A74A8D}" type="pres">
      <dgm:prSet presAssocID="{940AC5D9-6143-49E5-AB25-053C19426AA4}" presName="childNode1tx" presStyleLbl="bgAcc1" presStyleIdx="0" presStyleCnt="3">
        <dgm:presLayoutVars>
          <dgm:bulletEnabled val="1"/>
        </dgm:presLayoutVars>
      </dgm:prSet>
      <dgm:spPr/>
      <dgm:t>
        <a:bodyPr/>
        <a:lstStyle/>
        <a:p>
          <a:endParaRPr lang="en-US"/>
        </a:p>
      </dgm:t>
    </dgm:pt>
    <dgm:pt modelId="{43F5D34F-DBDB-4769-B6BB-B2439329F694}" type="pres">
      <dgm:prSet presAssocID="{940AC5D9-6143-49E5-AB25-053C19426AA4}" presName="parentNode1" presStyleLbl="node1" presStyleIdx="0" presStyleCnt="3">
        <dgm:presLayoutVars>
          <dgm:chMax val="1"/>
          <dgm:bulletEnabled val="1"/>
        </dgm:presLayoutVars>
      </dgm:prSet>
      <dgm:spPr/>
      <dgm:t>
        <a:bodyPr/>
        <a:lstStyle/>
        <a:p>
          <a:endParaRPr lang="en-US"/>
        </a:p>
      </dgm:t>
    </dgm:pt>
    <dgm:pt modelId="{94382D79-3411-44A0-AE00-DC16C48A71CF}" type="pres">
      <dgm:prSet presAssocID="{940AC5D9-6143-49E5-AB25-053C19426AA4}" presName="connSite1" presStyleCnt="0"/>
      <dgm:spPr/>
    </dgm:pt>
    <dgm:pt modelId="{E9D32B70-311B-4079-AAF5-1D635F26CA5B}" type="pres">
      <dgm:prSet presAssocID="{47F0DC22-A5C1-4A5C-8AE9-4A9427C9B5AC}" presName="Name9" presStyleLbl="sibTrans2D1" presStyleIdx="0" presStyleCnt="2" custLinFactNeighborX="-2188" custLinFactNeighborY="6989"/>
      <dgm:spPr/>
      <dgm:t>
        <a:bodyPr/>
        <a:lstStyle/>
        <a:p>
          <a:endParaRPr lang="en-US"/>
        </a:p>
      </dgm:t>
    </dgm:pt>
    <dgm:pt modelId="{88F63576-A3D5-4A2F-B2EE-FE1F97EC281B}" type="pres">
      <dgm:prSet presAssocID="{BE220A6F-A911-447E-8269-58370D70956D}" presName="composite2" presStyleCnt="0"/>
      <dgm:spPr/>
    </dgm:pt>
    <dgm:pt modelId="{6E82186C-841B-44D5-BBF6-71725194B886}" type="pres">
      <dgm:prSet presAssocID="{BE220A6F-A911-447E-8269-58370D70956D}" presName="dummyNode2" presStyleLbl="node1" presStyleIdx="0" presStyleCnt="3"/>
      <dgm:spPr/>
    </dgm:pt>
    <dgm:pt modelId="{F9FE37DB-0159-4B21-8CB8-E60310403B2A}" type="pres">
      <dgm:prSet presAssocID="{BE220A6F-A911-447E-8269-58370D70956D}" presName="childNode2" presStyleLbl="bgAcc1" presStyleIdx="1" presStyleCnt="3" custScaleY="155762">
        <dgm:presLayoutVars>
          <dgm:bulletEnabled val="1"/>
        </dgm:presLayoutVars>
      </dgm:prSet>
      <dgm:spPr/>
      <dgm:t>
        <a:bodyPr/>
        <a:lstStyle/>
        <a:p>
          <a:endParaRPr lang="en-US"/>
        </a:p>
      </dgm:t>
    </dgm:pt>
    <dgm:pt modelId="{CEE762CD-56FA-4A8E-95B8-A61B230B5D8F}" type="pres">
      <dgm:prSet presAssocID="{BE220A6F-A911-447E-8269-58370D70956D}" presName="childNode2tx" presStyleLbl="bgAcc1" presStyleIdx="1" presStyleCnt="3">
        <dgm:presLayoutVars>
          <dgm:bulletEnabled val="1"/>
        </dgm:presLayoutVars>
      </dgm:prSet>
      <dgm:spPr/>
      <dgm:t>
        <a:bodyPr/>
        <a:lstStyle/>
        <a:p>
          <a:endParaRPr lang="en-US"/>
        </a:p>
      </dgm:t>
    </dgm:pt>
    <dgm:pt modelId="{9FE396F1-87F1-4357-A4B1-0A60F7EAEA3D}" type="pres">
      <dgm:prSet presAssocID="{BE220A6F-A911-447E-8269-58370D70956D}" presName="parentNode2" presStyleLbl="node1" presStyleIdx="1" presStyleCnt="3" custLinFactNeighborX="-2407">
        <dgm:presLayoutVars>
          <dgm:chMax val="0"/>
          <dgm:bulletEnabled val="1"/>
        </dgm:presLayoutVars>
      </dgm:prSet>
      <dgm:spPr/>
      <dgm:t>
        <a:bodyPr/>
        <a:lstStyle/>
        <a:p>
          <a:endParaRPr lang="en-US"/>
        </a:p>
      </dgm:t>
    </dgm:pt>
    <dgm:pt modelId="{558C834E-707F-4C46-8697-75D8810DC12C}" type="pres">
      <dgm:prSet presAssocID="{BE220A6F-A911-447E-8269-58370D70956D}" presName="connSite2" presStyleCnt="0"/>
      <dgm:spPr/>
    </dgm:pt>
    <dgm:pt modelId="{00DE1E65-CAD5-49D3-81EE-221CEC8D5FDA}" type="pres">
      <dgm:prSet presAssocID="{D8CD36AA-6D35-4370-A37E-332D6A71D1F7}" presName="Name18" presStyleLbl="sibTrans2D1" presStyleIdx="1" presStyleCnt="2" custLinFactNeighborY="-2846"/>
      <dgm:spPr/>
      <dgm:t>
        <a:bodyPr/>
        <a:lstStyle/>
        <a:p>
          <a:endParaRPr lang="en-US"/>
        </a:p>
      </dgm:t>
    </dgm:pt>
    <dgm:pt modelId="{9F4F9563-71A6-4F57-9F5D-9395BC178401}" type="pres">
      <dgm:prSet presAssocID="{B664E3E6-1E33-47AC-8E4F-1777821366A4}" presName="composite1" presStyleCnt="0"/>
      <dgm:spPr/>
    </dgm:pt>
    <dgm:pt modelId="{8EA1BC66-A97E-452E-A9D3-9D9EF40E0676}" type="pres">
      <dgm:prSet presAssocID="{B664E3E6-1E33-47AC-8E4F-1777821366A4}" presName="dummyNode1" presStyleLbl="node1" presStyleIdx="1" presStyleCnt="3"/>
      <dgm:spPr/>
    </dgm:pt>
    <dgm:pt modelId="{E299107A-FA32-469A-AD59-04990AE03D80}" type="pres">
      <dgm:prSet presAssocID="{B664E3E6-1E33-47AC-8E4F-1777821366A4}" presName="childNode1" presStyleLbl="bgAcc1" presStyleIdx="2" presStyleCnt="3" custScaleY="148172">
        <dgm:presLayoutVars>
          <dgm:bulletEnabled val="1"/>
        </dgm:presLayoutVars>
      </dgm:prSet>
      <dgm:spPr/>
      <dgm:t>
        <a:bodyPr/>
        <a:lstStyle/>
        <a:p>
          <a:endParaRPr lang="en-US"/>
        </a:p>
      </dgm:t>
    </dgm:pt>
    <dgm:pt modelId="{B47EB096-3417-43F3-A942-6BF4BEE3E189}" type="pres">
      <dgm:prSet presAssocID="{B664E3E6-1E33-47AC-8E4F-1777821366A4}" presName="childNode1tx" presStyleLbl="bgAcc1" presStyleIdx="2" presStyleCnt="3">
        <dgm:presLayoutVars>
          <dgm:bulletEnabled val="1"/>
        </dgm:presLayoutVars>
      </dgm:prSet>
      <dgm:spPr/>
      <dgm:t>
        <a:bodyPr/>
        <a:lstStyle/>
        <a:p>
          <a:endParaRPr lang="en-US"/>
        </a:p>
      </dgm:t>
    </dgm:pt>
    <dgm:pt modelId="{D8102F28-1862-4740-9D78-F60717FF2B5A}" type="pres">
      <dgm:prSet presAssocID="{B664E3E6-1E33-47AC-8E4F-1777821366A4}" presName="parentNode1" presStyleLbl="node1" presStyleIdx="2" presStyleCnt="3">
        <dgm:presLayoutVars>
          <dgm:chMax val="1"/>
          <dgm:bulletEnabled val="1"/>
        </dgm:presLayoutVars>
      </dgm:prSet>
      <dgm:spPr/>
      <dgm:t>
        <a:bodyPr/>
        <a:lstStyle/>
        <a:p>
          <a:endParaRPr lang="en-US"/>
        </a:p>
      </dgm:t>
    </dgm:pt>
    <dgm:pt modelId="{431B46A0-E74D-4D69-9246-4BB922A37D7D}" type="pres">
      <dgm:prSet presAssocID="{B664E3E6-1E33-47AC-8E4F-1777821366A4}" presName="connSite1" presStyleCnt="0"/>
      <dgm:spPr/>
    </dgm:pt>
  </dgm:ptLst>
  <dgm:cxnLst>
    <dgm:cxn modelId="{A0765226-AC91-4EAE-9F29-1B278A95E6C0}" srcId="{B664E3E6-1E33-47AC-8E4F-1777821366A4}" destId="{BD21D228-1AC1-4071-AC32-2C356B7C6900}" srcOrd="0" destOrd="0" parTransId="{AC18FBF0-D831-4141-8B17-76DC5B7F0881}" sibTransId="{52A68AF6-3A22-40C4-B98D-F947791D21D7}"/>
    <dgm:cxn modelId="{AA8A9E2F-E432-4074-A5A2-7BCE74C8327C}" type="presOf" srcId="{C9561599-EE18-4FBF-B61F-F0A990841A59}" destId="{B47EB096-3417-43F3-A942-6BF4BEE3E189}" srcOrd="1" destOrd="1" presId="urn:microsoft.com/office/officeart/2005/8/layout/hProcess4"/>
    <dgm:cxn modelId="{310B23F9-3563-4020-BA7F-73952BAD3494}" srcId="{940AC5D9-6143-49E5-AB25-053C19426AA4}" destId="{719F9A47-AF3C-4159-AE4C-293EF87BA299}" srcOrd="0" destOrd="0" parTransId="{D7188213-F4A7-4755-A9C3-4D6898AA8B83}" sibTransId="{C07CD8ED-4341-4200-BE62-D594CD916E18}"/>
    <dgm:cxn modelId="{C7D7B79C-BFFF-49F1-975B-C0B52243F367}" type="presOf" srcId="{719F9A47-AF3C-4159-AE4C-293EF87BA299}" destId="{DBA80031-932E-49B0-8ACA-69E8D8A74A8D}" srcOrd="1" destOrd="0" presId="urn:microsoft.com/office/officeart/2005/8/layout/hProcess4"/>
    <dgm:cxn modelId="{25CAFE34-4594-42F3-93BE-D88239ED86EB}" type="presOf" srcId="{8A2F8A0E-E5E2-4C0F-84FD-621D67906AD1}" destId="{CEE762CD-56FA-4A8E-95B8-A61B230B5D8F}" srcOrd="1" destOrd="0" presId="urn:microsoft.com/office/officeart/2005/8/layout/hProcess4"/>
    <dgm:cxn modelId="{D5EDF7CF-38D4-47FF-99A2-9C0712D52593}" type="presOf" srcId="{9C43AA57-F351-447E-B285-84ACF5A45A73}" destId="{78885C51-55D0-456D-8ED6-DE83BE355DAE}" srcOrd="0" destOrd="1" presId="urn:microsoft.com/office/officeart/2005/8/layout/hProcess4"/>
    <dgm:cxn modelId="{EB4E2309-2BAB-4E4A-905F-23F5E55B3D86}" type="presOf" srcId="{E2C74009-FEBF-491D-ADEF-7C9D93A7ED33}" destId="{DBA80031-932E-49B0-8ACA-69E8D8A74A8D}" srcOrd="1" destOrd="2" presId="urn:microsoft.com/office/officeart/2005/8/layout/hProcess4"/>
    <dgm:cxn modelId="{B9F8F9EA-F792-4C29-8753-8F989E74EFD3}" type="presOf" srcId="{940AC5D9-6143-49E5-AB25-053C19426AA4}" destId="{43F5D34F-DBDB-4769-B6BB-B2439329F694}" srcOrd="0" destOrd="0" presId="urn:microsoft.com/office/officeart/2005/8/layout/hProcess4"/>
    <dgm:cxn modelId="{EB29E3A0-3928-49E8-B7AB-C57A67F26E22}" type="presOf" srcId="{BE220A6F-A911-447E-8269-58370D70956D}" destId="{9FE396F1-87F1-4357-A4B1-0A60F7EAEA3D}" srcOrd="0" destOrd="0" presId="urn:microsoft.com/office/officeart/2005/8/layout/hProcess4"/>
    <dgm:cxn modelId="{5C620F61-C461-4466-85D4-C03173D94A10}" type="presOf" srcId="{8A2F8A0E-E5E2-4C0F-84FD-621D67906AD1}" destId="{F9FE37DB-0159-4B21-8CB8-E60310403B2A}" srcOrd="0" destOrd="0" presId="urn:microsoft.com/office/officeart/2005/8/layout/hProcess4"/>
    <dgm:cxn modelId="{81A4A870-3CF7-40B7-83F1-2DAFF6ABCD2E}" type="presOf" srcId="{7B5083DB-EF29-4B84-90C7-AD842A86456A}" destId="{361DA9CB-0C69-4831-B8BF-6D239C5EBAD5}" srcOrd="0" destOrd="0" presId="urn:microsoft.com/office/officeart/2005/8/layout/hProcess4"/>
    <dgm:cxn modelId="{2FF9CC41-825A-4563-8126-923322F9C29E}" type="presOf" srcId="{BD21D228-1AC1-4071-AC32-2C356B7C6900}" destId="{E299107A-FA32-469A-AD59-04990AE03D80}" srcOrd="0" destOrd="0" presId="urn:microsoft.com/office/officeart/2005/8/layout/hProcess4"/>
    <dgm:cxn modelId="{1FFCA2C6-678D-4C7C-BA34-13E8BC17049C}" type="presOf" srcId="{D8CD36AA-6D35-4370-A37E-332D6A71D1F7}" destId="{00DE1E65-CAD5-49D3-81EE-221CEC8D5FDA}" srcOrd="0" destOrd="0" presId="urn:microsoft.com/office/officeart/2005/8/layout/hProcess4"/>
    <dgm:cxn modelId="{539CFEB8-4A2B-4B72-9BE9-1EA54DB08499}" type="presOf" srcId="{BD21D228-1AC1-4071-AC32-2C356B7C6900}" destId="{B47EB096-3417-43F3-A942-6BF4BEE3E189}" srcOrd="1" destOrd="0" presId="urn:microsoft.com/office/officeart/2005/8/layout/hProcess4"/>
    <dgm:cxn modelId="{B31AFB58-0B0D-4290-82DB-CA3F071D3990}" srcId="{940AC5D9-6143-49E5-AB25-053C19426AA4}" destId="{E2C74009-FEBF-491D-ADEF-7C9D93A7ED33}" srcOrd="2" destOrd="0" parTransId="{6D6E8CCD-1506-4BE6-B40A-CA147B80EED8}" sibTransId="{3620ABCC-8797-45E1-9011-88324C4A0F5A}"/>
    <dgm:cxn modelId="{3366EE19-A527-40B0-BF0C-3264929F8EA9}" type="presOf" srcId="{C9561599-EE18-4FBF-B61F-F0A990841A59}" destId="{E299107A-FA32-469A-AD59-04990AE03D80}" srcOrd="0" destOrd="1" presId="urn:microsoft.com/office/officeart/2005/8/layout/hProcess4"/>
    <dgm:cxn modelId="{8E104D5B-ADDA-4813-A7FA-836A64452354}" srcId="{7B5083DB-EF29-4B84-90C7-AD842A86456A}" destId="{BE220A6F-A911-447E-8269-58370D70956D}" srcOrd="1" destOrd="0" parTransId="{9A310447-7D33-43A9-B2D9-5F908AB7F6EF}" sibTransId="{D8CD36AA-6D35-4370-A37E-332D6A71D1F7}"/>
    <dgm:cxn modelId="{31B0BD30-BCCC-4D96-994C-D775668B013F}" type="presOf" srcId="{9C43AA57-F351-447E-B285-84ACF5A45A73}" destId="{DBA80031-932E-49B0-8ACA-69E8D8A74A8D}" srcOrd="1" destOrd="1" presId="urn:microsoft.com/office/officeart/2005/8/layout/hProcess4"/>
    <dgm:cxn modelId="{173DE057-8C69-4956-9A81-12B14B2A02F8}" type="presOf" srcId="{E2C74009-FEBF-491D-ADEF-7C9D93A7ED33}" destId="{78885C51-55D0-456D-8ED6-DE83BE355DAE}" srcOrd="0" destOrd="2" presId="urn:microsoft.com/office/officeart/2005/8/layout/hProcess4"/>
    <dgm:cxn modelId="{325F279F-8FB0-46EB-9057-74196EC04AF7}" srcId="{7B5083DB-EF29-4B84-90C7-AD842A86456A}" destId="{940AC5D9-6143-49E5-AB25-053C19426AA4}" srcOrd="0" destOrd="0" parTransId="{03C1FDFB-A3C2-4104-9BB5-BF7A434E5D92}" sibTransId="{47F0DC22-A5C1-4A5C-8AE9-4A9427C9B5AC}"/>
    <dgm:cxn modelId="{BFFD22FF-330F-4434-936C-5EAA0C017430}" srcId="{BE220A6F-A911-447E-8269-58370D70956D}" destId="{36AAAC6E-CC88-457B-8B8A-A043A695DF43}" srcOrd="1" destOrd="0" parTransId="{6B69FE50-2C13-4ED8-8533-DFF26D550B4A}" sibTransId="{8B292402-68EF-4555-95B4-EE18AF0BCC1C}"/>
    <dgm:cxn modelId="{E34711BD-4C1A-4ACE-8BB4-BF017A98B802}" srcId="{B664E3E6-1E33-47AC-8E4F-1777821366A4}" destId="{C9561599-EE18-4FBF-B61F-F0A990841A59}" srcOrd="1" destOrd="0" parTransId="{8693BF85-1749-43E5-B877-44354C0F7DA7}" sibTransId="{9EE51214-FF86-4A74-9CA4-2C60ABB8598D}"/>
    <dgm:cxn modelId="{185DE80F-7F3F-40F9-AAAC-4B72C652CFA3}" type="presOf" srcId="{B664E3E6-1E33-47AC-8E4F-1777821366A4}" destId="{D8102F28-1862-4740-9D78-F60717FF2B5A}" srcOrd="0" destOrd="0" presId="urn:microsoft.com/office/officeart/2005/8/layout/hProcess4"/>
    <dgm:cxn modelId="{A2606CE0-1A48-4313-9E34-AE4AD37A024E}" srcId="{BE220A6F-A911-447E-8269-58370D70956D}" destId="{8A2F8A0E-E5E2-4C0F-84FD-621D67906AD1}" srcOrd="0" destOrd="0" parTransId="{984AA8E0-58B0-4D22-901F-9F0E5AD0A5DC}" sibTransId="{F8C9973A-CDF9-467F-8CF1-7521DF7E87B6}"/>
    <dgm:cxn modelId="{96732865-6946-4D96-8239-28C6B53CE972}" srcId="{7B5083DB-EF29-4B84-90C7-AD842A86456A}" destId="{B664E3E6-1E33-47AC-8E4F-1777821366A4}" srcOrd="2" destOrd="0" parTransId="{82E3EED8-15E5-4B5B-A777-E3648523A7C0}" sibTransId="{0726AD33-0DC2-409A-9CB6-07228C2CB699}"/>
    <dgm:cxn modelId="{BF2AECED-A527-408D-9289-ED96C2557D5D}" type="presOf" srcId="{36AAAC6E-CC88-457B-8B8A-A043A695DF43}" destId="{CEE762CD-56FA-4A8E-95B8-A61B230B5D8F}" srcOrd="1" destOrd="1" presId="urn:microsoft.com/office/officeart/2005/8/layout/hProcess4"/>
    <dgm:cxn modelId="{0F8088E3-3C04-4B30-B5DC-7E46FF08F0E8}" type="presOf" srcId="{719F9A47-AF3C-4159-AE4C-293EF87BA299}" destId="{78885C51-55D0-456D-8ED6-DE83BE355DAE}" srcOrd="0" destOrd="0" presId="urn:microsoft.com/office/officeart/2005/8/layout/hProcess4"/>
    <dgm:cxn modelId="{82C849C0-18AF-4957-8614-052E2B0F591B}" srcId="{940AC5D9-6143-49E5-AB25-053C19426AA4}" destId="{9C43AA57-F351-447E-B285-84ACF5A45A73}" srcOrd="1" destOrd="0" parTransId="{26C76F20-DC4D-4300-A7FC-A4A1B4F661BB}" sibTransId="{F86BDEC7-D664-459A-991A-783DCA9B5BBE}"/>
    <dgm:cxn modelId="{26CD0A75-680C-4974-9EDF-15AF096F5F03}" type="presOf" srcId="{36AAAC6E-CC88-457B-8B8A-A043A695DF43}" destId="{F9FE37DB-0159-4B21-8CB8-E60310403B2A}" srcOrd="0" destOrd="1" presId="urn:microsoft.com/office/officeart/2005/8/layout/hProcess4"/>
    <dgm:cxn modelId="{8CA1C096-FC5E-4A84-8007-217AEE9169DF}" type="presOf" srcId="{47F0DC22-A5C1-4A5C-8AE9-4A9427C9B5AC}" destId="{E9D32B70-311B-4079-AAF5-1D635F26CA5B}" srcOrd="0" destOrd="0" presId="urn:microsoft.com/office/officeart/2005/8/layout/hProcess4"/>
    <dgm:cxn modelId="{14ACDAD3-7004-4776-850B-390EB6792F52}" type="presParOf" srcId="{361DA9CB-0C69-4831-B8BF-6D239C5EBAD5}" destId="{C1044E82-56BD-414D-B353-174DE0FCA185}" srcOrd="0" destOrd="0" presId="urn:microsoft.com/office/officeart/2005/8/layout/hProcess4"/>
    <dgm:cxn modelId="{3BF0E4B9-62E0-48B6-BE07-E3360BF3D8E2}" type="presParOf" srcId="{361DA9CB-0C69-4831-B8BF-6D239C5EBAD5}" destId="{243438CA-FE9F-470B-A22F-368E4F96F554}" srcOrd="1" destOrd="0" presId="urn:microsoft.com/office/officeart/2005/8/layout/hProcess4"/>
    <dgm:cxn modelId="{0E80FA7E-FA4E-4B9C-9574-AFFBAB7EBE0D}" type="presParOf" srcId="{361DA9CB-0C69-4831-B8BF-6D239C5EBAD5}" destId="{65018075-BCD8-4D23-817B-9EDFE8537232}" srcOrd="2" destOrd="0" presId="urn:microsoft.com/office/officeart/2005/8/layout/hProcess4"/>
    <dgm:cxn modelId="{E4D7652B-AD4F-4AAF-BC1A-E9B3A58F64C4}" type="presParOf" srcId="{65018075-BCD8-4D23-817B-9EDFE8537232}" destId="{191EF1CD-E83D-406D-A51B-A01965C733D0}" srcOrd="0" destOrd="0" presId="urn:microsoft.com/office/officeart/2005/8/layout/hProcess4"/>
    <dgm:cxn modelId="{A44CCABE-DF86-4595-BC84-839F120F2695}" type="presParOf" srcId="{191EF1CD-E83D-406D-A51B-A01965C733D0}" destId="{A175325A-9036-463D-A6D8-4073BD6FCC3D}" srcOrd="0" destOrd="0" presId="urn:microsoft.com/office/officeart/2005/8/layout/hProcess4"/>
    <dgm:cxn modelId="{413C9295-DAAC-48E2-AAAC-8CF71DCB2B87}" type="presParOf" srcId="{191EF1CD-E83D-406D-A51B-A01965C733D0}" destId="{78885C51-55D0-456D-8ED6-DE83BE355DAE}" srcOrd="1" destOrd="0" presId="urn:microsoft.com/office/officeart/2005/8/layout/hProcess4"/>
    <dgm:cxn modelId="{BADF8D6F-0B58-4325-BCE0-62FC3726673A}" type="presParOf" srcId="{191EF1CD-E83D-406D-A51B-A01965C733D0}" destId="{DBA80031-932E-49B0-8ACA-69E8D8A74A8D}" srcOrd="2" destOrd="0" presId="urn:microsoft.com/office/officeart/2005/8/layout/hProcess4"/>
    <dgm:cxn modelId="{8184308C-7E60-4980-A657-2876890FE0E7}" type="presParOf" srcId="{191EF1CD-E83D-406D-A51B-A01965C733D0}" destId="{43F5D34F-DBDB-4769-B6BB-B2439329F694}" srcOrd="3" destOrd="0" presId="urn:microsoft.com/office/officeart/2005/8/layout/hProcess4"/>
    <dgm:cxn modelId="{C5A84254-12B5-45A3-844C-F1237F5D8158}" type="presParOf" srcId="{191EF1CD-E83D-406D-A51B-A01965C733D0}" destId="{94382D79-3411-44A0-AE00-DC16C48A71CF}" srcOrd="4" destOrd="0" presId="urn:microsoft.com/office/officeart/2005/8/layout/hProcess4"/>
    <dgm:cxn modelId="{5B27584D-981A-467A-9B11-091BEE793C31}" type="presParOf" srcId="{65018075-BCD8-4D23-817B-9EDFE8537232}" destId="{E9D32B70-311B-4079-AAF5-1D635F26CA5B}" srcOrd="1" destOrd="0" presId="urn:microsoft.com/office/officeart/2005/8/layout/hProcess4"/>
    <dgm:cxn modelId="{F254A432-C5A7-490D-86E2-69C77286349E}" type="presParOf" srcId="{65018075-BCD8-4D23-817B-9EDFE8537232}" destId="{88F63576-A3D5-4A2F-B2EE-FE1F97EC281B}" srcOrd="2" destOrd="0" presId="urn:microsoft.com/office/officeart/2005/8/layout/hProcess4"/>
    <dgm:cxn modelId="{2D361FC4-31B1-4B03-B158-19EBE40B7997}" type="presParOf" srcId="{88F63576-A3D5-4A2F-B2EE-FE1F97EC281B}" destId="{6E82186C-841B-44D5-BBF6-71725194B886}" srcOrd="0" destOrd="0" presId="urn:microsoft.com/office/officeart/2005/8/layout/hProcess4"/>
    <dgm:cxn modelId="{C43B25FF-FF9B-4AB6-ABB8-BA4F41124DEC}" type="presParOf" srcId="{88F63576-A3D5-4A2F-B2EE-FE1F97EC281B}" destId="{F9FE37DB-0159-4B21-8CB8-E60310403B2A}" srcOrd="1" destOrd="0" presId="urn:microsoft.com/office/officeart/2005/8/layout/hProcess4"/>
    <dgm:cxn modelId="{930BCD4D-2400-4F5D-81FA-85C9D90F24DB}" type="presParOf" srcId="{88F63576-A3D5-4A2F-B2EE-FE1F97EC281B}" destId="{CEE762CD-56FA-4A8E-95B8-A61B230B5D8F}" srcOrd="2" destOrd="0" presId="urn:microsoft.com/office/officeart/2005/8/layout/hProcess4"/>
    <dgm:cxn modelId="{84C36047-964B-471E-8783-310BEC4DBAAD}" type="presParOf" srcId="{88F63576-A3D5-4A2F-B2EE-FE1F97EC281B}" destId="{9FE396F1-87F1-4357-A4B1-0A60F7EAEA3D}" srcOrd="3" destOrd="0" presId="urn:microsoft.com/office/officeart/2005/8/layout/hProcess4"/>
    <dgm:cxn modelId="{773A4297-64C9-4649-A851-C501A0352139}" type="presParOf" srcId="{88F63576-A3D5-4A2F-B2EE-FE1F97EC281B}" destId="{558C834E-707F-4C46-8697-75D8810DC12C}" srcOrd="4" destOrd="0" presId="urn:microsoft.com/office/officeart/2005/8/layout/hProcess4"/>
    <dgm:cxn modelId="{97C3170A-E809-479D-9D99-6EDFE748C423}" type="presParOf" srcId="{65018075-BCD8-4D23-817B-9EDFE8537232}" destId="{00DE1E65-CAD5-49D3-81EE-221CEC8D5FDA}" srcOrd="3" destOrd="0" presId="urn:microsoft.com/office/officeart/2005/8/layout/hProcess4"/>
    <dgm:cxn modelId="{9A87C8DD-5022-45A2-B043-F398C15927CF}" type="presParOf" srcId="{65018075-BCD8-4D23-817B-9EDFE8537232}" destId="{9F4F9563-71A6-4F57-9F5D-9395BC178401}" srcOrd="4" destOrd="0" presId="urn:microsoft.com/office/officeart/2005/8/layout/hProcess4"/>
    <dgm:cxn modelId="{EF648C92-40B1-49ED-A598-3FF4C8D28D49}" type="presParOf" srcId="{9F4F9563-71A6-4F57-9F5D-9395BC178401}" destId="{8EA1BC66-A97E-452E-A9D3-9D9EF40E0676}" srcOrd="0" destOrd="0" presId="urn:microsoft.com/office/officeart/2005/8/layout/hProcess4"/>
    <dgm:cxn modelId="{5898BB8C-453B-4734-AC8A-ECCC6AA431D3}" type="presParOf" srcId="{9F4F9563-71A6-4F57-9F5D-9395BC178401}" destId="{E299107A-FA32-469A-AD59-04990AE03D80}" srcOrd="1" destOrd="0" presId="urn:microsoft.com/office/officeart/2005/8/layout/hProcess4"/>
    <dgm:cxn modelId="{E2B8DB54-6204-492F-9486-8196763334A9}" type="presParOf" srcId="{9F4F9563-71A6-4F57-9F5D-9395BC178401}" destId="{B47EB096-3417-43F3-A942-6BF4BEE3E189}" srcOrd="2" destOrd="0" presId="urn:microsoft.com/office/officeart/2005/8/layout/hProcess4"/>
    <dgm:cxn modelId="{127D11D8-241D-4505-AC0F-5FEC2FB287F6}" type="presParOf" srcId="{9F4F9563-71A6-4F57-9F5D-9395BC178401}" destId="{D8102F28-1862-4740-9D78-F60717FF2B5A}" srcOrd="3" destOrd="0" presId="urn:microsoft.com/office/officeart/2005/8/layout/hProcess4"/>
    <dgm:cxn modelId="{8660F9D4-759C-4D9E-A295-B5A30343AEB1}" type="presParOf" srcId="{9F4F9563-71A6-4F57-9F5D-9395BC178401}" destId="{431B46A0-E74D-4D69-9246-4BB922A37D7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85C51-55D0-456D-8ED6-DE83BE355DAE}">
      <dsp:nvSpPr>
        <dsp:cNvPr id="0" name=""/>
        <dsp:cNvSpPr/>
      </dsp:nvSpPr>
      <dsp:spPr>
        <a:xfrm>
          <a:off x="1145" y="751495"/>
          <a:ext cx="2153845" cy="276420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id-ID" sz="1200" kern="1200" dirty="0"/>
            <a:t>K/L/Pemda melaporkan capaian Aksi per triwulan melalui sistem pemantauan online</a:t>
          </a:r>
        </a:p>
        <a:p>
          <a:pPr marL="114300" lvl="1" indent="-114300" algn="l" defTabSz="533400">
            <a:lnSpc>
              <a:spcPct val="90000"/>
            </a:lnSpc>
            <a:spcBef>
              <a:spcPct val="0"/>
            </a:spcBef>
            <a:spcAft>
              <a:spcPct val="15000"/>
            </a:spcAft>
            <a:buChar char="••"/>
          </a:pPr>
          <a:r>
            <a:rPr lang="id-ID" sz="1200" kern="1200" dirty="0"/>
            <a:t>Bappenas melakukan verifikasi K/L, Kemendagri melakukan verifikasi Pemda</a:t>
          </a:r>
        </a:p>
        <a:p>
          <a:pPr marL="114300" lvl="1" indent="-114300" algn="l" defTabSz="533400">
            <a:lnSpc>
              <a:spcPct val="90000"/>
            </a:lnSpc>
            <a:spcBef>
              <a:spcPct val="0"/>
            </a:spcBef>
            <a:spcAft>
              <a:spcPct val="15000"/>
            </a:spcAft>
            <a:buChar char="••"/>
          </a:pPr>
          <a:r>
            <a:rPr lang="id-ID" sz="1200" kern="1200" dirty="0"/>
            <a:t>Kunjungan lapangan (insitu)</a:t>
          </a:r>
        </a:p>
      </dsp:txBody>
      <dsp:txXfrm>
        <a:off x="64229" y="814579"/>
        <a:ext cx="2027677" cy="2045709"/>
      </dsp:txXfrm>
    </dsp:sp>
    <dsp:sp modelId="{E9D32B70-311B-4079-AAF5-1D635F26CA5B}">
      <dsp:nvSpPr>
        <dsp:cNvPr id="0" name=""/>
        <dsp:cNvSpPr/>
      </dsp:nvSpPr>
      <dsp:spPr>
        <a:xfrm>
          <a:off x="1169471" y="1860778"/>
          <a:ext cx="2337790" cy="2337790"/>
        </a:xfrm>
        <a:prstGeom prst="leftCircularArrow">
          <a:avLst>
            <a:gd name="adj1" fmla="val 2995"/>
            <a:gd name="adj2" fmla="val 367191"/>
            <a:gd name="adj3" fmla="val 2155498"/>
            <a:gd name="adj4" fmla="val 9037285"/>
            <a:gd name="adj5" fmla="val 349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F5D34F-DBDB-4769-B6BB-B2439329F694}">
      <dsp:nvSpPr>
        <dsp:cNvPr id="0" name=""/>
        <dsp:cNvSpPr/>
      </dsp:nvSpPr>
      <dsp:spPr>
        <a:xfrm>
          <a:off x="479777" y="2641163"/>
          <a:ext cx="1914529" cy="76134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id-ID" sz="1400" b="1" kern="1200" dirty="0"/>
            <a:t>Pemantauan</a:t>
          </a:r>
        </a:p>
      </dsp:txBody>
      <dsp:txXfrm>
        <a:off x="502076" y="2663462"/>
        <a:ext cx="1869931" cy="716747"/>
      </dsp:txXfrm>
    </dsp:sp>
    <dsp:sp modelId="{F9FE37DB-0159-4B21-8CB8-E60310403B2A}">
      <dsp:nvSpPr>
        <dsp:cNvPr id="0" name=""/>
        <dsp:cNvSpPr/>
      </dsp:nvSpPr>
      <dsp:spPr>
        <a:xfrm>
          <a:off x="2727719" y="750065"/>
          <a:ext cx="2153845" cy="276706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endParaRPr lang="id-ID" sz="1400" kern="1200" dirty="0"/>
        </a:p>
        <a:p>
          <a:pPr marL="114300" lvl="1" indent="-114300" algn="l" defTabSz="533400">
            <a:lnSpc>
              <a:spcPct val="90000"/>
            </a:lnSpc>
            <a:spcBef>
              <a:spcPct val="0"/>
            </a:spcBef>
            <a:spcAft>
              <a:spcPct val="15000"/>
            </a:spcAft>
            <a:buChar char="••"/>
          </a:pPr>
          <a:r>
            <a:rPr lang="id-ID" sz="1200" kern="1200" dirty="0"/>
            <a:t>Bappenas bersama KSP dan BPKP melakukan evaluasi terhadap capaian Aksi PPK dan capaian outcome Stranas PPK</a:t>
          </a:r>
          <a:endParaRPr lang="id-ID" sz="1400" kern="1200" dirty="0"/>
        </a:p>
      </dsp:txBody>
      <dsp:txXfrm>
        <a:off x="2790803" y="1406093"/>
        <a:ext cx="2027677" cy="2047957"/>
      </dsp:txXfrm>
    </dsp:sp>
    <dsp:sp modelId="{00DE1E65-CAD5-49D3-81EE-221CEC8D5FDA}">
      <dsp:nvSpPr>
        <dsp:cNvPr id="0" name=""/>
        <dsp:cNvSpPr/>
      </dsp:nvSpPr>
      <dsp:spPr>
        <a:xfrm>
          <a:off x="3879437" y="73562"/>
          <a:ext cx="2665994" cy="2665994"/>
        </a:xfrm>
        <a:prstGeom prst="circularArrow">
          <a:avLst>
            <a:gd name="adj1" fmla="val 2626"/>
            <a:gd name="adj2" fmla="val 319223"/>
            <a:gd name="adj3" fmla="val 19495655"/>
            <a:gd name="adj4" fmla="val 12565899"/>
            <a:gd name="adj5" fmla="val 3064"/>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E396F1-87F1-4357-A4B1-0A60F7EAEA3D}">
      <dsp:nvSpPr>
        <dsp:cNvPr id="0" name=""/>
        <dsp:cNvSpPr/>
      </dsp:nvSpPr>
      <dsp:spPr>
        <a:xfrm>
          <a:off x="3160268" y="864691"/>
          <a:ext cx="1914529" cy="761345"/>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id-ID" sz="1600" b="1" kern="1200" dirty="0"/>
            <a:t>Evaluasi</a:t>
          </a:r>
        </a:p>
      </dsp:txBody>
      <dsp:txXfrm>
        <a:off x="3182567" y="886990"/>
        <a:ext cx="1869931" cy="716747"/>
      </dsp:txXfrm>
    </dsp:sp>
    <dsp:sp modelId="{E299107A-FA32-469A-AD59-04990AE03D80}">
      <dsp:nvSpPr>
        <dsp:cNvPr id="0" name=""/>
        <dsp:cNvSpPr/>
      </dsp:nvSpPr>
      <dsp:spPr>
        <a:xfrm>
          <a:off x="5454293" y="817482"/>
          <a:ext cx="2153845" cy="263223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id-ID" sz="1200" kern="1200" dirty="0"/>
            <a:t>Bappenas menyampaikan laporan triwulanan kepada Presiden</a:t>
          </a:r>
        </a:p>
        <a:p>
          <a:pPr marL="114300" lvl="1" indent="-114300" algn="l" defTabSz="533400">
            <a:lnSpc>
              <a:spcPct val="90000"/>
            </a:lnSpc>
            <a:spcBef>
              <a:spcPct val="0"/>
            </a:spcBef>
            <a:spcAft>
              <a:spcPct val="15000"/>
            </a:spcAft>
            <a:buChar char="••"/>
          </a:pPr>
          <a:r>
            <a:rPr lang="id-ID" sz="1200" kern="1200" dirty="0"/>
            <a:t>Capaian Aksi disampaikan juga kepada pimpinan K/L/Pemda dan masyarakat</a:t>
          </a:r>
        </a:p>
      </dsp:txBody>
      <dsp:txXfrm>
        <a:off x="5514868" y="878057"/>
        <a:ext cx="2032695" cy="1947033"/>
      </dsp:txXfrm>
    </dsp:sp>
    <dsp:sp modelId="{D8102F28-1862-4740-9D78-F60717FF2B5A}">
      <dsp:nvSpPr>
        <dsp:cNvPr id="0" name=""/>
        <dsp:cNvSpPr/>
      </dsp:nvSpPr>
      <dsp:spPr>
        <a:xfrm>
          <a:off x="5932925" y="2641163"/>
          <a:ext cx="1914529" cy="761345"/>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id-ID" sz="2000" b="1" kern="1200" dirty="0"/>
            <a:t>Pelaporan kepada Presiden</a:t>
          </a:r>
        </a:p>
      </dsp:txBody>
      <dsp:txXfrm>
        <a:off x="5955224" y="2663462"/>
        <a:ext cx="1869931" cy="7167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3294" cy="560467"/>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4004209" y="0"/>
            <a:ext cx="3063294" cy="560467"/>
          </a:xfrm>
          <a:prstGeom prst="rect">
            <a:avLst/>
          </a:prstGeom>
        </p:spPr>
        <p:txBody>
          <a:bodyPr vert="horz" lIns="96616" tIns="48308" rIns="96616" bIns="48308" rtlCol="0"/>
          <a:lstStyle>
            <a:lvl1pPr algn="r">
              <a:defRPr sz="1300"/>
            </a:lvl1pPr>
          </a:lstStyle>
          <a:p>
            <a:fld id="{8C03D3DD-FBC1-4FAE-8B66-50FF572BD7B9}" type="datetimeFigureOut">
              <a:rPr lang="en-US" smtClean="0"/>
              <a:pPr/>
              <a:t>3/27/2017</a:t>
            </a:fld>
            <a:endParaRPr lang="en-US"/>
          </a:p>
        </p:txBody>
      </p:sp>
      <p:sp>
        <p:nvSpPr>
          <p:cNvPr id="4" name="Slide Image Placeholder 3"/>
          <p:cNvSpPr>
            <a:spLocks noGrp="1" noRot="1" noChangeAspect="1"/>
          </p:cNvSpPr>
          <p:nvPr>
            <p:ph type="sldImg" idx="2"/>
          </p:nvPr>
        </p:nvSpPr>
        <p:spPr>
          <a:xfrm>
            <a:off x="733425" y="839788"/>
            <a:ext cx="5602288" cy="4203700"/>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706914" y="5324436"/>
            <a:ext cx="5655310" cy="5044202"/>
          </a:xfrm>
          <a:prstGeom prst="rect">
            <a:avLst/>
          </a:prstGeom>
        </p:spPr>
        <p:txBody>
          <a:bodyPr vert="horz" lIns="96616" tIns="48308" rIns="96616" bIns="483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646926"/>
            <a:ext cx="3063294" cy="560467"/>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4004209" y="10646926"/>
            <a:ext cx="3063294" cy="560467"/>
          </a:xfrm>
          <a:prstGeom prst="rect">
            <a:avLst/>
          </a:prstGeom>
        </p:spPr>
        <p:txBody>
          <a:bodyPr vert="horz" lIns="96616" tIns="48308" rIns="96616" bIns="48308" rtlCol="0" anchor="b"/>
          <a:lstStyle>
            <a:lvl1pPr algn="r">
              <a:defRPr sz="1300"/>
            </a:lvl1pPr>
          </a:lstStyle>
          <a:p>
            <a:fld id="{87FF8E35-C1C9-453A-B59A-0541E4A0A47B}" type="slidenum">
              <a:rPr lang="en-US" smtClean="0"/>
              <a:pPr/>
              <a:t>‹#›</a:t>
            </a:fld>
            <a:endParaRPr lang="en-US"/>
          </a:p>
        </p:txBody>
      </p:sp>
    </p:spTree>
    <p:extLst>
      <p:ext uri="{BB962C8B-B14F-4D97-AF65-F5344CB8AC3E}">
        <p14:creationId xmlns:p14="http://schemas.microsoft.com/office/powerpoint/2010/main" val="26057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733425" y="841375"/>
            <a:ext cx="5602288" cy="4203700"/>
          </a:xfrm>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atin typeface="Arial" pitchFamily="34" charset="0"/>
            </a:endParaRPr>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FE656F-DB61-4E45-9DEA-7C2523560C32}" type="slidenum">
              <a:rPr lang="en-US">
                <a:solidFill>
                  <a:prstClr val="black"/>
                </a:solidFill>
                <a:latin typeface="Arial" charset="0"/>
              </a:rPr>
              <a:pPr>
                <a:defRPr/>
              </a:pPr>
              <a:t>1</a:t>
            </a:fld>
            <a:endParaRPr lang="en-US">
              <a:solidFill>
                <a:prstClr val="black"/>
              </a:solidFill>
              <a:latin typeface="Arial" charset="0"/>
            </a:endParaRPr>
          </a:p>
        </p:txBody>
      </p:sp>
    </p:spTree>
    <p:extLst>
      <p:ext uri="{BB962C8B-B14F-4D97-AF65-F5344CB8AC3E}">
        <p14:creationId xmlns:p14="http://schemas.microsoft.com/office/powerpoint/2010/main" val="56975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B0E517-5D2F-4CF7-A23B-46D0A1A32FE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0E517-5D2F-4CF7-A23B-46D0A1A32FE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0E517-5D2F-4CF7-A23B-46D0A1A32FE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8" name="Rectangle 17"/>
          <p:cNvSpPr/>
          <p:nvPr userDrawn="1"/>
        </p:nvSpPr>
        <p:spPr>
          <a:xfrm>
            <a:off x="0" y="3786190"/>
            <a:ext cx="9144000" cy="30718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219" tIns="45619" rIns="91219" bIns="45619" rtlCol="0" anchor="ctr"/>
          <a:lstStyle/>
          <a:p>
            <a:pPr algn="ctr"/>
            <a:endParaRPr lang="id-ID">
              <a:solidFill>
                <a:prstClr val="white"/>
              </a:solidFill>
            </a:endParaRPr>
          </a:p>
        </p:txBody>
      </p:sp>
      <p:sp>
        <p:nvSpPr>
          <p:cNvPr id="11" name="Rectangle 10"/>
          <p:cNvSpPr/>
          <p:nvPr/>
        </p:nvSpPr>
        <p:spPr>
          <a:xfrm>
            <a:off x="0" y="3675072"/>
            <a:ext cx="9144000" cy="141287"/>
          </a:xfrm>
          <a:prstGeom prst="rect">
            <a:avLst/>
          </a:prstGeom>
          <a:solidFill>
            <a:schemeClr val="bg1"/>
          </a:solidFill>
          <a:ln w="50800" cap="rnd" cmpd="thickThin" algn="ctr">
            <a:solidFill>
              <a:schemeClr val="bg1"/>
            </a:solidFill>
            <a:prstDash val="solid"/>
          </a:ln>
          <a:effectLst/>
        </p:spPr>
        <p:style>
          <a:lnRef idx="3">
            <a:schemeClr val="lt1"/>
          </a:lnRef>
          <a:fillRef idx="1">
            <a:schemeClr val="accent1"/>
          </a:fillRef>
          <a:effectRef idx="1">
            <a:schemeClr val="accent1"/>
          </a:effectRef>
          <a:fontRef idx="minor">
            <a:schemeClr val="lt1"/>
          </a:fontRef>
        </p:style>
        <p:txBody>
          <a:bodyPr lIns="91219" tIns="45619" rIns="91219" bIns="45619" anchor="ctr"/>
          <a:lstStyle/>
          <a:p>
            <a:pPr algn="ctr">
              <a:defRPr/>
            </a:pPr>
            <a:endParaRPr lang="id-ID" b="1">
              <a:solidFill>
                <a:srgbClr val="FFFFFF"/>
              </a:solidFill>
            </a:endParaRPr>
          </a:p>
        </p:txBody>
      </p:sp>
      <p:sp>
        <p:nvSpPr>
          <p:cNvPr id="13" name="Rectangle 12"/>
          <p:cNvSpPr/>
          <p:nvPr/>
        </p:nvSpPr>
        <p:spPr>
          <a:xfrm>
            <a:off x="0" y="1"/>
            <a:ext cx="9144000" cy="3702050"/>
          </a:xfrm>
          <a:prstGeom prst="rect">
            <a:avLst/>
          </a:prstGeom>
          <a:solidFill>
            <a:srgbClr val="FFFFCC"/>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219" tIns="45619" rIns="91219" bIns="45619" anchor="ctr"/>
          <a:lstStyle/>
          <a:p>
            <a:pPr algn="ctr">
              <a:defRPr/>
            </a:pPr>
            <a:endParaRPr lang="id-ID" b="1">
              <a:solidFill>
                <a:srgbClr val="FFFFFF"/>
              </a:solidFill>
            </a:endParaRPr>
          </a:p>
        </p:txBody>
      </p:sp>
    </p:spTree>
    <p:extLst>
      <p:ext uri="{BB962C8B-B14F-4D97-AF65-F5344CB8AC3E}">
        <p14:creationId xmlns:p14="http://schemas.microsoft.com/office/powerpoint/2010/main" val="342981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5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0E517-5D2F-4CF7-A23B-46D0A1A32FE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0E517-5D2F-4CF7-A23B-46D0A1A32FED}"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B0E517-5D2F-4CF7-A23B-46D0A1A32FE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B0E517-5D2F-4CF7-A23B-46D0A1A32FED}"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B0E517-5D2F-4CF7-A23B-46D0A1A32FED}"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0E517-5D2F-4CF7-A23B-46D0A1A32FED}"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0E517-5D2F-4CF7-A23B-46D0A1A32FE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0E517-5D2F-4CF7-A23B-46D0A1A32FED}"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FADDB-0E4B-41EF-9B49-C2EA6A322A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0E517-5D2F-4CF7-A23B-46D0A1A32FED}"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FADDB-0E4B-41EF-9B49-C2EA6A322A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artisticPaintStrokes/>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7298" y="0"/>
            <a:ext cx="9043642" cy="6858000"/>
          </a:xfrm>
          <a:prstGeom prst="rect">
            <a:avLst/>
          </a:prstGeom>
          <a:ln w="88900" cap="sq" cmpd="thickThin">
            <a:solidFill>
              <a:srgbClr val="000000"/>
            </a:solidFill>
            <a:prstDash val="solid"/>
            <a:miter lim="800000"/>
          </a:ln>
          <a:effectLst>
            <a:innerShdw blurRad="76200">
              <a:srgbClr val="000000"/>
            </a:innerShdw>
          </a:effectLst>
        </p:spPr>
        <p:style>
          <a:lnRef idx="3">
            <a:schemeClr val="lt1"/>
          </a:lnRef>
          <a:fillRef idx="1">
            <a:schemeClr val="dk1"/>
          </a:fillRef>
          <a:effectRef idx="1">
            <a:schemeClr val="dk1"/>
          </a:effectRef>
          <a:fontRef idx="minor">
            <a:schemeClr val="lt1"/>
          </a:fontRef>
        </p:style>
      </p:pic>
      <p:sp>
        <p:nvSpPr>
          <p:cNvPr id="22" name="Rounded Rectangle 21"/>
          <p:cNvSpPr/>
          <p:nvPr/>
        </p:nvSpPr>
        <p:spPr>
          <a:xfrm>
            <a:off x="0" y="0"/>
            <a:ext cx="9132544" cy="1916831"/>
          </a:xfrm>
          <a:prstGeom prst="roundRect">
            <a:avLst>
              <a:gd name="adj" fmla="val 2381"/>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a:p>
        </p:txBody>
      </p:sp>
      <p:sp>
        <p:nvSpPr>
          <p:cNvPr id="13" name="Rectangle 12"/>
          <p:cNvSpPr/>
          <p:nvPr/>
        </p:nvSpPr>
        <p:spPr>
          <a:xfrm>
            <a:off x="50946" y="3498275"/>
            <a:ext cx="9040504" cy="3048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91219" tIns="45619" rIns="91219" bIns="45619" rtlCol="0" anchor="ctr"/>
          <a:lstStyle/>
          <a:p>
            <a:pPr algn="ctr"/>
            <a:endParaRPr lang="id-ID">
              <a:ln>
                <a:solidFill>
                  <a:sysClr val="windowText" lastClr="000000"/>
                </a:solidFill>
              </a:ln>
              <a:solidFill>
                <a:prstClr val="white"/>
              </a:solidFill>
            </a:endParaRPr>
          </a:p>
        </p:txBody>
      </p:sp>
      <p:grpSp>
        <p:nvGrpSpPr>
          <p:cNvPr id="2" name="Group 1"/>
          <p:cNvGrpSpPr/>
          <p:nvPr/>
        </p:nvGrpSpPr>
        <p:grpSpPr>
          <a:xfrm>
            <a:off x="0" y="5638802"/>
            <a:ext cx="9067801" cy="1066800"/>
            <a:chOff x="152401" y="5638800"/>
            <a:chExt cx="8915400" cy="1066800"/>
          </a:xfrm>
        </p:grpSpPr>
        <p:sp>
          <p:nvSpPr>
            <p:cNvPr id="14" name="Rounded Rectangle 13"/>
            <p:cNvSpPr/>
            <p:nvPr/>
          </p:nvSpPr>
          <p:spPr>
            <a:xfrm>
              <a:off x="152401" y="5638800"/>
              <a:ext cx="8915400" cy="1066800"/>
            </a:xfrm>
            <a:prstGeom prst="roundRect">
              <a:avLst>
                <a:gd name="adj" fmla="val 2381"/>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62000" y="5858468"/>
              <a:ext cx="6019800" cy="584775"/>
            </a:xfrm>
            <a:prstGeom prst="rect">
              <a:avLst/>
            </a:prstGeom>
            <a:noFill/>
          </p:spPr>
          <p:txBody>
            <a:bodyPr wrap="square" rtlCol="0">
              <a:spAutoFit/>
            </a:bodyPr>
            <a:lstStyle/>
            <a:p>
              <a:pPr algn="ctr"/>
              <a:r>
                <a:rPr lang="en-US" sz="1600" b="1" dirty="0">
                  <a:latin typeface="Arial Rounded MT Bold" panose="020F0704030504030204" pitchFamily="34" charset="0"/>
                </a:rPr>
                <a:t>BADAN PERENCANAAN PEMBANGUNAN DAERAH</a:t>
              </a:r>
              <a:r>
                <a:rPr lang="id-ID" sz="1600" b="1" dirty="0">
                  <a:latin typeface="Arial Rounded MT Bold" panose="020F0704030504030204" pitchFamily="34" charset="0"/>
                </a:rPr>
                <a:t> </a:t>
              </a:r>
            </a:p>
            <a:p>
              <a:pPr algn="ctr"/>
              <a:r>
                <a:rPr lang="en-US" sz="1600" b="1" dirty="0">
                  <a:latin typeface="Arial Rounded MT Bold" panose="020F0704030504030204" pitchFamily="34" charset="0"/>
                </a:rPr>
                <a:t>K</a:t>
              </a:r>
              <a:r>
                <a:rPr lang="id-ID" sz="1600" b="1" dirty="0">
                  <a:latin typeface="Arial Rounded MT Bold" panose="020F0704030504030204" pitchFamily="34" charset="0"/>
                </a:rPr>
                <a:t>ABUPATEN CIAMIS</a:t>
              </a:r>
              <a:endParaRPr lang="en-US" sz="2000" b="1" dirty="0">
                <a:latin typeface="Arial Rounded MT Bold" panose="020F0704030504030204" pitchFamily="34" charset="0"/>
              </a:endParaRPr>
            </a:p>
          </p:txBody>
        </p:sp>
      </p:grpSp>
      <p:sp>
        <p:nvSpPr>
          <p:cNvPr id="24" name="TextBox 3"/>
          <p:cNvSpPr txBox="1">
            <a:spLocks noChangeArrowheads="1"/>
          </p:cNvSpPr>
          <p:nvPr/>
        </p:nvSpPr>
        <p:spPr bwMode="auto">
          <a:xfrm>
            <a:off x="1143000" y="3505200"/>
            <a:ext cx="7572428" cy="923281"/>
          </a:xfrm>
          <a:prstGeom prst="rect">
            <a:avLst/>
          </a:prstGeom>
          <a:noFill/>
          <a:ln w="9525">
            <a:noFill/>
            <a:miter lim="800000"/>
            <a:headEnd/>
            <a:tailEnd/>
          </a:ln>
        </p:spPr>
        <p:txBody>
          <a:bodyPr wrap="square" lIns="91390" tIns="45696" rIns="91390" bIns="45696">
            <a:spAutoFit/>
          </a:bodyPr>
          <a:lstStyle/>
          <a:p>
            <a:pPr algn="r" eaLnBrk="0" hangingPunct="0"/>
            <a:r>
              <a:rPr lang="id-ID" sz="1400" b="1" dirty="0">
                <a:solidFill>
                  <a:schemeClr val="bg1"/>
                </a:solidFill>
                <a:latin typeface="Arial Unicode MS" pitchFamily="34" charset="-128"/>
                <a:ea typeface="Arial Unicode MS" pitchFamily="34" charset="-128"/>
                <a:cs typeface="Arial Unicode MS" pitchFamily="34" charset="-128"/>
              </a:rPr>
              <a:t>Ciamis</a:t>
            </a:r>
            <a:r>
              <a:rPr lang="en-US" sz="1400" b="1" dirty="0">
                <a:solidFill>
                  <a:schemeClr val="bg1"/>
                </a:solidFill>
                <a:latin typeface="Arial Unicode MS" pitchFamily="34" charset="-128"/>
                <a:ea typeface="Arial Unicode MS" pitchFamily="34" charset="-128"/>
                <a:cs typeface="Arial Unicode MS" pitchFamily="34" charset="-128"/>
              </a:rPr>
              <a:t>, </a:t>
            </a:r>
            <a:r>
              <a:rPr lang="id-ID" sz="1400" b="1" dirty="0">
                <a:solidFill>
                  <a:schemeClr val="bg1"/>
                </a:solidFill>
                <a:latin typeface="Arial Unicode MS" pitchFamily="34" charset="-128"/>
                <a:ea typeface="Arial Unicode MS" pitchFamily="34" charset="-128"/>
                <a:cs typeface="Arial Unicode MS" pitchFamily="34" charset="-128"/>
              </a:rPr>
              <a:t> </a:t>
            </a:r>
            <a:r>
              <a:rPr lang="en-US" sz="1400" b="1" dirty="0">
                <a:solidFill>
                  <a:schemeClr val="bg1"/>
                </a:solidFill>
                <a:latin typeface="Arial Unicode MS" pitchFamily="34" charset="-128"/>
                <a:ea typeface="Arial Unicode MS" pitchFamily="34" charset="-128"/>
                <a:cs typeface="Arial Unicode MS" pitchFamily="34" charset="-128"/>
              </a:rPr>
              <a:t>2</a:t>
            </a:r>
            <a:r>
              <a:rPr lang="id-ID" sz="1400" b="1" dirty="0">
                <a:solidFill>
                  <a:schemeClr val="bg1"/>
                </a:solidFill>
                <a:latin typeface="Arial Unicode MS" pitchFamily="34" charset="-128"/>
                <a:ea typeface="Arial Unicode MS" pitchFamily="34" charset="-128"/>
                <a:cs typeface="Arial Unicode MS" pitchFamily="34" charset="-128"/>
              </a:rPr>
              <a:t>3 Maret </a:t>
            </a:r>
            <a:r>
              <a:rPr lang="en-US" sz="1400" b="1" dirty="0">
                <a:solidFill>
                  <a:schemeClr val="bg1"/>
                </a:solidFill>
                <a:latin typeface="Arial Unicode MS" pitchFamily="34" charset="-128"/>
                <a:ea typeface="Arial Unicode MS" pitchFamily="34" charset="-128"/>
                <a:cs typeface="Arial Unicode MS" pitchFamily="34" charset="-128"/>
              </a:rPr>
              <a:t>201</a:t>
            </a:r>
            <a:r>
              <a:rPr lang="id-ID" sz="1400" b="1" dirty="0">
                <a:solidFill>
                  <a:schemeClr val="bg1"/>
                </a:solidFill>
                <a:latin typeface="Arial Unicode MS" pitchFamily="34" charset="-128"/>
                <a:ea typeface="Arial Unicode MS" pitchFamily="34" charset="-128"/>
                <a:cs typeface="Arial Unicode MS" pitchFamily="34" charset="-128"/>
              </a:rPr>
              <a:t>7</a:t>
            </a:r>
            <a:endParaRPr lang="en-US" sz="1400" b="1" dirty="0">
              <a:solidFill>
                <a:schemeClr val="bg1"/>
              </a:solidFill>
              <a:latin typeface="Arial Unicode MS" pitchFamily="34" charset="-128"/>
              <a:ea typeface="Arial Unicode MS" pitchFamily="34" charset="-128"/>
              <a:cs typeface="Arial Unicode MS" pitchFamily="34" charset="-128"/>
            </a:endParaRPr>
          </a:p>
          <a:p>
            <a:pPr algn="r" eaLnBrk="0" hangingPunct="0"/>
            <a:endParaRPr lang="en-US" sz="1600" b="1" dirty="0">
              <a:latin typeface="Arial Unicode MS" pitchFamily="34" charset="-128"/>
              <a:ea typeface="Arial Unicode MS" pitchFamily="34" charset="-128"/>
              <a:cs typeface="Arial Unicode MS" pitchFamily="34" charset="-128"/>
            </a:endParaRPr>
          </a:p>
          <a:p>
            <a:pPr algn="r" eaLnBrk="0" hangingPunct="0"/>
            <a:endParaRPr lang="en-US" sz="1200" b="1" dirty="0">
              <a:latin typeface="Arial Unicode MS" pitchFamily="34" charset="-128"/>
              <a:ea typeface="Arial Unicode MS" pitchFamily="34" charset="-128"/>
              <a:cs typeface="Arial Unicode MS" pitchFamily="34" charset="-128"/>
            </a:endParaRPr>
          </a:p>
          <a:p>
            <a:pPr algn="r" eaLnBrk="0" hangingPunct="0"/>
            <a:endParaRPr lang="id-ID" sz="1200" dirty="0">
              <a:solidFill>
                <a:schemeClr val="bg1"/>
              </a:solidFill>
              <a:latin typeface="Trebuchet MS" pitchFamily="34" charset="0"/>
            </a:endParaRPr>
          </a:p>
        </p:txBody>
      </p:sp>
      <p:sp>
        <p:nvSpPr>
          <p:cNvPr id="15" name="Title 1"/>
          <p:cNvSpPr txBox="1">
            <a:spLocks/>
          </p:cNvSpPr>
          <p:nvPr/>
        </p:nvSpPr>
        <p:spPr>
          <a:xfrm>
            <a:off x="1295400" y="-7880"/>
            <a:ext cx="7391400" cy="2291578"/>
          </a:xfrm>
          <a:prstGeom prst="rect">
            <a:avLst/>
          </a:prstGeom>
        </p:spPr>
        <p:txBody>
          <a:bodyPr vert="horz" lIns="91440" tIns="45720" rIns="91440" bIns="45720" rtlCol="0" anchor="b" anchorCtr="0">
            <a:normAutofit fontScale="675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2500" b="1" dirty="0">
              <a:solidFill>
                <a:schemeClr val="tx1"/>
              </a:solidFill>
            </a:endParaRPr>
          </a:p>
          <a:p>
            <a:pPr algn="r"/>
            <a:r>
              <a:rPr lang="en-US" sz="3700" b="1" dirty="0">
                <a:solidFill>
                  <a:srgbClr val="002060"/>
                </a:solidFill>
              </a:rPr>
              <a:t>AKSI PENCEGAHAN DAN PEMBERANTASAN KORUPSI PEMERINTAH DAERAH </a:t>
            </a:r>
            <a:endParaRPr lang="id-ID" sz="3700" b="1" dirty="0">
              <a:solidFill>
                <a:srgbClr val="002060"/>
              </a:solidFill>
            </a:endParaRPr>
          </a:p>
          <a:p>
            <a:pPr algn="r"/>
            <a:endParaRPr lang="en-US" sz="1200" b="1" dirty="0">
              <a:solidFill>
                <a:srgbClr val="C00000"/>
              </a:solidFill>
            </a:endParaRPr>
          </a:p>
          <a:p>
            <a:pPr algn="r"/>
            <a:r>
              <a:rPr lang="id-ID" sz="3200" b="1" dirty="0">
                <a:solidFill>
                  <a:schemeClr val="tx1"/>
                </a:solidFill>
              </a:rPr>
              <a:t>KABUPATEN CIAMIS</a:t>
            </a:r>
          </a:p>
          <a:p>
            <a:pPr algn="r"/>
            <a:r>
              <a:rPr lang="id-ID" sz="2500" b="1" dirty="0">
                <a:solidFill>
                  <a:schemeClr val="tx1"/>
                </a:solidFill>
              </a:rPr>
              <a:t>T</a:t>
            </a:r>
            <a:r>
              <a:rPr lang="en-US" sz="2500" b="1" dirty="0">
                <a:solidFill>
                  <a:schemeClr val="tx1"/>
                </a:solidFill>
              </a:rPr>
              <a:t>AHUN 2016-2017</a:t>
            </a:r>
            <a:endParaRPr lang="id-ID" sz="2500" b="1" dirty="0">
              <a:solidFill>
                <a:schemeClr val="tx1"/>
              </a:solidFill>
            </a:endParaRPr>
          </a:p>
          <a:p>
            <a:pPr algn="r"/>
            <a:endParaRPr lang="id-ID" sz="3700" b="1" dirty="0">
              <a:solidFill>
                <a:schemeClr val="tx1"/>
              </a:solidFill>
            </a:endParaRPr>
          </a:p>
          <a:p>
            <a:pPr algn="r"/>
            <a:endParaRPr lang="en-US" sz="2100" b="1" dirty="0">
              <a:solidFill>
                <a:srgbClr val="FF0000"/>
              </a:solidFill>
            </a:endParaRPr>
          </a:p>
          <a:p>
            <a:pPr algn="r"/>
            <a:r>
              <a:rPr lang="en-US" sz="1800" b="1" dirty="0">
                <a:solidFill>
                  <a:srgbClr val="002060"/>
                </a:solidFill>
              </a:rPr>
              <a:t> </a:t>
            </a:r>
            <a:endParaRPr lang="id-ID" sz="1800" b="1" dirty="0">
              <a:solidFill>
                <a:srgbClr val="002060"/>
              </a:solidFill>
            </a:endParaRPr>
          </a:p>
        </p:txBody>
      </p:sp>
      <p:pic>
        <p:nvPicPr>
          <p:cNvPr id="21" name="Picture 2" descr="E:\pak roni\FUR COVER\schewhart[transpara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4321" y="5780904"/>
            <a:ext cx="772296" cy="772296"/>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1306285" y="1230085"/>
            <a:ext cx="7391400" cy="15240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2500" b="1" dirty="0">
              <a:solidFill>
                <a:schemeClr val="tx1"/>
              </a:solidFill>
            </a:endParaRPr>
          </a:p>
          <a:p>
            <a:pPr algn="r"/>
            <a:endParaRPr lang="en-US" sz="2500" b="1" dirty="0">
              <a:solidFill>
                <a:srgbClr val="C00000"/>
              </a:solidFill>
            </a:endParaRPr>
          </a:p>
          <a:p>
            <a:pPr algn="r"/>
            <a:endParaRPr lang="id-ID" sz="3700" b="1" dirty="0">
              <a:solidFill>
                <a:schemeClr val="tx1"/>
              </a:solidFill>
            </a:endParaRPr>
          </a:p>
          <a:p>
            <a:pPr algn="r"/>
            <a:endParaRPr lang="en-US" sz="2100" b="1" dirty="0">
              <a:solidFill>
                <a:srgbClr val="FF0000"/>
              </a:solidFill>
            </a:endParaRPr>
          </a:p>
          <a:p>
            <a:pPr algn="r"/>
            <a:r>
              <a:rPr lang="en-US" sz="1800" b="1" dirty="0">
                <a:solidFill>
                  <a:srgbClr val="002060"/>
                </a:solidFill>
              </a:rPr>
              <a:t> </a:t>
            </a:r>
            <a:endParaRPr lang="id-ID" sz="1800" b="1" dirty="0">
              <a:solidFill>
                <a:srgbClr val="002060"/>
              </a:solidFill>
            </a:endParaRP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566" y="5780903"/>
            <a:ext cx="630907" cy="831795"/>
          </a:xfrm>
          <a:prstGeom prst="rect">
            <a:avLst/>
          </a:prstGeom>
        </p:spPr>
      </p:pic>
      <p:pic>
        <p:nvPicPr>
          <p:cNvPr id="1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4440" y="5872984"/>
            <a:ext cx="974226" cy="598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362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457200" y="274638"/>
            <a:ext cx="8229600" cy="1143000"/>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a:ln>
                  <a:noFill/>
                </a:ln>
                <a:solidFill>
                  <a:schemeClr val="tx1"/>
                </a:solidFill>
                <a:effectLst/>
                <a:uLnTx/>
                <a:uFillTx/>
                <a:latin typeface="+mj-lt"/>
                <a:ea typeface="+mj-ea"/>
                <a:cs typeface="+mj-cs"/>
              </a:rPr>
              <a:t>SUBSTANSI HASIL PEMANTAUAN</a:t>
            </a:r>
            <a:endParaRPr kumimoji="0" lang="en-US" sz="30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457200" y="1524000"/>
            <a:ext cx="8229600" cy="3962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Substansi</a:t>
            </a:r>
            <a:r>
              <a:rPr lang="en-US" dirty="0"/>
              <a:t> </a:t>
            </a:r>
            <a:r>
              <a:rPr lang="en-US" dirty="0" err="1"/>
              <a:t>laporan</a:t>
            </a:r>
            <a:r>
              <a:rPr lang="en-US" dirty="0"/>
              <a:t> </a:t>
            </a:r>
            <a:r>
              <a:rPr lang="en-US" dirty="0" err="1"/>
              <a:t>hasil</a:t>
            </a:r>
            <a:r>
              <a:rPr lang="en-US" dirty="0"/>
              <a:t> </a:t>
            </a:r>
            <a:r>
              <a:rPr lang="en-US" dirty="0" err="1"/>
              <a:t>pemantauan</a:t>
            </a:r>
            <a:r>
              <a:rPr lang="en-US" dirty="0"/>
              <a:t> </a:t>
            </a:r>
            <a:r>
              <a:rPr lang="en-US" dirty="0" err="1"/>
              <a:t>memuat</a:t>
            </a:r>
            <a:r>
              <a:rPr lang="en-US" dirty="0"/>
              <a:t> </a:t>
            </a:r>
            <a:r>
              <a:rPr lang="en-US" dirty="0" err="1"/>
              <a:t>tentang</a:t>
            </a:r>
            <a:r>
              <a:rPr lang="en-US" dirty="0"/>
              <a:t> :</a:t>
            </a:r>
          </a:p>
          <a:p>
            <a:pPr lvl="1"/>
            <a:r>
              <a:rPr lang="en-US" i="1" dirty="0" err="1"/>
              <a:t>Realisasi</a:t>
            </a:r>
            <a:r>
              <a:rPr lang="en-US" i="1" dirty="0"/>
              <a:t>/</a:t>
            </a:r>
            <a:r>
              <a:rPr lang="en-US" i="1" dirty="0" err="1"/>
              <a:t>pelaksanaan</a:t>
            </a:r>
            <a:r>
              <a:rPr lang="en-US" i="1" dirty="0"/>
              <a:t> </a:t>
            </a:r>
            <a:r>
              <a:rPr lang="en-US" i="1" dirty="0" err="1"/>
              <a:t>Aksi</a:t>
            </a:r>
            <a:r>
              <a:rPr lang="en-US" i="1" dirty="0"/>
              <a:t> PPK yang </a:t>
            </a:r>
            <a:r>
              <a:rPr lang="en-US" i="1" dirty="0" err="1"/>
              <a:t>diisi</a:t>
            </a:r>
            <a:r>
              <a:rPr lang="en-US" i="1" dirty="0"/>
              <a:t> </a:t>
            </a:r>
            <a:r>
              <a:rPr lang="en-US" i="1" dirty="0" err="1"/>
              <a:t>dengan</a:t>
            </a:r>
            <a:r>
              <a:rPr lang="en-US" i="1" dirty="0"/>
              <a:t> </a:t>
            </a:r>
            <a:r>
              <a:rPr lang="en-US" i="1" dirty="0" err="1"/>
              <a:t>cara</a:t>
            </a:r>
            <a:r>
              <a:rPr lang="en-US" i="1" dirty="0"/>
              <a:t> </a:t>
            </a:r>
            <a:r>
              <a:rPr lang="en-US" i="1" dirty="0" err="1"/>
              <a:t>membandingkan</a:t>
            </a:r>
            <a:r>
              <a:rPr lang="en-US" i="1" dirty="0"/>
              <a:t> target </a:t>
            </a:r>
            <a:r>
              <a:rPr lang="en-US" i="1" dirty="0" err="1"/>
              <a:t>dalam</a:t>
            </a:r>
            <a:r>
              <a:rPr lang="en-US" i="1" dirty="0"/>
              <a:t> </a:t>
            </a:r>
            <a:r>
              <a:rPr lang="en-US" i="1" dirty="0" err="1"/>
              <a:t>rencana</a:t>
            </a:r>
            <a:r>
              <a:rPr lang="en-US" i="1" dirty="0"/>
              <a:t> </a:t>
            </a:r>
            <a:r>
              <a:rPr lang="en-US" i="1" dirty="0" err="1"/>
              <a:t>dan</a:t>
            </a:r>
            <a:r>
              <a:rPr lang="en-US" i="1" dirty="0"/>
              <a:t> </a:t>
            </a:r>
            <a:r>
              <a:rPr lang="en-US" i="1" dirty="0" err="1"/>
              <a:t>capaian</a:t>
            </a:r>
            <a:r>
              <a:rPr lang="en-US" i="1" dirty="0"/>
              <a:t> </a:t>
            </a:r>
            <a:r>
              <a:rPr lang="en-US" i="1" dirty="0" err="1"/>
              <a:t>akhir</a:t>
            </a:r>
            <a:r>
              <a:rPr lang="en-US" i="1" dirty="0"/>
              <a:t> </a:t>
            </a:r>
            <a:r>
              <a:rPr lang="en-US" i="1" dirty="0" err="1"/>
              <a:t>pelaksanaan</a:t>
            </a:r>
            <a:r>
              <a:rPr lang="en-US" i="1" dirty="0"/>
              <a:t> </a:t>
            </a:r>
            <a:r>
              <a:rPr lang="en-US" i="1" dirty="0" err="1"/>
              <a:t>aksi</a:t>
            </a:r>
            <a:r>
              <a:rPr lang="en-US" i="1" dirty="0"/>
              <a:t> </a:t>
            </a:r>
            <a:r>
              <a:rPr lang="en-US" i="1" dirty="0" err="1"/>
              <a:t>pada</a:t>
            </a:r>
            <a:r>
              <a:rPr lang="en-US" i="1" dirty="0"/>
              <a:t> </a:t>
            </a:r>
            <a:r>
              <a:rPr lang="en-US" i="1" dirty="0" err="1"/>
              <a:t>periode</a:t>
            </a:r>
            <a:r>
              <a:rPr lang="en-US" i="1" dirty="0"/>
              <a:t> </a:t>
            </a:r>
            <a:r>
              <a:rPr lang="en-US" i="1" dirty="0" err="1"/>
              <a:t>pelaporan</a:t>
            </a:r>
            <a:r>
              <a:rPr lang="en-US" i="1" dirty="0"/>
              <a:t> </a:t>
            </a:r>
            <a:r>
              <a:rPr lang="en-US" i="1" dirty="0" err="1"/>
              <a:t>triwulan</a:t>
            </a:r>
            <a:endParaRPr lang="en-US" i="1" dirty="0"/>
          </a:p>
          <a:p>
            <a:pPr lvl="1"/>
            <a:r>
              <a:rPr lang="en-US" i="1" dirty="0" err="1"/>
              <a:t>Identifikasi</a:t>
            </a:r>
            <a:r>
              <a:rPr lang="en-US" i="1" dirty="0"/>
              <a:t> </a:t>
            </a:r>
            <a:r>
              <a:rPr lang="en-US" i="1" dirty="0" err="1"/>
              <a:t>masalah</a:t>
            </a:r>
            <a:r>
              <a:rPr lang="en-US" i="1" dirty="0"/>
              <a:t> </a:t>
            </a:r>
            <a:r>
              <a:rPr lang="en-US" i="1" dirty="0" err="1"/>
              <a:t>dan</a:t>
            </a:r>
            <a:r>
              <a:rPr lang="en-US" i="1" dirty="0"/>
              <a:t> </a:t>
            </a:r>
            <a:r>
              <a:rPr lang="en-US" i="1" dirty="0" err="1"/>
              <a:t>solusi</a:t>
            </a:r>
            <a:r>
              <a:rPr lang="en-US" i="1" dirty="0"/>
              <a:t> </a:t>
            </a:r>
            <a:r>
              <a:rPr lang="en-US" i="1" dirty="0" err="1"/>
              <a:t>serta</a:t>
            </a:r>
            <a:r>
              <a:rPr lang="en-US" i="1" dirty="0"/>
              <a:t> </a:t>
            </a:r>
            <a:r>
              <a:rPr lang="en-US" i="1" dirty="0" err="1"/>
              <a:t>tindak</a:t>
            </a:r>
            <a:r>
              <a:rPr lang="en-US" i="1" dirty="0"/>
              <a:t> </a:t>
            </a:r>
            <a:r>
              <a:rPr lang="en-US" i="1" dirty="0" err="1"/>
              <a:t>lanjut</a:t>
            </a:r>
            <a:r>
              <a:rPr lang="en-US" i="1" dirty="0"/>
              <a:t> </a:t>
            </a:r>
            <a:r>
              <a:rPr lang="en-US" i="1" dirty="0" err="1"/>
              <a:t>untuk</a:t>
            </a:r>
            <a:r>
              <a:rPr lang="en-US" i="1" dirty="0"/>
              <a:t> </a:t>
            </a:r>
            <a:r>
              <a:rPr lang="en-US" i="1" dirty="0" err="1"/>
              <a:t>periode</a:t>
            </a:r>
            <a:r>
              <a:rPr lang="en-US" i="1" dirty="0"/>
              <a:t> </a:t>
            </a:r>
            <a:r>
              <a:rPr lang="en-US" i="1" dirty="0" err="1"/>
              <a:t>pelaporan</a:t>
            </a:r>
            <a:r>
              <a:rPr lang="en-US" i="1" dirty="0"/>
              <a:t> </a:t>
            </a:r>
            <a:r>
              <a:rPr lang="en-US" i="1" dirty="0" err="1"/>
              <a:t>triwulan</a:t>
            </a:r>
            <a:r>
              <a:rPr lang="en-US" i="1" dirty="0"/>
              <a:t> </a:t>
            </a:r>
            <a:r>
              <a:rPr lang="en-US" i="1" dirty="0" err="1"/>
              <a:t>berikutnya</a:t>
            </a:r>
            <a:endParaRPr lang="en-US" i="1"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6631"/>
            <a:ext cx="7010399" cy="553998"/>
          </a:xfrm>
          <a:prstGeom prst="rect">
            <a:avLst/>
          </a:prstGeom>
        </p:spPr>
        <p:txBody>
          <a:bodyPr wrap="square">
            <a:spAutoFit/>
          </a:bodyPr>
          <a:lstStyle/>
          <a:p>
            <a:pPr algn="ctr"/>
            <a:r>
              <a:rPr lang="en-US" sz="3000" dirty="0"/>
              <a:t>SUBSTANSI HASIL PEMANTAUAN</a:t>
            </a:r>
          </a:p>
        </p:txBody>
      </p:sp>
      <p:sp>
        <p:nvSpPr>
          <p:cNvPr id="3" name="Content Placeholder 2"/>
          <p:cNvSpPr txBox="1">
            <a:spLocks/>
          </p:cNvSpPr>
          <p:nvPr/>
        </p:nvSpPr>
        <p:spPr>
          <a:xfrm>
            <a:off x="457200" y="1066801"/>
            <a:ext cx="8229600" cy="3962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Substansi</a:t>
            </a:r>
            <a:r>
              <a:rPr lang="en-US" dirty="0"/>
              <a:t> </a:t>
            </a:r>
            <a:r>
              <a:rPr lang="en-US" dirty="0" err="1"/>
              <a:t>laporan</a:t>
            </a:r>
            <a:r>
              <a:rPr lang="en-US" dirty="0"/>
              <a:t> </a:t>
            </a:r>
            <a:r>
              <a:rPr lang="en-US" dirty="0" err="1"/>
              <a:t>hasil</a:t>
            </a:r>
            <a:r>
              <a:rPr lang="en-US" dirty="0"/>
              <a:t> </a:t>
            </a:r>
            <a:r>
              <a:rPr lang="en-US" dirty="0" err="1"/>
              <a:t>pemantauan</a:t>
            </a:r>
            <a:r>
              <a:rPr lang="en-US" dirty="0"/>
              <a:t> </a:t>
            </a:r>
            <a:r>
              <a:rPr lang="en-US" dirty="0" err="1"/>
              <a:t>memuat</a:t>
            </a:r>
            <a:r>
              <a:rPr lang="en-US" dirty="0"/>
              <a:t> </a:t>
            </a:r>
            <a:r>
              <a:rPr lang="en-US" dirty="0" err="1"/>
              <a:t>tentang</a:t>
            </a:r>
            <a:r>
              <a:rPr lang="en-US" dirty="0"/>
              <a:t> :</a:t>
            </a:r>
          </a:p>
          <a:p>
            <a:pPr lvl="1"/>
            <a:r>
              <a:rPr lang="en-US" i="1" dirty="0" err="1"/>
              <a:t>Realisasi</a:t>
            </a:r>
            <a:r>
              <a:rPr lang="en-US" i="1" dirty="0"/>
              <a:t>/</a:t>
            </a:r>
            <a:r>
              <a:rPr lang="en-US" i="1" dirty="0" err="1"/>
              <a:t>pelaksanaan</a:t>
            </a:r>
            <a:r>
              <a:rPr lang="en-US" i="1" dirty="0"/>
              <a:t> </a:t>
            </a:r>
            <a:r>
              <a:rPr lang="en-US" i="1" dirty="0" err="1"/>
              <a:t>Aksi</a:t>
            </a:r>
            <a:r>
              <a:rPr lang="en-US" i="1" dirty="0"/>
              <a:t> PPK yang </a:t>
            </a:r>
            <a:r>
              <a:rPr lang="en-US" i="1" dirty="0" err="1"/>
              <a:t>diisi</a:t>
            </a:r>
            <a:r>
              <a:rPr lang="en-US" i="1" dirty="0"/>
              <a:t> </a:t>
            </a:r>
            <a:r>
              <a:rPr lang="en-US" i="1" dirty="0" err="1"/>
              <a:t>dengan</a:t>
            </a:r>
            <a:r>
              <a:rPr lang="en-US" i="1" dirty="0"/>
              <a:t> </a:t>
            </a:r>
            <a:r>
              <a:rPr lang="en-US" i="1" dirty="0" err="1"/>
              <a:t>cara</a:t>
            </a:r>
            <a:r>
              <a:rPr lang="en-US" i="1" dirty="0"/>
              <a:t> </a:t>
            </a:r>
            <a:r>
              <a:rPr lang="en-US" i="1" dirty="0" err="1"/>
              <a:t>membandingkan</a:t>
            </a:r>
            <a:r>
              <a:rPr lang="en-US" i="1" dirty="0"/>
              <a:t> target </a:t>
            </a:r>
            <a:r>
              <a:rPr lang="en-US" i="1" dirty="0" err="1"/>
              <a:t>dalam</a:t>
            </a:r>
            <a:r>
              <a:rPr lang="en-US" i="1" dirty="0"/>
              <a:t> </a:t>
            </a:r>
            <a:r>
              <a:rPr lang="en-US" i="1" dirty="0" err="1"/>
              <a:t>rencana</a:t>
            </a:r>
            <a:r>
              <a:rPr lang="en-US" i="1" dirty="0"/>
              <a:t> </a:t>
            </a:r>
            <a:r>
              <a:rPr lang="en-US" i="1" dirty="0" err="1"/>
              <a:t>dan</a:t>
            </a:r>
            <a:r>
              <a:rPr lang="en-US" i="1" dirty="0"/>
              <a:t> </a:t>
            </a:r>
            <a:r>
              <a:rPr lang="en-US" i="1" dirty="0" err="1"/>
              <a:t>capaian</a:t>
            </a:r>
            <a:r>
              <a:rPr lang="en-US" i="1" dirty="0"/>
              <a:t> </a:t>
            </a:r>
            <a:r>
              <a:rPr lang="en-US" i="1" dirty="0" err="1"/>
              <a:t>akhir</a:t>
            </a:r>
            <a:r>
              <a:rPr lang="en-US" i="1" dirty="0"/>
              <a:t> </a:t>
            </a:r>
            <a:r>
              <a:rPr lang="en-US" i="1" dirty="0" err="1"/>
              <a:t>pelaksanaan</a:t>
            </a:r>
            <a:r>
              <a:rPr lang="en-US" i="1" dirty="0"/>
              <a:t> </a:t>
            </a:r>
            <a:r>
              <a:rPr lang="en-US" i="1" dirty="0" err="1"/>
              <a:t>aksi</a:t>
            </a:r>
            <a:r>
              <a:rPr lang="en-US" i="1" dirty="0"/>
              <a:t> </a:t>
            </a:r>
            <a:r>
              <a:rPr lang="en-US" i="1" dirty="0" err="1"/>
              <a:t>pada</a:t>
            </a:r>
            <a:r>
              <a:rPr lang="en-US" i="1" dirty="0"/>
              <a:t> </a:t>
            </a:r>
            <a:r>
              <a:rPr lang="en-US" i="1" dirty="0" err="1"/>
              <a:t>periode</a:t>
            </a:r>
            <a:r>
              <a:rPr lang="en-US" i="1" dirty="0"/>
              <a:t> </a:t>
            </a:r>
            <a:r>
              <a:rPr lang="en-US" i="1" dirty="0" err="1"/>
              <a:t>pelaporan</a:t>
            </a:r>
            <a:r>
              <a:rPr lang="en-US" i="1" dirty="0"/>
              <a:t> </a:t>
            </a:r>
            <a:r>
              <a:rPr lang="en-US" i="1" dirty="0" err="1"/>
              <a:t>triwulan</a:t>
            </a:r>
            <a:endParaRPr lang="en-US" i="1" dirty="0"/>
          </a:p>
          <a:p>
            <a:pPr lvl="1"/>
            <a:r>
              <a:rPr lang="en-US" i="1" dirty="0" err="1"/>
              <a:t>Identifikasi</a:t>
            </a:r>
            <a:r>
              <a:rPr lang="en-US" i="1" dirty="0"/>
              <a:t> </a:t>
            </a:r>
            <a:r>
              <a:rPr lang="en-US" i="1" dirty="0" err="1"/>
              <a:t>masalah</a:t>
            </a:r>
            <a:r>
              <a:rPr lang="en-US" i="1" dirty="0"/>
              <a:t> </a:t>
            </a:r>
            <a:r>
              <a:rPr lang="en-US" i="1" dirty="0" err="1"/>
              <a:t>dan</a:t>
            </a:r>
            <a:r>
              <a:rPr lang="en-US" i="1" dirty="0"/>
              <a:t> </a:t>
            </a:r>
            <a:r>
              <a:rPr lang="en-US" i="1" dirty="0" err="1"/>
              <a:t>solusi</a:t>
            </a:r>
            <a:r>
              <a:rPr lang="en-US" i="1" dirty="0"/>
              <a:t> </a:t>
            </a:r>
            <a:r>
              <a:rPr lang="en-US" i="1" dirty="0" err="1"/>
              <a:t>serta</a:t>
            </a:r>
            <a:r>
              <a:rPr lang="en-US" i="1" dirty="0"/>
              <a:t> </a:t>
            </a:r>
            <a:r>
              <a:rPr lang="en-US" i="1" dirty="0" err="1"/>
              <a:t>tindak</a:t>
            </a:r>
            <a:r>
              <a:rPr lang="en-US" i="1" dirty="0"/>
              <a:t> </a:t>
            </a:r>
            <a:r>
              <a:rPr lang="en-US" i="1" dirty="0" err="1"/>
              <a:t>lanjut</a:t>
            </a:r>
            <a:r>
              <a:rPr lang="en-US" i="1" dirty="0"/>
              <a:t> </a:t>
            </a:r>
            <a:r>
              <a:rPr lang="en-US" i="1" dirty="0" err="1"/>
              <a:t>untuk</a:t>
            </a:r>
            <a:r>
              <a:rPr lang="en-US" i="1" dirty="0"/>
              <a:t> </a:t>
            </a:r>
            <a:r>
              <a:rPr lang="en-US" i="1" dirty="0" err="1"/>
              <a:t>periode</a:t>
            </a:r>
            <a:r>
              <a:rPr lang="en-US" i="1" dirty="0"/>
              <a:t> </a:t>
            </a:r>
            <a:r>
              <a:rPr lang="en-US" i="1" dirty="0" err="1"/>
              <a:t>pelaporan</a:t>
            </a:r>
            <a:r>
              <a:rPr lang="en-US" i="1" dirty="0"/>
              <a:t> </a:t>
            </a:r>
            <a:r>
              <a:rPr lang="en-US" i="1" dirty="0" err="1"/>
              <a:t>triwulan</a:t>
            </a:r>
            <a:r>
              <a:rPr lang="en-US" i="1" dirty="0"/>
              <a:t> </a:t>
            </a:r>
            <a:r>
              <a:rPr lang="en-US" i="1" dirty="0" err="1"/>
              <a:t>berikutnya</a:t>
            </a:r>
            <a:endParaRPr lang="en-US" i="1" dirty="0"/>
          </a:p>
          <a:p>
            <a:endParaRPr lang="en-US" dirty="0"/>
          </a:p>
        </p:txBody>
      </p:sp>
      <p:sp>
        <p:nvSpPr>
          <p:cNvPr id="4" name="TextBox 3"/>
          <p:cNvSpPr txBox="1"/>
          <p:nvPr/>
        </p:nvSpPr>
        <p:spPr>
          <a:xfrm>
            <a:off x="1143000" y="5715000"/>
            <a:ext cx="7239000" cy="400110"/>
          </a:xfrm>
          <a:prstGeom prst="rect">
            <a:avLst/>
          </a:prstGeom>
          <a:noFill/>
        </p:spPr>
        <p:txBody>
          <a:bodyPr wrap="square" rtlCol="0">
            <a:spAutoFit/>
          </a:bodyPr>
          <a:lstStyle/>
          <a:p>
            <a:r>
              <a:rPr lang="en-US" sz="2000" i="1" dirty="0"/>
              <a:t>Bab III.C point  5 ,</a:t>
            </a:r>
            <a:r>
              <a:rPr lang="en-US" sz="2000" i="1" dirty="0" err="1"/>
              <a:t>huruf</a:t>
            </a:r>
            <a:r>
              <a:rPr lang="en-US" sz="2000" i="1" dirty="0"/>
              <a:t> a da b, </a:t>
            </a:r>
            <a:r>
              <a:rPr lang="en-US" sz="2000" i="1" dirty="0" err="1"/>
              <a:t>Permen</a:t>
            </a:r>
            <a:r>
              <a:rPr lang="en-US" sz="2000" i="1" dirty="0"/>
              <a:t> PPN /</a:t>
            </a:r>
            <a:r>
              <a:rPr lang="en-US" sz="2000" i="1" dirty="0" err="1"/>
              <a:t>Bappenas</a:t>
            </a:r>
            <a:r>
              <a:rPr lang="en-US" sz="2000" i="1" dirty="0"/>
              <a:t> No.1/2013</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8813" y="312738"/>
            <a:ext cx="7107894" cy="5486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2400" b="1" dirty="0">
                <a:latin typeface="Arial Bold" panose="020B0704020202020204" pitchFamily="34" charset="0"/>
                <a:cs typeface="Arial Bold" panose="020B0704020202020204" pitchFamily="34" charset="0"/>
              </a:rPr>
              <a:t>SISTEM PEMANTAUAN </a:t>
            </a:r>
            <a:r>
              <a:rPr lang="id-ID" sz="2400" b="1" i="1" dirty="0">
                <a:latin typeface="Arial Bold" panose="020B0704020202020204" pitchFamily="34" charset="0"/>
                <a:cs typeface="Arial Bold" panose="020B0704020202020204" pitchFamily="34" charset="0"/>
              </a:rPr>
              <a:t>ONLINE</a:t>
            </a:r>
          </a:p>
        </p:txBody>
      </p:sp>
      <p:pic>
        <p:nvPicPr>
          <p:cNvPr id="26" name="Picture 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076" b="4274"/>
          <a:stretch/>
        </p:blipFill>
        <p:spPr bwMode="auto">
          <a:xfrm>
            <a:off x="2640571" y="1133788"/>
            <a:ext cx="2780691" cy="132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307975" y="4042177"/>
            <a:ext cx="2523046" cy="1152128"/>
            <a:chOff x="827584" y="3573016"/>
            <a:chExt cx="2016224" cy="1152128"/>
          </a:xfrm>
        </p:grpSpPr>
        <p:sp>
          <p:nvSpPr>
            <p:cNvPr id="28" name="Rectangle 27"/>
            <p:cNvSpPr/>
            <p:nvPr/>
          </p:nvSpPr>
          <p:spPr>
            <a:xfrm>
              <a:off x="827584" y="3573016"/>
              <a:ext cx="2016224" cy="11521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a:off x="971600" y="3645024"/>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sp>
          <p:nvSpPr>
            <p:cNvPr id="30" name="Rectangle 29"/>
            <p:cNvSpPr/>
            <p:nvPr/>
          </p:nvSpPr>
          <p:spPr>
            <a:xfrm>
              <a:off x="1594098" y="3645024"/>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sp>
          <p:nvSpPr>
            <p:cNvPr id="31" name="Rectangle 30"/>
            <p:cNvSpPr/>
            <p:nvPr/>
          </p:nvSpPr>
          <p:spPr>
            <a:xfrm>
              <a:off x="2195736" y="3659020"/>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sp>
          <p:nvSpPr>
            <p:cNvPr id="32" name="Rectangle 31"/>
            <p:cNvSpPr/>
            <p:nvPr/>
          </p:nvSpPr>
          <p:spPr>
            <a:xfrm>
              <a:off x="971600" y="4171088"/>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sp>
          <p:nvSpPr>
            <p:cNvPr id="33" name="Rectangle 32"/>
            <p:cNvSpPr/>
            <p:nvPr/>
          </p:nvSpPr>
          <p:spPr>
            <a:xfrm>
              <a:off x="1594098" y="4171088"/>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sp>
          <p:nvSpPr>
            <p:cNvPr id="34" name="Rectangle 33"/>
            <p:cNvSpPr/>
            <p:nvPr/>
          </p:nvSpPr>
          <p:spPr>
            <a:xfrm>
              <a:off x="2195736" y="4185084"/>
              <a:ext cx="457622"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K/L</a:t>
              </a:r>
            </a:p>
          </p:txBody>
        </p:sp>
      </p:grpSp>
      <p:grpSp>
        <p:nvGrpSpPr>
          <p:cNvPr id="35" name="Group 34"/>
          <p:cNvGrpSpPr/>
          <p:nvPr/>
        </p:nvGrpSpPr>
        <p:grpSpPr>
          <a:xfrm>
            <a:off x="5220072" y="3645024"/>
            <a:ext cx="3168352" cy="1152128"/>
            <a:chOff x="5220072" y="3284984"/>
            <a:chExt cx="3168352" cy="1152128"/>
          </a:xfrm>
        </p:grpSpPr>
        <p:sp>
          <p:nvSpPr>
            <p:cNvPr id="36" name="Rectangle 35"/>
            <p:cNvSpPr/>
            <p:nvPr/>
          </p:nvSpPr>
          <p:spPr>
            <a:xfrm>
              <a:off x="5220072" y="3284984"/>
              <a:ext cx="3168352" cy="11521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a:off x="5286096" y="3356992"/>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sp>
          <p:nvSpPr>
            <p:cNvPr id="38" name="Rectangle 37"/>
            <p:cNvSpPr/>
            <p:nvPr/>
          </p:nvSpPr>
          <p:spPr>
            <a:xfrm>
              <a:off x="6300192" y="3356992"/>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sp>
          <p:nvSpPr>
            <p:cNvPr id="39" name="Rectangle 38"/>
            <p:cNvSpPr/>
            <p:nvPr/>
          </p:nvSpPr>
          <p:spPr>
            <a:xfrm>
              <a:off x="7341006" y="3363172"/>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sp>
          <p:nvSpPr>
            <p:cNvPr id="40" name="Rectangle 39"/>
            <p:cNvSpPr/>
            <p:nvPr/>
          </p:nvSpPr>
          <p:spPr>
            <a:xfrm>
              <a:off x="5286096" y="3908002"/>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sp>
          <p:nvSpPr>
            <p:cNvPr id="41" name="Rectangle 40"/>
            <p:cNvSpPr/>
            <p:nvPr/>
          </p:nvSpPr>
          <p:spPr>
            <a:xfrm>
              <a:off x="6300192" y="3908002"/>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sp>
          <p:nvSpPr>
            <p:cNvPr id="42" name="Rectangle 41"/>
            <p:cNvSpPr/>
            <p:nvPr/>
          </p:nvSpPr>
          <p:spPr>
            <a:xfrm>
              <a:off x="7341006" y="3910568"/>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PEMPROV</a:t>
              </a:r>
            </a:p>
          </p:txBody>
        </p:sp>
      </p:grpSp>
      <p:grpSp>
        <p:nvGrpSpPr>
          <p:cNvPr id="43" name="Group 42"/>
          <p:cNvGrpSpPr/>
          <p:nvPr/>
        </p:nvGrpSpPr>
        <p:grpSpPr>
          <a:xfrm>
            <a:off x="5220072" y="5229200"/>
            <a:ext cx="3168352" cy="1152128"/>
            <a:chOff x="5220072" y="4903450"/>
            <a:chExt cx="3168352" cy="1152128"/>
          </a:xfrm>
        </p:grpSpPr>
        <p:sp>
          <p:nvSpPr>
            <p:cNvPr id="44" name="Rectangle 43"/>
            <p:cNvSpPr/>
            <p:nvPr/>
          </p:nvSpPr>
          <p:spPr>
            <a:xfrm>
              <a:off x="5220072" y="4903450"/>
              <a:ext cx="3168352" cy="11521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p:cNvSpPr/>
            <p:nvPr/>
          </p:nvSpPr>
          <p:spPr>
            <a:xfrm>
              <a:off x="5286096" y="4975458"/>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PEMKAB</a:t>
              </a:r>
            </a:p>
          </p:txBody>
        </p:sp>
        <p:sp>
          <p:nvSpPr>
            <p:cNvPr id="46" name="Rectangle 45"/>
            <p:cNvSpPr/>
            <p:nvPr/>
          </p:nvSpPr>
          <p:spPr>
            <a:xfrm>
              <a:off x="7341006" y="4978024"/>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PEMKAB</a:t>
              </a:r>
            </a:p>
          </p:txBody>
        </p:sp>
        <p:sp>
          <p:nvSpPr>
            <p:cNvPr id="47" name="Rectangle 46"/>
            <p:cNvSpPr/>
            <p:nvPr/>
          </p:nvSpPr>
          <p:spPr>
            <a:xfrm>
              <a:off x="6300192" y="4978024"/>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PEMKOT</a:t>
              </a:r>
            </a:p>
          </p:txBody>
        </p:sp>
        <p:sp>
          <p:nvSpPr>
            <p:cNvPr id="48" name="Rectangle 47"/>
            <p:cNvSpPr/>
            <p:nvPr/>
          </p:nvSpPr>
          <p:spPr>
            <a:xfrm>
              <a:off x="5286096" y="5545018"/>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PEMKOT</a:t>
              </a:r>
            </a:p>
          </p:txBody>
        </p:sp>
        <p:sp>
          <p:nvSpPr>
            <p:cNvPr id="49" name="Rectangle 48"/>
            <p:cNvSpPr/>
            <p:nvPr/>
          </p:nvSpPr>
          <p:spPr>
            <a:xfrm>
              <a:off x="7341006" y="5547584"/>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PEMKOT</a:t>
              </a:r>
            </a:p>
          </p:txBody>
        </p:sp>
        <p:sp>
          <p:nvSpPr>
            <p:cNvPr id="50" name="Rectangle 49"/>
            <p:cNvSpPr/>
            <p:nvPr/>
          </p:nvSpPr>
          <p:spPr>
            <a:xfrm>
              <a:off x="6300192" y="5547584"/>
              <a:ext cx="936104" cy="39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dirty="0">
                  <a:solidFill>
                    <a:schemeClr val="tx1"/>
                  </a:solidFill>
                </a:rPr>
                <a:t>PEMKAB</a:t>
              </a:r>
            </a:p>
          </p:txBody>
        </p:sp>
      </p:grpSp>
      <p:sp>
        <p:nvSpPr>
          <p:cNvPr id="51" name="TextBox 50"/>
          <p:cNvSpPr txBox="1"/>
          <p:nvPr/>
        </p:nvSpPr>
        <p:spPr>
          <a:xfrm>
            <a:off x="4048354" y="2359913"/>
            <a:ext cx="1891798" cy="276999"/>
          </a:xfrm>
          <a:prstGeom prst="rect">
            <a:avLst/>
          </a:prstGeom>
          <a:noFill/>
          <a:ln w="6350">
            <a:solidFill>
              <a:schemeClr val="accent1"/>
            </a:solidFill>
          </a:ln>
        </p:spPr>
        <p:txBody>
          <a:bodyPr wrap="square" rtlCol="0">
            <a:spAutoFit/>
          </a:bodyPr>
          <a:lstStyle/>
          <a:p>
            <a:pPr algn="ctr"/>
            <a:r>
              <a:rPr lang="id-ID" sz="1200" dirty="0"/>
              <a:t>https://serambi.ksp.go.id</a:t>
            </a:r>
          </a:p>
        </p:txBody>
      </p:sp>
      <p:sp>
        <p:nvSpPr>
          <p:cNvPr id="52" name="TextBox 51"/>
          <p:cNvSpPr txBox="1"/>
          <p:nvPr/>
        </p:nvSpPr>
        <p:spPr>
          <a:xfrm>
            <a:off x="1979712" y="2375302"/>
            <a:ext cx="2002802" cy="261610"/>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r>
              <a:rPr lang="id-ID" sz="1100" dirty="0"/>
              <a:t>https://10.0.3.3/monitoring</a:t>
            </a:r>
          </a:p>
        </p:txBody>
      </p:sp>
      <p:pic>
        <p:nvPicPr>
          <p:cNvPr id="53" name="Picture 12" descr="http://3.bp.blogspot.com/-uDwOlciaJA8/Uj_0jGwC12I/AAAAAAAAAEI/OHXDM11PZOs/s1600/cpns-bappenas-201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162" y="2492896"/>
            <a:ext cx="736748" cy="73674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467544" y="3322943"/>
            <a:ext cx="2016224" cy="276999"/>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1200" b="1" dirty="0"/>
              <a:t>VERIFIKATOR</a:t>
            </a:r>
          </a:p>
        </p:txBody>
      </p:sp>
      <p:sp>
        <p:nvSpPr>
          <p:cNvPr id="55" name="Down Arrow 54"/>
          <p:cNvSpPr/>
          <p:nvPr/>
        </p:nvSpPr>
        <p:spPr>
          <a:xfrm>
            <a:off x="1221271" y="3652333"/>
            <a:ext cx="411188" cy="316984"/>
          </a:xfrm>
          <a:prstGeom prst="downArrow">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56" name="TextBox 55"/>
          <p:cNvSpPr txBox="1"/>
          <p:nvPr/>
        </p:nvSpPr>
        <p:spPr>
          <a:xfrm>
            <a:off x="6428622" y="2979033"/>
            <a:ext cx="2016224" cy="276999"/>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1200" b="1" dirty="0"/>
              <a:t>VERIFIKATOR</a:t>
            </a:r>
          </a:p>
        </p:txBody>
      </p:sp>
      <p:sp>
        <p:nvSpPr>
          <p:cNvPr id="57" name="Down Arrow 56"/>
          <p:cNvSpPr/>
          <p:nvPr/>
        </p:nvSpPr>
        <p:spPr>
          <a:xfrm>
            <a:off x="6562650" y="3256032"/>
            <a:ext cx="411188" cy="316984"/>
          </a:xfrm>
          <a:prstGeom prst="downArrow">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58" name="Down Arrow 57"/>
          <p:cNvSpPr/>
          <p:nvPr/>
        </p:nvSpPr>
        <p:spPr>
          <a:xfrm>
            <a:off x="7287892" y="4840208"/>
            <a:ext cx="411188" cy="316984"/>
          </a:xfrm>
          <a:prstGeom prst="downArrow">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
        <p:nvSpPr>
          <p:cNvPr id="59" name="TextBox 58"/>
          <p:cNvSpPr txBox="1"/>
          <p:nvPr/>
        </p:nvSpPr>
        <p:spPr>
          <a:xfrm>
            <a:off x="5214088" y="4880193"/>
            <a:ext cx="2016224" cy="276999"/>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1200" b="1" dirty="0"/>
              <a:t>VERIFIKATOR</a:t>
            </a:r>
          </a:p>
        </p:txBody>
      </p:sp>
      <p:cxnSp>
        <p:nvCxnSpPr>
          <p:cNvPr id="60" name="Elbow Connector 36"/>
          <p:cNvCxnSpPr>
            <a:stCxn id="28" idx="3"/>
          </p:cNvCxnSpPr>
          <p:nvPr/>
        </p:nvCxnSpPr>
        <p:spPr>
          <a:xfrm flipV="1">
            <a:off x="2831021" y="2672660"/>
            <a:ext cx="732867" cy="19455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Elbow Connector 37"/>
          <p:cNvCxnSpPr>
            <a:stCxn id="36" idx="1"/>
          </p:cNvCxnSpPr>
          <p:nvPr/>
        </p:nvCxnSpPr>
        <p:spPr>
          <a:xfrm rot="10800000">
            <a:off x="4650402" y="2672660"/>
            <a:ext cx="569671" cy="154842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Elbow Connector 38"/>
          <p:cNvCxnSpPr>
            <a:stCxn id="44" idx="1"/>
          </p:cNvCxnSpPr>
          <p:nvPr/>
        </p:nvCxnSpPr>
        <p:spPr>
          <a:xfrm rot="10800000">
            <a:off x="4251436" y="2672660"/>
            <a:ext cx="968637" cy="3132604"/>
          </a:xfrm>
          <a:prstGeom prst="bentConnector2">
            <a:avLst/>
          </a:prstGeom>
          <a:ln>
            <a:prstDash val="lgDashDot"/>
            <a:tailEnd type="arrow"/>
          </a:ln>
        </p:spPr>
        <p:style>
          <a:lnRef idx="2">
            <a:schemeClr val="accent1"/>
          </a:lnRef>
          <a:fillRef idx="0">
            <a:schemeClr val="accent1"/>
          </a:fillRef>
          <a:effectRef idx="1">
            <a:schemeClr val="accent1"/>
          </a:effectRef>
          <a:fontRef idx="minor">
            <a:schemeClr val="tx1"/>
          </a:fontRef>
        </p:style>
      </p:cxnSp>
      <p:pic>
        <p:nvPicPr>
          <p:cNvPr id="63" name="Picture 2" descr="http://upload.wikimedia.org/wikipedia/id/thumb/3/38/Kementerian_Dalam_Negeri.svg/462px-Kementerian_Dalam_Negeri.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9027" y="2383605"/>
            <a:ext cx="438379" cy="56912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307975" y="5499230"/>
            <a:ext cx="3399929" cy="523220"/>
          </a:xfrm>
          <a:prstGeom prst="rect">
            <a:avLst/>
          </a:prstGeom>
          <a:noFill/>
        </p:spPr>
        <p:txBody>
          <a:bodyPr wrap="square" rtlCol="0">
            <a:spAutoFit/>
          </a:bodyPr>
          <a:lstStyle/>
          <a:p>
            <a:r>
              <a:rPr lang="id-ID" sz="1400" dirty="0">
                <a:solidFill>
                  <a:srgbClr val="FF0000"/>
                </a:solidFill>
              </a:rPr>
              <a:t>Setiap K/L/Pemda memiliki 1 akun untuk mengakses ke dalam sistem pemantauan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209" y="96631"/>
            <a:ext cx="6019800" cy="707886"/>
          </a:xfrm>
          <a:prstGeom prst="rect">
            <a:avLst/>
          </a:prstGeom>
        </p:spPr>
        <p:txBody>
          <a:bodyPr wrap="square">
            <a:spAutoFit/>
          </a:bodyPr>
          <a:lstStyle/>
          <a:p>
            <a:pPr algn="ctr"/>
            <a:r>
              <a:rPr lang="en-US" sz="4000" dirty="0"/>
              <a:t>VERIFIKATOR</a:t>
            </a:r>
          </a:p>
        </p:txBody>
      </p:sp>
      <p:sp>
        <p:nvSpPr>
          <p:cNvPr id="3" name="Content Placeholder 2"/>
          <p:cNvSpPr txBox="1">
            <a:spLocks/>
          </p:cNvSpPr>
          <p:nvPr/>
        </p:nvSpPr>
        <p:spPr>
          <a:xfrm>
            <a:off x="457200" y="1066800"/>
            <a:ext cx="8229600" cy="5059363"/>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Verifikasi</a:t>
            </a:r>
            <a:r>
              <a:rPr lang="en-US" dirty="0"/>
              <a:t> </a:t>
            </a:r>
            <a:r>
              <a:rPr lang="en-US" dirty="0" err="1"/>
              <a:t>laporan</a:t>
            </a:r>
            <a:r>
              <a:rPr lang="en-US" dirty="0"/>
              <a:t> </a:t>
            </a:r>
            <a:r>
              <a:rPr lang="en-US" dirty="0" err="1"/>
              <a:t>capaian</a:t>
            </a:r>
            <a:r>
              <a:rPr lang="en-US" dirty="0"/>
              <a:t> </a:t>
            </a:r>
            <a:r>
              <a:rPr lang="en-US" dirty="0" err="1"/>
              <a:t>pelaksanaan</a:t>
            </a:r>
            <a:r>
              <a:rPr lang="en-US" dirty="0"/>
              <a:t> </a:t>
            </a:r>
            <a:r>
              <a:rPr lang="en-US" dirty="0" err="1"/>
              <a:t>Aksi</a:t>
            </a:r>
            <a:r>
              <a:rPr lang="en-US" dirty="0"/>
              <a:t> PPK </a:t>
            </a:r>
            <a:r>
              <a:rPr lang="en-US" dirty="0" err="1"/>
              <a:t>Provinsi</a:t>
            </a:r>
            <a:r>
              <a:rPr lang="en-US" dirty="0"/>
              <a:t> </a:t>
            </a:r>
            <a:r>
              <a:rPr lang="en-US" dirty="0" err="1"/>
              <a:t>dilakukan</a:t>
            </a:r>
            <a:r>
              <a:rPr lang="en-US" dirty="0"/>
              <a:t> </a:t>
            </a:r>
            <a:r>
              <a:rPr lang="en-US" dirty="0" err="1"/>
              <a:t>oleh</a:t>
            </a:r>
            <a:r>
              <a:rPr lang="en-US" dirty="0"/>
              <a:t> </a:t>
            </a:r>
            <a:r>
              <a:rPr lang="en-US" dirty="0" err="1"/>
              <a:t>Kementerian</a:t>
            </a:r>
            <a:r>
              <a:rPr lang="en-US" dirty="0"/>
              <a:t> </a:t>
            </a:r>
            <a:r>
              <a:rPr lang="en-US" dirty="0" err="1"/>
              <a:t>Dalam</a:t>
            </a:r>
            <a:r>
              <a:rPr lang="en-US" dirty="0"/>
              <a:t> </a:t>
            </a:r>
            <a:r>
              <a:rPr lang="en-US" dirty="0" err="1"/>
              <a:t>Negeri</a:t>
            </a:r>
            <a:r>
              <a:rPr lang="en-US" dirty="0"/>
              <a:t> (</a:t>
            </a:r>
            <a:r>
              <a:rPr lang="en-US" dirty="0" err="1"/>
              <a:t>cq.Inspektorat</a:t>
            </a:r>
            <a:r>
              <a:rPr lang="en-US" dirty="0"/>
              <a:t> </a:t>
            </a:r>
            <a:r>
              <a:rPr lang="en-US" dirty="0" err="1"/>
              <a:t>Jenderal</a:t>
            </a:r>
            <a:r>
              <a:rPr lang="en-US" i="1" dirty="0"/>
              <a:t>)…..(Bab III.C point 4,huruf c)</a:t>
            </a:r>
          </a:p>
          <a:p>
            <a:r>
              <a:rPr lang="en-US" dirty="0" err="1"/>
              <a:t>Verifikasi</a:t>
            </a:r>
            <a:r>
              <a:rPr lang="en-US" dirty="0"/>
              <a:t> </a:t>
            </a:r>
            <a:r>
              <a:rPr lang="en-US" dirty="0" err="1"/>
              <a:t>laporan</a:t>
            </a:r>
            <a:r>
              <a:rPr lang="en-US" dirty="0"/>
              <a:t> </a:t>
            </a:r>
            <a:r>
              <a:rPr lang="en-US" dirty="0" err="1"/>
              <a:t>capaian</a:t>
            </a:r>
            <a:r>
              <a:rPr lang="en-US" dirty="0"/>
              <a:t> </a:t>
            </a:r>
            <a:r>
              <a:rPr lang="en-US" dirty="0" err="1"/>
              <a:t>pelaksanaan</a:t>
            </a:r>
            <a:r>
              <a:rPr lang="en-US" dirty="0"/>
              <a:t> </a:t>
            </a:r>
            <a:r>
              <a:rPr lang="en-US" dirty="0" err="1"/>
              <a:t>Aksi</a:t>
            </a:r>
            <a:r>
              <a:rPr lang="en-US" dirty="0"/>
              <a:t> PPK </a:t>
            </a:r>
            <a:r>
              <a:rPr lang="en-US" dirty="0" err="1"/>
              <a:t>Kabupaten</a:t>
            </a:r>
            <a:r>
              <a:rPr lang="en-US" dirty="0"/>
              <a:t>/Kota  </a:t>
            </a:r>
            <a:r>
              <a:rPr lang="en-US" dirty="0" err="1"/>
              <a:t>dilakukan</a:t>
            </a:r>
            <a:r>
              <a:rPr lang="en-US" dirty="0"/>
              <a:t> </a:t>
            </a:r>
            <a:r>
              <a:rPr lang="en-US" dirty="0" err="1"/>
              <a:t>oleh</a:t>
            </a:r>
            <a:r>
              <a:rPr lang="en-US" dirty="0"/>
              <a:t> </a:t>
            </a:r>
            <a:r>
              <a:rPr lang="id-ID" dirty="0"/>
              <a:t>I</a:t>
            </a:r>
            <a:r>
              <a:rPr lang="en-US" dirty="0" err="1"/>
              <a:t>nspektorat</a:t>
            </a:r>
            <a:r>
              <a:rPr lang="en-US" dirty="0"/>
              <a:t> </a:t>
            </a:r>
            <a:r>
              <a:rPr lang="en-US" dirty="0" err="1"/>
              <a:t>Provinsi</a:t>
            </a:r>
            <a:r>
              <a:rPr lang="en-US" dirty="0"/>
              <a:t> </a:t>
            </a:r>
            <a:r>
              <a:rPr lang="en-US" i="1" dirty="0"/>
              <a:t>)…..(Bab III.C point 4,huruf d)</a:t>
            </a:r>
          </a:p>
          <a:p>
            <a:r>
              <a:rPr lang="en-US" dirty="0" err="1"/>
              <a:t>Pelaksana</a:t>
            </a:r>
            <a:r>
              <a:rPr lang="en-US" dirty="0"/>
              <a:t> </a:t>
            </a:r>
            <a:r>
              <a:rPr lang="en-US" dirty="0" err="1"/>
              <a:t>pelaporan</a:t>
            </a:r>
            <a:r>
              <a:rPr lang="en-US" dirty="0"/>
              <a:t> </a:t>
            </a:r>
            <a:r>
              <a:rPr lang="en-US" dirty="0" err="1"/>
              <a:t>capaian</a:t>
            </a:r>
            <a:r>
              <a:rPr lang="en-US" dirty="0"/>
              <a:t> </a:t>
            </a:r>
            <a:r>
              <a:rPr lang="en-US" dirty="0" err="1"/>
              <a:t>Aksi</a:t>
            </a:r>
            <a:r>
              <a:rPr lang="en-US" dirty="0"/>
              <a:t> PPK Daerah </a:t>
            </a:r>
            <a:r>
              <a:rPr lang="en-US" dirty="0" err="1"/>
              <a:t>adalah</a:t>
            </a:r>
            <a:r>
              <a:rPr lang="en-US" dirty="0"/>
              <a:t> </a:t>
            </a:r>
            <a:r>
              <a:rPr lang="en-US" i="1" dirty="0"/>
              <a:t>focal point </a:t>
            </a:r>
            <a:r>
              <a:rPr lang="en-US" dirty="0"/>
              <a:t>di </a:t>
            </a:r>
            <a:r>
              <a:rPr lang="en-US" dirty="0" err="1"/>
              <a:t>masing-masing</a:t>
            </a:r>
            <a:r>
              <a:rPr lang="en-US" dirty="0"/>
              <a:t> </a:t>
            </a:r>
            <a:r>
              <a:rPr lang="en-US" dirty="0" err="1"/>
              <a:t>provinsi</a:t>
            </a:r>
            <a:r>
              <a:rPr lang="en-US" dirty="0"/>
              <a:t> </a:t>
            </a:r>
            <a:r>
              <a:rPr lang="en-US" dirty="0" err="1"/>
              <a:t>dan</a:t>
            </a:r>
            <a:r>
              <a:rPr lang="en-US" dirty="0"/>
              <a:t> </a:t>
            </a:r>
            <a:r>
              <a:rPr lang="en-US" dirty="0" err="1"/>
              <a:t>kabupaten</a:t>
            </a:r>
            <a:r>
              <a:rPr lang="en-US" dirty="0"/>
              <a:t>/</a:t>
            </a:r>
            <a:r>
              <a:rPr lang="en-US" dirty="0" err="1"/>
              <a:t>kota</a:t>
            </a:r>
            <a:r>
              <a:rPr lang="en-US" dirty="0"/>
              <a:t> (</a:t>
            </a:r>
            <a:r>
              <a:rPr lang="en-US" i="1" dirty="0"/>
              <a:t>(Bab III.C point 1,huruf f)</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3" y="71438"/>
            <a:ext cx="7686675" cy="928687"/>
          </a:xfrm>
        </p:spPr>
        <p:txBody>
          <a:bodyPr/>
          <a:lstStyle/>
          <a:p>
            <a:pPr>
              <a:defRPr/>
            </a:pPr>
            <a:r>
              <a:rPr lang="en-US" sz="3200" b="1" i="1" dirty="0">
                <a:latin typeface="Arial Narrow" pitchFamily="34" charset="0"/>
              </a:rPr>
              <a:t>CHECKPOINT</a:t>
            </a:r>
            <a:r>
              <a:rPr lang="en-US" sz="3200" b="1" dirty="0">
                <a:latin typeface="Arial Narrow" pitchFamily="34" charset="0"/>
              </a:rPr>
              <a:t> PEMANTAUAN</a:t>
            </a:r>
          </a:p>
        </p:txBody>
      </p:sp>
      <p:sp>
        <p:nvSpPr>
          <p:cNvPr id="24579"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4E9EDFB0-9150-4489-A4B6-C73C8CDB7ABC}" type="slidenum">
              <a:rPr lang="en-US" smtClean="0">
                <a:solidFill>
                  <a:srgbClr val="000000"/>
                </a:solidFill>
                <a:latin typeface="Cambria" pitchFamily="18" charset="0"/>
              </a:rPr>
              <a:pPr eaLnBrk="1" hangingPunct="1"/>
              <a:t>14</a:t>
            </a:fld>
            <a:endParaRPr lang="en-US">
              <a:solidFill>
                <a:srgbClr val="000000"/>
              </a:solidFill>
              <a:latin typeface="Cambria" pitchFamily="18" charset="0"/>
            </a:endParaRPr>
          </a:p>
        </p:txBody>
      </p:sp>
      <p:grpSp>
        <p:nvGrpSpPr>
          <p:cNvPr id="4" name="Group 37"/>
          <p:cNvGrpSpPr>
            <a:grpSpLocks/>
          </p:cNvGrpSpPr>
          <p:nvPr/>
        </p:nvGrpSpPr>
        <p:grpSpPr bwMode="auto">
          <a:xfrm>
            <a:off x="468313" y="2301875"/>
            <a:ext cx="8424862" cy="1965325"/>
            <a:chOff x="683568" y="2276872"/>
            <a:chExt cx="8424936" cy="1963961"/>
          </a:xfrm>
        </p:grpSpPr>
        <p:cxnSp>
          <p:nvCxnSpPr>
            <p:cNvPr id="8" name="Straight Connector 7"/>
            <p:cNvCxnSpPr/>
            <p:nvPr/>
          </p:nvCxnSpPr>
          <p:spPr>
            <a:xfrm>
              <a:off x="683568" y="3284234"/>
              <a:ext cx="7704205" cy="0"/>
            </a:xfrm>
            <a:prstGeom prst="line">
              <a:avLst/>
            </a:prstGeom>
            <a:ln w="127000"/>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1259835" y="2852734"/>
              <a:ext cx="1152535" cy="86458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0" name="Rectangle 9"/>
            <p:cNvSpPr/>
            <p:nvPr/>
          </p:nvSpPr>
          <p:spPr>
            <a:xfrm>
              <a:off x="3275978" y="2852734"/>
              <a:ext cx="1152535" cy="86458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1" name="Rectangle 10"/>
            <p:cNvSpPr/>
            <p:nvPr/>
          </p:nvSpPr>
          <p:spPr>
            <a:xfrm>
              <a:off x="5436585" y="2852734"/>
              <a:ext cx="1150947" cy="86458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2" name="Rectangle 11"/>
            <p:cNvSpPr/>
            <p:nvPr/>
          </p:nvSpPr>
          <p:spPr>
            <a:xfrm>
              <a:off x="7740067" y="2852734"/>
              <a:ext cx="1152535" cy="86458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13" name="Oval 12"/>
            <p:cNvSpPr/>
            <p:nvPr/>
          </p:nvSpPr>
          <p:spPr>
            <a:xfrm>
              <a:off x="1547664" y="3068960"/>
              <a:ext cx="504056" cy="432048"/>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4" name="Oval 13"/>
            <p:cNvSpPr/>
            <p:nvPr/>
          </p:nvSpPr>
          <p:spPr>
            <a:xfrm>
              <a:off x="3635896" y="3068960"/>
              <a:ext cx="504056" cy="432048"/>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5" name="Oval 14"/>
            <p:cNvSpPr/>
            <p:nvPr/>
          </p:nvSpPr>
          <p:spPr>
            <a:xfrm>
              <a:off x="5796136" y="3068960"/>
              <a:ext cx="504056" cy="432048"/>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6" name="Oval 15"/>
            <p:cNvSpPr/>
            <p:nvPr/>
          </p:nvSpPr>
          <p:spPr>
            <a:xfrm>
              <a:off x="8100392" y="3068960"/>
              <a:ext cx="504056" cy="432048"/>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24599" name="TextBox 16"/>
            <p:cNvSpPr txBox="1">
              <a:spLocks noChangeArrowheads="1"/>
            </p:cNvSpPr>
            <p:nvPr/>
          </p:nvSpPr>
          <p:spPr bwMode="auto">
            <a:xfrm>
              <a:off x="1043608" y="2276872"/>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dirty="0">
                  <a:latin typeface="Cambria" pitchFamily="18" charset="0"/>
                </a:rPr>
                <a:t>B0</a:t>
              </a:r>
              <a:r>
                <a:rPr lang="id-ID" sz="1400" b="1" dirty="0">
                  <a:latin typeface="Cambria" pitchFamily="18" charset="0"/>
                </a:rPr>
                <a:t>3</a:t>
              </a:r>
              <a:endParaRPr lang="en-US" sz="1400" b="1" dirty="0">
                <a:latin typeface="Cambria" pitchFamily="18" charset="0"/>
              </a:endParaRPr>
            </a:p>
            <a:p>
              <a:pPr algn="ctr" eaLnBrk="1" hangingPunct="1"/>
              <a:r>
                <a:rPr lang="en-US" sz="1400" b="1" dirty="0">
                  <a:latin typeface="Cambria" pitchFamily="18" charset="0"/>
                </a:rPr>
                <a:t>28 </a:t>
              </a:r>
              <a:r>
                <a:rPr lang="id-ID" sz="1400" b="1" dirty="0">
                  <a:latin typeface="Cambria" pitchFamily="18" charset="0"/>
                </a:rPr>
                <a:t>Mar </a:t>
              </a:r>
              <a:r>
                <a:rPr lang="en-US" sz="1400" b="1" dirty="0">
                  <a:latin typeface="Cambria" pitchFamily="18" charset="0"/>
                </a:rPr>
                <a:t>– 5 </a:t>
              </a:r>
              <a:r>
                <a:rPr lang="id-ID" sz="1400" b="1" dirty="0">
                  <a:latin typeface="Cambria" pitchFamily="18" charset="0"/>
                </a:rPr>
                <a:t>Apr</a:t>
              </a:r>
              <a:endParaRPr lang="en-US" sz="1400" b="1" dirty="0">
                <a:latin typeface="Cambria" pitchFamily="18" charset="0"/>
              </a:endParaRPr>
            </a:p>
          </p:txBody>
        </p:sp>
        <p:sp>
          <p:nvSpPr>
            <p:cNvPr id="24600" name="TextBox 20"/>
            <p:cNvSpPr txBox="1">
              <a:spLocks noChangeArrowheads="1"/>
            </p:cNvSpPr>
            <p:nvPr/>
          </p:nvSpPr>
          <p:spPr bwMode="auto">
            <a:xfrm>
              <a:off x="3131840" y="2276872"/>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dirty="0">
                  <a:latin typeface="Cambria" pitchFamily="18" charset="0"/>
                </a:rPr>
                <a:t>B0</a:t>
              </a:r>
              <a:r>
                <a:rPr lang="id-ID" sz="1400" b="1" dirty="0">
                  <a:latin typeface="Cambria" pitchFamily="18" charset="0"/>
                </a:rPr>
                <a:t>6</a:t>
              </a:r>
              <a:endParaRPr lang="en-US" sz="1400" b="1" dirty="0">
                <a:latin typeface="Cambria" pitchFamily="18" charset="0"/>
              </a:endParaRPr>
            </a:p>
            <a:p>
              <a:pPr algn="ctr" eaLnBrk="1" hangingPunct="1"/>
              <a:r>
                <a:rPr lang="en-US" sz="1400" b="1" dirty="0">
                  <a:latin typeface="Cambria" pitchFamily="18" charset="0"/>
                </a:rPr>
                <a:t>28 J</a:t>
              </a:r>
              <a:r>
                <a:rPr lang="id-ID" sz="1400" b="1" dirty="0">
                  <a:latin typeface="Cambria" pitchFamily="18" charset="0"/>
                </a:rPr>
                <a:t>uni</a:t>
              </a:r>
              <a:r>
                <a:rPr lang="en-US" sz="1400" b="1" dirty="0">
                  <a:latin typeface="Cambria" pitchFamily="18" charset="0"/>
                </a:rPr>
                <a:t>– 5 </a:t>
              </a:r>
              <a:r>
                <a:rPr lang="id-ID" sz="1400" b="1" dirty="0">
                  <a:latin typeface="Cambria" pitchFamily="18" charset="0"/>
                </a:rPr>
                <a:t>Juli</a:t>
              </a:r>
              <a:endParaRPr lang="en-US" sz="1400" b="1" dirty="0">
                <a:latin typeface="Cambria" pitchFamily="18" charset="0"/>
              </a:endParaRPr>
            </a:p>
          </p:txBody>
        </p:sp>
        <p:sp>
          <p:nvSpPr>
            <p:cNvPr id="24601" name="TextBox 21"/>
            <p:cNvSpPr txBox="1">
              <a:spLocks noChangeArrowheads="1"/>
            </p:cNvSpPr>
            <p:nvPr/>
          </p:nvSpPr>
          <p:spPr bwMode="auto">
            <a:xfrm>
              <a:off x="5292080" y="2276872"/>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a:latin typeface="Cambria" pitchFamily="18" charset="0"/>
                </a:rPr>
                <a:t>B09</a:t>
              </a:r>
            </a:p>
            <a:p>
              <a:pPr algn="ctr" eaLnBrk="1" hangingPunct="1"/>
              <a:r>
                <a:rPr lang="en-US" sz="1400" b="1">
                  <a:latin typeface="Cambria" pitchFamily="18" charset="0"/>
                </a:rPr>
                <a:t>28 Sep – 5 Okt</a:t>
              </a:r>
            </a:p>
          </p:txBody>
        </p:sp>
        <p:sp>
          <p:nvSpPr>
            <p:cNvPr id="24602" name="TextBox 22"/>
            <p:cNvSpPr txBox="1">
              <a:spLocks noChangeArrowheads="1"/>
            </p:cNvSpPr>
            <p:nvPr/>
          </p:nvSpPr>
          <p:spPr bwMode="auto">
            <a:xfrm>
              <a:off x="7596336" y="2276872"/>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dirty="0">
                  <a:latin typeface="Cambria" pitchFamily="18" charset="0"/>
                </a:rPr>
                <a:t>B12</a:t>
              </a:r>
            </a:p>
            <a:p>
              <a:pPr algn="ctr" eaLnBrk="1" hangingPunct="1"/>
              <a:r>
                <a:rPr lang="en-US" sz="1400" b="1" dirty="0">
                  <a:latin typeface="Cambria" pitchFamily="18" charset="0"/>
                </a:rPr>
                <a:t>28 Des – </a:t>
              </a:r>
              <a:r>
                <a:rPr lang="id-ID" sz="1400" b="1" dirty="0">
                  <a:latin typeface="Cambria" pitchFamily="18" charset="0"/>
                </a:rPr>
                <a:t>1</a:t>
              </a:r>
              <a:r>
                <a:rPr lang="en-US" sz="1400" b="1" dirty="0">
                  <a:latin typeface="Cambria" pitchFamily="18" charset="0"/>
                </a:rPr>
                <a:t>5 Jan</a:t>
              </a:r>
            </a:p>
          </p:txBody>
        </p:sp>
        <p:sp>
          <p:nvSpPr>
            <p:cNvPr id="24603" name="TextBox 23"/>
            <p:cNvSpPr txBox="1">
              <a:spLocks noChangeArrowheads="1"/>
            </p:cNvSpPr>
            <p:nvPr/>
          </p:nvSpPr>
          <p:spPr bwMode="auto">
            <a:xfrm>
              <a:off x="1259632" y="3933056"/>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a:latin typeface="Cambria" pitchFamily="18" charset="0"/>
                </a:rPr>
                <a:t>Jam 23:59</a:t>
              </a:r>
            </a:p>
          </p:txBody>
        </p:sp>
        <p:sp>
          <p:nvSpPr>
            <p:cNvPr id="24604" name="TextBox 24"/>
            <p:cNvSpPr txBox="1">
              <a:spLocks noChangeArrowheads="1"/>
            </p:cNvSpPr>
            <p:nvPr/>
          </p:nvSpPr>
          <p:spPr bwMode="auto">
            <a:xfrm>
              <a:off x="5436096" y="3933056"/>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a:latin typeface="Cambria" pitchFamily="18" charset="0"/>
                </a:rPr>
                <a:t>Jam 23:59</a:t>
              </a:r>
            </a:p>
          </p:txBody>
        </p:sp>
        <p:sp>
          <p:nvSpPr>
            <p:cNvPr id="24605" name="TextBox 25"/>
            <p:cNvSpPr txBox="1">
              <a:spLocks noChangeArrowheads="1"/>
            </p:cNvSpPr>
            <p:nvPr/>
          </p:nvSpPr>
          <p:spPr bwMode="auto">
            <a:xfrm>
              <a:off x="3275856" y="3933056"/>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a:latin typeface="Cambria" pitchFamily="18" charset="0"/>
                </a:rPr>
                <a:t>Jam 23:59</a:t>
              </a:r>
            </a:p>
          </p:txBody>
        </p:sp>
        <p:sp>
          <p:nvSpPr>
            <p:cNvPr id="24606" name="TextBox 26"/>
            <p:cNvSpPr txBox="1">
              <a:spLocks noChangeArrowheads="1"/>
            </p:cNvSpPr>
            <p:nvPr/>
          </p:nvSpPr>
          <p:spPr bwMode="auto">
            <a:xfrm>
              <a:off x="7740352" y="3933056"/>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en-US" sz="1400" b="1">
                  <a:latin typeface="Cambria" pitchFamily="18" charset="0"/>
                </a:rPr>
                <a:t>Jam 23:59</a:t>
              </a:r>
            </a:p>
          </p:txBody>
        </p:sp>
      </p:grpSp>
      <p:sp>
        <p:nvSpPr>
          <p:cNvPr id="24581" name="Content Placeholder 2"/>
          <p:cNvSpPr>
            <a:spLocks noGrp="1"/>
          </p:cNvSpPr>
          <p:nvPr>
            <p:ph idx="1"/>
          </p:nvPr>
        </p:nvSpPr>
        <p:spPr>
          <a:xfrm>
            <a:off x="468313" y="4466456"/>
            <a:ext cx="8229600" cy="1781944"/>
          </a:xfrm>
        </p:spPr>
        <p:txBody>
          <a:bodyPr>
            <a:normAutofit fontScale="92500" lnSpcReduction="20000"/>
          </a:bodyPr>
          <a:lstStyle/>
          <a:p>
            <a:pPr algn="just">
              <a:buFont typeface="Cambria" pitchFamily="18" charset="0"/>
              <a:buAutoNum type="arabicPeriod"/>
            </a:pPr>
            <a:r>
              <a:rPr lang="en-US" sz="1400" dirty="0" err="1"/>
              <a:t>Pelaporan</a:t>
            </a:r>
            <a:r>
              <a:rPr lang="en-US" sz="1400" dirty="0"/>
              <a:t> </a:t>
            </a:r>
            <a:r>
              <a:rPr lang="en-US" sz="1400" dirty="0" err="1"/>
              <a:t>dilakukan</a:t>
            </a:r>
            <a:r>
              <a:rPr lang="en-US" sz="1400" dirty="0"/>
              <a:t> </a:t>
            </a:r>
            <a:r>
              <a:rPr lang="en-US" sz="1400" dirty="0" err="1"/>
              <a:t>melalui</a:t>
            </a:r>
            <a:r>
              <a:rPr lang="en-US" sz="1400" dirty="0"/>
              <a:t> </a:t>
            </a:r>
            <a:r>
              <a:rPr lang="id-ID" sz="1400" dirty="0"/>
              <a:t>Sistem Pemantauan </a:t>
            </a:r>
            <a:r>
              <a:rPr lang="id-ID" sz="1400" i="1" dirty="0"/>
              <a:t>online</a:t>
            </a:r>
            <a:r>
              <a:rPr lang="en-US" sz="1400" dirty="0"/>
              <a:t>. </a:t>
            </a:r>
            <a:r>
              <a:rPr lang="en-US" sz="1400" dirty="0" err="1"/>
              <a:t>Tidak</a:t>
            </a:r>
            <a:r>
              <a:rPr lang="en-US" sz="1400" dirty="0"/>
              <a:t> </a:t>
            </a:r>
            <a:r>
              <a:rPr lang="en-US" sz="1400" dirty="0" err="1"/>
              <a:t>menerima</a:t>
            </a:r>
            <a:r>
              <a:rPr lang="en-US" sz="1400" dirty="0"/>
              <a:t> </a:t>
            </a:r>
            <a:r>
              <a:rPr lang="en-US" sz="1400" dirty="0" err="1"/>
              <a:t>laporan</a:t>
            </a:r>
            <a:r>
              <a:rPr lang="en-US" sz="1400" dirty="0"/>
              <a:t> </a:t>
            </a:r>
            <a:r>
              <a:rPr lang="en-US" sz="1400" dirty="0" err="1"/>
              <a:t>melalui</a:t>
            </a:r>
            <a:r>
              <a:rPr lang="en-US" sz="1400" dirty="0"/>
              <a:t> </a:t>
            </a:r>
            <a:r>
              <a:rPr lang="en-US" sz="1400" dirty="0" err="1"/>
              <a:t>surel</a:t>
            </a:r>
            <a:r>
              <a:rPr lang="en-US" sz="1400" dirty="0"/>
              <a:t> (e-mail) </a:t>
            </a:r>
            <a:r>
              <a:rPr lang="en-US" sz="1400" dirty="0" err="1"/>
              <a:t>ataupun</a:t>
            </a:r>
            <a:r>
              <a:rPr lang="en-US" sz="1400" dirty="0"/>
              <a:t> </a:t>
            </a:r>
            <a:r>
              <a:rPr lang="en-US" sz="1400" dirty="0" err="1"/>
              <a:t>surat</a:t>
            </a:r>
            <a:r>
              <a:rPr lang="en-US" sz="1400" dirty="0"/>
              <a:t> </a:t>
            </a:r>
            <a:r>
              <a:rPr lang="en-US" sz="1400" dirty="0" err="1"/>
              <a:t>lainnya</a:t>
            </a:r>
            <a:r>
              <a:rPr lang="en-US" sz="1400" dirty="0"/>
              <a:t>.  </a:t>
            </a:r>
          </a:p>
          <a:p>
            <a:pPr algn="just">
              <a:buFont typeface="Cambria" pitchFamily="18" charset="0"/>
              <a:buAutoNum type="arabicPeriod"/>
            </a:pPr>
            <a:r>
              <a:rPr lang="en-US" sz="1400" dirty="0" err="1"/>
              <a:t>Periode</a:t>
            </a:r>
            <a:r>
              <a:rPr lang="en-US" sz="1400" dirty="0"/>
              <a:t> </a:t>
            </a:r>
            <a:r>
              <a:rPr lang="en-US" sz="1400" dirty="0" err="1"/>
              <a:t>pelaporan</a:t>
            </a:r>
            <a:r>
              <a:rPr lang="en-US" sz="1400" dirty="0"/>
              <a:t> </a:t>
            </a:r>
            <a:r>
              <a:rPr lang="en-US" sz="1400" dirty="0" err="1"/>
              <a:t>adalah</a:t>
            </a:r>
            <a:r>
              <a:rPr lang="en-US" sz="1400" dirty="0"/>
              <a:t> </a:t>
            </a:r>
            <a:r>
              <a:rPr lang="en-US" sz="1400" dirty="0" err="1"/>
              <a:t>mulai</a:t>
            </a:r>
            <a:r>
              <a:rPr lang="en-US" sz="1400" dirty="0"/>
              <a:t> </a:t>
            </a:r>
            <a:r>
              <a:rPr lang="en-US" sz="1400" dirty="0" err="1"/>
              <a:t>tanggal</a:t>
            </a:r>
            <a:r>
              <a:rPr lang="en-US" sz="1400" dirty="0"/>
              <a:t> </a:t>
            </a:r>
            <a:r>
              <a:rPr lang="en-US" sz="1400" b="1" dirty="0"/>
              <a:t>28 </a:t>
            </a:r>
            <a:r>
              <a:rPr lang="en-US" sz="1400" dirty="0" err="1"/>
              <a:t>pukul</a:t>
            </a:r>
            <a:r>
              <a:rPr lang="en-US" sz="1400" dirty="0"/>
              <a:t> 00:00 WIB </a:t>
            </a:r>
            <a:r>
              <a:rPr lang="en-US" sz="1400" dirty="0" err="1"/>
              <a:t>sampai</a:t>
            </a:r>
            <a:r>
              <a:rPr lang="en-US" sz="1400" dirty="0"/>
              <a:t> </a:t>
            </a:r>
            <a:r>
              <a:rPr lang="en-US" sz="1400" dirty="0" err="1"/>
              <a:t>dengan</a:t>
            </a:r>
            <a:r>
              <a:rPr lang="en-US" sz="1400" dirty="0"/>
              <a:t> </a:t>
            </a:r>
            <a:r>
              <a:rPr lang="en-US" sz="1400" dirty="0" err="1"/>
              <a:t>tanggal</a:t>
            </a:r>
            <a:r>
              <a:rPr lang="en-US" sz="1400" dirty="0"/>
              <a:t> </a:t>
            </a:r>
            <a:r>
              <a:rPr lang="en-US" sz="1400" b="1" dirty="0"/>
              <a:t>5 </a:t>
            </a:r>
            <a:r>
              <a:rPr lang="en-US" sz="1400" dirty="0" err="1"/>
              <a:t>pukul</a:t>
            </a:r>
            <a:r>
              <a:rPr lang="en-US" sz="1400" dirty="0"/>
              <a:t> 23:59 WIB. </a:t>
            </a:r>
            <a:r>
              <a:rPr lang="en-US" sz="1400" dirty="0" err="1"/>
              <a:t>Laporan</a:t>
            </a:r>
            <a:r>
              <a:rPr lang="en-US" sz="1400" dirty="0"/>
              <a:t> di </a:t>
            </a:r>
            <a:r>
              <a:rPr lang="en-US" sz="1400" dirty="0" err="1"/>
              <a:t>luar</a:t>
            </a:r>
            <a:r>
              <a:rPr lang="en-US" sz="1400" dirty="0"/>
              <a:t> </a:t>
            </a:r>
            <a:r>
              <a:rPr lang="en-US" sz="1400" dirty="0" err="1"/>
              <a:t>waktu</a:t>
            </a:r>
            <a:r>
              <a:rPr lang="en-US" sz="1400" dirty="0"/>
              <a:t> yang </a:t>
            </a:r>
            <a:r>
              <a:rPr lang="en-US" sz="1400" dirty="0" err="1"/>
              <a:t>disebutkan</a:t>
            </a:r>
            <a:r>
              <a:rPr lang="en-US" sz="1400" dirty="0"/>
              <a:t> </a:t>
            </a:r>
            <a:r>
              <a:rPr lang="en-US" sz="1400" dirty="0" err="1"/>
              <a:t>tidak</a:t>
            </a:r>
            <a:r>
              <a:rPr lang="en-US" sz="1400" dirty="0"/>
              <a:t> </a:t>
            </a:r>
            <a:r>
              <a:rPr lang="en-US" sz="1400" dirty="0" err="1"/>
              <a:t>dapat</a:t>
            </a:r>
            <a:r>
              <a:rPr lang="en-US" sz="1400" dirty="0"/>
              <a:t> </a:t>
            </a:r>
            <a:r>
              <a:rPr lang="en-US" sz="1400" dirty="0" err="1"/>
              <a:t>difasilitasi</a:t>
            </a:r>
            <a:r>
              <a:rPr lang="en-US" sz="1400" dirty="0"/>
              <a:t> </a:t>
            </a:r>
            <a:r>
              <a:rPr lang="en-US" sz="1400" dirty="0" err="1"/>
              <a:t>oleh</a:t>
            </a:r>
            <a:r>
              <a:rPr lang="en-US" sz="1400" dirty="0"/>
              <a:t> </a:t>
            </a:r>
            <a:r>
              <a:rPr lang="en-US" sz="1400" dirty="0" err="1"/>
              <a:t>sistem</a:t>
            </a:r>
            <a:r>
              <a:rPr lang="en-US" sz="1400" dirty="0"/>
              <a:t>.</a:t>
            </a:r>
          </a:p>
          <a:p>
            <a:pPr algn="just">
              <a:buFont typeface="Cambria" pitchFamily="18" charset="0"/>
              <a:buAutoNum type="arabicPeriod"/>
            </a:pPr>
            <a:r>
              <a:rPr lang="en-US" sz="1400" dirty="0" err="1"/>
              <a:t>Sistem</a:t>
            </a:r>
            <a:r>
              <a:rPr lang="en-US" sz="1400" dirty="0"/>
              <a:t> </a:t>
            </a:r>
            <a:r>
              <a:rPr lang="en-US" sz="1400" dirty="0" err="1"/>
              <a:t>hanya</a:t>
            </a:r>
            <a:r>
              <a:rPr lang="en-US" sz="1400" dirty="0"/>
              <a:t> </a:t>
            </a:r>
            <a:r>
              <a:rPr lang="en-US" sz="1400" dirty="0" err="1"/>
              <a:t>dapat</a:t>
            </a:r>
            <a:r>
              <a:rPr lang="en-US" sz="1400" dirty="0"/>
              <a:t> </a:t>
            </a:r>
            <a:r>
              <a:rPr lang="en-US" sz="1400" dirty="0" err="1"/>
              <a:t>menerima</a:t>
            </a:r>
            <a:r>
              <a:rPr lang="en-US" sz="1400" dirty="0"/>
              <a:t> </a:t>
            </a:r>
            <a:r>
              <a:rPr lang="en-US" sz="1400" dirty="0" err="1"/>
              <a:t>laporan</a:t>
            </a:r>
            <a:r>
              <a:rPr lang="en-US" sz="1400" dirty="0"/>
              <a:t> </a:t>
            </a:r>
            <a:r>
              <a:rPr lang="en-US" sz="1400" dirty="0" err="1"/>
              <a:t>persentase</a:t>
            </a:r>
            <a:r>
              <a:rPr lang="en-US" sz="1400" dirty="0"/>
              <a:t> </a:t>
            </a:r>
            <a:r>
              <a:rPr lang="en-US" sz="1400" dirty="0" err="1"/>
              <a:t>capaian</a:t>
            </a:r>
            <a:r>
              <a:rPr lang="en-US" sz="1400" dirty="0"/>
              <a:t> </a:t>
            </a:r>
            <a:r>
              <a:rPr lang="en-US" sz="1400" dirty="0" err="1"/>
              <a:t>apabila</a:t>
            </a:r>
            <a:r>
              <a:rPr lang="en-US" sz="1400" dirty="0"/>
              <a:t> </a:t>
            </a:r>
            <a:r>
              <a:rPr lang="en-US" sz="1400" dirty="0" err="1"/>
              <a:t>disertai</a:t>
            </a:r>
            <a:r>
              <a:rPr lang="en-US" sz="1400" dirty="0"/>
              <a:t> </a:t>
            </a:r>
            <a:r>
              <a:rPr lang="en-US" sz="1400" dirty="0" err="1"/>
              <a:t>dengan</a:t>
            </a:r>
            <a:r>
              <a:rPr lang="en-US" sz="1400" dirty="0"/>
              <a:t> data </a:t>
            </a:r>
            <a:r>
              <a:rPr lang="en-US" sz="1400" dirty="0" err="1"/>
              <a:t>dukung</a:t>
            </a:r>
            <a:r>
              <a:rPr lang="en-US" sz="1400" dirty="0"/>
              <a:t> yang </a:t>
            </a:r>
            <a:r>
              <a:rPr lang="en-US" sz="1400" dirty="0" err="1"/>
              <a:t>diunggah</a:t>
            </a:r>
            <a:r>
              <a:rPr lang="en-US" sz="1400" dirty="0"/>
              <a:t> (upload) </a:t>
            </a:r>
            <a:r>
              <a:rPr lang="en-US" sz="1400" dirty="0" err="1"/>
              <a:t>ke</a:t>
            </a:r>
            <a:r>
              <a:rPr lang="en-US" sz="1400" dirty="0"/>
              <a:t> </a:t>
            </a:r>
            <a:r>
              <a:rPr lang="en-US" sz="1400" dirty="0" err="1"/>
              <a:t>dalam</a:t>
            </a:r>
            <a:r>
              <a:rPr lang="en-US" sz="1400" dirty="0"/>
              <a:t> </a:t>
            </a:r>
            <a:r>
              <a:rPr lang="en-US" sz="1400" dirty="0" err="1"/>
              <a:t>sistem</a:t>
            </a:r>
            <a:r>
              <a:rPr lang="en-US" sz="1400" dirty="0"/>
              <a:t> </a:t>
            </a:r>
            <a:r>
              <a:rPr lang="en-US" sz="1400" dirty="0" err="1"/>
              <a:t>tersebut</a:t>
            </a:r>
            <a:r>
              <a:rPr lang="en-US" sz="1400" dirty="0"/>
              <a:t>. </a:t>
            </a:r>
          </a:p>
          <a:p>
            <a:pPr algn="just">
              <a:buFont typeface="Cambria" pitchFamily="18" charset="0"/>
              <a:buAutoNum type="arabicPeriod"/>
            </a:pPr>
            <a:r>
              <a:rPr lang="en-US" sz="1400" dirty="0" err="1"/>
              <a:t>Setelah</a:t>
            </a:r>
            <a:r>
              <a:rPr lang="en-US" sz="1400" dirty="0"/>
              <a:t> </a:t>
            </a:r>
            <a:r>
              <a:rPr lang="en-US" sz="1400" dirty="0" err="1"/>
              <a:t>pelaporan</a:t>
            </a:r>
            <a:r>
              <a:rPr lang="en-US" sz="1400" dirty="0"/>
              <a:t> </a:t>
            </a:r>
            <a:r>
              <a:rPr lang="en-US" sz="1400" dirty="0" err="1"/>
              <a:t>berakhir</a:t>
            </a:r>
            <a:r>
              <a:rPr lang="en-US" sz="1400" dirty="0"/>
              <a:t>, </a:t>
            </a:r>
            <a:r>
              <a:rPr lang="en-US" sz="1400" dirty="0" err="1"/>
              <a:t>akan</a:t>
            </a:r>
            <a:r>
              <a:rPr lang="en-US" sz="1400" dirty="0"/>
              <a:t> </a:t>
            </a:r>
            <a:r>
              <a:rPr lang="en-US" sz="1400" dirty="0" err="1"/>
              <a:t>dilaksanakan</a:t>
            </a:r>
            <a:r>
              <a:rPr lang="en-US" sz="1400" dirty="0"/>
              <a:t> </a:t>
            </a:r>
            <a:r>
              <a:rPr lang="en-US" sz="1400" dirty="0" err="1"/>
              <a:t>verifikasi</a:t>
            </a:r>
            <a:r>
              <a:rPr lang="en-US" sz="1400" dirty="0"/>
              <a:t> </a:t>
            </a:r>
            <a:r>
              <a:rPr lang="en-US" sz="1400" dirty="0" err="1"/>
              <a:t>berdasarkan</a:t>
            </a:r>
            <a:r>
              <a:rPr lang="en-US" sz="1400" dirty="0"/>
              <a:t> </a:t>
            </a:r>
            <a:r>
              <a:rPr lang="en-US" sz="1400" dirty="0" err="1"/>
              <a:t>klaim</a:t>
            </a:r>
            <a:r>
              <a:rPr lang="en-US" sz="1400" dirty="0"/>
              <a:t> </a:t>
            </a:r>
            <a:r>
              <a:rPr lang="en-US" sz="1400" dirty="0" err="1"/>
              <a:t>capaian</a:t>
            </a:r>
            <a:r>
              <a:rPr lang="en-US" sz="1400" dirty="0"/>
              <a:t> </a:t>
            </a:r>
            <a:r>
              <a:rPr lang="en-US" sz="1400" dirty="0" err="1"/>
              <a:t>dan</a:t>
            </a:r>
            <a:r>
              <a:rPr lang="en-US" sz="1400" dirty="0"/>
              <a:t> data </a:t>
            </a:r>
            <a:r>
              <a:rPr lang="en-US" sz="1400" dirty="0" err="1"/>
              <a:t>dukung</a:t>
            </a:r>
            <a:r>
              <a:rPr lang="en-US" sz="1400" dirty="0"/>
              <a:t> yang </a:t>
            </a:r>
            <a:r>
              <a:rPr lang="en-US" sz="1400" dirty="0" err="1"/>
              <a:t>dimasukkan</a:t>
            </a:r>
            <a:r>
              <a:rPr lang="en-US" sz="1400" dirty="0"/>
              <a:t> </a:t>
            </a:r>
            <a:r>
              <a:rPr lang="en-US" sz="1400" dirty="0" err="1"/>
              <a:t>ke</a:t>
            </a:r>
            <a:r>
              <a:rPr lang="en-US" sz="1400" dirty="0"/>
              <a:t> </a:t>
            </a:r>
            <a:r>
              <a:rPr lang="en-US" sz="1400" dirty="0" err="1"/>
              <a:t>dalam</a:t>
            </a:r>
            <a:r>
              <a:rPr lang="en-US" sz="1400" dirty="0"/>
              <a:t> </a:t>
            </a:r>
            <a:r>
              <a:rPr lang="id-ID" sz="1400" dirty="0"/>
              <a:t>Sistem Pemantauan </a:t>
            </a:r>
            <a:r>
              <a:rPr lang="id-ID" sz="1400" i="1" dirty="0"/>
              <a:t>online </a:t>
            </a:r>
            <a:r>
              <a:rPr lang="en-US" sz="1400" dirty="0" err="1"/>
              <a:t>untuk</a:t>
            </a:r>
            <a:r>
              <a:rPr lang="en-US" sz="1400" dirty="0"/>
              <a:t> </a:t>
            </a:r>
            <a:r>
              <a:rPr lang="en-US" sz="1400" dirty="0" err="1"/>
              <a:t>selanjutnya</a:t>
            </a:r>
            <a:r>
              <a:rPr lang="en-US" sz="1400" dirty="0"/>
              <a:t> </a:t>
            </a:r>
            <a:r>
              <a:rPr lang="en-US" sz="1400" dirty="0" err="1"/>
              <a:t>disampaikan</a:t>
            </a:r>
            <a:r>
              <a:rPr lang="en-US" sz="1400" dirty="0"/>
              <a:t> </a:t>
            </a:r>
            <a:r>
              <a:rPr lang="en-US" sz="1400" dirty="0" err="1"/>
              <a:t>kepada</a:t>
            </a:r>
            <a:r>
              <a:rPr lang="en-US" sz="1400" dirty="0"/>
              <a:t> </a:t>
            </a:r>
            <a:r>
              <a:rPr lang="en-US" sz="1400" dirty="0" err="1"/>
              <a:t>Bapak</a:t>
            </a:r>
            <a:r>
              <a:rPr lang="en-US" sz="1400" dirty="0"/>
              <a:t> </a:t>
            </a:r>
            <a:r>
              <a:rPr lang="en-US" sz="1400" dirty="0" err="1"/>
              <a:t>Presiden</a:t>
            </a:r>
            <a:r>
              <a:rPr lang="en-US" sz="1400" dirty="0"/>
              <a:t> </a:t>
            </a:r>
            <a:r>
              <a:rPr lang="en-US" sz="1400" dirty="0" err="1"/>
              <a:t>dan</a:t>
            </a:r>
            <a:r>
              <a:rPr lang="en-US" sz="1400" dirty="0"/>
              <a:t> Wakil </a:t>
            </a:r>
            <a:r>
              <a:rPr lang="en-US" sz="1400" dirty="0" err="1"/>
              <a:t>Presiden</a:t>
            </a:r>
            <a:r>
              <a:rPr lang="en-US" sz="1400" dirty="0"/>
              <a:t>. </a:t>
            </a:r>
            <a:endParaRPr lang="id-ID" sz="1400" dirty="0"/>
          </a:p>
        </p:txBody>
      </p:sp>
      <p:sp>
        <p:nvSpPr>
          <p:cNvPr id="3" name="TextBox 2"/>
          <p:cNvSpPr txBox="1"/>
          <p:nvPr/>
        </p:nvSpPr>
        <p:spPr>
          <a:xfrm>
            <a:off x="381000" y="1295400"/>
            <a:ext cx="8610600" cy="523220"/>
          </a:xfrm>
          <a:prstGeom prst="rect">
            <a:avLst/>
          </a:prstGeom>
          <a:noFill/>
        </p:spPr>
        <p:txBody>
          <a:bodyPr wrap="square" rtlCol="0">
            <a:spAutoFit/>
          </a:bodyPr>
          <a:lstStyle/>
          <a:p>
            <a:r>
              <a:rPr lang="id-ID" sz="1400" dirty="0"/>
              <a:t>Awalnya direncanakan pelaporan akan dimulai pada B12 (2016), namun karena rentang waktu yang sudah sangat dekat, maka pelaporan akan dimulai pada B03 (2017)</a:t>
            </a:r>
          </a:p>
        </p:txBody>
      </p:sp>
    </p:spTree>
    <p:extLst>
      <p:ext uri="{BB962C8B-B14F-4D97-AF65-F5344CB8AC3E}">
        <p14:creationId xmlns:p14="http://schemas.microsoft.com/office/powerpoint/2010/main" val="1002730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rial Bold" panose="020B0704020202020204" pitchFamily="34" charset="0"/>
                <a:cs typeface="Arial Bold" panose="020B0704020202020204" pitchFamily="34" charset="0"/>
              </a:rPr>
              <a:t>CONTOH F8K</a:t>
            </a:r>
          </a:p>
        </p:txBody>
      </p:sp>
      <p:graphicFrame>
        <p:nvGraphicFramePr>
          <p:cNvPr id="5" name="Table 4"/>
          <p:cNvGraphicFramePr>
            <a:graphicFrameLocks noGrp="1"/>
          </p:cNvGraphicFramePr>
          <p:nvPr>
            <p:extLst>
              <p:ext uri="{D42A27DB-BD31-4B8C-83A1-F6EECF244321}">
                <p14:modId xmlns:p14="http://schemas.microsoft.com/office/powerpoint/2010/main" val="520406468"/>
              </p:ext>
            </p:extLst>
          </p:nvPr>
        </p:nvGraphicFramePr>
        <p:xfrm>
          <a:off x="228599" y="1424123"/>
          <a:ext cx="8763000" cy="5257800"/>
        </p:xfrm>
        <a:graphic>
          <a:graphicData uri="http://schemas.openxmlformats.org/drawingml/2006/table">
            <a:tbl>
              <a:tblPr firstRow="1" firstCol="1" bandRow="1">
                <a:tableStyleId>{5940675A-B579-460E-94D1-54222C63F5DA}</a:tableStyleId>
              </a:tblPr>
              <a:tblGrid>
                <a:gridCol w="395366">
                  <a:extLst>
                    <a:ext uri="{9D8B030D-6E8A-4147-A177-3AD203B41FA5}">
                      <a16:colId xmlns:a16="http://schemas.microsoft.com/office/drawing/2014/main" xmlns="" val="20000"/>
                    </a:ext>
                  </a:extLst>
                </a:gridCol>
                <a:gridCol w="900035">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gridCol w="14478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gridCol w="990599">
                  <a:extLst>
                    <a:ext uri="{9D8B030D-6E8A-4147-A177-3AD203B41FA5}">
                      <a16:colId xmlns:a16="http://schemas.microsoft.com/office/drawing/2014/main" xmlns="" val="20008"/>
                    </a:ext>
                  </a:extLst>
                </a:gridCol>
              </a:tblGrid>
              <a:tr h="99877">
                <a:tc rowSpan="2">
                  <a:txBody>
                    <a:bodyPr/>
                    <a:lstStyle/>
                    <a:p>
                      <a:pPr algn="ctr">
                        <a:lnSpc>
                          <a:spcPct val="115000"/>
                        </a:lnSpc>
                        <a:spcAft>
                          <a:spcPts val="0"/>
                        </a:spcAft>
                      </a:pPr>
                      <a:r>
                        <a:rPr lang="id-ID" sz="1200" b="1" dirty="0">
                          <a:effectLst/>
                        </a:rPr>
                        <a:t>No</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AKSI</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PENANGGUNG JAWAB</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INSTANSI TERKAIT</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KRITERIA KEBERHASILAN</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UKURAN KEBERHASILAN</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Aft>
                          <a:spcPts val="0"/>
                        </a:spcAft>
                      </a:pPr>
                      <a:r>
                        <a:rPr lang="id-ID" sz="1200" b="1" dirty="0">
                          <a:effectLst/>
                        </a:rPr>
                        <a:t>UKURAN KEBERHASILAN</a:t>
                      </a:r>
                    </a:p>
                    <a:p>
                      <a:pPr algn="ctr">
                        <a:lnSpc>
                          <a:spcPct val="115000"/>
                        </a:lnSpc>
                        <a:spcAft>
                          <a:spcPts val="0"/>
                        </a:spcAft>
                      </a:pPr>
                      <a:r>
                        <a:rPr lang="id-ID" sz="1200" b="1" dirty="0">
                          <a:effectLst/>
                        </a:rPr>
                        <a:t>(B03, B06, B09, B12)</a:t>
                      </a:r>
                      <a:endParaRPr lang="id-ID" sz="1200" b="1" dirty="0">
                        <a:effectLst/>
                        <a:latin typeface="Calibri"/>
                        <a:ea typeface="Calibri"/>
                        <a:cs typeface="Times New Roman"/>
                      </a:endParaRPr>
                    </a:p>
                  </a:txBody>
                  <a:tcPr marL="58425" marR="58425" marT="0" marB="0">
                    <a:noFill/>
                  </a:tcPr>
                </a:tc>
                <a:tc>
                  <a:txBody>
                    <a:bodyPr/>
                    <a:lstStyle/>
                    <a:p>
                      <a:pPr algn="ctr">
                        <a:lnSpc>
                          <a:spcPct val="115000"/>
                        </a:lnSpc>
                        <a:spcAft>
                          <a:spcPts val="0"/>
                        </a:spcAft>
                      </a:pPr>
                      <a:r>
                        <a:rPr lang="id-ID" sz="1200" b="1" dirty="0">
                          <a:effectLst/>
                        </a:rPr>
                        <a:t> % CAPAIAN</a:t>
                      </a:r>
                      <a:endParaRPr lang="id-ID" sz="1200" b="1" dirty="0">
                        <a:effectLst/>
                        <a:latin typeface="Calibri"/>
                        <a:ea typeface="Calibri"/>
                        <a:cs typeface="Times New Roman"/>
                      </a:endParaRPr>
                    </a:p>
                  </a:txBody>
                  <a:tcPr marL="58425" marR="58425" marT="0" marB="0">
                    <a:noFill/>
                  </a:tcPr>
                </a:tc>
                <a:tc>
                  <a:txBody>
                    <a:bodyPr/>
                    <a:lstStyle/>
                    <a:p>
                      <a:pPr algn="ctr">
                        <a:lnSpc>
                          <a:spcPct val="115000"/>
                        </a:lnSpc>
                        <a:spcAft>
                          <a:spcPts val="0"/>
                        </a:spcAft>
                      </a:pPr>
                      <a:r>
                        <a:rPr lang="id-ID" sz="1100" b="1" dirty="0">
                          <a:effectLst/>
                        </a:rPr>
                        <a:t>KETERANGAN </a:t>
                      </a:r>
                    </a:p>
                    <a:p>
                      <a:pPr algn="ctr">
                        <a:lnSpc>
                          <a:spcPct val="115000"/>
                        </a:lnSpc>
                        <a:spcAft>
                          <a:spcPts val="0"/>
                        </a:spcAft>
                      </a:pPr>
                      <a:r>
                        <a:rPr lang="id-ID" sz="1100" b="1" dirty="0">
                          <a:effectLst/>
                        </a:rPr>
                        <a:t>(DATA DUKUNG)</a:t>
                      </a:r>
                      <a:endParaRPr lang="id-ID" sz="1100" b="1" dirty="0">
                        <a:effectLst/>
                        <a:latin typeface="Calibri"/>
                        <a:ea typeface="Calibri"/>
                        <a:cs typeface="Times New Roman"/>
                      </a:endParaRPr>
                    </a:p>
                  </a:txBody>
                  <a:tcPr marL="58425" marR="58425" marT="0" marB="0">
                    <a:noFill/>
                  </a:tcPr>
                </a:tc>
                <a:extLst>
                  <a:ext uri="{0D108BD9-81ED-4DB2-BD59-A6C34878D82A}">
                    <a16:rowId xmlns:a16="http://schemas.microsoft.com/office/drawing/2014/main" xmlns="" val="10000"/>
                  </a:ext>
                </a:extLst>
              </a:tr>
              <a:tr h="162291">
                <a:tc vMerge="1">
                  <a:txBody>
                    <a:bodyPr/>
                    <a:lstStyle/>
                    <a:p>
                      <a:endParaRPr lang="id-ID"/>
                    </a:p>
                  </a:txBody>
                  <a:tcPr/>
                </a:tc>
                <a:tc>
                  <a:txBody>
                    <a:bodyPr/>
                    <a:lstStyle/>
                    <a:p>
                      <a:pPr algn="ctr">
                        <a:lnSpc>
                          <a:spcPct val="115000"/>
                        </a:lnSpc>
                        <a:spcBef>
                          <a:spcPts val="600"/>
                        </a:spcBef>
                        <a:spcAft>
                          <a:spcPts val="600"/>
                        </a:spcAft>
                      </a:pPr>
                      <a:r>
                        <a:rPr lang="id-ID" sz="1200" b="1" dirty="0">
                          <a:effectLst/>
                        </a:rPr>
                        <a:t>1</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Bef>
                          <a:spcPts val="600"/>
                        </a:spcBef>
                        <a:spcAft>
                          <a:spcPts val="600"/>
                        </a:spcAft>
                      </a:pPr>
                      <a:r>
                        <a:rPr lang="id-ID" sz="1200" b="1" dirty="0">
                          <a:effectLst/>
                        </a:rPr>
                        <a:t>2</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Bef>
                          <a:spcPts val="600"/>
                        </a:spcBef>
                        <a:spcAft>
                          <a:spcPts val="600"/>
                        </a:spcAft>
                      </a:pPr>
                      <a:r>
                        <a:rPr lang="id-ID" sz="1200" b="1" dirty="0">
                          <a:effectLst/>
                        </a:rPr>
                        <a:t>3</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Bef>
                          <a:spcPts val="600"/>
                        </a:spcBef>
                        <a:spcAft>
                          <a:spcPts val="600"/>
                        </a:spcAft>
                      </a:pPr>
                      <a:r>
                        <a:rPr lang="id-ID" sz="1200" b="1" dirty="0">
                          <a:effectLst/>
                        </a:rPr>
                        <a:t>4</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Bef>
                          <a:spcPts val="600"/>
                        </a:spcBef>
                        <a:spcAft>
                          <a:spcPts val="600"/>
                        </a:spcAft>
                      </a:pPr>
                      <a:r>
                        <a:rPr lang="id-ID" sz="1200" b="1" dirty="0">
                          <a:effectLst/>
                        </a:rPr>
                        <a:t>5</a:t>
                      </a:r>
                      <a:endParaRPr lang="id-ID" sz="1200" b="1" dirty="0">
                        <a:effectLst/>
                        <a:latin typeface="Calibri"/>
                        <a:ea typeface="Calibri"/>
                        <a:cs typeface="Times New Roman"/>
                      </a:endParaRPr>
                    </a:p>
                  </a:txBody>
                  <a:tcPr marL="58425" marR="58425" marT="0" marB="0" anchor="ctr">
                    <a:noFill/>
                  </a:tcPr>
                </a:tc>
                <a:tc>
                  <a:txBody>
                    <a:bodyPr/>
                    <a:lstStyle/>
                    <a:p>
                      <a:pPr algn="ctr">
                        <a:lnSpc>
                          <a:spcPct val="115000"/>
                        </a:lnSpc>
                        <a:spcBef>
                          <a:spcPts val="600"/>
                        </a:spcBef>
                        <a:spcAft>
                          <a:spcPts val="600"/>
                        </a:spcAft>
                      </a:pPr>
                      <a:r>
                        <a:rPr lang="id-ID" sz="1200" b="1" dirty="0">
                          <a:effectLst/>
                        </a:rPr>
                        <a:t>6</a:t>
                      </a:r>
                      <a:endParaRPr lang="id-ID" sz="1200" b="1" dirty="0">
                        <a:effectLst/>
                        <a:latin typeface="Calibri"/>
                        <a:ea typeface="Calibri"/>
                        <a:cs typeface="Times New Roman"/>
                      </a:endParaRPr>
                    </a:p>
                  </a:txBody>
                  <a:tcPr marL="58425" marR="58425" marT="0" marB="0">
                    <a:noFill/>
                  </a:tcPr>
                </a:tc>
                <a:tc>
                  <a:txBody>
                    <a:bodyPr/>
                    <a:lstStyle/>
                    <a:p>
                      <a:pPr algn="ctr">
                        <a:lnSpc>
                          <a:spcPct val="115000"/>
                        </a:lnSpc>
                        <a:spcBef>
                          <a:spcPts val="600"/>
                        </a:spcBef>
                        <a:spcAft>
                          <a:spcPts val="600"/>
                        </a:spcAft>
                      </a:pPr>
                      <a:r>
                        <a:rPr lang="id-ID" sz="1200" b="1" dirty="0">
                          <a:effectLst/>
                        </a:rPr>
                        <a:t>7</a:t>
                      </a:r>
                      <a:endParaRPr lang="id-ID" sz="1200" b="1" dirty="0">
                        <a:effectLst/>
                        <a:latin typeface="Calibri"/>
                        <a:ea typeface="Calibri"/>
                        <a:cs typeface="Times New Roman"/>
                      </a:endParaRPr>
                    </a:p>
                  </a:txBody>
                  <a:tcPr marL="58425" marR="58425" marT="0" marB="0">
                    <a:noFill/>
                  </a:tcPr>
                </a:tc>
                <a:tc>
                  <a:txBody>
                    <a:bodyPr/>
                    <a:lstStyle/>
                    <a:p>
                      <a:pPr algn="ctr">
                        <a:lnSpc>
                          <a:spcPct val="115000"/>
                        </a:lnSpc>
                        <a:spcBef>
                          <a:spcPts val="600"/>
                        </a:spcBef>
                        <a:spcAft>
                          <a:spcPts val="600"/>
                        </a:spcAft>
                      </a:pPr>
                      <a:r>
                        <a:rPr lang="id-ID" sz="1200" b="1" dirty="0">
                          <a:effectLst/>
                        </a:rPr>
                        <a:t>8</a:t>
                      </a:r>
                      <a:endParaRPr lang="id-ID" sz="1200" b="1" dirty="0">
                        <a:effectLst/>
                        <a:latin typeface="Calibri"/>
                        <a:ea typeface="Calibri"/>
                        <a:cs typeface="Times New Roman"/>
                      </a:endParaRPr>
                    </a:p>
                  </a:txBody>
                  <a:tcPr marL="58425" marR="58425" marT="0" marB="0">
                    <a:noFill/>
                  </a:tcPr>
                </a:tc>
                <a:extLst>
                  <a:ext uri="{0D108BD9-81ED-4DB2-BD59-A6C34878D82A}">
                    <a16:rowId xmlns:a16="http://schemas.microsoft.com/office/drawing/2014/main" xmlns="" val="10001"/>
                  </a:ext>
                </a:extLst>
              </a:tr>
              <a:tr h="1075014">
                <a:tc rowSpan="2">
                  <a:txBody>
                    <a:bodyPr/>
                    <a:lstStyle/>
                    <a:p>
                      <a:pPr algn="ctr">
                        <a:lnSpc>
                          <a:spcPct val="115000"/>
                        </a:lnSpc>
                        <a:spcAft>
                          <a:spcPts val="0"/>
                        </a:spcAft>
                      </a:pPr>
                      <a:r>
                        <a:rPr lang="id-ID" sz="1200" dirty="0">
                          <a:effectLst/>
                        </a:rPr>
                        <a:t>1</a:t>
                      </a:r>
                      <a:endParaRPr lang="id-ID" sz="1200" dirty="0">
                        <a:effectLst/>
                        <a:latin typeface="Calibri"/>
                        <a:ea typeface="Calibri"/>
                        <a:cs typeface="Times New Roman"/>
                      </a:endParaRPr>
                    </a:p>
                  </a:txBody>
                  <a:tcPr marL="58425" marR="58425" marT="0" marB="0"/>
                </a:tc>
                <a:tc rowSpan="2">
                  <a:txBody>
                    <a:bodyPr/>
                    <a:lstStyle/>
                    <a:p>
                      <a:pPr>
                        <a:lnSpc>
                          <a:spcPct val="115000"/>
                        </a:lnSpc>
                        <a:spcAft>
                          <a:spcPts val="1200"/>
                        </a:spcAft>
                      </a:pPr>
                      <a:r>
                        <a:rPr lang="id-ID" sz="1200" dirty="0">
                          <a:effectLst/>
                        </a:rPr>
                        <a:t>Penyederhanaan perizinan dari sisi jumlah, persyaratan, waktu dan prosedur di Pelayanan Terpadu Satu Pintu (PTSP) Pusat dan Daerah</a:t>
                      </a:r>
                      <a:endParaRPr lang="id-ID" sz="1200" dirty="0">
                        <a:effectLst/>
                        <a:latin typeface="Calibri"/>
                        <a:ea typeface="Calibri"/>
                        <a:cs typeface="Times New Roman"/>
                      </a:endParaRPr>
                    </a:p>
                  </a:txBody>
                  <a:tcPr marL="58425" marR="58425" marT="0" marB="0"/>
                </a:tc>
                <a:tc rowSpan="2">
                  <a:txBody>
                    <a:bodyPr/>
                    <a:lstStyle/>
                    <a:p>
                      <a:pPr>
                        <a:lnSpc>
                          <a:spcPct val="115000"/>
                        </a:lnSpc>
                        <a:spcAft>
                          <a:spcPts val="0"/>
                        </a:spcAft>
                      </a:pPr>
                      <a:r>
                        <a:rPr lang="id-ID" sz="1200" dirty="0">
                          <a:effectLst/>
                        </a:rPr>
                        <a:t>Badan Koordinasi Penanaman Modal</a:t>
                      </a:r>
                      <a:endParaRPr lang="id-ID" sz="1200" dirty="0">
                        <a:effectLst/>
                        <a:latin typeface="Calibri"/>
                        <a:ea typeface="Calibri"/>
                        <a:cs typeface="Times New Roman"/>
                      </a:endParaRPr>
                    </a:p>
                  </a:txBody>
                  <a:tcPr marL="58425" marR="58425" marT="0" marB="0"/>
                </a:tc>
                <a:tc rowSpan="2">
                  <a:txBody>
                    <a:bodyPr/>
                    <a:lstStyle/>
                    <a:p>
                      <a:pPr>
                        <a:lnSpc>
                          <a:spcPct val="115000"/>
                        </a:lnSpc>
                        <a:spcAft>
                          <a:spcPts val="0"/>
                        </a:spcAft>
                      </a:pPr>
                      <a:r>
                        <a:rPr lang="id-ID" sz="1200" dirty="0">
                          <a:effectLst/>
                        </a:rPr>
                        <a:t>Seluruh Kementerian/ Lembaga </a:t>
                      </a:r>
                      <a:endParaRPr lang="id-ID" sz="1200" dirty="0">
                        <a:effectLst/>
                        <a:latin typeface="Calibri"/>
                        <a:ea typeface="Calibri"/>
                        <a:cs typeface="Times New Roman"/>
                      </a:endParaRPr>
                    </a:p>
                  </a:txBody>
                  <a:tcPr marL="58425" marR="58425" marT="0" marB="0"/>
                </a:tc>
                <a:tc rowSpan="2">
                  <a:txBody>
                    <a:bodyPr/>
                    <a:lstStyle/>
                    <a:p>
                      <a:pPr>
                        <a:lnSpc>
                          <a:spcPct val="115000"/>
                        </a:lnSpc>
                        <a:spcAft>
                          <a:spcPts val="0"/>
                        </a:spcAft>
                      </a:pPr>
                      <a:r>
                        <a:rPr lang="id-ID" sz="1200" dirty="0">
                          <a:effectLst/>
                        </a:rPr>
                        <a:t>Pelaksanaan penyederhanaan perizinan melalui penyediaan Standard Operating Procedure (SOP) perizinan pada PTSP Pusat dan Daerah semakin optimal</a:t>
                      </a:r>
                      <a:endParaRPr lang="id-ID" sz="1200" dirty="0">
                        <a:effectLst/>
                        <a:latin typeface="Calibri"/>
                        <a:ea typeface="Calibri"/>
                        <a:cs typeface="Times New Roman"/>
                      </a:endParaRPr>
                    </a:p>
                  </a:txBody>
                  <a:tcPr marL="58425" marR="58425" marT="0" marB="0"/>
                </a:tc>
                <a:tc rowSpan="2">
                  <a:txBody>
                    <a:bodyPr/>
                    <a:lstStyle/>
                    <a:p>
                      <a:pPr marL="0" lvl="0" indent="0">
                        <a:lnSpc>
                          <a:spcPct val="115000"/>
                        </a:lnSpc>
                        <a:spcAft>
                          <a:spcPts val="0"/>
                        </a:spcAft>
                        <a:buFont typeface="+mj-lt"/>
                        <a:buNone/>
                      </a:pPr>
                      <a:r>
                        <a:rPr lang="id-ID" sz="1200" dirty="0">
                          <a:effectLst/>
                        </a:rPr>
                        <a:t>Tersusunnya Peraturan Kepala BKPM tentang SOP layanan perizinan minyak dan gas, mineral dan batubara dan kelistrikan di PTSP Pusat</a:t>
                      </a:r>
                      <a:endParaRPr lang="id-ID" sz="1200" dirty="0">
                        <a:effectLst/>
                        <a:latin typeface="Calibri"/>
                        <a:ea typeface="Calibri"/>
                        <a:cs typeface="Times New Roman"/>
                      </a:endParaRPr>
                    </a:p>
                  </a:txBody>
                  <a:tcPr marL="58425" marR="58425" marT="0" marB="0"/>
                </a:tc>
                <a:tc>
                  <a:txBody>
                    <a:bodyPr/>
                    <a:lstStyle/>
                    <a:p>
                      <a:pPr>
                        <a:lnSpc>
                          <a:spcPct val="115000"/>
                        </a:lnSpc>
                        <a:spcAft>
                          <a:spcPts val="0"/>
                        </a:spcAft>
                      </a:pPr>
                      <a:r>
                        <a:rPr lang="id-ID" sz="1200" dirty="0">
                          <a:effectLst/>
                          <a:latin typeface="Calibri"/>
                          <a:ea typeface="Times New Roman"/>
                          <a:cs typeface="Arial"/>
                        </a:rPr>
                        <a:t>B03</a:t>
                      </a:r>
                    </a:p>
                    <a:p>
                      <a:pPr marL="171450" indent="-171450">
                        <a:lnSpc>
                          <a:spcPct val="115000"/>
                        </a:lnSpc>
                        <a:spcAft>
                          <a:spcPts val="0"/>
                        </a:spcAft>
                        <a:buFontTx/>
                        <a:buChar char="-"/>
                      </a:pPr>
                      <a:r>
                        <a:rPr lang="id-ID" sz="1200" dirty="0">
                          <a:effectLst/>
                          <a:latin typeface="Calibri"/>
                          <a:ea typeface="Times New Roman"/>
                          <a:cs typeface="Arial"/>
                        </a:rPr>
                        <a:t>Terlaksananya pertemuan koordinasi lintas K/L</a:t>
                      </a:r>
                    </a:p>
                    <a:p>
                      <a:pPr marL="171450" indent="-171450">
                        <a:lnSpc>
                          <a:spcPct val="115000"/>
                        </a:lnSpc>
                        <a:spcAft>
                          <a:spcPts val="0"/>
                        </a:spcAft>
                        <a:buFontTx/>
                        <a:buChar char="-"/>
                      </a:pPr>
                      <a:r>
                        <a:rPr lang="id-ID" sz="1200" dirty="0">
                          <a:effectLst/>
                          <a:latin typeface="Calibri"/>
                          <a:ea typeface="Times New Roman"/>
                          <a:cs typeface="Arial"/>
                        </a:rPr>
                        <a:t>Tersedianya</a:t>
                      </a:r>
                      <a:r>
                        <a:rPr lang="id-ID" sz="1200" baseline="0" dirty="0">
                          <a:effectLst/>
                          <a:latin typeface="Calibri"/>
                          <a:ea typeface="Times New Roman"/>
                          <a:cs typeface="Arial"/>
                        </a:rPr>
                        <a:t> draft Perka BKPM</a:t>
                      </a:r>
                      <a:endParaRPr lang="id-ID" sz="1200" dirty="0">
                        <a:effectLst/>
                        <a:latin typeface="Calibri"/>
                        <a:ea typeface="Times New Roman"/>
                        <a:cs typeface="Arial"/>
                      </a:endParaRPr>
                    </a:p>
                  </a:txBody>
                  <a:tcPr marL="58425" marR="58425" marT="0" marB="0"/>
                </a:tc>
                <a:tc>
                  <a:txBody>
                    <a:bodyPr/>
                    <a:lstStyle/>
                    <a:p>
                      <a:pPr marL="163830">
                        <a:lnSpc>
                          <a:spcPct val="115000"/>
                        </a:lnSpc>
                        <a:spcAft>
                          <a:spcPts val="0"/>
                        </a:spcAft>
                      </a:pPr>
                      <a:endParaRPr lang="id-ID" sz="1200" dirty="0">
                        <a:effectLst/>
                        <a:latin typeface="Calibri"/>
                        <a:ea typeface="Calibri"/>
                        <a:cs typeface="Times New Roman"/>
                      </a:endParaRPr>
                    </a:p>
                  </a:txBody>
                  <a:tcPr marL="58425" marR="58425" marT="0" marB="0"/>
                </a:tc>
                <a:tc>
                  <a:txBody>
                    <a:bodyPr/>
                    <a:lstStyle/>
                    <a:p>
                      <a:pPr marL="0" indent="0">
                        <a:lnSpc>
                          <a:spcPct val="115000"/>
                        </a:lnSpc>
                        <a:spcAft>
                          <a:spcPts val="0"/>
                        </a:spcAft>
                      </a:pPr>
                      <a:r>
                        <a:rPr lang="id-ID" sz="1200" dirty="0">
                          <a:effectLst/>
                          <a:latin typeface="+mn-lt"/>
                          <a:ea typeface="+mn-ea"/>
                          <a:cs typeface="+mn-cs"/>
                        </a:rPr>
                        <a:t>B03</a:t>
                      </a:r>
                    </a:p>
                    <a:p>
                      <a:pPr marL="171450" indent="-171450">
                        <a:lnSpc>
                          <a:spcPct val="115000"/>
                        </a:lnSpc>
                        <a:spcAft>
                          <a:spcPts val="0"/>
                        </a:spcAft>
                        <a:buFontTx/>
                        <a:buChar char="-"/>
                      </a:pPr>
                      <a:r>
                        <a:rPr lang="id-ID" sz="1200" dirty="0">
                          <a:effectLst/>
                          <a:latin typeface="Calibri"/>
                          <a:ea typeface="Calibri"/>
                          <a:cs typeface="Times New Roman"/>
                        </a:rPr>
                        <a:t>Laporan pertemuan koordinasi</a:t>
                      </a:r>
                      <a:r>
                        <a:rPr lang="id-ID" sz="1200" baseline="0" dirty="0">
                          <a:effectLst/>
                          <a:latin typeface="Calibri"/>
                          <a:ea typeface="Calibri"/>
                          <a:cs typeface="Times New Roman"/>
                        </a:rPr>
                        <a:t> yang memuat daftar hadir, notulensi, undangan</a:t>
                      </a:r>
                    </a:p>
                    <a:p>
                      <a:pPr marL="171450" indent="-171450">
                        <a:lnSpc>
                          <a:spcPct val="115000"/>
                        </a:lnSpc>
                        <a:spcAft>
                          <a:spcPts val="0"/>
                        </a:spcAft>
                        <a:buFontTx/>
                        <a:buChar char="-"/>
                      </a:pPr>
                      <a:r>
                        <a:rPr lang="id-ID" sz="1200" baseline="0" dirty="0">
                          <a:effectLst/>
                          <a:latin typeface="Calibri"/>
                          <a:ea typeface="Calibri"/>
                          <a:cs typeface="Times New Roman"/>
                        </a:rPr>
                        <a:t>Draft Perka BKPM</a:t>
                      </a:r>
                      <a:endParaRPr lang="id-ID" sz="1200" dirty="0">
                        <a:effectLst/>
                        <a:latin typeface="Calibri"/>
                        <a:ea typeface="Calibri"/>
                        <a:cs typeface="Times New Roman"/>
                      </a:endParaRPr>
                    </a:p>
                  </a:txBody>
                  <a:tcPr marL="58425" marR="58425" marT="0" marB="0"/>
                </a:tc>
                <a:extLst>
                  <a:ext uri="{0D108BD9-81ED-4DB2-BD59-A6C34878D82A}">
                    <a16:rowId xmlns:a16="http://schemas.microsoft.com/office/drawing/2014/main" xmlns="" val="10002"/>
                  </a:ext>
                </a:extLst>
              </a:tr>
              <a:tr h="1075014">
                <a:tc vMerge="1">
                  <a:txBody>
                    <a:bodyPr/>
                    <a:lstStyle/>
                    <a:p>
                      <a:pPr algn="ctr">
                        <a:lnSpc>
                          <a:spcPct val="115000"/>
                        </a:lnSpc>
                        <a:spcAft>
                          <a:spcPts val="0"/>
                        </a:spcAft>
                      </a:pPr>
                      <a:endParaRPr lang="id-ID" sz="1200" dirty="0">
                        <a:effectLst/>
                        <a:latin typeface="Calibri"/>
                        <a:ea typeface="Calibri"/>
                        <a:cs typeface="Times New Roman"/>
                      </a:endParaRPr>
                    </a:p>
                  </a:txBody>
                  <a:tcPr marL="58425" marR="58425" marT="0" marB="0"/>
                </a:tc>
                <a:tc vMerge="1">
                  <a:txBody>
                    <a:bodyPr/>
                    <a:lstStyle/>
                    <a:p>
                      <a:pPr>
                        <a:lnSpc>
                          <a:spcPct val="115000"/>
                        </a:lnSpc>
                        <a:spcAft>
                          <a:spcPts val="1200"/>
                        </a:spcAft>
                      </a:pPr>
                      <a:endParaRPr lang="id-ID" sz="1200" dirty="0">
                        <a:effectLst/>
                        <a:latin typeface="Calibri"/>
                        <a:ea typeface="Calibri"/>
                        <a:cs typeface="Times New Roman"/>
                      </a:endParaRPr>
                    </a:p>
                  </a:txBody>
                  <a:tcPr marL="58425" marR="58425" marT="0" marB="0"/>
                </a:tc>
                <a:tc vMerge="1">
                  <a:txBody>
                    <a:bodyPr/>
                    <a:lstStyle/>
                    <a:p>
                      <a:pPr>
                        <a:lnSpc>
                          <a:spcPct val="115000"/>
                        </a:lnSpc>
                        <a:spcAft>
                          <a:spcPts val="0"/>
                        </a:spcAft>
                      </a:pPr>
                      <a:endParaRPr lang="id-ID" sz="1200" dirty="0">
                        <a:effectLst/>
                        <a:latin typeface="Calibri"/>
                        <a:ea typeface="Calibri"/>
                        <a:cs typeface="Times New Roman"/>
                      </a:endParaRPr>
                    </a:p>
                  </a:txBody>
                  <a:tcPr marL="58425" marR="58425" marT="0" marB="0"/>
                </a:tc>
                <a:tc vMerge="1">
                  <a:txBody>
                    <a:bodyPr/>
                    <a:lstStyle/>
                    <a:p>
                      <a:pPr>
                        <a:lnSpc>
                          <a:spcPct val="115000"/>
                        </a:lnSpc>
                        <a:spcAft>
                          <a:spcPts val="0"/>
                        </a:spcAft>
                      </a:pPr>
                      <a:endParaRPr lang="id-ID" sz="1200" dirty="0">
                        <a:effectLst/>
                        <a:latin typeface="Calibri"/>
                        <a:ea typeface="Calibri"/>
                        <a:cs typeface="Times New Roman"/>
                      </a:endParaRPr>
                    </a:p>
                  </a:txBody>
                  <a:tcPr marL="58425" marR="58425" marT="0" marB="0"/>
                </a:tc>
                <a:tc vMerge="1">
                  <a:txBody>
                    <a:bodyPr/>
                    <a:lstStyle/>
                    <a:p>
                      <a:pPr>
                        <a:lnSpc>
                          <a:spcPct val="115000"/>
                        </a:lnSpc>
                        <a:spcAft>
                          <a:spcPts val="0"/>
                        </a:spcAft>
                      </a:pPr>
                      <a:endParaRPr lang="id-ID" sz="1200" dirty="0">
                        <a:effectLst/>
                        <a:latin typeface="Calibri"/>
                        <a:ea typeface="Calibri"/>
                        <a:cs typeface="Times New Roman"/>
                      </a:endParaRPr>
                    </a:p>
                  </a:txBody>
                  <a:tcPr marL="58425" marR="58425" marT="0" marB="0"/>
                </a:tc>
                <a:tc vMerge="1">
                  <a:txBody>
                    <a:bodyPr/>
                    <a:lstStyle/>
                    <a:p>
                      <a:pPr marL="0" lvl="0" indent="0">
                        <a:lnSpc>
                          <a:spcPct val="115000"/>
                        </a:lnSpc>
                        <a:spcAft>
                          <a:spcPts val="0"/>
                        </a:spcAft>
                        <a:buFont typeface="+mj-lt"/>
                        <a:buNone/>
                      </a:pPr>
                      <a:endParaRPr lang="id-ID" sz="1200" dirty="0">
                        <a:effectLst/>
                        <a:latin typeface="Calibri"/>
                        <a:ea typeface="Calibri"/>
                        <a:cs typeface="Times New Roman"/>
                      </a:endParaRPr>
                    </a:p>
                  </a:txBody>
                  <a:tcPr marL="58425" marR="58425" marT="0" marB="0"/>
                </a:tc>
                <a:tc>
                  <a:txBody>
                    <a:bodyPr/>
                    <a:lstStyle/>
                    <a:p>
                      <a:pPr>
                        <a:lnSpc>
                          <a:spcPct val="115000"/>
                        </a:lnSpc>
                        <a:spcAft>
                          <a:spcPts val="0"/>
                        </a:spcAft>
                      </a:pPr>
                      <a:r>
                        <a:rPr lang="id-ID" sz="1200" dirty="0">
                          <a:effectLst/>
                        </a:rPr>
                        <a:t>B06</a:t>
                      </a:r>
                    </a:p>
                    <a:p>
                      <a:pPr>
                        <a:lnSpc>
                          <a:spcPct val="115000"/>
                        </a:lnSpc>
                        <a:spcAft>
                          <a:spcPts val="0"/>
                        </a:spcAft>
                      </a:pPr>
                      <a:r>
                        <a:rPr lang="en-US" sz="1200" dirty="0" err="1">
                          <a:effectLst/>
                        </a:rPr>
                        <a:t>Terbitnya</a:t>
                      </a:r>
                      <a:r>
                        <a:rPr lang="en-US" sz="1200" dirty="0">
                          <a:effectLst/>
                        </a:rPr>
                        <a:t> </a:t>
                      </a:r>
                      <a:r>
                        <a:rPr lang="en-US" sz="1200" dirty="0" err="1">
                          <a:effectLst/>
                        </a:rPr>
                        <a:t>Peraturan</a:t>
                      </a:r>
                      <a:r>
                        <a:rPr lang="en-US" sz="1200" dirty="0">
                          <a:effectLst/>
                        </a:rPr>
                        <a:t> </a:t>
                      </a:r>
                      <a:r>
                        <a:rPr lang="en-US" sz="1200" dirty="0" err="1">
                          <a:effectLst/>
                        </a:rPr>
                        <a:t>Kepala</a:t>
                      </a:r>
                      <a:r>
                        <a:rPr lang="en-US" sz="1200" dirty="0">
                          <a:effectLst/>
                        </a:rPr>
                        <a:t> BKPM, yang </a:t>
                      </a:r>
                      <a:r>
                        <a:rPr lang="en-US" sz="1200" dirty="0" err="1">
                          <a:effectLst/>
                        </a:rPr>
                        <a:t>memuat</a:t>
                      </a:r>
                      <a:r>
                        <a:rPr lang="en-US" sz="1200" dirty="0">
                          <a:effectLst/>
                        </a:rPr>
                        <a:t>:</a:t>
                      </a:r>
                      <a:endParaRPr lang="id-ID" sz="1200" dirty="0">
                        <a:effectLst/>
                      </a:endParaRPr>
                    </a:p>
                    <a:p>
                      <a:pPr marL="184150" lvl="0" indent="-185738">
                        <a:lnSpc>
                          <a:spcPct val="115000"/>
                        </a:lnSpc>
                        <a:spcAft>
                          <a:spcPts val="0"/>
                        </a:spcAft>
                        <a:buFont typeface="Bookman Old Style"/>
                        <a:buChar char="-"/>
                      </a:pPr>
                      <a:r>
                        <a:rPr lang="en-US" sz="1200" dirty="0" err="1">
                          <a:effectLst/>
                        </a:rPr>
                        <a:t>Waktu</a:t>
                      </a:r>
                      <a:r>
                        <a:rPr lang="en-US" sz="1200" dirty="0">
                          <a:effectLst/>
                        </a:rPr>
                        <a:t> </a:t>
                      </a:r>
                      <a:r>
                        <a:rPr lang="en-US" sz="1200" dirty="0" err="1">
                          <a:effectLst/>
                        </a:rPr>
                        <a:t>pelayanan</a:t>
                      </a:r>
                      <a:r>
                        <a:rPr lang="en-US" sz="1200" dirty="0">
                          <a:effectLst/>
                        </a:rPr>
                        <a:t> yang </a:t>
                      </a:r>
                      <a:r>
                        <a:rPr lang="en-US" sz="1200" dirty="0" err="1">
                          <a:effectLst/>
                        </a:rPr>
                        <a:t>dipersingkat</a:t>
                      </a:r>
                      <a:endParaRPr lang="id-ID" sz="1200" dirty="0">
                        <a:effectLst/>
                      </a:endParaRPr>
                    </a:p>
                    <a:p>
                      <a:pPr marL="184150" lvl="0" indent="-185738">
                        <a:lnSpc>
                          <a:spcPct val="115000"/>
                        </a:lnSpc>
                        <a:spcAft>
                          <a:spcPts val="0"/>
                        </a:spcAft>
                        <a:buFont typeface="Bookman Old Style"/>
                        <a:buChar char="-"/>
                      </a:pPr>
                      <a:r>
                        <a:rPr lang="en-US" sz="1200" dirty="0" err="1">
                          <a:effectLst/>
                        </a:rPr>
                        <a:t>Prosedur</a:t>
                      </a:r>
                      <a:r>
                        <a:rPr lang="en-US" sz="1200" dirty="0">
                          <a:effectLst/>
                        </a:rPr>
                        <a:t>/</a:t>
                      </a:r>
                      <a:r>
                        <a:rPr lang="en-US" sz="1200" dirty="0" err="1">
                          <a:effectLst/>
                        </a:rPr>
                        <a:t>Tahapan</a:t>
                      </a:r>
                      <a:endParaRPr lang="id-ID" sz="1200" dirty="0">
                        <a:effectLst/>
                      </a:endParaRPr>
                    </a:p>
                    <a:p>
                      <a:pPr marL="184150" lvl="0" indent="-185738">
                        <a:lnSpc>
                          <a:spcPct val="115000"/>
                        </a:lnSpc>
                        <a:spcAft>
                          <a:spcPts val="0"/>
                        </a:spcAft>
                        <a:buFont typeface="Bookman Old Style"/>
                        <a:buChar char="-"/>
                      </a:pPr>
                      <a:r>
                        <a:rPr lang="en-US" sz="1200" dirty="0" err="1">
                          <a:effectLst/>
                        </a:rPr>
                        <a:t>Transparansi</a:t>
                      </a:r>
                      <a:r>
                        <a:rPr lang="en-US" sz="1200" dirty="0">
                          <a:effectLst/>
                        </a:rPr>
                        <a:t> </a:t>
                      </a:r>
                      <a:r>
                        <a:rPr lang="en-US" sz="1200" dirty="0" err="1">
                          <a:effectLst/>
                        </a:rPr>
                        <a:t>pembiayaan</a:t>
                      </a:r>
                      <a:endParaRPr lang="id-ID" sz="1200" dirty="0">
                        <a:effectLst/>
                        <a:latin typeface="+mn-lt"/>
                        <a:ea typeface="Times New Roman"/>
                        <a:cs typeface="Arial"/>
                      </a:endParaRPr>
                    </a:p>
                  </a:txBody>
                  <a:tcPr marL="58425" marR="58425" marT="0" marB="0"/>
                </a:tc>
                <a:tc>
                  <a:txBody>
                    <a:bodyPr/>
                    <a:lstStyle/>
                    <a:p>
                      <a:pPr marL="163830">
                        <a:lnSpc>
                          <a:spcPct val="115000"/>
                        </a:lnSpc>
                        <a:spcAft>
                          <a:spcPts val="0"/>
                        </a:spcAft>
                      </a:pPr>
                      <a:endParaRPr lang="id-ID" sz="1200" dirty="0">
                        <a:effectLst/>
                        <a:latin typeface="Calibri"/>
                        <a:ea typeface="Calibri"/>
                        <a:cs typeface="Times New Roman"/>
                      </a:endParaRPr>
                    </a:p>
                  </a:txBody>
                  <a:tcPr marL="58425" marR="58425" marT="0" marB="0"/>
                </a:tc>
                <a:tc>
                  <a:txBody>
                    <a:bodyPr/>
                    <a:lstStyle/>
                    <a:p>
                      <a:pPr marL="0" indent="0">
                        <a:lnSpc>
                          <a:spcPct val="115000"/>
                        </a:lnSpc>
                        <a:spcAft>
                          <a:spcPts val="0"/>
                        </a:spcAft>
                      </a:pPr>
                      <a:r>
                        <a:rPr lang="id-ID" sz="1200" dirty="0">
                          <a:effectLst/>
                          <a:latin typeface="Calibri"/>
                          <a:ea typeface="Calibri"/>
                          <a:cs typeface="Times New Roman"/>
                        </a:rPr>
                        <a:t>B06</a:t>
                      </a:r>
                    </a:p>
                    <a:p>
                      <a:pPr marL="0" indent="0">
                        <a:lnSpc>
                          <a:spcPct val="115000"/>
                        </a:lnSpc>
                        <a:spcAft>
                          <a:spcPts val="0"/>
                        </a:spcAft>
                      </a:pPr>
                      <a:r>
                        <a:rPr lang="id-ID" sz="1200" dirty="0">
                          <a:effectLst/>
                          <a:latin typeface="Calibri"/>
                          <a:ea typeface="Calibri"/>
                          <a:cs typeface="Times New Roman"/>
                        </a:rPr>
                        <a:t>Perka</a:t>
                      </a:r>
                      <a:r>
                        <a:rPr lang="id-ID" sz="1200" baseline="0" dirty="0">
                          <a:effectLst/>
                          <a:latin typeface="Calibri"/>
                          <a:ea typeface="Calibri"/>
                          <a:cs typeface="Times New Roman"/>
                        </a:rPr>
                        <a:t> BKPM yang telah dittd</a:t>
                      </a:r>
                      <a:endParaRPr lang="id-ID" sz="1200" dirty="0">
                        <a:effectLst/>
                        <a:latin typeface="Calibri"/>
                        <a:ea typeface="Calibri"/>
                        <a:cs typeface="Times New Roman"/>
                      </a:endParaRPr>
                    </a:p>
                  </a:txBody>
                  <a:tcPr marL="58425" marR="58425" marT="0" marB="0"/>
                </a:tc>
                <a:extLst>
                  <a:ext uri="{0D108BD9-81ED-4DB2-BD59-A6C34878D82A}">
                    <a16:rowId xmlns:a16="http://schemas.microsoft.com/office/drawing/2014/main" xmlns="" val="10003"/>
                  </a:ext>
                </a:extLst>
              </a:tr>
            </a:tbl>
          </a:graphicData>
        </a:graphic>
      </p:graphicFrame>
      <p:sp>
        <p:nvSpPr>
          <p:cNvPr id="7" name="Rectangle 6"/>
          <p:cNvSpPr/>
          <p:nvPr/>
        </p:nvSpPr>
        <p:spPr>
          <a:xfrm>
            <a:off x="152400" y="1371600"/>
            <a:ext cx="5562600" cy="3810000"/>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Line Callout 2 9"/>
          <p:cNvSpPr/>
          <p:nvPr/>
        </p:nvSpPr>
        <p:spPr>
          <a:xfrm>
            <a:off x="914400" y="5486400"/>
            <a:ext cx="1524000" cy="685800"/>
          </a:xfrm>
          <a:prstGeom prst="borderCallout2">
            <a:avLst>
              <a:gd name="adj1" fmla="val 18750"/>
              <a:gd name="adj2" fmla="val -8333"/>
              <a:gd name="adj3" fmla="val 18750"/>
              <a:gd name="adj4" fmla="val -16667"/>
              <a:gd name="adj5" fmla="val -37500"/>
              <a:gd name="adj6" fmla="val -167"/>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rPr>
              <a:t>Termuat dalam Inpres 10/2016</a:t>
            </a:r>
          </a:p>
        </p:txBody>
      </p:sp>
      <p:sp>
        <p:nvSpPr>
          <p:cNvPr id="11" name="Rectangle 10"/>
          <p:cNvSpPr/>
          <p:nvPr/>
        </p:nvSpPr>
        <p:spPr>
          <a:xfrm>
            <a:off x="5791200" y="1295400"/>
            <a:ext cx="1371600" cy="5486400"/>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7315200" y="1295400"/>
            <a:ext cx="609600" cy="5486400"/>
          </a:xfrm>
          <a:prstGeom prst="rect">
            <a:avLst/>
          </a:prstGeom>
          <a:noFill/>
          <a:ln w="381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Line Callout 1 14"/>
          <p:cNvSpPr/>
          <p:nvPr/>
        </p:nvSpPr>
        <p:spPr>
          <a:xfrm>
            <a:off x="7924800" y="609600"/>
            <a:ext cx="1143000" cy="548640"/>
          </a:xfrm>
          <a:prstGeom prst="borderCallout1">
            <a:avLst/>
          </a:prstGeom>
          <a:no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rPr>
              <a:t>Disi pada saat pelaporan triwulanan</a:t>
            </a:r>
          </a:p>
        </p:txBody>
      </p:sp>
      <p:sp>
        <p:nvSpPr>
          <p:cNvPr id="16" name="Line Callout 1 15"/>
          <p:cNvSpPr/>
          <p:nvPr/>
        </p:nvSpPr>
        <p:spPr>
          <a:xfrm flipH="1">
            <a:off x="3657600" y="5486400"/>
            <a:ext cx="1600200" cy="457200"/>
          </a:xfrm>
          <a:prstGeom prst="borderCallout1">
            <a:avLst>
              <a:gd name="adj1" fmla="val 18750"/>
              <a:gd name="adj2" fmla="val -8333"/>
              <a:gd name="adj3" fmla="val 102500"/>
              <a:gd name="adj4" fmla="val -29047"/>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dirty="0">
                <a:solidFill>
                  <a:schemeClr val="tx1"/>
                </a:solidFill>
              </a:rPr>
              <a:t>Dibahas pada saat penajaman</a:t>
            </a:r>
          </a:p>
        </p:txBody>
      </p:sp>
      <p:sp>
        <p:nvSpPr>
          <p:cNvPr id="17" name="Rectangle 16"/>
          <p:cNvSpPr/>
          <p:nvPr/>
        </p:nvSpPr>
        <p:spPr>
          <a:xfrm>
            <a:off x="8001000" y="1295400"/>
            <a:ext cx="1066800" cy="5486400"/>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5881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115616" y="609600"/>
            <a:ext cx="705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id-ID" sz="1200" b="1" dirty="0">
                <a:latin typeface="Cambria" pitchFamily="18" charset="0"/>
              </a:rPr>
              <a:t>JENIS DATA PENDUKUNG YANG DAPAT DISAMPAIKAN UNTUK MENDUKUNG KLAIM CAPAIAN AKSI PPK PADA KEMENTERIAN/LEMBAGA/PEMDA</a:t>
            </a:r>
            <a:endParaRPr lang="id-ID" sz="1200" dirty="0">
              <a:latin typeface="Cambria" pitchFamily="18" charset="0"/>
            </a:endParaRPr>
          </a:p>
        </p:txBody>
      </p:sp>
      <p:sp>
        <p:nvSpPr>
          <p:cNvPr id="5" name="Rectangle 3"/>
          <p:cNvSpPr>
            <a:spLocks noChangeArrowheads="1"/>
          </p:cNvSpPr>
          <p:nvPr/>
        </p:nvSpPr>
        <p:spPr bwMode="auto">
          <a:xfrm>
            <a:off x="1115616" y="1071562"/>
            <a:ext cx="7128791"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d-ID" sz="1100" dirty="0">
                <a:latin typeface="Cambria" pitchFamily="18" charset="0"/>
              </a:rPr>
              <a:t>Dalam melakukan melaporkan capaian tiap kegiatan dalam suatu aksi, insitusi pelapor pada dasarnya harus menyertakan bukti pendukung yang dapat meyakinkan masyarakat luas (secara sederhana namun jelas) bahwa kegiatan yang dimaksud memang dilaksanakan sesuai klaim.</a:t>
            </a:r>
          </a:p>
        </p:txBody>
      </p:sp>
      <p:grpSp>
        <p:nvGrpSpPr>
          <p:cNvPr id="6" name="Group 5"/>
          <p:cNvGrpSpPr/>
          <p:nvPr/>
        </p:nvGrpSpPr>
        <p:grpSpPr>
          <a:xfrm>
            <a:off x="1115616" y="609600"/>
            <a:ext cx="7128791" cy="5573712"/>
            <a:chOff x="1317897" y="1112204"/>
            <a:chExt cx="6494463" cy="5573712"/>
          </a:xfrm>
        </p:grpSpPr>
        <p:sp>
          <p:nvSpPr>
            <p:cNvPr id="7" name="TextBox 1"/>
            <p:cNvSpPr txBox="1">
              <a:spLocks noChangeArrowheads="1"/>
            </p:cNvSpPr>
            <p:nvPr/>
          </p:nvSpPr>
          <p:spPr bwMode="auto">
            <a:xfrm>
              <a:off x="1317897" y="1112204"/>
              <a:ext cx="6423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algn="ctr" eaLnBrk="1" hangingPunct="1"/>
              <a:r>
                <a:rPr lang="id-ID" sz="1200" b="1" dirty="0">
                  <a:latin typeface="Cambria" pitchFamily="18" charset="0"/>
                </a:rPr>
                <a:t>JENIS DATA PENDUKUNG YANG DAPAT DISAMPAIKAN UNTUK MENDUKUNG KLAIM CAPAIAN AKSI PPK PADA KEMENTERIAN/LEMBAGA/PEMDA</a:t>
              </a:r>
              <a:endParaRPr lang="id-ID" sz="1200" dirty="0">
                <a:latin typeface="Cambria" pitchFamily="18" charset="0"/>
              </a:endParaRPr>
            </a:p>
          </p:txBody>
        </p:sp>
        <p:sp>
          <p:nvSpPr>
            <p:cNvPr id="8" name="Rectangle 3"/>
            <p:cNvSpPr>
              <a:spLocks noChangeArrowheads="1"/>
            </p:cNvSpPr>
            <p:nvPr/>
          </p:nvSpPr>
          <p:spPr bwMode="auto">
            <a:xfrm>
              <a:off x="1317897" y="1574166"/>
              <a:ext cx="64944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d-ID" sz="1100" dirty="0">
                  <a:latin typeface="Cambria" pitchFamily="18" charset="0"/>
                </a:rPr>
                <a:t>Dalam melakukan melaporkan capaian tiap kegiatan dalam suatu aksi, insitusi pelapor pada dasarnya harus menyertakan bukti pendukung yang dapat meyakinkan masyarakat luas (secara sederhana namun jelas) bahwa kegiatan yang dimaksud memang dilaksanakan sesuai klaim.</a:t>
              </a:r>
            </a:p>
          </p:txBody>
        </p:sp>
        <p:sp>
          <p:nvSpPr>
            <p:cNvPr id="9" name="Rectangle 18"/>
            <p:cNvSpPr>
              <a:spLocks noChangeArrowheads="1"/>
            </p:cNvSpPr>
            <p:nvPr/>
          </p:nvSpPr>
          <p:spPr bwMode="auto">
            <a:xfrm>
              <a:off x="1317897" y="2464754"/>
              <a:ext cx="3022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d-ID" sz="1100" b="1" dirty="0">
                  <a:latin typeface="Cambria" pitchFamily="18" charset="0"/>
                </a:rPr>
                <a:t>Beberapa Contoh Kegiatan dalam Aksi PPK</a:t>
              </a:r>
            </a:p>
          </p:txBody>
        </p:sp>
        <p:sp>
          <p:nvSpPr>
            <p:cNvPr id="10" name="Rectangle 19"/>
            <p:cNvSpPr>
              <a:spLocks noChangeArrowheads="1"/>
            </p:cNvSpPr>
            <p:nvPr/>
          </p:nvSpPr>
          <p:spPr bwMode="auto">
            <a:xfrm>
              <a:off x="4427810" y="2336166"/>
              <a:ext cx="3140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d-ID" sz="1100" b="1">
                  <a:latin typeface="Cambria" pitchFamily="18" charset="0"/>
                </a:rPr>
                <a:t>Jenis Data Pendukung yang disampaikan </a:t>
              </a:r>
            </a:p>
            <a:p>
              <a:pPr algn="ctr"/>
              <a:r>
                <a:rPr lang="id-ID" sz="1100" b="1">
                  <a:latin typeface="Cambria" pitchFamily="18" charset="0"/>
                </a:rPr>
                <a:t>(di-</a:t>
              </a:r>
              <a:r>
                <a:rPr lang="id-ID" sz="1100" b="1" i="1">
                  <a:latin typeface="Cambria" pitchFamily="18" charset="0"/>
                </a:rPr>
                <a:t>upload</a:t>
              </a:r>
              <a:r>
                <a:rPr lang="id-ID" sz="1100" b="1">
                  <a:latin typeface="Cambria" pitchFamily="18" charset="0"/>
                </a:rPr>
                <a:t>) diantaranya dapat Berupa:</a:t>
              </a:r>
            </a:p>
          </p:txBody>
        </p:sp>
        <p:sp>
          <p:nvSpPr>
            <p:cNvPr id="11" name="Pentagon 10"/>
            <p:cNvSpPr/>
            <p:nvPr/>
          </p:nvSpPr>
          <p:spPr>
            <a:xfrm>
              <a:off x="1476647" y="2798129"/>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Rapat koordinasi, penyuluhan, sosialisasi, dsb.</a:t>
              </a:r>
            </a:p>
          </p:txBody>
        </p:sp>
        <p:sp>
          <p:nvSpPr>
            <p:cNvPr id="12" name="Pentagon 11"/>
            <p:cNvSpPr/>
            <p:nvPr/>
          </p:nvSpPr>
          <p:spPr>
            <a:xfrm>
              <a:off x="1476647" y="3374391"/>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Studi/kajian, pengumpulan data, verifikasi data, dsb.</a:t>
              </a:r>
            </a:p>
          </p:txBody>
        </p:sp>
        <p:sp>
          <p:nvSpPr>
            <p:cNvPr id="13" name="Pentagon 12"/>
            <p:cNvSpPr/>
            <p:nvPr/>
          </p:nvSpPr>
          <p:spPr>
            <a:xfrm>
              <a:off x="1476647" y="5101591"/>
              <a:ext cx="2693988" cy="433388"/>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Lelang, penunjukkan kontraktor, dsb.</a:t>
              </a:r>
            </a:p>
          </p:txBody>
        </p:sp>
        <p:sp>
          <p:nvSpPr>
            <p:cNvPr id="14" name="Pentagon 13"/>
            <p:cNvSpPr/>
            <p:nvPr/>
          </p:nvSpPr>
          <p:spPr>
            <a:xfrm>
              <a:off x="1476647" y="5677854"/>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Pekerjaan lapangan, konstruksi bangunan, dsb.</a:t>
              </a:r>
            </a:p>
          </p:txBody>
        </p:sp>
        <p:sp>
          <p:nvSpPr>
            <p:cNvPr id="15" name="Pentagon 14"/>
            <p:cNvSpPr/>
            <p:nvPr/>
          </p:nvSpPr>
          <p:spPr>
            <a:xfrm>
              <a:off x="1476647" y="6254116"/>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Penyerahan bantuan sosial, beasiswa, raskin, alat kesehatan, dsb.</a:t>
              </a:r>
            </a:p>
          </p:txBody>
        </p:sp>
        <p:sp>
          <p:nvSpPr>
            <p:cNvPr id="16" name="Pentagon 15"/>
            <p:cNvSpPr/>
            <p:nvPr/>
          </p:nvSpPr>
          <p:spPr>
            <a:xfrm>
              <a:off x="1476647" y="3950654"/>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Pembuatan draft peraturan, rencana induk, draft akademis, dsb.</a:t>
              </a:r>
            </a:p>
          </p:txBody>
        </p:sp>
        <p:sp>
          <p:nvSpPr>
            <p:cNvPr id="17" name="Pentagon 16"/>
            <p:cNvSpPr/>
            <p:nvPr/>
          </p:nvSpPr>
          <p:spPr>
            <a:xfrm>
              <a:off x="1476647" y="4526916"/>
              <a:ext cx="2693988" cy="431800"/>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Penerbitan izin, surat keputusan, peraturan, dsb.</a:t>
              </a:r>
            </a:p>
          </p:txBody>
        </p:sp>
        <p:sp>
          <p:nvSpPr>
            <p:cNvPr id="18" name="Rectangle 17"/>
            <p:cNvSpPr/>
            <p:nvPr/>
          </p:nvSpPr>
          <p:spPr>
            <a:xfrm>
              <a:off x="4456385" y="2798129"/>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Notulensi, daftar hadir, foto kegiatan yang dimaksud, materi yang disampaikan.</a:t>
              </a:r>
            </a:p>
          </p:txBody>
        </p:sp>
        <p:sp>
          <p:nvSpPr>
            <p:cNvPr id="19" name="Rectangle 18"/>
            <p:cNvSpPr/>
            <p:nvPr/>
          </p:nvSpPr>
          <p:spPr>
            <a:xfrm>
              <a:off x="4456385" y="3387091"/>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000" dirty="0">
                  <a:latin typeface="Cambria" pitchFamily="18" charset="0"/>
                </a:rPr>
                <a:t>Copy/scan hasil studiatau kajian yang dimaksud, list data yang dikumpulkan, foto/dokumentasi kegiatan.</a:t>
              </a:r>
            </a:p>
          </p:txBody>
        </p:sp>
        <p:sp>
          <p:nvSpPr>
            <p:cNvPr id="20" name="Rectangle 19"/>
            <p:cNvSpPr/>
            <p:nvPr/>
          </p:nvSpPr>
          <p:spPr>
            <a:xfrm>
              <a:off x="4456385" y="3950654"/>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Copy/scan dari dokumen yang dimaksud.</a:t>
              </a:r>
            </a:p>
          </p:txBody>
        </p:sp>
        <p:sp>
          <p:nvSpPr>
            <p:cNvPr id="21" name="Rectangle 20"/>
            <p:cNvSpPr/>
            <p:nvPr/>
          </p:nvSpPr>
          <p:spPr>
            <a:xfrm>
              <a:off x="4456385" y="4526916"/>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Izin, keputusan, peraturan dimaksud yang sudah ditandatangani pejabat berwenang</a:t>
              </a:r>
            </a:p>
          </p:txBody>
        </p:sp>
        <p:sp>
          <p:nvSpPr>
            <p:cNvPr id="22" name="Rectangle 21"/>
            <p:cNvSpPr/>
            <p:nvPr/>
          </p:nvSpPr>
          <p:spPr>
            <a:xfrm>
              <a:off x="4456385" y="5087304"/>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100" dirty="0">
                  <a:latin typeface="Cambria" pitchFamily="18" charset="0"/>
                </a:rPr>
                <a:t>Sampel bukti proses lelang, pengumuman pemenang lelang, bukti keputusan pengumuman.</a:t>
              </a:r>
            </a:p>
          </p:txBody>
        </p:sp>
        <p:sp>
          <p:nvSpPr>
            <p:cNvPr id="23" name="Rectangle 22"/>
            <p:cNvSpPr/>
            <p:nvPr/>
          </p:nvSpPr>
          <p:spPr>
            <a:xfrm>
              <a:off x="4456385" y="5677854"/>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100" dirty="0">
                  <a:latin typeface="Cambria" pitchFamily="18" charset="0"/>
                </a:rPr>
                <a:t>Foto kegiatan dan koordinat bangunan, laporan perkembangan dari manajer proyek, dsb.</a:t>
              </a:r>
            </a:p>
          </p:txBody>
        </p:sp>
        <p:sp>
          <p:nvSpPr>
            <p:cNvPr id="24" name="Rectangle 23"/>
            <p:cNvSpPr/>
            <p:nvPr/>
          </p:nvSpPr>
          <p:spPr>
            <a:xfrm>
              <a:off x="4456385" y="6254116"/>
              <a:ext cx="3140075" cy="431800"/>
            </a:xfrm>
            <a:prstGeom prst="rect">
              <a:avLst/>
            </a:prstGeom>
          </p:spPr>
          <p:style>
            <a:lnRef idx="2">
              <a:schemeClr val="accent5"/>
            </a:lnRef>
            <a:fillRef idx="1">
              <a:schemeClr val="lt1"/>
            </a:fillRef>
            <a:effectRef idx="0">
              <a:schemeClr val="accent5"/>
            </a:effectRef>
            <a:fontRef idx="minor">
              <a:schemeClr val="dk1"/>
            </a:fontRef>
          </p:style>
          <p:txBody>
            <a:bodyPr anchor="ctr"/>
            <a:lstStyle/>
            <a:p>
              <a:pPr>
                <a:defRPr/>
              </a:pPr>
              <a:r>
                <a:rPr lang="id-ID" sz="1200" dirty="0">
                  <a:latin typeface="Cambria" pitchFamily="18" charset="0"/>
                </a:rPr>
                <a:t>Daftar penerima bantuan dan alamat/koordinatnya, foto kegiatan, dsb.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783" y="1961688"/>
            <a:ext cx="3083143" cy="3083143"/>
          </a:xfrm>
          <a:prstGeom prst="rect">
            <a:avLst/>
          </a:prstGeom>
        </p:spPr>
      </p:pic>
      <p:pic>
        <p:nvPicPr>
          <p:cNvPr id="3" name="Picture 2"/>
          <p:cNvPicPr>
            <a:picLocks noChangeAspect="1"/>
          </p:cNvPicPr>
          <p:nvPr/>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240446" y="1219200"/>
            <a:ext cx="1038388" cy="1038388"/>
          </a:xfrm>
          <a:prstGeom prst="rect">
            <a:avLst/>
          </a:prstGeom>
        </p:spPr>
      </p:pic>
      <p:pic>
        <p:nvPicPr>
          <p:cNvPr id="4" name="Picture 3"/>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334000" y="1062628"/>
            <a:ext cx="1376010" cy="137601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241" y="4520980"/>
            <a:ext cx="1137083" cy="1137083"/>
          </a:xfrm>
          <a:prstGeom prst="rect">
            <a:avLst/>
          </a:prstGeom>
        </p:spPr>
      </p:pic>
      <p:pic>
        <p:nvPicPr>
          <p:cNvPr id="6" name="Picture 5"/>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17659" y="4476290"/>
            <a:ext cx="1035542" cy="1035542"/>
          </a:xfrm>
          <a:prstGeom prst="rect">
            <a:avLst/>
          </a:prstGeom>
        </p:spPr>
      </p:pic>
      <p:sp>
        <p:nvSpPr>
          <p:cNvPr id="7" name="TextBox 6"/>
          <p:cNvSpPr txBox="1"/>
          <p:nvPr/>
        </p:nvSpPr>
        <p:spPr>
          <a:xfrm>
            <a:off x="3671654" y="3041595"/>
            <a:ext cx="1295400" cy="923330"/>
          </a:xfrm>
          <a:prstGeom prst="rect">
            <a:avLst/>
          </a:prstGeom>
          <a:noFill/>
        </p:spPr>
        <p:txBody>
          <a:bodyPr wrap="square" rtlCol="0">
            <a:spAutoFit/>
          </a:bodyPr>
          <a:lstStyle/>
          <a:p>
            <a:pPr algn="ctr"/>
            <a:r>
              <a:rPr lang="en-US" b="1" dirty="0">
                <a:latin typeface="Arial Bold" pitchFamily="34" charset="0"/>
                <a:cs typeface="Arial Bold" pitchFamily="34" charset="0"/>
              </a:rPr>
              <a:t>AKSI PPK PEMDA 2016-2017</a:t>
            </a:r>
          </a:p>
        </p:txBody>
      </p:sp>
      <p:sp>
        <p:nvSpPr>
          <p:cNvPr id="8" name="Rectangle 7"/>
          <p:cNvSpPr/>
          <p:nvPr/>
        </p:nvSpPr>
        <p:spPr>
          <a:xfrm>
            <a:off x="381001" y="838200"/>
            <a:ext cx="1859446"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r"/>
            <a:r>
              <a:rPr lang="en-GB" sz="1400" dirty="0">
                <a:solidFill>
                  <a:schemeClr val="accent5">
                    <a:lumMod val="50000"/>
                  </a:schemeClr>
                </a:solidFill>
              </a:rPr>
              <a:t>P</a:t>
            </a:r>
            <a:r>
              <a:rPr lang="id-ID" sz="1400" dirty="0">
                <a:solidFill>
                  <a:schemeClr val="accent5">
                    <a:lumMod val="50000"/>
                  </a:schemeClr>
                </a:solidFill>
              </a:rPr>
              <a:t>elimpahan seluruh kewenangan </a:t>
            </a:r>
            <a:r>
              <a:rPr lang="en-GB" sz="1400" dirty="0" err="1">
                <a:solidFill>
                  <a:schemeClr val="accent5">
                    <a:lumMod val="50000"/>
                  </a:schemeClr>
                </a:solidFill>
              </a:rPr>
              <a:t>penerbitan</a:t>
            </a:r>
            <a:r>
              <a:rPr lang="en-GB" sz="1400" dirty="0">
                <a:solidFill>
                  <a:schemeClr val="accent5">
                    <a:lumMod val="50000"/>
                  </a:schemeClr>
                </a:solidFill>
              </a:rPr>
              <a:t> </a:t>
            </a:r>
            <a:r>
              <a:rPr lang="id-ID" sz="1400" dirty="0">
                <a:solidFill>
                  <a:schemeClr val="accent5">
                    <a:lumMod val="50000"/>
                  </a:schemeClr>
                </a:solidFill>
              </a:rPr>
              <a:t>izin dan non izin di daerah </a:t>
            </a:r>
            <a:r>
              <a:rPr lang="en-GB" sz="1400" dirty="0" err="1">
                <a:solidFill>
                  <a:schemeClr val="accent5">
                    <a:lumMod val="50000"/>
                  </a:schemeClr>
                </a:solidFill>
              </a:rPr>
              <a:t>serta</a:t>
            </a:r>
            <a:r>
              <a:rPr lang="en-GB" sz="1400" dirty="0">
                <a:solidFill>
                  <a:schemeClr val="accent5">
                    <a:lumMod val="50000"/>
                  </a:schemeClr>
                </a:solidFill>
              </a:rPr>
              <a:t> </a:t>
            </a:r>
            <a:r>
              <a:rPr lang="en-GB" sz="1400" dirty="0" err="1">
                <a:solidFill>
                  <a:schemeClr val="accent5">
                    <a:lumMod val="50000"/>
                  </a:schemeClr>
                </a:solidFill>
              </a:rPr>
              <a:t>pengintegrasian</a:t>
            </a:r>
            <a:r>
              <a:rPr lang="en-GB" sz="1400" dirty="0">
                <a:solidFill>
                  <a:schemeClr val="accent5">
                    <a:lumMod val="50000"/>
                  </a:schemeClr>
                </a:solidFill>
              </a:rPr>
              <a:t> </a:t>
            </a:r>
            <a:r>
              <a:rPr lang="en-GB" sz="1400" dirty="0" err="1">
                <a:solidFill>
                  <a:schemeClr val="accent5">
                    <a:lumMod val="50000"/>
                  </a:schemeClr>
                </a:solidFill>
              </a:rPr>
              <a:t>layanan</a:t>
            </a:r>
            <a:r>
              <a:rPr lang="en-GB" sz="1400" dirty="0">
                <a:solidFill>
                  <a:schemeClr val="accent5">
                    <a:lumMod val="50000"/>
                  </a:schemeClr>
                </a:solidFill>
              </a:rPr>
              <a:t> </a:t>
            </a:r>
            <a:r>
              <a:rPr lang="en-GB" sz="1400" dirty="0" err="1">
                <a:solidFill>
                  <a:schemeClr val="accent5">
                    <a:lumMod val="50000"/>
                  </a:schemeClr>
                </a:solidFill>
              </a:rPr>
              <a:t>perizinan</a:t>
            </a:r>
            <a:r>
              <a:rPr lang="en-GB" sz="1400" dirty="0">
                <a:solidFill>
                  <a:schemeClr val="accent5">
                    <a:lumMod val="50000"/>
                  </a:schemeClr>
                </a:solidFill>
              </a:rPr>
              <a:t> di </a:t>
            </a:r>
            <a:r>
              <a:rPr lang="id-ID" sz="1400" dirty="0">
                <a:solidFill>
                  <a:schemeClr val="accent5">
                    <a:lumMod val="50000"/>
                  </a:schemeClr>
                </a:solidFill>
              </a:rPr>
              <a:t>PTSP</a:t>
            </a:r>
            <a:endParaRPr lang="en-US" sz="1400" dirty="0">
              <a:solidFill>
                <a:schemeClr val="accent5">
                  <a:lumMod val="50000"/>
                </a:schemeClr>
              </a:solidFill>
            </a:endParaRPr>
          </a:p>
        </p:txBody>
      </p:sp>
      <p:sp>
        <p:nvSpPr>
          <p:cNvPr id="9" name="Rectangle 8"/>
          <p:cNvSpPr/>
          <p:nvPr/>
        </p:nvSpPr>
        <p:spPr>
          <a:xfrm>
            <a:off x="381001" y="4520980"/>
            <a:ext cx="1676399"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r"/>
            <a:r>
              <a:rPr lang="en-GB" sz="1400" dirty="0" err="1">
                <a:solidFill>
                  <a:srgbClr val="00B050"/>
                </a:solidFill>
              </a:rPr>
              <a:t>Transparansi</a:t>
            </a:r>
            <a:r>
              <a:rPr lang="en-GB" sz="1400" dirty="0">
                <a:solidFill>
                  <a:srgbClr val="00B050"/>
                </a:solidFill>
              </a:rPr>
              <a:t> </a:t>
            </a:r>
            <a:r>
              <a:rPr lang="en-GB" sz="1400" dirty="0" err="1">
                <a:solidFill>
                  <a:srgbClr val="00B050"/>
                </a:solidFill>
              </a:rPr>
              <a:t>dan</a:t>
            </a:r>
            <a:r>
              <a:rPr lang="en-GB" sz="1400" dirty="0">
                <a:solidFill>
                  <a:srgbClr val="00B050"/>
                </a:solidFill>
              </a:rPr>
              <a:t> </a:t>
            </a:r>
            <a:r>
              <a:rPr lang="en-GB" sz="1400" dirty="0" err="1">
                <a:solidFill>
                  <a:srgbClr val="00B050"/>
                </a:solidFill>
              </a:rPr>
              <a:t>akuntabilitas</a:t>
            </a:r>
            <a:r>
              <a:rPr lang="en-GB" sz="1400" dirty="0">
                <a:solidFill>
                  <a:srgbClr val="00B050"/>
                </a:solidFill>
              </a:rPr>
              <a:t> </a:t>
            </a:r>
            <a:r>
              <a:rPr lang="en-GB" sz="1400" dirty="0" err="1">
                <a:solidFill>
                  <a:srgbClr val="00B050"/>
                </a:solidFill>
              </a:rPr>
              <a:t>dalam</a:t>
            </a:r>
            <a:r>
              <a:rPr lang="en-GB" sz="1400" dirty="0">
                <a:solidFill>
                  <a:srgbClr val="00B050"/>
                </a:solidFill>
              </a:rPr>
              <a:t> </a:t>
            </a:r>
            <a:r>
              <a:rPr lang="en-GB" sz="1400" dirty="0" err="1">
                <a:solidFill>
                  <a:srgbClr val="00B050"/>
                </a:solidFill>
              </a:rPr>
              <a:t>mekanisme</a:t>
            </a:r>
            <a:r>
              <a:rPr lang="en-GB" sz="1400" dirty="0">
                <a:solidFill>
                  <a:srgbClr val="00B050"/>
                </a:solidFill>
              </a:rPr>
              <a:t> </a:t>
            </a:r>
            <a:r>
              <a:rPr lang="en-GB" sz="1400" dirty="0" err="1">
                <a:solidFill>
                  <a:srgbClr val="00B050"/>
                </a:solidFill>
              </a:rPr>
              <a:t>pengadaan</a:t>
            </a:r>
            <a:r>
              <a:rPr lang="en-GB" sz="1400" dirty="0">
                <a:solidFill>
                  <a:srgbClr val="00B050"/>
                </a:solidFill>
              </a:rPr>
              <a:t> </a:t>
            </a:r>
            <a:r>
              <a:rPr lang="en-GB" sz="1400" dirty="0" err="1">
                <a:solidFill>
                  <a:srgbClr val="00B050"/>
                </a:solidFill>
              </a:rPr>
              <a:t>barang</a:t>
            </a:r>
            <a:r>
              <a:rPr lang="en-GB" sz="1400" dirty="0">
                <a:solidFill>
                  <a:srgbClr val="00B050"/>
                </a:solidFill>
              </a:rPr>
              <a:t> </a:t>
            </a:r>
            <a:r>
              <a:rPr lang="en-GB" sz="1400" dirty="0" err="1">
                <a:solidFill>
                  <a:srgbClr val="00B050"/>
                </a:solidFill>
              </a:rPr>
              <a:t>dan</a:t>
            </a:r>
            <a:r>
              <a:rPr lang="en-GB" sz="1400" dirty="0">
                <a:solidFill>
                  <a:srgbClr val="00B050"/>
                </a:solidFill>
              </a:rPr>
              <a:t> </a:t>
            </a:r>
            <a:r>
              <a:rPr lang="en-GB" sz="1400" dirty="0" err="1">
                <a:solidFill>
                  <a:srgbClr val="00B050"/>
                </a:solidFill>
              </a:rPr>
              <a:t>jasa</a:t>
            </a:r>
            <a:r>
              <a:rPr lang="en-GB" sz="1400" dirty="0">
                <a:solidFill>
                  <a:srgbClr val="00B050"/>
                </a:solidFill>
              </a:rPr>
              <a:t>.</a:t>
            </a:r>
            <a:r>
              <a:rPr lang="id-ID" sz="1400" dirty="0">
                <a:solidFill>
                  <a:srgbClr val="00B050"/>
                </a:solidFill>
              </a:rPr>
              <a:t> </a:t>
            </a:r>
            <a:endParaRPr lang="en-US" sz="1400" dirty="0">
              <a:solidFill>
                <a:srgbClr val="00B050"/>
              </a:solidFill>
            </a:endParaRPr>
          </a:p>
        </p:txBody>
      </p:sp>
      <p:sp>
        <p:nvSpPr>
          <p:cNvPr id="10" name="Rectangle 9"/>
          <p:cNvSpPr/>
          <p:nvPr/>
        </p:nvSpPr>
        <p:spPr>
          <a:xfrm>
            <a:off x="6818251" y="1045896"/>
            <a:ext cx="1944749"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chemeClr val="accent6">
                    <a:lumMod val="50000"/>
                  </a:schemeClr>
                </a:solidFill>
              </a:rPr>
              <a:t>Pembentukan</a:t>
            </a:r>
            <a:r>
              <a:rPr lang="en-GB" sz="1400" dirty="0">
                <a:solidFill>
                  <a:schemeClr val="accent6">
                    <a:lumMod val="50000"/>
                  </a:schemeClr>
                </a:solidFill>
              </a:rPr>
              <a:t> </a:t>
            </a:r>
            <a:r>
              <a:rPr lang="en-GB" sz="1400" dirty="0" err="1">
                <a:solidFill>
                  <a:schemeClr val="accent6">
                    <a:lumMod val="50000"/>
                  </a:schemeClr>
                </a:solidFill>
              </a:rPr>
              <a:t>dan</a:t>
            </a:r>
            <a:r>
              <a:rPr lang="en-GB" sz="1400" dirty="0">
                <a:solidFill>
                  <a:schemeClr val="accent6">
                    <a:lumMod val="50000"/>
                  </a:schemeClr>
                </a:solidFill>
              </a:rPr>
              <a:t> </a:t>
            </a:r>
            <a:r>
              <a:rPr lang="en-GB" sz="1400" dirty="0" err="1">
                <a:solidFill>
                  <a:schemeClr val="accent6">
                    <a:lumMod val="50000"/>
                  </a:schemeClr>
                </a:solidFill>
              </a:rPr>
              <a:t>penguatan</a:t>
            </a:r>
            <a:r>
              <a:rPr lang="en-GB" sz="1400" dirty="0">
                <a:solidFill>
                  <a:schemeClr val="accent6">
                    <a:lumMod val="50000"/>
                  </a:schemeClr>
                </a:solidFill>
              </a:rPr>
              <a:t> </a:t>
            </a:r>
            <a:r>
              <a:rPr lang="en-GB" sz="1400" dirty="0" err="1">
                <a:solidFill>
                  <a:schemeClr val="accent6">
                    <a:lumMod val="50000"/>
                  </a:schemeClr>
                </a:solidFill>
              </a:rPr>
              <a:t>tugas</a:t>
            </a:r>
            <a:r>
              <a:rPr lang="en-GB" sz="1400" dirty="0">
                <a:solidFill>
                  <a:schemeClr val="accent6">
                    <a:lumMod val="50000"/>
                  </a:schemeClr>
                </a:solidFill>
              </a:rPr>
              <a:t> </a:t>
            </a:r>
            <a:r>
              <a:rPr lang="en-GB" sz="1400" dirty="0" err="1">
                <a:solidFill>
                  <a:schemeClr val="accent6">
                    <a:lumMod val="50000"/>
                  </a:schemeClr>
                </a:solidFill>
              </a:rPr>
              <a:t>pokok</a:t>
            </a:r>
            <a:r>
              <a:rPr lang="en-GB" sz="1400" dirty="0">
                <a:solidFill>
                  <a:schemeClr val="accent6">
                    <a:lumMod val="50000"/>
                  </a:schemeClr>
                </a:solidFill>
              </a:rPr>
              <a:t> </a:t>
            </a:r>
            <a:r>
              <a:rPr lang="en-GB" sz="1400" dirty="0" err="1">
                <a:solidFill>
                  <a:schemeClr val="accent6">
                    <a:lumMod val="50000"/>
                  </a:schemeClr>
                </a:solidFill>
              </a:rPr>
              <a:t>dan</a:t>
            </a:r>
            <a:r>
              <a:rPr lang="en-GB" sz="1400" dirty="0">
                <a:solidFill>
                  <a:schemeClr val="accent6">
                    <a:lumMod val="50000"/>
                  </a:schemeClr>
                </a:solidFill>
              </a:rPr>
              <a:t> </a:t>
            </a:r>
            <a:r>
              <a:rPr lang="en-GB" sz="1400" dirty="0" err="1">
                <a:solidFill>
                  <a:schemeClr val="accent6">
                    <a:lumMod val="50000"/>
                  </a:schemeClr>
                </a:solidFill>
              </a:rPr>
              <a:t>fungsi</a:t>
            </a:r>
            <a:r>
              <a:rPr lang="en-GB" sz="1400" dirty="0">
                <a:solidFill>
                  <a:schemeClr val="accent6">
                    <a:lumMod val="50000"/>
                  </a:schemeClr>
                </a:solidFill>
              </a:rPr>
              <a:t> </a:t>
            </a:r>
            <a:r>
              <a:rPr lang="en-GB" sz="1400" dirty="0" err="1">
                <a:solidFill>
                  <a:schemeClr val="accent6">
                    <a:lumMod val="50000"/>
                  </a:schemeClr>
                </a:solidFill>
              </a:rPr>
              <a:t>Pejabat</a:t>
            </a:r>
            <a:r>
              <a:rPr lang="en-GB" sz="1400" dirty="0">
                <a:solidFill>
                  <a:schemeClr val="accent6">
                    <a:lumMod val="50000"/>
                  </a:schemeClr>
                </a:solidFill>
              </a:rPr>
              <a:t> </a:t>
            </a:r>
            <a:r>
              <a:rPr lang="en-GB" sz="1400" dirty="0" err="1">
                <a:solidFill>
                  <a:schemeClr val="accent6">
                    <a:lumMod val="50000"/>
                  </a:schemeClr>
                </a:solidFill>
              </a:rPr>
              <a:t>Pengelola</a:t>
            </a:r>
            <a:r>
              <a:rPr lang="en-GB" sz="1400" dirty="0">
                <a:solidFill>
                  <a:schemeClr val="accent6">
                    <a:lumMod val="50000"/>
                  </a:schemeClr>
                </a:solidFill>
              </a:rPr>
              <a:t> </a:t>
            </a:r>
            <a:r>
              <a:rPr lang="en-GB" sz="1400" dirty="0" err="1">
                <a:solidFill>
                  <a:schemeClr val="accent6">
                    <a:lumMod val="50000"/>
                  </a:schemeClr>
                </a:solidFill>
              </a:rPr>
              <a:t>Informasi</a:t>
            </a:r>
            <a:r>
              <a:rPr lang="en-GB" sz="1400" dirty="0">
                <a:solidFill>
                  <a:schemeClr val="accent6">
                    <a:lumMod val="50000"/>
                  </a:schemeClr>
                </a:solidFill>
              </a:rPr>
              <a:t> </a:t>
            </a:r>
            <a:r>
              <a:rPr lang="en-GB" sz="1400" dirty="0" err="1">
                <a:solidFill>
                  <a:schemeClr val="accent6">
                    <a:lumMod val="50000"/>
                  </a:schemeClr>
                </a:solidFill>
              </a:rPr>
              <a:t>dan</a:t>
            </a:r>
            <a:r>
              <a:rPr lang="en-GB" sz="1400" dirty="0">
                <a:solidFill>
                  <a:schemeClr val="accent6">
                    <a:lumMod val="50000"/>
                  </a:schemeClr>
                </a:solidFill>
              </a:rPr>
              <a:t> </a:t>
            </a:r>
            <a:r>
              <a:rPr lang="en-GB" sz="1400" dirty="0" err="1">
                <a:solidFill>
                  <a:schemeClr val="accent6">
                    <a:lumMod val="50000"/>
                  </a:schemeClr>
                </a:solidFill>
              </a:rPr>
              <a:t>Dokumentasi</a:t>
            </a:r>
            <a:r>
              <a:rPr lang="en-GB" sz="1400" dirty="0">
                <a:solidFill>
                  <a:schemeClr val="accent6">
                    <a:lumMod val="50000"/>
                  </a:schemeClr>
                </a:solidFill>
              </a:rPr>
              <a:t> (PPID) </a:t>
            </a:r>
            <a:r>
              <a:rPr lang="en-GB" sz="1400" dirty="0" err="1">
                <a:solidFill>
                  <a:schemeClr val="accent6">
                    <a:lumMod val="50000"/>
                  </a:schemeClr>
                </a:solidFill>
              </a:rPr>
              <a:t>Utama</a:t>
            </a:r>
            <a:r>
              <a:rPr lang="en-GB" sz="1400" dirty="0">
                <a:solidFill>
                  <a:schemeClr val="accent6">
                    <a:lumMod val="50000"/>
                  </a:schemeClr>
                </a:solidFill>
              </a:rPr>
              <a:t> </a:t>
            </a:r>
            <a:r>
              <a:rPr lang="en-GB" sz="1400" dirty="0" err="1">
                <a:solidFill>
                  <a:schemeClr val="accent6">
                    <a:lumMod val="50000"/>
                  </a:schemeClr>
                </a:solidFill>
              </a:rPr>
              <a:t>dan</a:t>
            </a:r>
            <a:r>
              <a:rPr lang="en-GB" sz="1400" dirty="0">
                <a:solidFill>
                  <a:schemeClr val="accent6">
                    <a:lumMod val="50000"/>
                  </a:schemeClr>
                </a:solidFill>
              </a:rPr>
              <a:t> </a:t>
            </a:r>
            <a:r>
              <a:rPr lang="en-GB" sz="1400" dirty="0" err="1">
                <a:solidFill>
                  <a:schemeClr val="accent6">
                    <a:lumMod val="50000"/>
                  </a:schemeClr>
                </a:solidFill>
              </a:rPr>
              <a:t>Pembantu</a:t>
            </a:r>
            <a:endParaRPr lang="en-US" sz="1400" dirty="0">
              <a:solidFill>
                <a:schemeClr val="accent6">
                  <a:lumMod val="50000"/>
                </a:schemeClr>
              </a:solidFill>
            </a:endParaRPr>
          </a:p>
        </p:txBody>
      </p:sp>
      <p:sp>
        <p:nvSpPr>
          <p:cNvPr id="11" name="Rectangle 10"/>
          <p:cNvSpPr/>
          <p:nvPr/>
        </p:nvSpPr>
        <p:spPr>
          <a:xfrm>
            <a:off x="6660658" y="4567777"/>
            <a:ext cx="2026142"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GB" sz="1400" dirty="0">
                <a:solidFill>
                  <a:schemeClr val="accent2"/>
                </a:solidFill>
              </a:rPr>
              <a:t>T</a:t>
            </a:r>
            <a:r>
              <a:rPr lang="id-ID" sz="1400" dirty="0">
                <a:solidFill>
                  <a:schemeClr val="accent2"/>
                </a:solidFill>
              </a:rPr>
              <a:t>ransparansi dan akuntabilitas </a:t>
            </a:r>
            <a:r>
              <a:rPr lang="en-GB" sz="1400" dirty="0" err="1">
                <a:solidFill>
                  <a:schemeClr val="accent2"/>
                </a:solidFill>
              </a:rPr>
              <a:t>penyaluran</a:t>
            </a:r>
            <a:r>
              <a:rPr lang="en-GB" sz="1400" dirty="0">
                <a:solidFill>
                  <a:schemeClr val="accent2"/>
                </a:solidFill>
              </a:rPr>
              <a:t> </a:t>
            </a:r>
            <a:r>
              <a:rPr lang="en-GB" sz="1400" dirty="0" err="1">
                <a:solidFill>
                  <a:schemeClr val="accent2"/>
                </a:solidFill>
              </a:rPr>
              <a:t>serta</a:t>
            </a:r>
            <a:r>
              <a:rPr lang="en-GB" sz="1400" dirty="0">
                <a:solidFill>
                  <a:schemeClr val="accent2"/>
                </a:solidFill>
              </a:rPr>
              <a:t> </a:t>
            </a:r>
            <a:r>
              <a:rPr lang="en-GB" sz="1400" dirty="0" err="1">
                <a:solidFill>
                  <a:schemeClr val="accent2"/>
                </a:solidFill>
              </a:rPr>
              <a:t>penggunaan</a:t>
            </a:r>
            <a:r>
              <a:rPr lang="en-GB" sz="1400" dirty="0">
                <a:solidFill>
                  <a:schemeClr val="accent2"/>
                </a:solidFill>
              </a:rPr>
              <a:t> </a:t>
            </a:r>
            <a:r>
              <a:rPr lang="en-GB" sz="1400" dirty="0" err="1">
                <a:solidFill>
                  <a:schemeClr val="accent2"/>
                </a:solidFill>
              </a:rPr>
              <a:t>dana</a:t>
            </a:r>
            <a:r>
              <a:rPr lang="en-GB" sz="1400" dirty="0">
                <a:solidFill>
                  <a:schemeClr val="accent2"/>
                </a:solidFill>
              </a:rPr>
              <a:t> </a:t>
            </a:r>
            <a:r>
              <a:rPr lang="en-GB" sz="1400" dirty="0" err="1">
                <a:solidFill>
                  <a:schemeClr val="accent2"/>
                </a:solidFill>
              </a:rPr>
              <a:t>hibah</a:t>
            </a:r>
            <a:r>
              <a:rPr lang="en-GB" sz="1400" dirty="0">
                <a:solidFill>
                  <a:schemeClr val="accent2"/>
                </a:solidFill>
              </a:rPr>
              <a:t> </a:t>
            </a:r>
            <a:r>
              <a:rPr lang="en-GB" sz="1400" dirty="0" err="1">
                <a:solidFill>
                  <a:schemeClr val="accent2"/>
                </a:solidFill>
              </a:rPr>
              <a:t>dan</a:t>
            </a:r>
            <a:r>
              <a:rPr lang="en-GB" sz="1400" dirty="0">
                <a:solidFill>
                  <a:schemeClr val="accent2"/>
                </a:solidFill>
              </a:rPr>
              <a:t> </a:t>
            </a:r>
            <a:r>
              <a:rPr lang="en-GB" sz="1400" dirty="0" err="1">
                <a:solidFill>
                  <a:schemeClr val="accent2"/>
                </a:solidFill>
              </a:rPr>
              <a:t>bantuan</a:t>
            </a:r>
            <a:r>
              <a:rPr lang="en-GB" sz="1400" dirty="0">
                <a:solidFill>
                  <a:schemeClr val="accent2"/>
                </a:solidFill>
              </a:rPr>
              <a:t> </a:t>
            </a:r>
            <a:r>
              <a:rPr lang="en-GB" sz="1400" dirty="0" err="1">
                <a:solidFill>
                  <a:schemeClr val="accent2"/>
                </a:solidFill>
              </a:rPr>
              <a:t>sosial</a:t>
            </a:r>
            <a:r>
              <a:rPr lang="en-GB" sz="1400" dirty="0">
                <a:solidFill>
                  <a:schemeClr val="accent2"/>
                </a:solidFill>
              </a:rPr>
              <a:t>.</a:t>
            </a:r>
            <a:endParaRPr lang="en-US" sz="1400" dirty="0">
              <a:solidFill>
                <a:schemeClr val="accent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04800"/>
            <a:ext cx="6477000" cy="477054"/>
          </a:xfrm>
          <a:prstGeom prst="rect">
            <a:avLst/>
          </a:prstGeom>
          <a:noFill/>
        </p:spPr>
        <p:txBody>
          <a:bodyPr wrap="square" rtlCol="0">
            <a:spAutoFit/>
          </a:bodyPr>
          <a:lstStyle/>
          <a:p>
            <a:pPr algn="ctr"/>
            <a:r>
              <a:rPr lang="en-US" sz="2500" b="1" dirty="0">
                <a:latin typeface="Arial Bold" panose="020B0704020202020204" pitchFamily="34" charset="0"/>
                <a:cs typeface="Arial Bold" panose="020B0704020202020204" pitchFamily="34" charset="0"/>
              </a:rPr>
              <a:t>WAHANA PARTISIPASI MASYARAKAT</a:t>
            </a:r>
            <a:endParaRPr lang="id-ID" sz="2500" b="1" dirty="0">
              <a:latin typeface="Arial Bold" panose="020B0704020202020204" pitchFamily="34" charset="0"/>
              <a:cs typeface="Arial Bold" panose="020B0704020202020204" pitchFamily="34" charset="0"/>
            </a:endParaRPr>
          </a:p>
        </p:txBody>
      </p:sp>
      <p:sp>
        <p:nvSpPr>
          <p:cNvPr id="3" name="TextBox 2"/>
          <p:cNvSpPr txBox="1"/>
          <p:nvPr/>
        </p:nvSpPr>
        <p:spPr>
          <a:xfrm>
            <a:off x="381000" y="1143000"/>
            <a:ext cx="8305800" cy="3785652"/>
          </a:xfrm>
          <a:prstGeom prst="rect">
            <a:avLst/>
          </a:prstGeom>
          <a:noFill/>
        </p:spPr>
        <p:txBody>
          <a:bodyPr wrap="square" rtlCol="0">
            <a:spAutoFit/>
          </a:bodyPr>
          <a:lstStyle/>
          <a:p>
            <a:pPr marL="342900" lvl="0" indent="-342900" algn="just">
              <a:buFont typeface="+mj-lt"/>
              <a:buAutoNum type="arabicPeriod"/>
            </a:pPr>
            <a:r>
              <a:rPr lang="en-US" sz="2000" dirty="0" err="1">
                <a:latin typeface="Arial" pitchFamily="34" charset="0"/>
                <a:cs typeface="Arial" pitchFamily="34" charset="0"/>
              </a:rPr>
              <a:t>Mengembangkan</a:t>
            </a:r>
            <a:r>
              <a:rPr lang="en-US" sz="2000" dirty="0">
                <a:latin typeface="Arial" pitchFamily="34" charset="0"/>
                <a:cs typeface="Arial" pitchFamily="34" charset="0"/>
              </a:rPr>
              <a:t> model </a:t>
            </a:r>
            <a:r>
              <a:rPr lang="en-US" sz="2000" dirty="0" err="1">
                <a:latin typeface="Arial" pitchFamily="34" charset="0"/>
                <a:cs typeface="Arial" pitchFamily="34" charset="0"/>
              </a:rPr>
              <a:t>koalisi</a:t>
            </a:r>
            <a:r>
              <a:rPr lang="en-US" sz="2000" dirty="0">
                <a:latin typeface="Arial" pitchFamily="34" charset="0"/>
                <a:cs typeface="Arial" pitchFamily="34" charset="0"/>
              </a:rPr>
              <a:t> </a:t>
            </a:r>
            <a:r>
              <a:rPr lang="id-ID" sz="2000" dirty="0">
                <a:latin typeface="Arial" pitchFamily="34" charset="0"/>
                <a:cs typeface="Arial" pitchFamily="34" charset="0"/>
              </a:rPr>
              <a:t>CSO/</a:t>
            </a:r>
            <a:r>
              <a:rPr lang="en-US" sz="2000" dirty="0">
                <a:latin typeface="Arial" pitchFamily="34" charset="0"/>
                <a:cs typeface="Arial" pitchFamily="34" charset="0"/>
              </a:rPr>
              <a:t>OMS </a:t>
            </a:r>
            <a:r>
              <a:rPr lang="en-US" sz="2000" dirty="0" err="1">
                <a:latin typeface="Arial" pitchFamily="34" charset="0"/>
                <a:cs typeface="Arial" pitchFamily="34" charset="0"/>
              </a:rPr>
              <a:t>seperti</a:t>
            </a:r>
            <a:r>
              <a:rPr lang="en-US" sz="2000" dirty="0">
                <a:latin typeface="Arial" pitchFamily="34" charset="0"/>
                <a:cs typeface="Arial" pitchFamily="34" charset="0"/>
              </a:rPr>
              <a:t> forum anti </a:t>
            </a:r>
            <a:r>
              <a:rPr lang="en-US" sz="2000" dirty="0" err="1">
                <a:latin typeface="Arial" pitchFamily="34" charset="0"/>
                <a:cs typeface="Arial" pitchFamily="34" charset="0"/>
              </a:rPr>
              <a:t>korupsi</a:t>
            </a:r>
            <a:r>
              <a:rPr lang="en-US" sz="2000" dirty="0">
                <a:latin typeface="Arial" pitchFamily="34" charset="0"/>
                <a:cs typeface="Arial" pitchFamily="34" charset="0"/>
              </a:rPr>
              <a:t> </a:t>
            </a:r>
            <a:r>
              <a:rPr lang="en-US" sz="2000" dirty="0" err="1">
                <a:latin typeface="Arial" pitchFamily="34" charset="0"/>
                <a:cs typeface="Arial" pitchFamily="34" charset="0"/>
              </a:rPr>
              <a:t>atau</a:t>
            </a:r>
            <a:r>
              <a:rPr lang="en-US" sz="2000" dirty="0">
                <a:latin typeface="Arial" pitchFamily="34" charset="0"/>
                <a:cs typeface="Arial" pitchFamily="34" charset="0"/>
              </a:rPr>
              <a:t> </a:t>
            </a:r>
            <a:r>
              <a:rPr lang="en-US" sz="2000" dirty="0" err="1">
                <a:latin typeface="Arial" pitchFamily="34" charset="0"/>
                <a:cs typeface="Arial" pitchFamily="34" charset="0"/>
              </a:rPr>
              <a:t>nama</a:t>
            </a:r>
            <a:r>
              <a:rPr lang="en-US" sz="2000" dirty="0">
                <a:latin typeface="Arial" pitchFamily="34" charset="0"/>
                <a:cs typeface="Arial" pitchFamily="34" charset="0"/>
              </a:rPr>
              <a:t> </a:t>
            </a:r>
            <a:r>
              <a:rPr lang="en-US" sz="2000" dirty="0" err="1">
                <a:latin typeface="Arial" pitchFamily="34" charset="0"/>
                <a:cs typeface="Arial" pitchFamily="34" charset="0"/>
              </a:rPr>
              <a:t>lainnya</a:t>
            </a:r>
            <a:r>
              <a:rPr lang="en-US" sz="2000" dirty="0">
                <a:latin typeface="Arial" pitchFamily="34" charset="0"/>
                <a:cs typeface="Arial" pitchFamily="34" charset="0"/>
              </a:rPr>
              <a:t> </a:t>
            </a:r>
            <a:r>
              <a:rPr lang="en-US" sz="2000" dirty="0" err="1">
                <a:latin typeface="Arial" pitchFamily="34" charset="0"/>
                <a:cs typeface="Arial" pitchFamily="34" charset="0"/>
              </a:rPr>
              <a:t>untuk</a:t>
            </a:r>
            <a:r>
              <a:rPr lang="en-US" sz="2000" dirty="0">
                <a:latin typeface="Arial" pitchFamily="34" charset="0"/>
                <a:cs typeface="Arial" pitchFamily="34" charset="0"/>
              </a:rPr>
              <a:t> </a:t>
            </a:r>
            <a:r>
              <a:rPr lang="en-US" sz="2000" dirty="0" err="1">
                <a:latin typeface="Arial" pitchFamily="34" charset="0"/>
                <a:cs typeface="Arial" pitchFamily="34" charset="0"/>
              </a:rPr>
              <a:t>mengawal</a:t>
            </a:r>
            <a:r>
              <a:rPr lang="en-US" sz="2000" dirty="0">
                <a:latin typeface="Arial" pitchFamily="34" charset="0"/>
                <a:cs typeface="Arial" pitchFamily="34" charset="0"/>
              </a:rPr>
              <a:t> </a:t>
            </a:r>
            <a:r>
              <a:rPr lang="en-US" sz="2000" dirty="0" err="1">
                <a:latin typeface="Arial" pitchFamily="34" charset="0"/>
                <a:cs typeface="Arial" pitchFamily="34" charset="0"/>
              </a:rPr>
              <a:t>seluruh</a:t>
            </a:r>
            <a:r>
              <a:rPr lang="en-US" sz="2000" dirty="0">
                <a:latin typeface="Arial" pitchFamily="34" charset="0"/>
                <a:cs typeface="Arial" pitchFamily="34" charset="0"/>
              </a:rPr>
              <a:t> </a:t>
            </a:r>
            <a:r>
              <a:rPr lang="en-US" sz="2000" dirty="0" err="1">
                <a:latin typeface="Arial" pitchFamily="34" charset="0"/>
                <a:cs typeface="Arial" pitchFamily="34" charset="0"/>
              </a:rPr>
              <a:t>tahapan</a:t>
            </a:r>
            <a:r>
              <a:rPr lang="en-US" sz="2000" dirty="0">
                <a:latin typeface="Arial" pitchFamily="34" charset="0"/>
                <a:cs typeface="Arial" pitchFamily="34" charset="0"/>
              </a:rPr>
              <a:t> </a:t>
            </a:r>
            <a:r>
              <a:rPr lang="en-US" sz="2000" dirty="0" err="1">
                <a:latin typeface="Arial" pitchFamily="34" charset="0"/>
                <a:cs typeface="Arial" pitchFamily="34" charset="0"/>
              </a:rPr>
              <a:t>Aksi</a:t>
            </a:r>
            <a:r>
              <a:rPr lang="en-US" sz="2000" dirty="0">
                <a:latin typeface="Arial" pitchFamily="34" charset="0"/>
                <a:cs typeface="Arial" pitchFamily="34" charset="0"/>
              </a:rPr>
              <a:t> PPK </a:t>
            </a:r>
            <a:r>
              <a:rPr lang="en-US" sz="2000" dirty="0" err="1">
                <a:latin typeface="Arial" pitchFamily="34" charset="0"/>
                <a:cs typeface="Arial" pitchFamily="34" charset="0"/>
              </a:rPr>
              <a:t>baik</a:t>
            </a:r>
            <a:r>
              <a:rPr lang="en-US" sz="2000" dirty="0">
                <a:latin typeface="Arial" pitchFamily="34" charset="0"/>
                <a:cs typeface="Arial" pitchFamily="34" charset="0"/>
              </a:rPr>
              <a:t> </a:t>
            </a:r>
            <a:r>
              <a:rPr lang="en-US" sz="2000" dirty="0" err="1">
                <a:latin typeface="Arial" pitchFamily="34" charset="0"/>
                <a:cs typeface="Arial" pitchFamily="34" charset="0"/>
              </a:rPr>
              <a:t>pada</a:t>
            </a:r>
            <a:r>
              <a:rPr lang="en-US" sz="2000" dirty="0">
                <a:latin typeface="Arial" pitchFamily="34" charset="0"/>
                <a:cs typeface="Arial" pitchFamily="34" charset="0"/>
              </a:rPr>
              <a:t> level K/L </a:t>
            </a:r>
            <a:r>
              <a:rPr lang="en-US" sz="2000" dirty="0" err="1">
                <a:latin typeface="Arial" pitchFamily="34" charset="0"/>
                <a:cs typeface="Arial" pitchFamily="34" charset="0"/>
              </a:rPr>
              <a:t>maupun</a:t>
            </a:r>
            <a:r>
              <a:rPr lang="en-US" sz="2000" dirty="0">
                <a:latin typeface="Arial" pitchFamily="34" charset="0"/>
                <a:cs typeface="Arial" pitchFamily="34" charset="0"/>
              </a:rPr>
              <a:t> </a:t>
            </a:r>
            <a:r>
              <a:rPr lang="en-US" sz="2000" dirty="0" err="1">
                <a:latin typeface="Arial" pitchFamily="34" charset="0"/>
                <a:cs typeface="Arial" pitchFamily="34" charset="0"/>
              </a:rPr>
              <a:t>daerah</a:t>
            </a:r>
            <a:r>
              <a:rPr lang="en-US" sz="2000" dirty="0">
                <a:latin typeface="Arial" pitchFamily="34" charset="0"/>
                <a:cs typeface="Arial" pitchFamily="34" charset="0"/>
              </a:rPr>
              <a:t> </a:t>
            </a:r>
            <a:r>
              <a:rPr lang="en-US" sz="2000" dirty="0" err="1">
                <a:latin typeface="Arial" pitchFamily="34" charset="0"/>
                <a:cs typeface="Arial" pitchFamily="34" charset="0"/>
              </a:rPr>
              <a:t>sesuai</a:t>
            </a:r>
            <a:r>
              <a:rPr lang="en-US" sz="2000" dirty="0">
                <a:latin typeface="Arial" pitchFamily="34" charset="0"/>
                <a:cs typeface="Arial" pitchFamily="34" charset="0"/>
              </a:rPr>
              <a:t> </a:t>
            </a:r>
            <a:r>
              <a:rPr lang="en-US" sz="2000" dirty="0" err="1">
                <a:latin typeface="Arial" pitchFamily="34" charset="0"/>
                <a:cs typeface="Arial" pitchFamily="34" charset="0"/>
              </a:rPr>
              <a:t>karakteristik</a:t>
            </a:r>
            <a:r>
              <a:rPr lang="en-US" sz="2000" dirty="0">
                <a:latin typeface="Arial" pitchFamily="34" charset="0"/>
                <a:cs typeface="Arial" pitchFamily="34" charset="0"/>
              </a:rPr>
              <a:t> </a:t>
            </a:r>
            <a:r>
              <a:rPr lang="en-US" sz="2000" dirty="0" err="1">
                <a:latin typeface="Arial" pitchFamily="34" charset="0"/>
                <a:cs typeface="Arial" pitchFamily="34" charset="0"/>
              </a:rPr>
              <a:t>masing-masing</a:t>
            </a:r>
            <a:r>
              <a:rPr lang="en-US" sz="2000" dirty="0">
                <a:latin typeface="Arial" pitchFamily="34" charset="0"/>
                <a:cs typeface="Arial" pitchFamily="34" charset="0"/>
              </a:rPr>
              <a:t> K/L </a:t>
            </a:r>
            <a:r>
              <a:rPr lang="en-US" sz="2000" dirty="0" err="1">
                <a:latin typeface="Arial" pitchFamily="34" charset="0"/>
                <a:cs typeface="Arial" pitchFamily="34" charset="0"/>
              </a:rPr>
              <a:t>dan</a:t>
            </a:r>
            <a:r>
              <a:rPr lang="en-US" sz="2000" dirty="0">
                <a:latin typeface="Arial" pitchFamily="34" charset="0"/>
                <a:cs typeface="Arial" pitchFamily="34" charset="0"/>
              </a:rPr>
              <a:t> </a:t>
            </a:r>
            <a:r>
              <a:rPr lang="en-US" sz="2000" dirty="0" err="1">
                <a:latin typeface="Arial" pitchFamily="34" charset="0"/>
                <a:cs typeface="Arial" pitchFamily="34" charset="0"/>
              </a:rPr>
              <a:t>Pemerintah</a:t>
            </a:r>
            <a:r>
              <a:rPr lang="en-US" sz="2000" dirty="0">
                <a:latin typeface="Arial" pitchFamily="34" charset="0"/>
                <a:cs typeface="Arial" pitchFamily="34" charset="0"/>
              </a:rPr>
              <a:t> Daerah</a:t>
            </a:r>
          </a:p>
          <a:p>
            <a:pPr marL="361950" lvl="1" indent="-342900" algn="just">
              <a:buFont typeface="+mj-lt"/>
              <a:buAutoNum type="arabicPeriod" startAt="2"/>
            </a:pPr>
            <a:r>
              <a:rPr lang="en-US" sz="2000" dirty="0" err="1">
                <a:latin typeface="Arial" pitchFamily="34" charset="0"/>
                <a:cs typeface="Arial" pitchFamily="34" charset="0"/>
              </a:rPr>
              <a:t>Membuat</a:t>
            </a:r>
            <a:r>
              <a:rPr lang="en-US" sz="2000" dirty="0">
                <a:latin typeface="Arial" pitchFamily="34" charset="0"/>
                <a:cs typeface="Arial" pitchFamily="34" charset="0"/>
              </a:rPr>
              <a:t> annual </a:t>
            </a:r>
            <a:r>
              <a:rPr lang="en-US" sz="2000" dirty="0" err="1">
                <a:latin typeface="Arial" pitchFamily="34" charset="0"/>
                <a:cs typeface="Arial" pitchFamily="34" charset="0"/>
              </a:rPr>
              <a:t>independen</a:t>
            </a:r>
            <a:r>
              <a:rPr lang="en-US" sz="2000" dirty="0">
                <a:latin typeface="Arial" pitchFamily="34" charset="0"/>
                <a:cs typeface="Arial" pitchFamily="34" charset="0"/>
              </a:rPr>
              <a:t> report </a:t>
            </a:r>
            <a:r>
              <a:rPr lang="en-US" sz="2000" dirty="0" err="1">
                <a:latin typeface="Arial" pitchFamily="34" charset="0"/>
                <a:cs typeface="Arial" pitchFamily="34" charset="0"/>
              </a:rPr>
              <a:t>tentang</a:t>
            </a:r>
            <a:r>
              <a:rPr lang="en-US" sz="2000" dirty="0">
                <a:latin typeface="Arial" pitchFamily="34" charset="0"/>
                <a:cs typeface="Arial" pitchFamily="34" charset="0"/>
              </a:rPr>
              <a:t> </a:t>
            </a:r>
            <a:r>
              <a:rPr lang="en-US" sz="2000" dirty="0" err="1">
                <a:latin typeface="Arial" pitchFamily="34" charset="0"/>
                <a:cs typeface="Arial" pitchFamily="34" charset="0"/>
              </a:rPr>
              <a:t>pelaksanaan</a:t>
            </a:r>
            <a:r>
              <a:rPr lang="en-US" sz="2000" dirty="0">
                <a:latin typeface="Arial" pitchFamily="34" charset="0"/>
                <a:cs typeface="Arial" pitchFamily="34" charset="0"/>
              </a:rPr>
              <a:t> </a:t>
            </a:r>
            <a:r>
              <a:rPr lang="en-US" sz="2000" dirty="0" err="1">
                <a:latin typeface="Arial" pitchFamily="34" charset="0"/>
                <a:cs typeface="Arial" pitchFamily="34" charset="0"/>
              </a:rPr>
              <a:t>Aksi</a:t>
            </a:r>
            <a:r>
              <a:rPr lang="en-US" sz="2000" dirty="0">
                <a:latin typeface="Arial" pitchFamily="34" charset="0"/>
                <a:cs typeface="Arial" pitchFamily="34" charset="0"/>
              </a:rPr>
              <a:t> PPK </a:t>
            </a:r>
            <a:r>
              <a:rPr lang="en-US" sz="2000" dirty="0" err="1">
                <a:latin typeface="Arial" pitchFamily="34" charset="0"/>
                <a:cs typeface="Arial" pitchFamily="34" charset="0"/>
              </a:rPr>
              <a:t>pada</a:t>
            </a:r>
            <a:r>
              <a:rPr lang="en-US" sz="2000" dirty="0">
                <a:latin typeface="Arial" pitchFamily="34" charset="0"/>
                <a:cs typeface="Arial" pitchFamily="34" charset="0"/>
              </a:rPr>
              <a:t> level </a:t>
            </a:r>
            <a:r>
              <a:rPr lang="en-US" sz="2000" dirty="0" err="1">
                <a:latin typeface="Arial" pitchFamily="34" charset="0"/>
                <a:cs typeface="Arial" pitchFamily="34" charset="0"/>
              </a:rPr>
              <a:t>kabupaten</a:t>
            </a:r>
            <a:r>
              <a:rPr lang="en-US" sz="2000" dirty="0">
                <a:latin typeface="Arial" pitchFamily="34" charset="0"/>
                <a:cs typeface="Arial" pitchFamily="34" charset="0"/>
              </a:rPr>
              <a:t>/</a:t>
            </a:r>
            <a:r>
              <a:rPr lang="en-US" sz="2000" dirty="0" err="1">
                <a:latin typeface="Arial" pitchFamily="34" charset="0"/>
                <a:cs typeface="Arial" pitchFamily="34" charset="0"/>
              </a:rPr>
              <a:t>kota</a:t>
            </a:r>
            <a:r>
              <a:rPr lang="en-US" sz="2000" dirty="0">
                <a:latin typeface="Arial" pitchFamily="34" charset="0"/>
                <a:cs typeface="Arial" pitchFamily="34" charset="0"/>
              </a:rPr>
              <a:t>, </a:t>
            </a:r>
            <a:r>
              <a:rPr lang="en-US" sz="2000" dirty="0" err="1">
                <a:latin typeface="Arial" pitchFamily="34" charset="0"/>
                <a:cs typeface="Arial" pitchFamily="34" charset="0"/>
              </a:rPr>
              <a:t>provinsi</a:t>
            </a:r>
            <a:r>
              <a:rPr lang="en-US" sz="2000" dirty="0">
                <a:latin typeface="Arial" pitchFamily="34" charset="0"/>
                <a:cs typeface="Arial" pitchFamily="34" charset="0"/>
              </a:rPr>
              <a:t> </a:t>
            </a:r>
            <a:r>
              <a:rPr lang="en-US" sz="2000" dirty="0" err="1">
                <a:latin typeface="Arial" pitchFamily="34" charset="0"/>
                <a:cs typeface="Arial" pitchFamily="34" charset="0"/>
              </a:rPr>
              <a:t>maupun</a:t>
            </a:r>
            <a:r>
              <a:rPr lang="en-US" sz="2000" dirty="0">
                <a:latin typeface="Arial" pitchFamily="34" charset="0"/>
                <a:cs typeface="Arial" pitchFamily="34" charset="0"/>
              </a:rPr>
              <a:t> </a:t>
            </a:r>
            <a:r>
              <a:rPr lang="en-US" sz="2000" dirty="0" err="1">
                <a:latin typeface="Arial" pitchFamily="34" charset="0"/>
                <a:cs typeface="Arial" pitchFamily="34" charset="0"/>
              </a:rPr>
              <a:t>secara</a:t>
            </a:r>
            <a:r>
              <a:rPr lang="en-US" sz="2000" dirty="0">
                <a:latin typeface="Arial" pitchFamily="34" charset="0"/>
                <a:cs typeface="Arial" pitchFamily="34" charset="0"/>
              </a:rPr>
              <a:t> </a:t>
            </a:r>
            <a:r>
              <a:rPr lang="en-US" sz="2000" dirty="0" err="1">
                <a:latin typeface="Arial" pitchFamily="34" charset="0"/>
                <a:cs typeface="Arial" pitchFamily="34" charset="0"/>
              </a:rPr>
              <a:t>nasional</a:t>
            </a:r>
            <a:endParaRPr lang="en-US" sz="2000" dirty="0">
              <a:latin typeface="Arial" pitchFamily="34" charset="0"/>
              <a:cs typeface="Arial" pitchFamily="34" charset="0"/>
            </a:endParaRPr>
          </a:p>
          <a:p>
            <a:pPr marL="361950" lvl="1" indent="-342900" algn="just">
              <a:buFont typeface="+mj-lt"/>
              <a:buAutoNum type="arabicPeriod" startAt="2"/>
            </a:pPr>
            <a:r>
              <a:rPr lang="en-US" sz="2000" dirty="0" err="1">
                <a:latin typeface="Arial" pitchFamily="34" charset="0"/>
                <a:cs typeface="Arial" pitchFamily="34" charset="0"/>
              </a:rPr>
              <a:t>Mengembangkan</a:t>
            </a:r>
            <a:r>
              <a:rPr lang="en-US" sz="2000" dirty="0">
                <a:latin typeface="Arial" pitchFamily="34" charset="0"/>
                <a:cs typeface="Arial" pitchFamily="34" charset="0"/>
              </a:rPr>
              <a:t> </a:t>
            </a:r>
            <a:r>
              <a:rPr lang="en-US" sz="2000" dirty="0" err="1">
                <a:latin typeface="Arial" pitchFamily="34" charset="0"/>
                <a:cs typeface="Arial" pitchFamily="34" charset="0"/>
              </a:rPr>
              <a:t>sistem</a:t>
            </a:r>
            <a:r>
              <a:rPr lang="en-US" sz="2000" dirty="0">
                <a:latin typeface="Arial" pitchFamily="34" charset="0"/>
                <a:cs typeface="Arial" pitchFamily="34" charset="0"/>
              </a:rPr>
              <a:t> </a:t>
            </a:r>
            <a:r>
              <a:rPr lang="en-US" sz="2000" dirty="0" err="1">
                <a:latin typeface="Arial" pitchFamily="34" charset="0"/>
                <a:cs typeface="Arial" pitchFamily="34" charset="0"/>
              </a:rPr>
              <a:t>pemantauan</a:t>
            </a:r>
            <a:r>
              <a:rPr lang="en-US" sz="2000" dirty="0">
                <a:latin typeface="Arial" pitchFamily="34" charset="0"/>
                <a:cs typeface="Arial" pitchFamily="34" charset="0"/>
              </a:rPr>
              <a:t> </a:t>
            </a:r>
            <a:r>
              <a:rPr lang="en-US" sz="2000" dirty="0" err="1">
                <a:latin typeface="Arial" pitchFamily="34" charset="0"/>
                <a:cs typeface="Arial" pitchFamily="34" charset="0"/>
              </a:rPr>
              <a:t>mandiri</a:t>
            </a:r>
            <a:r>
              <a:rPr lang="en-US" sz="2000" dirty="0">
                <a:latin typeface="Arial" pitchFamily="34" charset="0"/>
                <a:cs typeface="Arial" pitchFamily="34" charset="0"/>
              </a:rPr>
              <a:t> </a:t>
            </a:r>
            <a:r>
              <a:rPr lang="en-US" sz="2000" dirty="0" err="1">
                <a:latin typeface="Arial" pitchFamily="34" charset="0"/>
                <a:cs typeface="Arial" pitchFamily="34" charset="0"/>
              </a:rPr>
              <a:t>berbasis</a:t>
            </a:r>
            <a:r>
              <a:rPr lang="en-US" sz="2000" dirty="0">
                <a:latin typeface="Arial" pitchFamily="34" charset="0"/>
                <a:cs typeface="Arial" pitchFamily="34" charset="0"/>
              </a:rPr>
              <a:t> </a:t>
            </a:r>
            <a:r>
              <a:rPr lang="en-US" sz="2000" dirty="0" err="1">
                <a:latin typeface="Arial" pitchFamily="34" charset="0"/>
                <a:cs typeface="Arial" pitchFamily="34" charset="0"/>
              </a:rPr>
              <a:t>teknologi</a:t>
            </a:r>
            <a:r>
              <a:rPr lang="en-US" sz="2000" dirty="0">
                <a:latin typeface="Arial" pitchFamily="34" charset="0"/>
                <a:cs typeface="Arial" pitchFamily="34" charset="0"/>
              </a:rPr>
              <a:t> </a:t>
            </a:r>
            <a:r>
              <a:rPr lang="en-US" sz="2000" dirty="0" err="1">
                <a:latin typeface="Arial" pitchFamily="34" charset="0"/>
                <a:cs typeface="Arial" pitchFamily="34" charset="0"/>
              </a:rPr>
              <a:t>informasi</a:t>
            </a:r>
            <a:r>
              <a:rPr lang="en-US" sz="2000" dirty="0">
                <a:latin typeface="Arial" pitchFamily="34" charset="0"/>
                <a:cs typeface="Arial" pitchFamily="34" charset="0"/>
              </a:rPr>
              <a:t> yang </a:t>
            </a:r>
            <a:r>
              <a:rPr lang="en-US" sz="2000" dirty="0" err="1">
                <a:latin typeface="Arial" pitchFamily="34" charset="0"/>
                <a:cs typeface="Arial" pitchFamily="34" charset="0"/>
              </a:rPr>
              <a:t>mengedepankan</a:t>
            </a:r>
            <a:r>
              <a:rPr lang="en-US" sz="2000" dirty="0">
                <a:latin typeface="Arial" pitchFamily="34" charset="0"/>
                <a:cs typeface="Arial" pitchFamily="34" charset="0"/>
              </a:rPr>
              <a:t>  data-data spatial </a:t>
            </a:r>
            <a:r>
              <a:rPr lang="en-US" sz="2000" dirty="0" err="1">
                <a:latin typeface="Arial" pitchFamily="34" charset="0"/>
                <a:cs typeface="Arial" pitchFamily="34" charset="0"/>
              </a:rPr>
              <a:t>sebagai</a:t>
            </a:r>
            <a:r>
              <a:rPr lang="en-US" sz="2000" dirty="0">
                <a:latin typeface="Arial" pitchFamily="34" charset="0"/>
                <a:cs typeface="Arial" pitchFamily="34" charset="0"/>
              </a:rPr>
              <a:t> </a:t>
            </a:r>
            <a:r>
              <a:rPr lang="en-US" sz="2000" dirty="0" err="1">
                <a:latin typeface="Arial" pitchFamily="34" charset="0"/>
                <a:cs typeface="Arial" pitchFamily="34" charset="0"/>
              </a:rPr>
              <a:t>alternatif</a:t>
            </a:r>
            <a:r>
              <a:rPr lang="en-US" sz="2000" dirty="0">
                <a:latin typeface="Arial" pitchFamily="34" charset="0"/>
                <a:cs typeface="Arial" pitchFamily="34" charset="0"/>
              </a:rPr>
              <a:t> </a:t>
            </a:r>
            <a:r>
              <a:rPr lang="en-US" sz="2000" dirty="0" err="1">
                <a:latin typeface="Arial" pitchFamily="34" charset="0"/>
                <a:cs typeface="Arial" pitchFamily="34" charset="0"/>
              </a:rPr>
              <a:t>validasi</a:t>
            </a:r>
            <a:r>
              <a:rPr lang="en-US" sz="2000" dirty="0">
                <a:latin typeface="Arial" pitchFamily="34" charset="0"/>
                <a:cs typeface="Arial" pitchFamily="34" charset="0"/>
              </a:rPr>
              <a:t> </a:t>
            </a:r>
            <a:r>
              <a:rPr lang="en-US" sz="2000" dirty="0" err="1">
                <a:latin typeface="Arial" pitchFamily="34" charset="0"/>
                <a:cs typeface="Arial" pitchFamily="34" charset="0"/>
              </a:rPr>
              <a:t>dan</a:t>
            </a:r>
            <a:r>
              <a:rPr lang="en-US" sz="2000" dirty="0">
                <a:latin typeface="Arial" pitchFamily="34" charset="0"/>
                <a:cs typeface="Arial" pitchFamily="34" charset="0"/>
              </a:rPr>
              <a:t>/</a:t>
            </a:r>
            <a:r>
              <a:rPr lang="en-US" sz="2000" dirty="0" err="1">
                <a:latin typeface="Arial" pitchFamily="34" charset="0"/>
                <a:cs typeface="Arial" pitchFamily="34" charset="0"/>
              </a:rPr>
              <a:t>atau</a:t>
            </a:r>
            <a:r>
              <a:rPr lang="en-US" sz="2000" dirty="0">
                <a:latin typeface="Arial" pitchFamily="34" charset="0"/>
                <a:cs typeface="Arial" pitchFamily="34" charset="0"/>
              </a:rPr>
              <a:t> </a:t>
            </a:r>
            <a:r>
              <a:rPr lang="en-US" sz="2000" dirty="0" err="1">
                <a:latin typeface="Arial" pitchFamily="34" charset="0"/>
                <a:cs typeface="Arial" pitchFamily="34" charset="0"/>
              </a:rPr>
              <a:t>pembanding</a:t>
            </a:r>
            <a:r>
              <a:rPr lang="en-US" sz="2000" dirty="0">
                <a:latin typeface="Arial" pitchFamily="34" charset="0"/>
                <a:cs typeface="Arial" pitchFamily="34" charset="0"/>
              </a:rPr>
              <a:t> </a:t>
            </a:r>
            <a:r>
              <a:rPr lang="en-US" sz="2000" dirty="0" err="1">
                <a:latin typeface="Arial" pitchFamily="34" charset="0"/>
                <a:cs typeface="Arial" pitchFamily="34" charset="0"/>
              </a:rPr>
              <a:t>laporan</a:t>
            </a:r>
            <a:r>
              <a:rPr lang="en-US" sz="2000" dirty="0">
                <a:latin typeface="Arial" pitchFamily="34" charset="0"/>
                <a:cs typeface="Arial" pitchFamily="34" charset="0"/>
              </a:rPr>
              <a:t> </a:t>
            </a:r>
            <a:r>
              <a:rPr lang="en-US" sz="2000" dirty="0" err="1">
                <a:latin typeface="Arial" pitchFamily="34" charset="0"/>
                <a:cs typeface="Arial" pitchFamily="34" charset="0"/>
              </a:rPr>
              <a:t>pemerintah</a:t>
            </a:r>
            <a:endParaRPr lang="en-US" sz="2000" dirty="0">
              <a:latin typeface="Arial" pitchFamily="34" charset="0"/>
              <a:cs typeface="Arial" pitchFamily="34" charset="0"/>
            </a:endParaRPr>
          </a:p>
          <a:p>
            <a:pPr marL="361950" lvl="1" indent="-342900" algn="just">
              <a:buFont typeface="+mj-lt"/>
              <a:buAutoNum type="arabicPeriod" startAt="2"/>
            </a:pPr>
            <a:r>
              <a:rPr lang="en-US" sz="2000" dirty="0" err="1">
                <a:latin typeface="Arial" pitchFamily="34" charset="0"/>
                <a:cs typeface="Arial" pitchFamily="34" charset="0"/>
              </a:rPr>
              <a:t>Mengembangkan</a:t>
            </a:r>
            <a:r>
              <a:rPr lang="en-US" sz="2000" dirty="0">
                <a:latin typeface="Arial" pitchFamily="34" charset="0"/>
                <a:cs typeface="Arial" pitchFamily="34" charset="0"/>
              </a:rPr>
              <a:t> model </a:t>
            </a:r>
            <a:r>
              <a:rPr lang="en-US" sz="2000" dirty="0" err="1">
                <a:latin typeface="Arial" pitchFamily="34" charset="0"/>
                <a:cs typeface="Arial" pitchFamily="34" charset="0"/>
              </a:rPr>
              <a:t>komunikasi</a:t>
            </a:r>
            <a:r>
              <a:rPr lang="en-US" sz="2000" dirty="0">
                <a:latin typeface="Arial" pitchFamily="34" charset="0"/>
                <a:cs typeface="Arial" pitchFamily="34" charset="0"/>
              </a:rPr>
              <a:t> </a:t>
            </a:r>
            <a:r>
              <a:rPr lang="en-US" sz="2000" dirty="0" err="1">
                <a:latin typeface="Arial" pitchFamily="34" charset="0"/>
                <a:cs typeface="Arial" pitchFamily="34" charset="0"/>
              </a:rPr>
              <a:t>interaktif</a:t>
            </a:r>
            <a:r>
              <a:rPr lang="en-US" sz="2000" dirty="0">
                <a:latin typeface="Arial" pitchFamily="34" charset="0"/>
                <a:cs typeface="Arial" pitchFamily="34" charset="0"/>
              </a:rPr>
              <a:t> </a:t>
            </a:r>
            <a:r>
              <a:rPr lang="en-US" sz="2000" dirty="0" err="1">
                <a:latin typeface="Arial" pitchFamily="34" charset="0"/>
                <a:cs typeface="Arial" pitchFamily="34" charset="0"/>
              </a:rPr>
              <a:t>dengan</a:t>
            </a:r>
            <a:r>
              <a:rPr lang="en-US" sz="2000" dirty="0">
                <a:latin typeface="Arial" pitchFamily="34" charset="0"/>
                <a:cs typeface="Arial" pitchFamily="34" charset="0"/>
              </a:rPr>
              <a:t> </a:t>
            </a:r>
            <a:r>
              <a:rPr lang="en-US" sz="2000" dirty="0" err="1">
                <a:latin typeface="Arial" pitchFamily="34" charset="0"/>
                <a:cs typeface="Arial" pitchFamily="34" charset="0"/>
              </a:rPr>
              <a:t>pelaksana</a:t>
            </a:r>
            <a:r>
              <a:rPr lang="en-US" sz="2000" dirty="0">
                <a:latin typeface="Arial" pitchFamily="34" charset="0"/>
                <a:cs typeface="Arial" pitchFamily="34" charset="0"/>
              </a:rPr>
              <a:t> </a:t>
            </a:r>
            <a:r>
              <a:rPr lang="en-US" sz="2000" dirty="0" err="1">
                <a:latin typeface="Arial" pitchFamily="34" charset="0"/>
                <a:cs typeface="Arial" pitchFamily="34" charset="0"/>
              </a:rPr>
              <a:t>pemantauan</a:t>
            </a:r>
            <a:r>
              <a:rPr lang="en-US" sz="2000" dirty="0">
                <a:latin typeface="Arial" pitchFamily="34" charset="0"/>
                <a:cs typeface="Arial" pitchFamily="34" charset="0"/>
              </a:rPr>
              <a:t> </a:t>
            </a:r>
            <a:r>
              <a:rPr lang="en-US" sz="2000" dirty="0" err="1">
                <a:latin typeface="Arial" pitchFamily="34" charset="0"/>
                <a:cs typeface="Arial" pitchFamily="34" charset="0"/>
              </a:rPr>
              <a:t>dan</a:t>
            </a:r>
            <a:r>
              <a:rPr lang="en-US" sz="2000" dirty="0">
                <a:latin typeface="Arial" pitchFamily="34" charset="0"/>
                <a:cs typeface="Arial" pitchFamily="34" charset="0"/>
              </a:rPr>
              <a:t> </a:t>
            </a:r>
            <a:r>
              <a:rPr lang="en-US" sz="2000" dirty="0" err="1">
                <a:latin typeface="Arial" pitchFamily="34" charset="0"/>
                <a:cs typeface="Arial" pitchFamily="34" charset="0"/>
              </a:rPr>
              <a:t>evaluasi</a:t>
            </a:r>
            <a:r>
              <a:rPr lang="en-US" sz="2000" dirty="0">
                <a:latin typeface="Arial" pitchFamily="34" charset="0"/>
                <a:cs typeface="Arial" pitchFamily="34" charset="0"/>
              </a:rPr>
              <a:t> </a:t>
            </a:r>
            <a:r>
              <a:rPr lang="en-US" sz="2000" dirty="0" err="1">
                <a:latin typeface="Arial" pitchFamily="34" charset="0"/>
                <a:cs typeface="Arial" pitchFamily="34" charset="0"/>
              </a:rPr>
              <a:t>Stranas</a:t>
            </a:r>
            <a:r>
              <a:rPr lang="en-US" sz="2000" dirty="0">
                <a:latin typeface="Arial" pitchFamily="34" charset="0"/>
                <a:cs typeface="Arial" pitchFamily="34" charset="0"/>
              </a:rPr>
              <a:t> PPK </a:t>
            </a:r>
            <a:r>
              <a:rPr lang="en-US" sz="2000" dirty="0" err="1">
                <a:latin typeface="Arial" pitchFamily="34" charset="0"/>
                <a:cs typeface="Arial" pitchFamily="34" charset="0"/>
              </a:rPr>
              <a:t>baik</a:t>
            </a:r>
            <a:r>
              <a:rPr lang="en-US" sz="2000" dirty="0">
                <a:latin typeface="Arial" pitchFamily="34" charset="0"/>
                <a:cs typeface="Arial" pitchFamily="34" charset="0"/>
              </a:rPr>
              <a:t> di </a:t>
            </a:r>
            <a:r>
              <a:rPr lang="en-US" sz="2000" dirty="0" err="1">
                <a:latin typeface="Arial" pitchFamily="34" charset="0"/>
                <a:cs typeface="Arial" pitchFamily="34" charset="0"/>
              </a:rPr>
              <a:t>tingkat</a:t>
            </a:r>
            <a:r>
              <a:rPr lang="en-US" sz="2000" dirty="0">
                <a:latin typeface="Arial" pitchFamily="34" charset="0"/>
                <a:cs typeface="Arial" pitchFamily="34" charset="0"/>
              </a:rPr>
              <a:t> </a:t>
            </a:r>
            <a:r>
              <a:rPr lang="en-US" sz="2000" dirty="0" err="1">
                <a:latin typeface="Arial" pitchFamily="34" charset="0"/>
                <a:cs typeface="Arial" pitchFamily="34" charset="0"/>
              </a:rPr>
              <a:t>pusat</a:t>
            </a:r>
            <a:r>
              <a:rPr lang="en-US" sz="2000" dirty="0">
                <a:latin typeface="Arial" pitchFamily="34" charset="0"/>
                <a:cs typeface="Arial" pitchFamily="34" charset="0"/>
              </a:rPr>
              <a:t> </a:t>
            </a:r>
            <a:r>
              <a:rPr lang="en-US" sz="2000" dirty="0" err="1">
                <a:latin typeface="Arial" pitchFamily="34" charset="0"/>
                <a:cs typeface="Arial" pitchFamily="34" charset="0"/>
              </a:rPr>
              <a:t>maupun</a:t>
            </a:r>
            <a:r>
              <a:rPr lang="en-US" sz="2000" dirty="0">
                <a:latin typeface="Arial" pitchFamily="34" charset="0"/>
                <a:cs typeface="Arial" pitchFamily="34" charset="0"/>
              </a:rPr>
              <a:t> </a:t>
            </a:r>
            <a:r>
              <a:rPr lang="en-US" sz="2000" dirty="0" err="1">
                <a:latin typeface="Arial" pitchFamily="34" charset="0"/>
                <a:cs typeface="Arial" pitchFamily="34" charset="0"/>
              </a:rPr>
              <a:t>daerah</a:t>
            </a:r>
            <a:r>
              <a:rPr lang="id-ID" sz="2000" dirty="0">
                <a:latin typeface="Arial" pitchFamily="34" charset="0"/>
                <a:cs typeface="Arial" pitchFamily="34" charset="0"/>
              </a:rPr>
              <a:t> </a:t>
            </a:r>
          </a:p>
        </p:txBody>
      </p:sp>
      <p:sp>
        <p:nvSpPr>
          <p:cNvPr id="4" name="TextBox 3"/>
          <p:cNvSpPr txBox="1"/>
          <p:nvPr/>
        </p:nvSpPr>
        <p:spPr>
          <a:xfrm>
            <a:off x="533400" y="6191791"/>
            <a:ext cx="8001000" cy="707886"/>
          </a:xfrm>
          <a:prstGeom prst="rect">
            <a:avLst/>
          </a:prstGeom>
          <a:noFill/>
        </p:spPr>
        <p:txBody>
          <a:bodyPr wrap="square" rtlCol="0">
            <a:spAutoFit/>
          </a:bodyPr>
          <a:lstStyle/>
          <a:p>
            <a:pPr algn="ctr"/>
            <a:r>
              <a:rPr lang="en-US" sz="2000" i="1" dirty="0"/>
              <a:t>Bab III. D point  2 ,</a:t>
            </a:r>
            <a:r>
              <a:rPr lang="en-US" sz="2000" i="1" dirty="0" err="1"/>
              <a:t>huruf</a:t>
            </a:r>
            <a:r>
              <a:rPr lang="en-US" sz="2000" i="1" dirty="0"/>
              <a:t>  b, </a:t>
            </a:r>
            <a:r>
              <a:rPr lang="en-US" sz="2000" i="1" dirty="0" err="1"/>
              <a:t>Permen</a:t>
            </a:r>
            <a:r>
              <a:rPr lang="en-US" sz="2000" i="1" dirty="0"/>
              <a:t> PPN /</a:t>
            </a:r>
            <a:r>
              <a:rPr lang="en-US" sz="2000" i="1" dirty="0" err="1"/>
              <a:t>Bappenas</a:t>
            </a:r>
            <a:r>
              <a:rPr lang="en-US" sz="2000" i="1" dirty="0"/>
              <a:t> No.1/2013</a:t>
            </a:r>
            <a:endParaRPr lang="en-US" sz="2000" dirty="0"/>
          </a:p>
          <a:p>
            <a:pPr algn="ct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98809"/>
            <a:ext cx="7848600" cy="2215991"/>
          </a:xfrm>
          <a:prstGeom prst="rect">
            <a:avLst/>
          </a:prstGeom>
        </p:spPr>
        <p:txBody>
          <a:bodyPr wrap="square">
            <a:spAutoFit/>
          </a:bodyPr>
          <a:lstStyle/>
          <a:p>
            <a:pPr algn="ctr"/>
            <a:r>
              <a:rPr lang="en-US" sz="5400" b="1" dirty="0" err="1"/>
              <a:t>Aksi</a:t>
            </a:r>
            <a:r>
              <a:rPr lang="en-US" sz="5400" b="1" dirty="0"/>
              <a:t> : 1</a:t>
            </a:r>
          </a:p>
          <a:p>
            <a:pPr algn="ctr"/>
            <a:r>
              <a:rPr lang="en-US" sz="2800" b="1" dirty="0" err="1"/>
              <a:t>Pelimpahan</a:t>
            </a:r>
            <a:r>
              <a:rPr lang="en-US" sz="2800" b="1" dirty="0"/>
              <a:t> </a:t>
            </a:r>
            <a:r>
              <a:rPr lang="en-US" sz="2800" b="1" dirty="0" err="1"/>
              <a:t>seluruh</a:t>
            </a:r>
            <a:r>
              <a:rPr lang="en-US" sz="2800" b="1" dirty="0"/>
              <a:t> </a:t>
            </a:r>
            <a:r>
              <a:rPr lang="en-US" sz="2800" b="1" dirty="0" err="1"/>
              <a:t>kewenangan</a:t>
            </a:r>
            <a:r>
              <a:rPr lang="en-US" sz="2800" b="1" dirty="0"/>
              <a:t> </a:t>
            </a:r>
            <a:r>
              <a:rPr lang="en-US" sz="2800" b="1" dirty="0" err="1"/>
              <a:t>pener</a:t>
            </a:r>
            <a:r>
              <a:rPr lang="id-ID" sz="2800" b="1" dirty="0"/>
              <a:t>b</a:t>
            </a:r>
            <a:r>
              <a:rPr lang="en-US" sz="2800" b="1" dirty="0"/>
              <a:t>i</a:t>
            </a:r>
            <a:r>
              <a:rPr lang="id-ID" sz="2800" b="1" dirty="0"/>
              <a:t>t</a:t>
            </a:r>
            <a:r>
              <a:rPr lang="en-US" sz="2800" b="1" dirty="0"/>
              <a:t>an </a:t>
            </a:r>
            <a:r>
              <a:rPr lang="en-US" sz="2800" b="1" dirty="0" err="1"/>
              <a:t>izin</a:t>
            </a:r>
            <a:r>
              <a:rPr lang="en-US" sz="2800" b="1" dirty="0"/>
              <a:t> </a:t>
            </a:r>
            <a:endParaRPr lang="id-ID" sz="2800" b="1" dirty="0"/>
          </a:p>
          <a:p>
            <a:pPr algn="ctr"/>
            <a:r>
              <a:rPr lang="en-US" sz="2800" b="1" dirty="0"/>
              <a:t>di </a:t>
            </a:r>
            <a:r>
              <a:rPr lang="en-US" sz="2800" b="1" dirty="0" err="1"/>
              <a:t>daerah</a:t>
            </a:r>
            <a:r>
              <a:rPr lang="en-US" sz="2800" b="1" dirty="0"/>
              <a:t> </a:t>
            </a:r>
            <a:r>
              <a:rPr lang="en-US" sz="2800" b="1" dirty="0" err="1"/>
              <a:t>kepada</a:t>
            </a:r>
            <a:r>
              <a:rPr lang="en-US" sz="2800" b="1" dirty="0"/>
              <a:t> </a:t>
            </a:r>
            <a:r>
              <a:rPr lang="en-US" sz="2800" b="1" dirty="0" err="1"/>
              <a:t>lembaga</a:t>
            </a:r>
            <a:r>
              <a:rPr lang="en-US" sz="2800" b="1" dirty="0"/>
              <a:t> </a:t>
            </a:r>
            <a:r>
              <a:rPr lang="en-US" sz="2800" b="1" dirty="0" err="1"/>
              <a:t>pelayanan</a:t>
            </a:r>
            <a:r>
              <a:rPr lang="en-US" sz="2800" b="1" dirty="0"/>
              <a:t> </a:t>
            </a:r>
            <a:r>
              <a:rPr lang="id-ID" sz="2800" b="1" dirty="0"/>
              <a:t>terpadu </a:t>
            </a:r>
          </a:p>
          <a:p>
            <a:pPr algn="ctr"/>
            <a:r>
              <a:rPr lang="en-US" sz="2800" b="1" dirty="0" err="1"/>
              <a:t>satu</a:t>
            </a:r>
            <a:r>
              <a:rPr lang="en-US" sz="2800" b="1" dirty="0"/>
              <a:t> </a:t>
            </a:r>
            <a:r>
              <a:rPr lang="en-US" sz="2800" b="1" dirty="0" err="1"/>
              <a:t>pintu</a:t>
            </a:r>
            <a:r>
              <a:rPr lang="en-US" sz="2800" b="1" dirty="0"/>
              <a:t> (PTSP)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74797" y="3568306"/>
            <a:ext cx="905450" cy="1383632"/>
            <a:chOff x="839047" y="2728115"/>
            <a:chExt cx="918025" cy="1052137"/>
          </a:xfrm>
        </p:grpSpPr>
        <p:cxnSp>
          <p:nvCxnSpPr>
            <p:cNvPr id="5" name="Elbow Connector 2"/>
            <p:cNvCxnSpPr/>
            <p:nvPr/>
          </p:nvCxnSpPr>
          <p:spPr>
            <a:xfrm rot="10800000" flipV="1">
              <a:off x="1306000" y="2728115"/>
              <a:ext cx="218001" cy="304800"/>
            </a:xfrm>
            <a:prstGeom prst="bentConnector2">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01933" y="3065230"/>
              <a:ext cx="406486" cy="40648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7" name="Freeform 6"/>
            <p:cNvSpPr>
              <a:spLocks noEditPoints="1"/>
            </p:cNvSpPr>
            <p:nvPr/>
          </p:nvSpPr>
          <p:spPr bwMode="auto">
            <a:xfrm>
              <a:off x="1231823" y="3184468"/>
              <a:ext cx="148546" cy="16701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sp>
          <p:nvSpPr>
            <p:cNvPr id="8" name="Content Placeholder 2"/>
            <p:cNvSpPr txBox="1">
              <a:spLocks/>
            </p:cNvSpPr>
            <p:nvPr/>
          </p:nvSpPr>
          <p:spPr>
            <a:xfrm>
              <a:off x="839047" y="3467978"/>
              <a:ext cx="918025"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Corbel" panose="020B0503020204020204" pitchFamily="34" charset="0"/>
                </a:rPr>
                <a:t>UNCAC</a:t>
              </a:r>
            </a:p>
          </p:txBody>
        </p:sp>
      </p:grpSp>
      <p:grpSp>
        <p:nvGrpSpPr>
          <p:cNvPr id="9" name="Group 8"/>
          <p:cNvGrpSpPr/>
          <p:nvPr/>
        </p:nvGrpSpPr>
        <p:grpSpPr>
          <a:xfrm>
            <a:off x="4222979" y="2750584"/>
            <a:ext cx="1458235" cy="2046602"/>
            <a:chOff x="4335119" y="2138401"/>
            <a:chExt cx="1478489" cy="1556271"/>
          </a:xfrm>
        </p:grpSpPr>
        <p:cxnSp>
          <p:nvCxnSpPr>
            <p:cNvPr id="10" name="Elbow Connector 9"/>
            <p:cNvCxnSpPr/>
            <p:nvPr/>
          </p:nvCxnSpPr>
          <p:spPr>
            <a:xfrm rot="16200000" flipH="1">
              <a:off x="4647099" y="2468291"/>
              <a:ext cx="775981" cy="116202"/>
            </a:xfrm>
            <a:prstGeom prst="bentConnector3">
              <a:avLst>
                <a:gd name="adj1" fmla="val 5000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8237" y="2968953"/>
              <a:ext cx="406486" cy="40648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12" name="Freeform 6"/>
            <p:cNvSpPr>
              <a:spLocks noEditPoints="1"/>
            </p:cNvSpPr>
            <p:nvPr/>
          </p:nvSpPr>
          <p:spPr bwMode="auto">
            <a:xfrm>
              <a:off x="5008127" y="3088193"/>
              <a:ext cx="148546" cy="16701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sp>
          <p:nvSpPr>
            <p:cNvPr id="13" name="Content Placeholder 2"/>
            <p:cNvSpPr txBox="1">
              <a:spLocks/>
            </p:cNvSpPr>
            <p:nvPr/>
          </p:nvSpPr>
          <p:spPr>
            <a:xfrm>
              <a:off x="4335119" y="3382398"/>
              <a:ext cx="1478489"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err="1">
                  <a:solidFill>
                    <a:schemeClr val="tx1"/>
                  </a:solidFill>
                  <a:latin typeface="Corbel" panose="020B0503020204020204" pitchFamily="34" charset="0"/>
                </a:rPr>
                <a:t>Perpres</a:t>
              </a:r>
              <a:r>
                <a:rPr lang="en-US" sz="1200" b="1" dirty="0">
                  <a:solidFill>
                    <a:schemeClr val="tx1"/>
                  </a:solidFill>
                  <a:latin typeface="Corbel" panose="020B0503020204020204" pitchFamily="34" charset="0"/>
                </a:rPr>
                <a:t> 55 </a:t>
              </a:r>
              <a:r>
                <a:rPr lang="en-US" sz="1200" b="1" dirty="0" err="1">
                  <a:solidFill>
                    <a:schemeClr val="tx1"/>
                  </a:solidFill>
                  <a:latin typeface="Corbel" panose="020B0503020204020204" pitchFamily="34" charset="0"/>
                </a:rPr>
                <a:t>Tahun</a:t>
              </a:r>
              <a:r>
                <a:rPr lang="en-US" sz="1200" b="1" dirty="0">
                  <a:solidFill>
                    <a:schemeClr val="tx1"/>
                  </a:solidFill>
                  <a:latin typeface="Corbel" panose="020B0503020204020204" pitchFamily="34" charset="0"/>
                </a:rPr>
                <a:t> 2012</a:t>
              </a:r>
            </a:p>
          </p:txBody>
        </p:sp>
      </p:grpSp>
      <p:cxnSp>
        <p:nvCxnSpPr>
          <p:cNvPr id="14" name="Straight Connector 13"/>
          <p:cNvCxnSpPr/>
          <p:nvPr/>
        </p:nvCxnSpPr>
        <p:spPr>
          <a:xfrm flipH="1">
            <a:off x="819989" y="5217716"/>
            <a:ext cx="7550213"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87082" y="4064136"/>
            <a:ext cx="901873" cy="0"/>
          </a:xfrm>
          <a:prstGeom prst="line">
            <a:avLst/>
          </a:prstGeom>
          <a:ln w="101600" cap="rnd">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495897" y="3781460"/>
            <a:ext cx="1095594" cy="913207"/>
            <a:chOff x="9994529" y="3781458"/>
            <a:chExt cx="1460792" cy="913207"/>
          </a:xfrm>
        </p:grpSpPr>
        <p:grpSp>
          <p:nvGrpSpPr>
            <p:cNvPr id="17" name="Group 16"/>
            <p:cNvGrpSpPr/>
            <p:nvPr/>
          </p:nvGrpSpPr>
          <p:grpSpPr>
            <a:xfrm>
              <a:off x="9994529" y="3781458"/>
              <a:ext cx="1460792" cy="913207"/>
              <a:chOff x="9994529" y="3781458"/>
              <a:chExt cx="1460792" cy="913207"/>
            </a:xfrm>
          </p:grpSpPr>
          <p:sp>
            <p:nvSpPr>
              <p:cNvPr id="19" name="Oval 18"/>
              <p:cNvSpPr/>
              <p:nvPr/>
            </p:nvSpPr>
            <p:spPr>
              <a:xfrm>
                <a:off x="10435938" y="3781458"/>
                <a:ext cx="534557" cy="5345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20" name="Content Placeholder 2"/>
              <p:cNvSpPr txBox="1">
                <a:spLocks/>
              </p:cNvSpPr>
              <p:nvPr/>
            </p:nvSpPr>
            <p:spPr>
              <a:xfrm>
                <a:off x="9994529" y="4284003"/>
                <a:ext cx="1460792" cy="4106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err="1">
                    <a:solidFill>
                      <a:schemeClr val="tx1"/>
                    </a:solidFill>
                    <a:latin typeface="Corbel" panose="020B0503020204020204" pitchFamily="34" charset="0"/>
                  </a:rPr>
                  <a:t>Aksi</a:t>
                </a:r>
                <a:r>
                  <a:rPr lang="en-US" sz="1200" b="1" dirty="0">
                    <a:solidFill>
                      <a:schemeClr val="tx1"/>
                    </a:solidFill>
                    <a:latin typeface="Corbel" panose="020B0503020204020204" pitchFamily="34" charset="0"/>
                  </a:rPr>
                  <a:t> K/L </a:t>
                </a:r>
                <a:r>
                  <a:rPr lang="en-US" sz="1200" b="1" dirty="0" err="1">
                    <a:solidFill>
                      <a:schemeClr val="tx1"/>
                    </a:solidFill>
                    <a:latin typeface="Corbel" panose="020B0503020204020204" pitchFamily="34" charset="0"/>
                  </a:rPr>
                  <a:t>dan</a:t>
                </a:r>
                <a:r>
                  <a:rPr lang="en-US" sz="1200" b="1" dirty="0">
                    <a:solidFill>
                      <a:schemeClr val="tx1"/>
                    </a:solidFill>
                    <a:latin typeface="Corbel" panose="020B0503020204020204" pitchFamily="34" charset="0"/>
                  </a:rPr>
                  <a:t> </a:t>
                </a:r>
                <a:r>
                  <a:rPr lang="en-US" sz="1200" b="1" dirty="0" err="1">
                    <a:solidFill>
                      <a:schemeClr val="tx1"/>
                    </a:solidFill>
                    <a:latin typeface="Corbel" panose="020B0503020204020204" pitchFamily="34" charset="0"/>
                  </a:rPr>
                  <a:t>Pemda</a:t>
                </a:r>
                <a:endParaRPr lang="en-US" sz="1200" b="1" dirty="0">
                  <a:solidFill>
                    <a:schemeClr val="tx1"/>
                  </a:solidFill>
                  <a:latin typeface="Corbel" panose="020B0503020204020204" pitchFamily="34" charset="0"/>
                </a:endParaRPr>
              </a:p>
            </p:txBody>
          </p:sp>
        </p:grpSp>
        <p:sp>
          <p:nvSpPr>
            <p:cNvPr id="18" name="Freeform 26"/>
            <p:cNvSpPr>
              <a:spLocks/>
            </p:cNvSpPr>
            <p:nvPr/>
          </p:nvSpPr>
          <p:spPr bwMode="auto">
            <a:xfrm>
              <a:off x="10603643" y="3938870"/>
              <a:ext cx="208611" cy="19668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latin typeface="Corbel" panose="020B0503020204020204" pitchFamily="34" charset="0"/>
              </a:endParaRPr>
            </a:p>
          </p:txBody>
        </p:sp>
      </p:grpSp>
      <p:grpSp>
        <p:nvGrpSpPr>
          <p:cNvPr id="21" name="Group 20"/>
          <p:cNvGrpSpPr/>
          <p:nvPr/>
        </p:nvGrpSpPr>
        <p:grpSpPr>
          <a:xfrm>
            <a:off x="6335519" y="2661220"/>
            <a:ext cx="826586" cy="1502946"/>
            <a:chOff x="6477000" y="1719903"/>
            <a:chExt cx="838067" cy="1142865"/>
          </a:xfrm>
        </p:grpSpPr>
        <p:cxnSp>
          <p:nvCxnSpPr>
            <p:cNvPr id="22" name="Elbow Connector 21"/>
            <p:cNvCxnSpPr/>
            <p:nvPr/>
          </p:nvCxnSpPr>
          <p:spPr>
            <a:xfrm rot="16200000" flipH="1">
              <a:off x="6324600" y="1872303"/>
              <a:ext cx="1066800" cy="762000"/>
            </a:xfrm>
            <a:prstGeom prst="bentConnector3">
              <a:avLst>
                <a:gd name="adj1" fmla="val 65991"/>
              </a:avLst>
            </a:prstGeom>
            <a:ln w="1016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162934" y="2710635"/>
              <a:ext cx="152133" cy="152133"/>
            </a:xfrm>
            <a:prstGeom prst="ellipse">
              <a:avLst/>
            </a:prstGeom>
            <a:solidFill>
              <a:srgbClr val="F9F9F9"/>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grpSp>
        <p:nvGrpSpPr>
          <p:cNvPr id="24" name="Group 23"/>
          <p:cNvGrpSpPr/>
          <p:nvPr/>
        </p:nvGrpSpPr>
        <p:grpSpPr>
          <a:xfrm>
            <a:off x="4860500" y="2561012"/>
            <a:ext cx="1550044" cy="200065"/>
            <a:chOff x="4981494" y="1643701"/>
            <a:chExt cx="1571572" cy="152133"/>
          </a:xfrm>
        </p:grpSpPr>
        <p:cxnSp>
          <p:nvCxnSpPr>
            <p:cNvPr id="25" name="Straight Connector 24"/>
            <p:cNvCxnSpPr/>
            <p:nvPr/>
          </p:nvCxnSpPr>
          <p:spPr>
            <a:xfrm flipV="1">
              <a:off x="4981494" y="1719768"/>
              <a:ext cx="1500013" cy="1"/>
            </a:xfrm>
            <a:prstGeom prst="line">
              <a:avLst/>
            </a:prstGeom>
            <a:ln w="1016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00933" y="1643701"/>
              <a:ext cx="152133" cy="152133"/>
            </a:xfrm>
            <a:prstGeom prst="ellipse">
              <a:avLst/>
            </a:prstGeom>
            <a:solidFill>
              <a:srgbClr val="F9F9F9"/>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grpSp>
        <p:nvGrpSpPr>
          <p:cNvPr id="27" name="Group 26"/>
          <p:cNvGrpSpPr/>
          <p:nvPr/>
        </p:nvGrpSpPr>
        <p:grpSpPr>
          <a:xfrm>
            <a:off x="3460779" y="2561004"/>
            <a:ext cx="1470304" cy="1703182"/>
            <a:chOff x="3562330" y="2125083"/>
            <a:chExt cx="1490723" cy="1295131"/>
          </a:xfrm>
        </p:grpSpPr>
        <p:cxnSp>
          <p:nvCxnSpPr>
            <p:cNvPr id="28" name="Elbow Connector 27"/>
            <p:cNvCxnSpPr/>
            <p:nvPr/>
          </p:nvCxnSpPr>
          <p:spPr>
            <a:xfrm flipV="1">
              <a:off x="3562330" y="2201281"/>
              <a:ext cx="1337180" cy="1218933"/>
            </a:xfrm>
            <a:prstGeom prst="bentConnector3">
              <a:avLst>
                <a:gd name="adj1" fmla="val 50000"/>
              </a:avLst>
            </a:prstGeom>
            <a:ln w="101600" cap="rnd">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900920" y="2125083"/>
              <a:ext cx="152133" cy="152133"/>
            </a:xfrm>
            <a:prstGeom prst="ellipse">
              <a:avLst/>
            </a:prstGeom>
            <a:solidFill>
              <a:srgbClr val="F9F9F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grpSp>
        <p:nvGrpSpPr>
          <p:cNvPr id="30" name="Group 29"/>
          <p:cNvGrpSpPr/>
          <p:nvPr/>
        </p:nvGrpSpPr>
        <p:grpSpPr>
          <a:xfrm>
            <a:off x="1600418" y="3563273"/>
            <a:ext cx="1913116" cy="800963"/>
            <a:chOff x="1676133" y="2405837"/>
            <a:chExt cx="1939687" cy="609065"/>
          </a:xfrm>
        </p:grpSpPr>
        <p:cxnSp>
          <p:nvCxnSpPr>
            <p:cNvPr id="31" name="Elbow Connector 30"/>
            <p:cNvCxnSpPr>
              <a:stCxn id="35" idx="6"/>
              <a:endCxn id="32" idx="2"/>
            </p:cNvCxnSpPr>
            <p:nvPr/>
          </p:nvCxnSpPr>
          <p:spPr>
            <a:xfrm>
              <a:off x="1676133" y="2405836"/>
              <a:ext cx="1787554" cy="533000"/>
            </a:xfrm>
            <a:prstGeom prst="bentConnector3">
              <a:avLst/>
            </a:prstGeom>
            <a:ln w="1016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463687" y="2862769"/>
              <a:ext cx="152133" cy="152133"/>
            </a:xfrm>
            <a:prstGeom prst="ellipse">
              <a:avLst/>
            </a:prstGeom>
            <a:solidFill>
              <a:srgbClr val="F9F9F9"/>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grpSp>
        <p:nvGrpSpPr>
          <p:cNvPr id="33" name="Group 32"/>
          <p:cNvGrpSpPr/>
          <p:nvPr/>
        </p:nvGrpSpPr>
        <p:grpSpPr>
          <a:xfrm>
            <a:off x="924276" y="2761431"/>
            <a:ext cx="676142" cy="901873"/>
            <a:chOff x="990600" y="1796103"/>
            <a:chExt cx="685533" cy="685799"/>
          </a:xfrm>
        </p:grpSpPr>
        <p:cxnSp>
          <p:nvCxnSpPr>
            <p:cNvPr id="34" name="Elbow Connector 33"/>
            <p:cNvCxnSpPr/>
            <p:nvPr/>
          </p:nvCxnSpPr>
          <p:spPr>
            <a:xfrm rot="16200000" flipH="1">
              <a:off x="990600" y="1796103"/>
              <a:ext cx="609600" cy="609600"/>
            </a:xfrm>
            <a:prstGeom prst="bentConnector3">
              <a:avLst/>
            </a:prstGeom>
            <a:ln w="101600" cap="rnd">
              <a:solidFill>
                <a:schemeClr val="bg2">
                  <a:lumMod val="50000"/>
                </a:schemeClr>
              </a:solidFill>
              <a:headEnd type="diamond" w="sm" len="sm"/>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524000" y="2329769"/>
              <a:ext cx="152133" cy="152133"/>
            </a:xfrm>
            <a:prstGeom prst="ellipse">
              <a:avLst/>
            </a:prstGeom>
            <a:solidFill>
              <a:srgbClr val="F9F9F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grpSp>
        <p:nvGrpSpPr>
          <p:cNvPr id="36" name="Group 35"/>
          <p:cNvGrpSpPr/>
          <p:nvPr/>
        </p:nvGrpSpPr>
        <p:grpSpPr>
          <a:xfrm>
            <a:off x="2624867" y="2743539"/>
            <a:ext cx="1150518" cy="1476904"/>
            <a:chOff x="3499823" y="2743539"/>
            <a:chExt cx="1534023" cy="1476904"/>
          </a:xfrm>
        </p:grpSpPr>
        <p:grpSp>
          <p:nvGrpSpPr>
            <p:cNvPr id="37" name="Group 36"/>
            <p:cNvGrpSpPr/>
            <p:nvPr/>
          </p:nvGrpSpPr>
          <p:grpSpPr>
            <a:xfrm>
              <a:off x="3499819" y="2743537"/>
              <a:ext cx="1534021" cy="1476903"/>
              <a:chOff x="2714811" y="2100946"/>
              <a:chExt cx="1166496" cy="1123061"/>
            </a:xfrm>
          </p:grpSpPr>
          <p:cxnSp>
            <p:nvCxnSpPr>
              <p:cNvPr id="39" name="Elbow Connector 38"/>
              <p:cNvCxnSpPr/>
              <p:nvPr/>
            </p:nvCxnSpPr>
            <p:spPr>
              <a:xfrm rot="16200000" flipH="1">
                <a:off x="3168570" y="2842127"/>
                <a:ext cx="533400" cy="230360"/>
              </a:xfrm>
              <a:prstGeom prst="bentConnector3">
                <a:avLst>
                  <a:gd name="adj1" fmla="val 5000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06151" y="2100946"/>
                <a:ext cx="406486" cy="4064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41" name="Content Placeholder 2"/>
              <p:cNvSpPr txBox="1">
                <a:spLocks/>
              </p:cNvSpPr>
              <p:nvPr/>
            </p:nvSpPr>
            <p:spPr>
              <a:xfrm>
                <a:off x="2714811" y="2483085"/>
                <a:ext cx="1166496"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a:solidFill>
                      <a:schemeClr val="tx1"/>
                    </a:solidFill>
                    <a:latin typeface="Corbel" panose="020B0503020204020204" pitchFamily="34" charset="0"/>
                  </a:rPr>
                  <a:t>UU No 7 </a:t>
                </a:r>
                <a:r>
                  <a:rPr lang="en-US" sz="1200" b="1" dirty="0" err="1">
                    <a:solidFill>
                      <a:schemeClr val="tx1"/>
                    </a:solidFill>
                    <a:latin typeface="Corbel" panose="020B0503020204020204" pitchFamily="34" charset="0"/>
                  </a:rPr>
                  <a:t>Tahun</a:t>
                </a:r>
                <a:r>
                  <a:rPr lang="en-US" sz="1200" b="1" dirty="0">
                    <a:solidFill>
                      <a:schemeClr val="tx1"/>
                    </a:solidFill>
                    <a:latin typeface="Corbel" panose="020B0503020204020204" pitchFamily="34" charset="0"/>
                  </a:rPr>
                  <a:t> 2006</a:t>
                </a:r>
              </a:p>
            </p:txBody>
          </p:sp>
        </p:grpSp>
        <p:sp>
          <p:nvSpPr>
            <p:cNvPr id="38" name="Freeform 6"/>
            <p:cNvSpPr>
              <a:spLocks noEditPoints="1"/>
            </p:cNvSpPr>
            <p:nvPr/>
          </p:nvSpPr>
          <p:spPr bwMode="auto">
            <a:xfrm>
              <a:off x="4190737" y="2908788"/>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grpSp>
      <p:grpSp>
        <p:nvGrpSpPr>
          <p:cNvPr id="42" name="Group 41"/>
          <p:cNvGrpSpPr/>
          <p:nvPr/>
        </p:nvGrpSpPr>
        <p:grpSpPr>
          <a:xfrm>
            <a:off x="5109587" y="1273796"/>
            <a:ext cx="1225935" cy="1287214"/>
            <a:chOff x="6812782" y="1273796"/>
            <a:chExt cx="1634580" cy="1287214"/>
          </a:xfrm>
        </p:grpSpPr>
        <p:grpSp>
          <p:nvGrpSpPr>
            <p:cNvPr id="43" name="Group 42"/>
            <p:cNvGrpSpPr/>
            <p:nvPr/>
          </p:nvGrpSpPr>
          <p:grpSpPr>
            <a:xfrm>
              <a:off x="6812782" y="1273796"/>
              <a:ext cx="1634580" cy="1287214"/>
              <a:chOff x="6878338" y="1823398"/>
              <a:chExt cx="1242962" cy="978819"/>
            </a:xfrm>
          </p:grpSpPr>
          <p:cxnSp>
            <p:nvCxnSpPr>
              <p:cNvPr id="45" name="Elbow Connector 44"/>
              <p:cNvCxnSpPr>
                <a:stCxn id="26" idx="0"/>
                <a:endCxn id="46" idx="0"/>
              </p:cNvCxnSpPr>
              <p:nvPr/>
            </p:nvCxnSpPr>
            <p:spPr>
              <a:xfrm rot="16200000" flipV="1">
                <a:off x="7279859" y="1960776"/>
                <a:ext cx="978819" cy="704063"/>
              </a:xfrm>
              <a:prstGeom prst="bentConnector3">
                <a:avLst>
                  <a:gd name="adj1" fmla="val 117759"/>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213993" y="1823398"/>
                <a:ext cx="406486" cy="406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47" name="Content Placeholder 2"/>
              <p:cNvSpPr txBox="1">
                <a:spLocks/>
              </p:cNvSpPr>
              <p:nvPr/>
            </p:nvSpPr>
            <p:spPr>
              <a:xfrm>
                <a:off x="6878338" y="2205542"/>
                <a:ext cx="111081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err="1">
                    <a:solidFill>
                      <a:schemeClr val="tx1"/>
                    </a:solidFill>
                    <a:latin typeface="Corbel" panose="020B0503020204020204" pitchFamily="34" charset="0"/>
                  </a:rPr>
                  <a:t>Permen</a:t>
                </a:r>
                <a:r>
                  <a:rPr lang="en-US" sz="1200" b="1" dirty="0">
                    <a:solidFill>
                      <a:schemeClr val="tx1"/>
                    </a:solidFill>
                    <a:latin typeface="Corbel" panose="020B0503020204020204" pitchFamily="34" charset="0"/>
                  </a:rPr>
                  <a:t> PPN No </a:t>
                </a:r>
              </a:p>
              <a:p>
                <a:pPr marL="0" indent="0" algn="ctr">
                  <a:buFont typeface="Arial" pitchFamily="34" charset="0"/>
                  <a:buNone/>
                </a:pPr>
                <a:r>
                  <a:rPr lang="en-US" sz="1200" b="1" dirty="0">
                    <a:solidFill>
                      <a:schemeClr val="tx1"/>
                    </a:solidFill>
                    <a:latin typeface="Corbel" panose="020B0503020204020204" pitchFamily="34" charset="0"/>
                  </a:rPr>
                  <a:t>1 </a:t>
                </a:r>
                <a:r>
                  <a:rPr lang="en-US" sz="1200" b="1" dirty="0" err="1">
                    <a:solidFill>
                      <a:schemeClr val="tx1"/>
                    </a:solidFill>
                    <a:latin typeface="Corbel" panose="020B0503020204020204" pitchFamily="34" charset="0"/>
                  </a:rPr>
                  <a:t>Tahun</a:t>
                </a:r>
                <a:r>
                  <a:rPr lang="en-US" sz="1200" b="1" dirty="0">
                    <a:solidFill>
                      <a:schemeClr val="tx1"/>
                    </a:solidFill>
                    <a:latin typeface="Corbel" panose="020B0503020204020204" pitchFamily="34" charset="0"/>
                  </a:rPr>
                  <a:t> 2013</a:t>
                </a:r>
              </a:p>
            </p:txBody>
          </p:sp>
        </p:grpSp>
        <p:sp>
          <p:nvSpPr>
            <p:cNvPr id="44" name="Freeform 6"/>
            <p:cNvSpPr>
              <a:spLocks noEditPoints="1"/>
            </p:cNvSpPr>
            <p:nvPr/>
          </p:nvSpPr>
          <p:spPr bwMode="auto">
            <a:xfrm>
              <a:off x="7430536" y="1431996"/>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grpSp>
      <p:grpSp>
        <p:nvGrpSpPr>
          <p:cNvPr id="48" name="Group 47"/>
          <p:cNvGrpSpPr/>
          <p:nvPr/>
        </p:nvGrpSpPr>
        <p:grpSpPr>
          <a:xfrm>
            <a:off x="6172200" y="2357913"/>
            <a:ext cx="1095594" cy="1706225"/>
            <a:chOff x="8437880" y="2357911"/>
            <a:chExt cx="1460793" cy="1706225"/>
          </a:xfrm>
        </p:grpSpPr>
        <p:grpSp>
          <p:nvGrpSpPr>
            <p:cNvPr id="49" name="Group 48"/>
            <p:cNvGrpSpPr/>
            <p:nvPr/>
          </p:nvGrpSpPr>
          <p:grpSpPr>
            <a:xfrm>
              <a:off x="8437836" y="2357911"/>
              <a:ext cx="1460785" cy="1706224"/>
              <a:chOff x="6072461" y="2757479"/>
              <a:chExt cx="1110811" cy="1297444"/>
            </a:xfrm>
          </p:grpSpPr>
          <p:cxnSp>
            <p:nvCxnSpPr>
              <p:cNvPr id="51" name="Elbow Connector 48"/>
              <p:cNvCxnSpPr>
                <a:stCxn id="23" idx="2"/>
                <a:endCxn id="52" idx="6"/>
              </p:cNvCxnSpPr>
              <p:nvPr/>
            </p:nvCxnSpPr>
            <p:spPr>
              <a:xfrm rot="10800000" flipH="1">
                <a:off x="6765602" y="2960723"/>
                <a:ext cx="49000" cy="1094200"/>
              </a:xfrm>
              <a:prstGeom prst="bentConnector5">
                <a:avLst>
                  <a:gd name="adj1" fmla="val -354760"/>
                  <a:gd name="adj2" fmla="val 44189"/>
                  <a:gd name="adj3" fmla="val 45476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6408116" y="2757479"/>
                <a:ext cx="406486" cy="4064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53" name="Content Placeholder 2"/>
              <p:cNvSpPr txBox="1">
                <a:spLocks/>
              </p:cNvSpPr>
              <p:nvPr/>
            </p:nvSpPr>
            <p:spPr>
              <a:xfrm>
                <a:off x="6072461" y="3139623"/>
                <a:ext cx="111081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b="1" dirty="0" err="1">
                    <a:solidFill>
                      <a:schemeClr val="tx1"/>
                    </a:solidFill>
                    <a:latin typeface="Corbel" panose="020B0503020204020204" pitchFamily="34" charset="0"/>
                  </a:rPr>
                  <a:t>Inpres</a:t>
                </a:r>
                <a:r>
                  <a:rPr lang="en-US" sz="1000" b="1" dirty="0">
                    <a:solidFill>
                      <a:schemeClr val="tx1"/>
                    </a:solidFill>
                    <a:latin typeface="Corbel" panose="020B0503020204020204" pitchFamily="34" charset="0"/>
                  </a:rPr>
                  <a:t> </a:t>
                </a:r>
                <a:endParaRPr lang="id-ID" sz="1000" b="1" dirty="0">
                  <a:solidFill>
                    <a:schemeClr val="tx1"/>
                  </a:solidFill>
                  <a:latin typeface="Corbel" panose="020B0503020204020204" pitchFamily="34" charset="0"/>
                </a:endParaRPr>
              </a:p>
              <a:p>
                <a:pPr marL="0" indent="0" algn="ctr">
                  <a:buFont typeface="Arial" pitchFamily="34" charset="0"/>
                  <a:buNone/>
                </a:pPr>
                <a:r>
                  <a:rPr lang="en-US" sz="1000" b="1" dirty="0">
                    <a:solidFill>
                      <a:schemeClr val="tx1"/>
                    </a:solidFill>
                    <a:latin typeface="Corbel" panose="020B0503020204020204" pitchFamily="34" charset="0"/>
                  </a:rPr>
                  <a:t>1/2013</a:t>
                </a:r>
              </a:p>
            </p:txBody>
          </p:sp>
        </p:grpSp>
        <p:sp>
          <p:nvSpPr>
            <p:cNvPr id="50" name="Freeform 6"/>
            <p:cNvSpPr>
              <a:spLocks noEditPoints="1"/>
            </p:cNvSpPr>
            <p:nvPr/>
          </p:nvSpPr>
          <p:spPr bwMode="auto">
            <a:xfrm>
              <a:off x="9053080" y="2522064"/>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grpSp>
      <p:grpSp>
        <p:nvGrpSpPr>
          <p:cNvPr id="54" name="Group 53"/>
          <p:cNvGrpSpPr/>
          <p:nvPr/>
        </p:nvGrpSpPr>
        <p:grpSpPr>
          <a:xfrm>
            <a:off x="6692208" y="2357911"/>
            <a:ext cx="1232592" cy="1706224"/>
            <a:chOff x="9349410" y="2357909"/>
            <a:chExt cx="1643456" cy="1706224"/>
          </a:xfrm>
        </p:grpSpPr>
        <p:grpSp>
          <p:nvGrpSpPr>
            <p:cNvPr id="55" name="Group 54"/>
            <p:cNvGrpSpPr/>
            <p:nvPr/>
          </p:nvGrpSpPr>
          <p:grpSpPr>
            <a:xfrm>
              <a:off x="9349415" y="2357909"/>
              <a:ext cx="1643457" cy="1706224"/>
              <a:chOff x="5933561" y="2757479"/>
              <a:chExt cx="1249711" cy="1297445"/>
            </a:xfrm>
          </p:grpSpPr>
          <p:cxnSp>
            <p:nvCxnSpPr>
              <p:cNvPr id="57" name="Elbow Connector 54"/>
              <p:cNvCxnSpPr>
                <a:stCxn id="23" idx="2"/>
                <a:endCxn id="58" idx="6"/>
              </p:cNvCxnSpPr>
              <p:nvPr/>
            </p:nvCxnSpPr>
            <p:spPr>
              <a:xfrm rot="10800000" flipH="1">
                <a:off x="5933561" y="2960722"/>
                <a:ext cx="881041" cy="1094202"/>
              </a:xfrm>
              <a:prstGeom prst="bentConnector5">
                <a:avLst>
                  <a:gd name="adj1" fmla="val -19730"/>
                  <a:gd name="adj2" fmla="val 44189"/>
                  <a:gd name="adj3" fmla="val 119730"/>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6408116" y="2757479"/>
                <a:ext cx="406486" cy="4064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orbel" panose="020B0503020204020204" pitchFamily="34" charset="0"/>
                </a:endParaRPr>
              </a:p>
            </p:txBody>
          </p:sp>
          <p:sp>
            <p:nvSpPr>
              <p:cNvPr id="59" name="Content Placeholder 2"/>
              <p:cNvSpPr txBox="1">
                <a:spLocks/>
              </p:cNvSpPr>
              <p:nvPr/>
            </p:nvSpPr>
            <p:spPr>
              <a:xfrm>
                <a:off x="6257851" y="3139623"/>
                <a:ext cx="92542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000" b="1" dirty="0" err="1">
                    <a:solidFill>
                      <a:schemeClr val="tx1"/>
                    </a:solidFill>
                    <a:latin typeface="Corbel" panose="020B0503020204020204" pitchFamily="34" charset="0"/>
                  </a:rPr>
                  <a:t>Inpres</a:t>
                </a:r>
                <a:r>
                  <a:rPr lang="en-US" sz="1000" b="1" dirty="0">
                    <a:solidFill>
                      <a:schemeClr val="tx1"/>
                    </a:solidFill>
                    <a:latin typeface="Corbel" panose="020B0503020204020204" pitchFamily="34" charset="0"/>
                  </a:rPr>
                  <a:t> </a:t>
                </a:r>
                <a:endParaRPr lang="id-ID" sz="1000" b="1" dirty="0">
                  <a:solidFill>
                    <a:schemeClr val="tx1"/>
                  </a:solidFill>
                  <a:latin typeface="Corbel" panose="020B0503020204020204" pitchFamily="34" charset="0"/>
                </a:endParaRPr>
              </a:p>
              <a:p>
                <a:pPr marL="0" indent="0" algn="ctr">
                  <a:buFont typeface="Arial" pitchFamily="34" charset="0"/>
                  <a:buNone/>
                </a:pPr>
                <a:r>
                  <a:rPr lang="en-US" sz="1000" b="1" dirty="0">
                    <a:solidFill>
                      <a:schemeClr val="tx1"/>
                    </a:solidFill>
                    <a:latin typeface="Corbel" panose="020B0503020204020204" pitchFamily="34" charset="0"/>
                  </a:rPr>
                  <a:t>2/2014</a:t>
                </a:r>
              </a:p>
            </p:txBody>
          </p:sp>
        </p:grpSp>
        <p:sp>
          <p:nvSpPr>
            <p:cNvPr id="56" name="Freeform 6"/>
            <p:cNvSpPr>
              <a:spLocks noEditPoints="1"/>
            </p:cNvSpPr>
            <p:nvPr/>
          </p:nvSpPr>
          <p:spPr bwMode="auto">
            <a:xfrm>
              <a:off x="10139314" y="2536380"/>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tx2"/>
                </a:solidFill>
                <a:latin typeface="Corbel" panose="020B0503020204020204" pitchFamily="34" charset="0"/>
              </a:endParaRPr>
            </a:p>
          </p:txBody>
        </p:sp>
      </p:grpSp>
      <p:grpSp>
        <p:nvGrpSpPr>
          <p:cNvPr id="60" name="Group 59"/>
          <p:cNvGrpSpPr/>
          <p:nvPr/>
        </p:nvGrpSpPr>
        <p:grpSpPr>
          <a:xfrm>
            <a:off x="6553200" y="2358804"/>
            <a:ext cx="2047888" cy="1705328"/>
            <a:chOff x="9349408" y="2358804"/>
            <a:chExt cx="2730517" cy="1705328"/>
          </a:xfrm>
        </p:grpSpPr>
        <p:grpSp>
          <p:nvGrpSpPr>
            <p:cNvPr id="61" name="Group 60"/>
            <p:cNvGrpSpPr/>
            <p:nvPr/>
          </p:nvGrpSpPr>
          <p:grpSpPr>
            <a:xfrm>
              <a:off x="9349410" y="2358805"/>
              <a:ext cx="2730518" cy="1705330"/>
              <a:chOff x="5106942" y="2757479"/>
              <a:chExt cx="2076330" cy="1296764"/>
            </a:xfrm>
          </p:grpSpPr>
          <p:cxnSp>
            <p:nvCxnSpPr>
              <p:cNvPr id="63" name="Elbow Connector 60"/>
              <p:cNvCxnSpPr>
                <a:stCxn id="23" idx="2"/>
                <a:endCxn id="64" idx="6"/>
              </p:cNvCxnSpPr>
              <p:nvPr/>
            </p:nvCxnSpPr>
            <p:spPr>
              <a:xfrm rot="10800000" flipH="1">
                <a:off x="5106942" y="2960722"/>
                <a:ext cx="1707660" cy="1093521"/>
              </a:xfrm>
              <a:prstGeom prst="bentConnector5">
                <a:avLst>
                  <a:gd name="adj1" fmla="val -10179"/>
                  <a:gd name="adj2" fmla="val 44185"/>
                  <a:gd name="adj3" fmla="val 110179"/>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6408116" y="2757479"/>
                <a:ext cx="406486" cy="4064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65" name="Content Placeholder 2"/>
              <p:cNvSpPr txBox="1">
                <a:spLocks/>
              </p:cNvSpPr>
              <p:nvPr/>
            </p:nvSpPr>
            <p:spPr>
              <a:xfrm>
                <a:off x="6072461" y="3139623"/>
                <a:ext cx="111081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err="1">
                    <a:solidFill>
                      <a:schemeClr val="tx1"/>
                    </a:solidFill>
                    <a:latin typeface="Corbel" panose="020B0503020204020204" pitchFamily="34" charset="0"/>
                  </a:rPr>
                  <a:t>Inpres</a:t>
                </a:r>
                <a:r>
                  <a:rPr lang="en-US" sz="1100" b="1" dirty="0">
                    <a:solidFill>
                      <a:schemeClr val="tx1"/>
                    </a:solidFill>
                    <a:latin typeface="Corbel" panose="020B0503020204020204" pitchFamily="34" charset="0"/>
                  </a:rPr>
                  <a:t> </a:t>
                </a:r>
                <a:endParaRPr lang="id-ID" sz="1100" b="1" dirty="0">
                  <a:solidFill>
                    <a:schemeClr val="tx1"/>
                  </a:solidFill>
                  <a:latin typeface="Corbel" panose="020B0503020204020204" pitchFamily="34" charset="0"/>
                </a:endParaRPr>
              </a:p>
              <a:p>
                <a:pPr marL="0" indent="0" algn="ctr">
                  <a:buFont typeface="Arial" pitchFamily="34" charset="0"/>
                  <a:buNone/>
                </a:pPr>
                <a:r>
                  <a:rPr lang="en-US" sz="1100" b="1" dirty="0">
                    <a:solidFill>
                      <a:schemeClr val="tx1"/>
                    </a:solidFill>
                    <a:latin typeface="Corbel" panose="020B0503020204020204" pitchFamily="34" charset="0"/>
                  </a:rPr>
                  <a:t>7/2015</a:t>
                </a:r>
              </a:p>
            </p:txBody>
          </p:sp>
        </p:grpSp>
        <p:sp>
          <p:nvSpPr>
            <p:cNvPr id="62" name="Freeform 6"/>
            <p:cNvSpPr>
              <a:spLocks noEditPoints="1"/>
            </p:cNvSpPr>
            <p:nvPr/>
          </p:nvSpPr>
          <p:spPr bwMode="auto">
            <a:xfrm>
              <a:off x="11235954" y="2537683"/>
              <a:ext cx="195348" cy="219637"/>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latin typeface="Corbel" panose="020B0503020204020204" pitchFamily="34" charset="0"/>
              </a:endParaRPr>
            </a:p>
          </p:txBody>
        </p:sp>
      </p:grpSp>
      <p:sp>
        <p:nvSpPr>
          <p:cNvPr id="66" name="TextBox 65"/>
          <p:cNvSpPr txBox="1"/>
          <p:nvPr/>
        </p:nvSpPr>
        <p:spPr>
          <a:xfrm>
            <a:off x="380999" y="4876800"/>
            <a:ext cx="8291403" cy="1492716"/>
          </a:xfrm>
          <a:prstGeom prst="rect">
            <a:avLst/>
          </a:prstGeom>
          <a:noFill/>
        </p:spPr>
        <p:txBody>
          <a:bodyPr wrap="square" rtlCol="0">
            <a:spAutoFit/>
          </a:bodyPr>
          <a:lstStyle/>
          <a:p>
            <a:pPr marL="285750" indent="-285750">
              <a:buFont typeface="Arial" panose="020B0604020202020204" pitchFamily="34" charset="0"/>
              <a:buChar char="•"/>
            </a:pPr>
            <a:r>
              <a:rPr lang="en-US" sz="1300" dirty="0"/>
              <a:t>Indonesia </a:t>
            </a:r>
            <a:r>
              <a:rPr lang="en-US" sz="1300" dirty="0" err="1"/>
              <a:t>meratifikasi</a:t>
            </a:r>
            <a:r>
              <a:rPr lang="en-US" sz="1300" dirty="0"/>
              <a:t> </a:t>
            </a:r>
            <a:r>
              <a:rPr lang="en-US" sz="1300" dirty="0" err="1"/>
              <a:t>konvensi</a:t>
            </a:r>
            <a:r>
              <a:rPr lang="en-US" sz="1300" dirty="0"/>
              <a:t> PPB anti </a:t>
            </a:r>
            <a:r>
              <a:rPr lang="en-US" sz="1300" dirty="0" err="1"/>
              <a:t>korupsi</a:t>
            </a:r>
            <a:r>
              <a:rPr lang="en-US" sz="1300" dirty="0"/>
              <a:t> (</a:t>
            </a:r>
            <a:r>
              <a:rPr lang="en-US" sz="1300" i="1" dirty="0"/>
              <a:t>United Nations Convention Against Corruption</a:t>
            </a:r>
            <a:r>
              <a:rPr lang="en-US" sz="1300" dirty="0"/>
              <a:t>) </a:t>
            </a:r>
            <a:r>
              <a:rPr lang="en-US" sz="1300" dirty="0" err="1"/>
              <a:t>melalui</a:t>
            </a:r>
            <a:r>
              <a:rPr lang="en-US" sz="1300" dirty="0"/>
              <a:t> UU No. 7 Tahun 2006. </a:t>
            </a:r>
            <a:endParaRPr lang="id-ID" sz="1300" dirty="0"/>
          </a:p>
          <a:p>
            <a:pPr marL="285750" indent="-285750">
              <a:buFont typeface="Arial" panose="020B0604020202020204" pitchFamily="34" charset="0"/>
              <a:buChar char="•"/>
            </a:pPr>
            <a:r>
              <a:rPr lang="id-ID" sz="1300" dirty="0"/>
              <a:t>Sebagai t</a:t>
            </a:r>
            <a:r>
              <a:rPr lang="en-US" sz="1300" dirty="0" err="1"/>
              <a:t>indak</a:t>
            </a:r>
            <a:r>
              <a:rPr lang="en-US" sz="1300" dirty="0"/>
              <a:t> </a:t>
            </a:r>
            <a:r>
              <a:rPr lang="en-US" sz="1300" dirty="0" err="1"/>
              <a:t>lanjut</a:t>
            </a:r>
            <a:r>
              <a:rPr lang="en-US" sz="1300" dirty="0"/>
              <a:t>, </a:t>
            </a:r>
            <a:r>
              <a:rPr lang="en-US" sz="1300" dirty="0" err="1"/>
              <a:t>disusun</a:t>
            </a:r>
            <a:r>
              <a:rPr lang="en-US" sz="1300" dirty="0"/>
              <a:t> </a:t>
            </a:r>
            <a:r>
              <a:rPr lang="en-US" sz="1300" dirty="0" err="1"/>
              <a:t>Strategi</a:t>
            </a:r>
            <a:r>
              <a:rPr lang="en-US" sz="1300" dirty="0"/>
              <a:t> </a:t>
            </a:r>
            <a:r>
              <a:rPr lang="en-US" sz="1300" dirty="0" err="1"/>
              <a:t>Nasional</a:t>
            </a:r>
            <a:r>
              <a:rPr lang="en-US" sz="1300" dirty="0"/>
              <a:t> </a:t>
            </a:r>
            <a:r>
              <a:rPr lang="en-US" sz="1300" dirty="0" err="1"/>
              <a:t>Pencegahan</a:t>
            </a:r>
            <a:r>
              <a:rPr lang="en-US" sz="1300" dirty="0"/>
              <a:t> </a:t>
            </a:r>
            <a:r>
              <a:rPr lang="en-US" sz="1300" dirty="0" err="1"/>
              <a:t>dan</a:t>
            </a:r>
            <a:r>
              <a:rPr lang="en-US" sz="1300" dirty="0"/>
              <a:t> </a:t>
            </a:r>
            <a:r>
              <a:rPr lang="en-US" sz="1300" dirty="0" err="1"/>
              <a:t>Pemberantasan</a:t>
            </a:r>
            <a:r>
              <a:rPr lang="en-US" sz="1300" dirty="0"/>
              <a:t> </a:t>
            </a:r>
            <a:r>
              <a:rPr lang="en-US" sz="1300" dirty="0" err="1"/>
              <a:t>Korupsi</a:t>
            </a:r>
            <a:r>
              <a:rPr lang="en-US" sz="1300" dirty="0"/>
              <a:t> (</a:t>
            </a:r>
            <a:r>
              <a:rPr lang="en-US" sz="1300" dirty="0" err="1"/>
              <a:t>Stranas</a:t>
            </a:r>
            <a:r>
              <a:rPr lang="en-US" sz="1300" dirty="0"/>
              <a:t> PPK) yang </a:t>
            </a:r>
            <a:r>
              <a:rPr lang="en-US" sz="1300" dirty="0" err="1"/>
              <a:t>ditetapkan</a:t>
            </a:r>
            <a:r>
              <a:rPr lang="en-US" sz="1300" dirty="0"/>
              <a:t> </a:t>
            </a:r>
            <a:r>
              <a:rPr lang="en-US" sz="1300" dirty="0" err="1"/>
              <a:t>dengan</a:t>
            </a:r>
            <a:r>
              <a:rPr lang="en-US" sz="1300" dirty="0"/>
              <a:t> </a:t>
            </a:r>
            <a:r>
              <a:rPr lang="en-US" sz="1300" dirty="0" err="1"/>
              <a:t>Perpres</a:t>
            </a:r>
            <a:r>
              <a:rPr lang="en-US" sz="1300" dirty="0"/>
              <a:t> No. 55 </a:t>
            </a:r>
            <a:r>
              <a:rPr lang="en-US" sz="1300" dirty="0" err="1"/>
              <a:t>Tahun</a:t>
            </a:r>
            <a:r>
              <a:rPr lang="en-US" sz="1300" dirty="0"/>
              <a:t> 2012</a:t>
            </a:r>
            <a:r>
              <a:rPr lang="id-ID" sz="1300" dirty="0"/>
              <a:t> (</a:t>
            </a:r>
            <a:r>
              <a:rPr lang="id-ID" sz="1300" b="1" dirty="0"/>
              <a:t>Jangka Menengah 2012-2014, Jangka Panjang 2012-2025</a:t>
            </a:r>
            <a:r>
              <a:rPr lang="id-ID" sz="1300" dirty="0"/>
              <a:t>)</a:t>
            </a:r>
            <a:r>
              <a:rPr lang="en-US" sz="1300" dirty="0"/>
              <a:t>. </a:t>
            </a:r>
            <a:endParaRPr lang="id-ID" sz="1300" dirty="0"/>
          </a:p>
          <a:p>
            <a:pPr marL="285750" indent="-285750">
              <a:buFont typeface="Arial" panose="020B0604020202020204" pitchFamily="34" charset="0"/>
              <a:buChar char="•"/>
            </a:pPr>
            <a:r>
              <a:rPr lang="id-ID" sz="1300" dirty="0"/>
              <a:t>P</a:t>
            </a:r>
            <a:r>
              <a:rPr lang="en-US" sz="1300" dirty="0" err="1"/>
              <a:t>enjabaran</a:t>
            </a:r>
            <a:r>
              <a:rPr lang="en-US" sz="1300" dirty="0"/>
              <a:t> </a:t>
            </a:r>
            <a:r>
              <a:rPr lang="en-US" sz="1300" dirty="0" err="1"/>
              <a:t>dan</a:t>
            </a:r>
            <a:r>
              <a:rPr lang="en-US" sz="1300" dirty="0"/>
              <a:t> </a:t>
            </a:r>
            <a:r>
              <a:rPr lang="en-US" sz="1300" dirty="0" err="1"/>
              <a:t>pelaksanaa</a:t>
            </a:r>
            <a:r>
              <a:rPr lang="id-ID" sz="1300" dirty="0"/>
              <a:t>n Stranas PPK</a:t>
            </a:r>
            <a:r>
              <a:rPr lang="en-US" sz="1300" dirty="0"/>
              <a:t>, </a:t>
            </a:r>
            <a:r>
              <a:rPr lang="en-US" sz="1300" dirty="0" err="1"/>
              <a:t>setiap</a:t>
            </a:r>
            <a:r>
              <a:rPr lang="en-US" sz="1300" dirty="0"/>
              <a:t> </a:t>
            </a:r>
            <a:r>
              <a:rPr lang="en-US" sz="1300" dirty="0" err="1"/>
              <a:t>tahun</a:t>
            </a:r>
            <a:r>
              <a:rPr lang="en-US" sz="1300" dirty="0"/>
              <a:t> </a:t>
            </a:r>
            <a:r>
              <a:rPr lang="en-US" sz="1300" dirty="0" err="1"/>
              <a:t>ditetapkan</a:t>
            </a:r>
            <a:r>
              <a:rPr lang="en-US" sz="1300" dirty="0"/>
              <a:t> </a:t>
            </a:r>
            <a:r>
              <a:rPr lang="en-US" sz="1300" dirty="0" err="1"/>
              <a:t>Aksi</a:t>
            </a:r>
            <a:r>
              <a:rPr lang="en-US" sz="1300" dirty="0"/>
              <a:t> PPK </a:t>
            </a:r>
            <a:r>
              <a:rPr lang="en-US" sz="1300" dirty="0" err="1"/>
              <a:t>melalui</a:t>
            </a:r>
            <a:r>
              <a:rPr lang="en-US" sz="1300" dirty="0"/>
              <a:t> </a:t>
            </a:r>
            <a:r>
              <a:rPr lang="en-US" sz="1300" dirty="0" err="1"/>
              <a:t>Inpres</a:t>
            </a:r>
            <a:r>
              <a:rPr lang="en-US" sz="1300" dirty="0"/>
              <a:t> </a:t>
            </a:r>
            <a:r>
              <a:rPr lang="en-US" sz="1300" dirty="0" err="1"/>
              <a:t>untuk</a:t>
            </a:r>
            <a:r>
              <a:rPr lang="en-US" sz="1300" dirty="0"/>
              <a:t> </a:t>
            </a:r>
            <a:r>
              <a:rPr lang="en-US" sz="1300" dirty="0" err="1"/>
              <a:t>dilaksanakan</a:t>
            </a:r>
            <a:r>
              <a:rPr lang="en-US" sz="1300" dirty="0"/>
              <a:t> </a:t>
            </a:r>
            <a:r>
              <a:rPr lang="en-US" sz="1300" dirty="0" err="1"/>
              <a:t>oleh</a:t>
            </a:r>
            <a:r>
              <a:rPr lang="en-US" sz="1300" dirty="0"/>
              <a:t> K/L </a:t>
            </a:r>
            <a:r>
              <a:rPr lang="en-US" sz="1300" dirty="0" err="1"/>
              <a:t>dan</a:t>
            </a:r>
            <a:r>
              <a:rPr lang="en-US" sz="1300" dirty="0"/>
              <a:t> </a:t>
            </a:r>
            <a:r>
              <a:rPr lang="en-US" sz="1300" dirty="0" err="1"/>
              <a:t>Pemda</a:t>
            </a:r>
            <a:r>
              <a:rPr lang="en-US" sz="1300" dirty="0"/>
              <a:t>. </a:t>
            </a:r>
            <a:endParaRPr lang="id-ID" sz="1300" dirty="0"/>
          </a:p>
          <a:p>
            <a:pPr marL="285750" indent="-285750">
              <a:buFont typeface="Arial" panose="020B0604020202020204" pitchFamily="34" charset="0"/>
              <a:buChar char="•"/>
            </a:pPr>
            <a:r>
              <a:rPr lang="en-US" sz="1300" dirty="0" err="1"/>
              <a:t>Sebagai</a:t>
            </a:r>
            <a:r>
              <a:rPr lang="en-US" sz="1300" dirty="0"/>
              <a:t> </a:t>
            </a:r>
            <a:r>
              <a:rPr lang="en-US" sz="1300" dirty="0" err="1"/>
              <a:t>pedoman</a:t>
            </a:r>
            <a:r>
              <a:rPr lang="en-US" sz="1300" dirty="0"/>
              <a:t> </a:t>
            </a:r>
            <a:r>
              <a:rPr lang="en-US" sz="1300" dirty="0" err="1"/>
              <a:t>koordinasi</a:t>
            </a:r>
            <a:r>
              <a:rPr lang="en-US" sz="1300" dirty="0"/>
              <a:t>, </a:t>
            </a:r>
            <a:r>
              <a:rPr lang="en-US" sz="1300" dirty="0" err="1"/>
              <a:t>pemantauan</a:t>
            </a:r>
            <a:r>
              <a:rPr lang="en-US" sz="1300" dirty="0"/>
              <a:t> </a:t>
            </a:r>
            <a:r>
              <a:rPr lang="en-US" sz="1300" dirty="0" err="1"/>
              <a:t>dan</a:t>
            </a:r>
            <a:r>
              <a:rPr lang="en-US" sz="1300" dirty="0"/>
              <a:t> </a:t>
            </a:r>
            <a:r>
              <a:rPr lang="en-US" sz="1300" dirty="0" err="1"/>
              <a:t>evaluasi</a:t>
            </a:r>
            <a:r>
              <a:rPr lang="en-US" sz="1300" dirty="0"/>
              <a:t>, </a:t>
            </a:r>
            <a:r>
              <a:rPr lang="en-US" sz="1300" dirty="0" err="1"/>
              <a:t>disusun</a:t>
            </a:r>
            <a:r>
              <a:rPr lang="en-US" sz="1300" dirty="0"/>
              <a:t> </a:t>
            </a:r>
            <a:r>
              <a:rPr lang="en-US" sz="1300" dirty="0" err="1"/>
              <a:t>Permen</a:t>
            </a:r>
            <a:r>
              <a:rPr lang="en-US" sz="1300" dirty="0"/>
              <a:t> PPN No. 1 Tahun 2013.</a:t>
            </a:r>
            <a:endParaRPr lang="id-ID" sz="1300" dirty="0"/>
          </a:p>
        </p:txBody>
      </p:sp>
      <p:grpSp>
        <p:nvGrpSpPr>
          <p:cNvPr id="67" name="Group 66"/>
          <p:cNvGrpSpPr/>
          <p:nvPr/>
        </p:nvGrpSpPr>
        <p:grpSpPr>
          <a:xfrm>
            <a:off x="304800" y="442156"/>
            <a:ext cx="4572000" cy="396044"/>
            <a:chOff x="-323557" y="2539999"/>
            <a:chExt cx="1101532" cy="362858"/>
          </a:xfrm>
        </p:grpSpPr>
        <p:sp>
          <p:nvSpPr>
            <p:cNvPr id="68" name="Rectangle 67"/>
            <p:cNvSpPr/>
            <p:nvPr/>
          </p:nvSpPr>
          <p:spPr>
            <a:xfrm>
              <a:off x="-323557" y="2540000"/>
              <a:ext cx="618833" cy="3628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310242" y="2540000"/>
              <a:ext cx="108858" cy="36285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38150" y="2540000"/>
              <a:ext cx="108858" cy="3628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lowchart: Delay 70"/>
            <p:cNvSpPr/>
            <p:nvPr/>
          </p:nvSpPr>
          <p:spPr>
            <a:xfrm>
              <a:off x="561975" y="2539999"/>
              <a:ext cx="216000" cy="362857"/>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itle 1"/>
          <p:cNvSpPr txBox="1">
            <a:spLocks/>
          </p:cNvSpPr>
          <p:nvPr/>
        </p:nvSpPr>
        <p:spPr>
          <a:xfrm>
            <a:off x="228600" y="457200"/>
            <a:ext cx="2667000" cy="457200"/>
          </a:xfrm>
          <a:prstGeom prst="rect">
            <a:avLst/>
          </a:prstGeom>
        </p:spPr>
        <p:txBody>
          <a:bodyP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LATAR BELAKANG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1" fill="hold" nodeType="withEffect">
                                  <p:stCondLst>
                                    <p:cond delay="30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down)">
                                      <p:cBhvr>
                                        <p:cTn id="46" dur="500"/>
                                        <p:tgtEl>
                                          <p:spTgt spid="48"/>
                                        </p:tgtEl>
                                      </p:cBhvr>
                                    </p:animEffect>
                                  </p:childTnLst>
                                </p:cTn>
                              </p:par>
                              <p:par>
                                <p:cTn id="47" presetID="22" presetClass="entr" presetSubtype="4"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down)">
                                      <p:cBhvr>
                                        <p:cTn id="49" dur="500"/>
                                        <p:tgtEl>
                                          <p:spTgt spid="54"/>
                                        </p:tgtEl>
                                      </p:cBhvr>
                                    </p:animEffect>
                                  </p:childTnLst>
                                </p:cTn>
                              </p:par>
                              <p:par>
                                <p:cTn id="50" presetID="22" presetClass="entr" presetSubtype="4"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down)">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par>
                                <p:cTn id="62" presetID="22" presetClass="entr" presetSubtype="8" fill="hold" nodeType="withEffect">
                                  <p:stCondLst>
                                    <p:cond delay="500"/>
                                  </p:stCondLst>
                                  <p:childTnLst>
                                    <p:set>
                                      <p:cBhvr>
                                        <p:cTn id="63" dur="1" fill="hold">
                                          <p:stCondLst>
                                            <p:cond delay="0"/>
                                          </p:stCondLst>
                                        </p:cTn>
                                        <p:tgtEl>
                                          <p:spTgt spid="67"/>
                                        </p:tgtEl>
                                        <p:attrNameLst>
                                          <p:attrName>style.visibility</p:attrName>
                                        </p:attrNameLst>
                                      </p:cBhvr>
                                      <p:to>
                                        <p:strVal val="visible"/>
                                      </p:to>
                                    </p:set>
                                    <p:animEffect transition="in" filter="wipe(left)">
                                      <p:cBhvr>
                                        <p:cTn id="6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36456078"/>
              </p:ext>
            </p:extLst>
          </p:nvPr>
        </p:nvGraphicFramePr>
        <p:xfrm>
          <a:off x="197071" y="937260"/>
          <a:ext cx="8686799" cy="5707527"/>
        </p:xfrm>
        <a:graphic>
          <a:graphicData uri="http://schemas.openxmlformats.org/drawingml/2006/table">
            <a:tbl>
              <a:tblPr firstRow="1" bandRow="1">
                <a:tableStyleId>{5C22544A-7EE6-4342-B048-85BDC9FD1C3A}</a:tableStyleId>
              </a:tblPr>
              <a:tblGrid>
                <a:gridCol w="339917">
                  <a:extLst>
                    <a:ext uri="{9D8B030D-6E8A-4147-A177-3AD203B41FA5}">
                      <a16:colId xmlns:a16="http://schemas.microsoft.com/office/drawing/2014/main" xmlns="" val="20000"/>
                    </a:ext>
                  </a:extLst>
                </a:gridCol>
                <a:gridCol w="815804">
                  <a:extLst>
                    <a:ext uri="{9D8B030D-6E8A-4147-A177-3AD203B41FA5}">
                      <a16:colId xmlns:a16="http://schemas.microsoft.com/office/drawing/2014/main" xmlns="" val="20001"/>
                    </a:ext>
                  </a:extLst>
                </a:gridCol>
                <a:gridCol w="1223706">
                  <a:extLst>
                    <a:ext uri="{9D8B030D-6E8A-4147-A177-3AD203B41FA5}">
                      <a16:colId xmlns:a16="http://schemas.microsoft.com/office/drawing/2014/main" xmlns="" val="20002"/>
                    </a:ext>
                  </a:extLst>
                </a:gridCol>
                <a:gridCol w="1087738">
                  <a:extLst>
                    <a:ext uri="{9D8B030D-6E8A-4147-A177-3AD203B41FA5}">
                      <a16:colId xmlns:a16="http://schemas.microsoft.com/office/drawing/2014/main" xmlns="" val="20003"/>
                    </a:ext>
                  </a:extLst>
                </a:gridCol>
                <a:gridCol w="951772">
                  <a:extLst>
                    <a:ext uri="{9D8B030D-6E8A-4147-A177-3AD203B41FA5}">
                      <a16:colId xmlns:a16="http://schemas.microsoft.com/office/drawing/2014/main" xmlns="" val="20004"/>
                    </a:ext>
                  </a:extLst>
                </a:gridCol>
                <a:gridCol w="951772">
                  <a:extLst>
                    <a:ext uri="{9D8B030D-6E8A-4147-A177-3AD203B41FA5}">
                      <a16:colId xmlns:a16="http://schemas.microsoft.com/office/drawing/2014/main" xmlns="" val="20005"/>
                    </a:ext>
                  </a:extLst>
                </a:gridCol>
                <a:gridCol w="1061620">
                  <a:extLst>
                    <a:ext uri="{9D8B030D-6E8A-4147-A177-3AD203B41FA5}">
                      <a16:colId xmlns:a16="http://schemas.microsoft.com/office/drawing/2014/main" xmlns="" val="20006"/>
                    </a:ext>
                  </a:extLst>
                </a:gridCol>
                <a:gridCol w="381000">
                  <a:extLst>
                    <a:ext uri="{9D8B030D-6E8A-4147-A177-3AD203B41FA5}">
                      <a16:colId xmlns:a16="http://schemas.microsoft.com/office/drawing/2014/main" xmlns="" val="20007"/>
                    </a:ext>
                  </a:extLst>
                </a:gridCol>
                <a:gridCol w="1143000">
                  <a:extLst>
                    <a:ext uri="{9D8B030D-6E8A-4147-A177-3AD203B41FA5}">
                      <a16:colId xmlns:a16="http://schemas.microsoft.com/office/drawing/2014/main" xmlns="" val="20008"/>
                    </a:ext>
                  </a:extLst>
                </a:gridCol>
                <a:gridCol w="730470">
                  <a:extLst>
                    <a:ext uri="{9D8B030D-6E8A-4147-A177-3AD203B41FA5}">
                      <a16:colId xmlns:a16="http://schemas.microsoft.com/office/drawing/2014/main" xmlns="" val="20009"/>
                    </a:ext>
                  </a:extLst>
                </a:gridCol>
              </a:tblGrid>
              <a:tr h="563733">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algn="ctr"/>
                      <a:r>
                        <a:rPr lang="en-US" sz="800" dirty="0"/>
                        <a:t>SKPD</a:t>
                      </a:r>
                      <a:r>
                        <a:rPr lang="en-US" sz="800" baseline="0" dirty="0"/>
                        <a:t> </a:t>
                      </a:r>
                      <a:r>
                        <a:rPr lang="en-US" sz="800" dirty="0"/>
                        <a:t>PENANGGUNG JAWAB</a:t>
                      </a:r>
                    </a:p>
                  </a:txBody>
                  <a:tcPr anchor="ctr"/>
                </a:tc>
                <a:extLst>
                  <a:ext uri="{0D108BD9-81ED-4DB2-BD59-A6C34878D82A}">
                    <a16:rowId xmlns:a16="http://schemas.microsoft.com/office/drawing/2014/main" xmlns="" val="10000"/>
                  </a:ext>
                </a:extLst>
              </a:tr>
              <a:tr h="274037">
                <a:tc>
                  <a:txBody>
                    <a:bodyPr/>
                    <a:lstStyle/>
                    <a:p>
                      <a:pPr algn="ctr"/>
                      <a:endParaRPr lang="en-US" sz="1100" dirty="0"/>
                    </a:p>
                  </a:txBody>
                  <a:tcPr/>
                </a:tc>
                <a:tc>
                  <a:txBody>
                    <a:bodyPr/>
                    <a:lstStyle/>
                    <a:p>
                      <a:pPr algn="ctr"/>
                      <a:r>
                        <a:rPr lang="en-US" sz="1000" dirty="0">
                          <a:solidFill>
                            <a:schemeClr val="tx1"/>
                          </a:solidFill>
                        </a:rPr>
                        <a:t>(1)</a:t>
                      </a:r>
                    </a:p>
                  </a:txBody>
                  <a:tcPr/>
                </a:tc>
                <a:tc>
                  <a:txBody>
                    <a:bodyPr/>
                    <a:lstStyle/>
                    <a:p>
                      <a:pPr algn="ctr"/>
                      <a:r>
                        <a:rPr lang="en-US" sz="1000" dirty="0">
                          <a:solidFill>
                            <a:schemeClr val="tx1"/>
                          </a:solidFill>
                        </a:rPr>
                        <a:t>(2)</a:t>
                      </a:r>
                    </a:p>
                  </a:txBody>
                  <a:tcPr/>
                </a:tc>
                <a:tc>
                  <a:txBody>
                    <a:bodyPr/>
                    <a:lstStyle/>
                    <a:p>
                      <a:pPr algn="ctr"/>
                      <a:r>
                        <a:rPr lang="en-US" sz="1000" dirty="0">
                          <a:solidFill>
                            <a:schemeClr val="tx1"/>
                          </a:solidFill>
                        </a:rPr>
                        <a:t>(3)</a:t>
                      </a:r>
                    </a:p>
                  </a:txBody>
                  <a:tcPr/>
                </a:tc>
                <a:tc>
                  <a:txBody>
                    <a:bodyPr/>
                    <a:lstStyle/>
                    <a:p>
                      <a:pPr algn="ctr"/>
                      <a:r>
                        <a:rPr lang="en-US" sz="1000" dirty="0">
                          <a:solidFill>
                            <a:schemeClr val="tx1"/>
                          </a:solidFill>
                        </a:rPr>
                        <a:t>(4)</a:t>
                      </a:r>
                    </a:p>
                  </a:txBody>
                  <a:tcPr/>
                </a:tc>
                <a:tc>
                  <a:txBody>
                    <a:bodyPr/>
                    <a:lstStyle/>
                    <a:p>
                      <a:pPr algn="ctr"/>
                      <a:r>
                        <a:rPr lang="en-US" sz="1000" dirty="0">
                          <a:solidFill>
                            <a:schemeClr val="tx1"/>
                          </a:solidFill>
                        </a:rPr>
                        <a:t>(5)</a:t>
                      </a:r>
                    </a:p>
                  </a:txBody>
                  <a:tcPr/>
                </a:tc>
                <a:tc>
                  <a:txBody>
                    <a:bodyPr/>
                    <a:lstStyle/>
                    <a:p>
                      <a:pPr algn="ctr"/>
                      <a:r>
                        <a:rPr lang="en-US" sz="1000" dirty="0">
                          <a:solidFill>
                            <a:schemeClr val="tx1"/>
                          </a:solidFill>
                        </a:rPr>
                        <a:t>(6)</a:t>
                      </a:r>
                    </a:p>
                  </a:txBody>
                  <a:tcPr/>
                </a:tc>
                <a:tc>
                  <a:txBody>
                    <a:bodyPr/>
                    <a:lstStyle/>
                    <a:p>
                      <a:pPr algn="ctr"/>
                      <a:r>
                        <a:rPr lang="en-US" sz="1000" dirty="0">
                          <a:solidFill>
                            <a:schemeClr val="tx1"/>
                          </a:solidFill>
                        </a:rPr>
                        <a:t>(7)</a:t>
                      </a:r>
                    </a:p>
                  </a:txBody>
                  <a:tcPr/>
                </a:tc>
                <a:tc>
                  <a:txBody>
                    <a:bodyPr/>
                    <a:lstStyle/>
                    <a:p>
                      <a:pPr algn="ctr"/>
                      <a:r>
                        <a:rPr lang="en-US" sz="1000" dirty="0">
                          <a:solidFill>
                            <a:schemeClr val="tx1"/>
                          </a:solidFill>
                        </a:rPr>
                        <a:t>(8)</a:t>
                      </a:r>
                    </a:p>
                  </a:txBody>
                  <a:tcPr/>
                </a:tc>
                <a:tc>
                  <a:txBody>
                    <a:bodyPr/>
                    <a:lstStyle/>
                    <a:p>
                      <a:pPr algn="ctr"/>
                      <a:r>
                        <a:rPr lang="en-US" sz="1000" dirty="0">
                          <a:solidFill>
                            <a:schemeClr val="tx1"/>
                          </a:solidFill>
                        </a:rPr>
                        <a:t>(9)</a:t>
                      </a:r>
                    </a:p>
                  </a:txBody>
                  <a:tcPr/>
                </a:tc>
                <a:extLst>
                  <a:ext uri="{0D108BD9-81ED-4DB2-BD59-A6C34878D82A}">
                    <a16:rowId xmlns:a16="http://schemas.microsoft.com/office/drawing/2014/main" xmlns="" val="10001"/>
                  </a:ext>
                </a:extLst>
              </a:tr>
              <a:tr h="4854370">
                <a:tc>
                  <a:txBody>
                    <a:bodyPr/>
                    <a:lstStyle/>
                    <a:p>
                      <a:r>
                        <a:rPr lang="en-US" sz="800" dirty="0"/>
                        <a:t>1</a:t>
                      </a:r>
                    </a:p>
                  </a:txBody>
                  <a:tcPr>
                    <a:solidFill>
                      <a:schemeClr val="accent1">
                        <a:lumMod val="20000"/>
                        <a:lumOff val="80000"/>
                      </a:schemeClr>
                    </a:solidFill>
                  </a:tcPr>
                </a:tc>
                <a:tc>
                  <a:txBody>
                    <a:bodyPr/>
                    <a:lstStyle/>
                    <a:p>
                      <a:r>
                        <a:rPr lang="en-US" sz="800" dirty="0" err="1"/>
                        <a:t>Pelimpahan</a:t>
                      </a:r>
                      <a:r>
                        <a:rPr lang="en-US" sz="800" dirty="0"/>
                        <a:t> </a:t>
                      </a:r>
                      <a:r>
                        <a:rPr lang="en-US" sz="800" dirty="0" err="1"/>
                        <a:t>seluruh</a:t>
                      </a:r>
                      <a:r>
                        <a:rPr lang="en-US" sz="800" dirty="0"/>
                        <a:t> </a:t>
                      </a:r>
                      <a:r>
                        <a:rPr lang="en-US" sz="800" dirty="0" err="1"/>
                        <a:t>kewenangan</a:t>
                      </a:r>
                      <a:r>
                        <a:rPr lang="en-US" sz="800" dirty="0"/>
                        <a:t> </a:t>
                      </a:r>
                      <a:r>
                        <a:rPr lang="en-US" sz="800" dirty="0" err="1"/>
                        <a:t>penertiban</a:t>
                      </a:r>
                      <a:r>
                        <a:rPr lang="en-US" sz="800" dirty="0"/>
                        <a:t> </a:t>
                      </a:r>
                      <a:r>
                        <a:rPr lang="en-US" sz="800" dirty="0" err="1"/>
                        <a:t>izin</a:t>
                      </a:r>
                      <a:r>
                        <a:rPr lang="en-US" sz="800" dirty="0"/>
                        <a:t> dan non </a:t>
                      </a:r>
                      <a:r>
                        <a:rPr lang="en-US" sz="800" dirty="0" err="1"/>
                        <a:t>izin</a:t>
                      </a:r>
                      <a:r>
                        <a:rPr lang="en-US" sz="800" dirty="0"/>
                        <a:t> </a:t>
                      </a:r>
                      <a:r>
                        <a:rPr lang="en-US" sz="800" dirty="0" err="1"/>
                        <a:t>di</a:t>
                      </a:r>
                      <a:r>
                        <a:rPr lang="en-US" sz="800" dirty="0"/>
                        <a:t> </a:t>
                      </a:r>
                      <a:r>
                        <a:rPr lang="en-US" sz="800" dirty="0" err="1"/>
                        <a:t>daerah</a:t>
                      </a:r>
                      <a:r>
                        <a:rPr lang="en-US" sz="800" dirty="0"/>
                        <a:t> </a:t>
                      </a:r>
                      <a:r>
                        <a:rPr lang="en-US" sz="800" dirty="0" err="1"/>
                        <a:t>kepada</a:t>
                      </a:r>
                      <a:r>
                        <a:rPr lang="en-US" sz="800" dirty="0"/>
                        <a:t> </a:t>
                      </a:r>
                      <a:r>
                        <a:rPr lang="en-US" sz="800" dirty="0" err="1"/>
                        <a:t>lembaga</a:t>
                      </a:r>
                      <a:r>
                        <a:rPr lang="en-US" sz="800" dirty="0"/>
                        <a:t> </a:t>
                      </a:r>
                      <a:r>
                        <a:rPr lang="en-US" sz="800" dirty="0" err="1"/>
                        <a:t>pelayanan</a:t>
                      </a:r>
                      <a:r>
                        <a:rPr lang="en-US" sz="800" baseline="0" dirty="0"/>
                        <a:t> </a:t>
                      </a:r>
                      <a:r>
                        <a:rPr lang="en-US" sz="800" baseline="0" dirty="0" err="1"/>
                        <a:t>Terpadu</a:t>
                      </a:r>
                      <a:r>
                        <a:rPr lang="en-US" sz="800" baseline="0" dirty="0"/>
                        <a:t> </a:t>
                      </a:r>
                      <a:r>
                        <a:rPr lang="en-US" sz="800" baseline="0" dirty="0" err="1"/>
                        <a:t>Satu</a:t>
                      </a:r>
                      <a:r>
                        <a:rPr lang="en-US" sz="800" baseline="0" dirty="0"/>
                        <a:t> </a:t>
                      </a:r>
                      <a:r>
                        <a:rPr lang="en-US" sz="800" baseline="0" dirty="0" err="1"/>
                        <a:t>Pintu</a:t>
                      </a:r>
                      <a:r>
                        <a:rPr lang="en-US" sz="800" baseline="0" dirty="0"/>
                        <a:t> (PTSP)</a:t>
                      </a:r>
                      <a:endParaRPr lang="en-US" sz="800" dirty="0"/>
                    </a:p>
                  </a:txBody>
                  <a:tcPr>
                    <a:solidFill>
                      <a:schemeClr val="accent1">
                        <a:lumMod val="20000"/>
                        <a:lumOff val="80000"/>
                      </a:schemeClr>
                    </a:solidFill>
                  </a:tcPr>
                </a:tc>
                <a:tc>
                  <a:txBody>
                    <a:bodyPr/>
                    <a:lstStyle/>
                    <a:p>
                      <a:r>
                        <a:rPr lang="en-US" sz="800" dirty="0" err="1"/>
                        <a:t>Pemerintah</a:t>
                      </a:r>
                      <a:r>
                        <a:rPr lang="en-US" sz="800" dirty="0"/>
                        <a:t> </a:t>
                      </a:r>
                      <a:r>
                        <a:rPr lang="en-US" sz="800" dirty="0" err="1"/>
                        <a:t>Provinsi</a:t>
                      </a:r>
                      <a:r>
                        <a:rPr lang="en-US" sz="800" dirty="0"/>
                        <a:t>/</a:t>
                      </a:r>
                      <a:r>
                        <a:rPr lang="en-US" sz="800" dirty="0" err="1"/>
                        <a:t>Kabupaten</a:t>
                      </a:r>
                      <a:r>
                        <a:rPr lang="en-US" sz="800" dirty="0"/>
                        <a:t>/Kota (</a:t>
                      </a:r>
                      <a:r>
                        <a:rPr lang="en-US" sz="800" dirty="0" err="1"/>
                        <a:t>Gubernur</a:t>
                      </a:r>
                      <a:r>
                        <a:rPr lang="en-US" sz="800" dirty="0"/>
                        <a:t>/</a:t>
                      </a:r>
                      <a:r>
                        <a:rPr lang="en-US" sz="800" dirty="0" err="1"/>
                        <a:t>Bupati</a:t>
                      </a:r>
                      <a:r>
                        <a:rPr lang="en-US" sz="800" dirty="0"/>
                        <a:t>/</a:t>
                      </a:r>
                      <a:r>
                        <a:rPr lang="en-US" sz="800" dirty="0" err="1"/>
                        <a:t>Walikota</a:t>
                      </a:r>
                      <a:r>
                        <a:rPr lang="en-US" sz="800" dirty="0"/>
                        <a:t>)</a:t>
                      </a:r>
                    </a:p>
                  </a:txBody>
                  <a:tcPr>
                    <a:solidFill>
                      <a:schemeClr val="accent1">
                        <a:lumMod val="20000"/>
                        <a:lumOff val="80000"/>
                      </a:schemeClr>
                    </a:solidFill>
                  </a:tcPr>
                </a:tc>
                <a:tc>
                  <a:txBody>
                    <a:bodyPr/>
                    <a:lstStyle/>
                    <a:p>
                      <a:pPr marL="168275" indent="-168275">
                        <a:buAutoNum type="arabicPeriod"/>
                      </a:pPr>
                      <a:r>
                        <a:rPr lang="en-US" sz="800" dirty="0" err="1"/>
                        <a:t>Kementerian</a:t>
                      </a:r>
                      <a:r>
                        <a:rPr lang="en-US" sz="800" baseline="0" dirty="0"/>
                        <a:t> </a:t>
                      </a:r>
                      <a:r>
                        <a:rPr lang="en-US" sz="800" baseline="0" dirty="0" err="1"/>
                        <a:t>Dalam</a:t>
                      </a:r>
                      <a:r>
                        <a:rPr lang="en-US" sz="800" baseline="0" dirty="0"/>
                        <a:t> </a:t>
                      </a:r>
                      <a:r>
                        <a:rPr lang="en-US" sz="800" baseline="0" dirty="0" err="1"/>
                        <a:t>Negeri</a:t>
                      </a:r>
                      <a:r>
                        <a:rPr lang="en-US" sz="800" baseline="0" dirty="0"/>
                        <a:t>,</a:t>
                      </a:r>
                    </a:p>
                    <a:p>
                      <a:pPr marL="168275" indent="-168275">
                        <a:buAutoNum type="arabicPeriod"/>
                      </a:pPr>
                      <a:r>
                        <a:rPr lang="en-US" sz="800" baseline="0" dirty="0"/>
                        <a:t>B</a:t>
                      </a:r>
                      <a:r>
                        <a:rPr lang="id-ID" sz="800" baseline="0" dirty="0"/>
                        <a:t>a</a:t>
                      </a:r>
                      <a:r>
                        <a:rPr lang="en-US" sz="800" baseline="0" dirty="0" err="1"/>
                        <a:t>dan</a:t>
                      </a:r>
                      <a:r>
                        <a:rPr lang="en-US" sz="800" baseline="0" dirty="0"/>
                        <a:t> </a:t>
                      </a:r>
                      <a:r>
                        <a:rPr lang="en-US" sz="800" baseline="0" dirty="0" err="1"/>
                        <a:t>Koordinasi</a:t>
                      </a:r>
                      <a:r>
                        <a:rPr lang="en-US" sz="800" baseline="0" dirty="0"/>
                        <a:t> </a:t>
                      </a:r>
                      <a:r>
                        <a:rPr lang="en-US" sz="800" baseline="0" dirty="0" err="1"/>
                        <a:t>Penamanan</a:t>
                      </a:r>
                      <a:r>
                        <a:rPr lang="en-US" sz="800" baseline="0" dirty="0"/>
                        <a:t> Modal </a:t>
                      </a:r>
                    </a:p>
                    <a:p>
                      <a:pPr marL="168275" indent="-168275">
                        <a:buAutoNum type="arabicPeriod"/>
                      </a:pPr>
                      <a:r>
                        <a:rPr lang="en-US" sz="800" baseline="0" dirty="0" err="1"/>
                        <a:t>Kementerian</a:t>
                      </a:r>
                      <a:r>
                        <a:rPr lang="en-US" sz="800" baseline="0" dirty="0"/>
                        <a:t> </a:t>
                      </a:r>
                      <a:r>
                        <a:rPr lang="en-US" sz="800" baseline="0" dirty="0" err="1"/>
                        <a:t>Perencanaan</a:t>
                      </a:r>
                      <a:r>
                        <a:rPr lang="en-US" sz="800" baseline="0" dirty="0"/>
                        <a:t> Pembangunan </a:t>
                      </a:r>
                      <a:r>
                        <a:rPr lang="en-US" sz="800" baseline="0" dirty="0" err="1"/>
                        <a:t>Nasional</a:t>
                      </a:r>
                      <a:r>
                        <a:rPr lang="en-US" sz="800" baseline="0" dirty="0"/>
                        <a:t>/</a:t>
                      </a:r>
                      <a:r>
                        <a:rPr lang="en-US" sz="800" baseline="0" dirty="0" err="1"/>
                        <a:t>Badan</a:t>
                      </a:r>
                      <a:r>
                        <a:rPr lang="en-US" sz="800" baseline="0" dirty="0"/>
                        <a:t> </a:t>
                      </a:r>
                      <a:r>
                        <a:rPr lang="en-US" sz="800" baseline="0" dirty="0" err="1"/>
                        <a:t>Perencanaan</a:t>
                      </a:r>
                      <a:r>
                        <a:rPr lang="en-US" sz="800" baseline="0" dirty="0"/>
                        <a:t> Pembangunan </a:t>
                      </a:r>
                      <a:r>
                        <a:rPr lang="en-US" sz="800" baseline="0" dirty="0" err="1"/>
                        <a:t>Nasional</a:t>
                      </a:r>
                      <a:endParaRPr lang="en-US" sz="800" baseline="0" dirty="0"/>
                    </a:p>
                    <a:p>
                      <a:pPr marL="168275" indent="-168275">
                        <a:buAutoNum type="arabicPeriod"/>
                      </a:pPr>
                      <a:r>
                        <a:rPr lang="en-US" sz="800" baseline="0" dirty="0" err="1"/>
                        <a:t>Kementerian</a:t>
                      </a:r>
                      <a:r>
                        <a:rPr lang="en-US" sz="800" baseline="0" dirty="0"/>
                        <a:t> </a:t>
                      </a:r>
                      <a:r>
                        <a:rPr lang="en-US" sz="800" baseline="0" dirty="0" err="1"/>
                        <a:t>Keuangan</a:t>
                      </a:r>
                      <a:r>
                        <a:rPr lang="en-US" sz="800" baseline="0" dirty="0"/>
                        <a:t> </a:t>
                      </a:r>
                      <a:endParaRPr lang="en-US" sz="800" dirty="0"/>
                    </a:p>
                  </a:txBody>
                  <a:tcPr>
                    <a:solidFill>
                      <a:schemeClr val="accent1">
                        <a:lumMod val="20000"/>
                        <a:lumOff val="80000"/>
                      </a:schemeClr>
                    </a:solidFill>
                  </a:tcPr>
                </a:tc>
                <a:tc>
                  <a:txBody>
                    <a:bodyPr/>
                    <a:lstStyle/>
                    <a:p>
                      <a:pPr marL="168275" indent="-168275">
                        <a:buAutoNum type="arabicPeriod"/>
                      </a:pPr>
                      <a:r>
                        <a:rPr lang="en-US" sz="800" dirty="0" err="1"/>
                        <a:t>Pemberian</a:t>
                      </a:r>
                      <a:r>
                        <a:rPr lang="en-US" sz="800" dirty="0"/>
                        <a:t> dan </a:t>
                      </a:r>
                      <a:r>
                        <a:rPr lang="en-US" sz="800" dirty="0" err="1"/>
                        <a:t>penandatanganan</a:t>
                      </a:r>
                      <a:r>
                        <a:rPr lang="en-US" sz="800" dirty="0"/>
                        <a:t> </a:t>
                      </a:r>
                      <a:r>
                        <a:rPr lang="en-US" sz="800" dirty="0" err="1"/>
                        <a:t>izin</a:t>
                      </a:r>
                      <a:r>
                        <a:rPr lang="en-US" sz="800" dirty="0"/>
                        <a:t> </a:t>
                      </a:r>
                      <a:r>
                        <a:rPr lang="en-US" sz="800" dirty="0" err="1"/>
                        <a:t>dan</a:t>
                      </a:r>
                      <a:r>
                        <a:rPr lang="en-US" sz="800" dirty="0"/>
                        <a:t> </a:t>
                      </a:r>
                      <a:r>
                        <a:rPr lang="id-ID" sz="800" dirty="0"/>
                        <a:t>n</a:t>
                      </a:r>
                      <a:r>
                        <a:rPr lang="en-US" sz="800" dirty="0"/>
                        <a:t>on </a:t>
                      </a:r>
                      <a:r>
                        <a:rPr lang="en-US" sz="800" dirty="0" err="1"/>
                        <a:t>izin</a:t>
                      </a:r>
                      <a:r>
                        <a:rPr lang="en-US" sz="800" dirty="0"/>
                        <a:t> di </a:t>
                      </a:r>
                      <a:r>
                        <a:rPr lang="en-US" sz="800" dirty="0" err="1"/>
                        <a:t>daerah</a:t>
                      </a:r>
                      <a:r>
                        <a:rPr lang="en-US" sz="800" dirty="0"/>
                        <a:t> </a:t>
                      </a:r>
                      <a:r>
                        <a:rPr lang="en-US" sz="800" dirty="0" err="1"/>
                        <a:t>dilaksanakan</a:t>
                      </a:r>
                      <a:r>
                        <a:rPr lang="en-US" sz="800" dirty="0"/>
                        <a:t> </a:t>
                      </a:r>
                      <a:r>
                        <a:rPr lang="en-US" sz="800" dirty="0" err="1"/>
                        <a:t>oleh</a:t>
                      </a:r>
                      <a:r>
                        <a:rPr lang="en-US" sz="800" dirty="0"/>
                        <a:t> </a:t>
                      </a:r>
                      <a:r>
                        <a:rPr lang="en-US" sz="800" dirty="0" err="1"/>
                        <a:t>lembaga</a:t>
                      </a:r>
                      <a:r>
                        <a:rPr lang="en-US" sz="800" dirty="0"/>
                        <a:t> PTSP</a:t>
                      </a:r>
                    </a:p>
                    <a:p>
                      <a:pPr marL="168275" indent="-168275">
                        <a:buAutoNum type="arabicPeriod"/>
                      </a:pPr>
                      <a:r>
                        <a:rPr lang="en-US" sz="800" dirty="0" err="1"/>
                        <a:t>Tersedianya</a:t>
                      </a:r>
                      <a:r>
                        <a:rPr lang="en-US" sz="800" dirty="0"/>
                        <a:t> </a:t>
                      </a:r>
                      <a:r>
                        <a:rPr lang="en-US" sz="800" dirty="0" err="1"/>
                        <a:t>mekanisme</a:t>
                      </a:r>
                      <a:r>
                        <a:rPr lang="en-US" sz="800" dirty="0"/>
                        <a:t> </a:t>
                      </a:r>
                      <a:r>
                        <a:rPr lang="en-US" sz="800" dirty="0" err="1"/>
                        <a:t>pengendalian</a:t>
                      </a:r>
                      <a:r>
                        <a:rPr lang="en-US" sz="800" dirty="0"/>
                        <a:t> </a:t>
                      </a:r>
                      <a:r>
                        <a:rPr lang="en-US" sz="800" dirty="0" err="1"/>
                        <a:t>dalam</a:t>
                      </a:r>
                      <a:r>
                        <a:rPr lang="en-US" sz="800" dirty="0"/>
                        <a:t> </a:t>
                      </a:r>
                      <a:r>
                        <a:rPr lang="en-US" sz="800" dirty="0" err="1"/>
                        <a:t>pener</a:t>
                      </a:r>
                      <a:r>
                        <a:rPr lang="id-ID" sz="800" dirty="0"/>
                        <a:t>b</a:t>
                      </a:r>
                      <a:r>
                        <a:rPr lang="en-US" sz="800" dirty="0"/>
                        <a:t>i</a:t>
                      </a:r>
                      <a:r>
                        <a:rPr lang="id-ID" sz="800" dirty="0"/>
                        <a:t>t</a:t>
                      </a:r>
                      <a:r>
                        <a:rPr lang="en-US" sz="800" dirty="0"/>
                        <a:t>a</a:t>
                      </a:r>
                      <a:r>
                        <a:rPr lang="id-ID" sz="800" dirty="0"/>
                        <a:t>n</a:t>
                      </a:r>
                      <a:r>
                        <a:rPr lang="en-US" sz="800" dirty="0"/>
                        <a:t> </a:t>
                      </a:r>
                      <a:r>
                        <a:rPr lang="en-US" sz="800" dirty="0" err="1"/>
                        <a:t>izin</a:t>
                      </a:r>
                      <a:r>
                        <a:rPr lang="en-US" sz="800" dirty="0"/>
                        <a:t> </a:t>
                      </a:r>
                      <a:r>
                        <a:rPr lang="en-US" sz="800" dirty="0" err="1"/>
                        <a:t>oleh</a:t>
                      </a:r>
                      <a:r>
                        <a:rPr lang="en-US" sz="800" dirty="0"/>
                        <a:t> PTSP</a:t>
                      </a:r>
                    </a:p>
                  </a:txBody>
                  <a:tcPr>
                    <a:solidFill>
                      <a:schemeClr val="accent1">
                        <a:lumMod val="20000"/>
                        <a:lumOff val="80000"/>
                      </a:schemeClr>
                    </a:solidFill>
                  </a:tcPr>
                </a:tc>
                <a:tc>
                  <a:txBody>
                    <a:bodyPr/>
                    <a:lstStyle/>
                    <a:p>
                      <a:pPr marL="115888" indent="-115888">
                        <a:buAutoNum type="arabicPeriod"/>
                      </a:pPr>
                      <a:r>
                        <a:rPr lang="en-US" sz="800" dirty="0" err="1"/>
                        <a:t>Diterbitkan</a:t>
                      </a:r>
                      <a:r>
                        <a:rPr lang="en-US" sz="800" baseline="0" dirty="0"/>
                        <a:t> dan </a:t>
                      </a:r>
                      <a:r>
                        <a:rPr lang="en-US" sz="800" baseline="0" dirty="0" err="1"/>
                        <a:t>disosialisasikannya</a:t>
                      </a:r>
                      <a:r>
                        <a:rPr lang="en-US" sz="800" baseline="0" dirty="0"/>
                        <a:t> </a:t>
                      </a:r>
                      <a:r>
                        <a:rPr lang="en-US" sz="800" baseline="0" dirty="0" err="1"/>
                        <a:t>peraturan</a:t>
                      </a:r>
                      <a:r>
                        <a:rPr lang="en-US" sz="800" baseline="0" dirty="0"/>
                        <a:t> </a:t>
                      </a:r>
                      <a:r>
                        <a:rPr lang="en-US" sz="800" baseline="0" dirty="0" err="1"/>
                        <a:t>Kepala</a:t>
                      </a:r>
                      <a:r>
                        <a:rPr lang="en-US" sz="800" baseline="0" dirty="0"/>
                        <a:t> Daerah </a:t>
                      </a:r>
                      <a:r>
                        <a:rPr lang="en-US" sz="800" baseline="0" dirty="0" err="1"/>
                        <a:t>tentang</a:t>
                      </a:r>
                      <a:r>
                        <a:rPr lang="en-US" sz="800" baseline="0" dirty="0"/>
                        <a:t> </a:t>
                      </a:r>
                      <a:r>
                        <a:rPr lang="en-US" sz="800" baseline="0" dirty="0" err="1"/>
                        <a:t>pelimpahan</a:t>
                      </a:r>
                      <a:r>
                        <a:rPr lang="en-US" sz="800" baseline="0" dirty="0"/>
                        <a:t> </a:t>
                      </a:r>
                      <a:r>
                        <a:rPr lang="en-US" sz="800" baseline="0" dirty="0" err="1"/>
                        <a:t>seluruh</a:t>
                      </a:r>
                      <a:r>
                        <a:rPr lang="en-US" sz="800" baseline="0" dirty="0"/>
                        <a:t> </a:t>
                      </a:r>
                      <a:r>
                        <a:rPr lang="en-US" sz="800" baseline="0" dirty="0" err="1"/>
                        <a:t>kewenangan</a:t>
                      </a:r>
                      <a:r>
                        <a:rPr lang="en-US" sz="800" baseline="0" dirty="0"/>
                        <a:t> </a:t>
                      </a:r>
                      <a:r>
                        <a:rPr lang="en-US" sz="800" baseline="0" dirty="0" err="1"/>
                        <a:t>pener</a:t>
                      </a:r>
                      <a:r>
                        <a:rPr lang="id-ID" sz="800" baseline="0" dirty="0"/>
                        <a:t>bit</a:t>
                      </a:r>
                      <a:r>
                        <a:rPr lang="en-US" sz="800" baseline="0" dirty="0"/>
                        <a:t>an </a:t>
                      </a:r>
                      <a:r>
                        <a:rPr lang="en-US" sz="800" baseline="0" dirty="0" err="1"/>
                        <a:t>izin</a:t>
                      </a:r>
                      <a:r>
                        <a:rPr lang="en-US" sz="800" baseline="0" dirty="0"/>
                        <a:t> dan non </a:t>
                      </a:r>
                      <a:r>
                        <a:rPr lang="en-US" sz="800" baseline="0" dirty="0" err="1"/>
                        <a:t>izin</a:t>
                      </a:r>
                      <a:r>
                        <a:rPr lang="en-US" sz="800" baseline="0" dirty="0"/>
                        <a:t> di </a:t>
                      </a:r>
                      <a:r>
                        <a:rPr lang="en-US" sz="800" baseline="0" dirty="0" err="1"/>
                        <a:t>daerah</a:t>
                      </a:r>
                      <a:r>
                        <a:rPr lang="en-US" sz="800" baseline="0" dirty="0"/>
                        <a:t> </a:t>
                      </a:r>
                      <a:r>
                        <a:rPr lang="en-US" sz="800" baseline="0" dirty="0" err="1"/>
                        <a:t>kepala</a:t>
                      </a:r>
                      <a:r>
                        <a:rPr lang="en-US" sz="800" baseline="0" dirty="0"/>
                        <a:t> </a:t>
                      </a:r>
                      <a:r>
                        <a:rPr lang="en-US" sz="800" baseline="0" dirty="0" err="1"/>
                        <a:t>lembaga</a:t>
                      </a:r>
                      <a:r>
                        <a:rPr lang="en-US" sz="800" baseline="0" dirty="0"/>
                        <a:t> PTSP</a:t>
                      </a:r>
                    </a:p>
                    <a:p>
                      <a:pPr marL="115888" indent="-115888">
                        <a:buAutoNum type="arabicPeriod"/>
                      </a:pPr>
                      <a:r>
                        <a:rPr lang="en-US" sz="800" baseline="0" dirty="0" err="1"/>
                        <a:t>Diterbitkannya</a:t>
                      </a:r>
                      <a:r>
                        <a:rPr lang="en-US" sz="800" baseline="0" dirty="0"/>
                        <a:t> </a:t>
                      </a:r>
                      <a:r>
                        <a:rPr lang="en-US" sz="800" baseline="0" dirty="0" err="1"/>
                        <a:t>aturan</a:t>
                      </a:r>
                      <a:r>
                        <a:rPr lang="en-US" sz="800" baseline="0" dirty="0"/>
                        <a:t> yang </a:t>
                      </a:r>
                      <a:r>
                        <a:rPr lang="en-US" sz="800" baseline="0" dirty="0" err="1"/>
                        <a:t>memuat</a:t>
                      </a:r>
                      <a:r>
                        <a:rPr lang="en-US" sz="800" baseline="0" dirty="0"/>
                        <a:t> </a:t>
                      </a:r>
                      <a:r>
                        <a:rPr lang="en-US" sz="800" baseline="0" dirty="0" err="1"/>
                        <a:t>ketentuan</a:t>
                      </a:r>
                      <a:r>
                        <a:rPr lang="en-US" sz="800" baseline="0" dirty="0"/>
                        <a:t> </a:t>
                      </a:r>
                      <a:r>
                        <a:rPr lang="en-US" sz="800" baseline="0" dirty="0" err="1"/>
                        <a:t>mengenai</a:t>
                      </a:r>
                      <a:r>
                        <a:rPr lang="en-US" sz="800" baseline="0" dirty="0"/>
                        <a:t> </a:t>
                      </a:r>
                      <a:r>
                        <a:rPr lang="en-US" sz="800" baseline="0" dirty="0" err="1"/>
                        <a:t>kewajiban</a:t>
                      </a:r>
                      <a:r>
                        <a:rPr lang="en-US" sz="800" baseline="0" dirty="0"/>
                        <a:t> </a:t>
                      </a:r>
                      <a:r>
                        <a:rPr lang="en-US" sz="800" baseline="0" dirty="0" err="1"/>
                        <a:t>pelaku</a:t>
                      </a:r>
                      <a:r>
                        <a:rPr lang="en-US" sz="800" baseline="0" dirty="0"/>
                        <a:t> </a:t>
                      </a:r>
                      <a:r>
                        <a:rPr lang="en-US" sz="800" baseline="0" dirty="0" err="1"/>
                        <a:t>usha</a:t>
                      </a:r>
                      <a:r>
                        <a:rPr lang="en-US" sz="800" baseline="0" dirty="0"/>
                        <a:t>/</a:t>
                      </a:r>
                      <a:r>
                        <a:rPr lang="en-US" sz="800" baseline="0" dirty="0" err="1"/>
                        <a:t>masyarakat</a:t>
                      </a:r>
                      <a:r>
                        <a:rPr lang="en-US" sz="800" baseline="0" dirty="0"/>
                        <a:t> </a:t>
                      </a:r>
                      <a:r>
                        <a:rPr lang="en-US" sz="800" baseline="0" dirty="0" err="1"/>
                        <a:t>untuk</a:t>
                      </a:r>
                      <a:r>
                        <a:rPr lang="en-US" sz="800" baseline="0" dirty="0"/>
                        <a:t> </a:t>
                      </a:r>
                      <a:r>
                        <a:rPr lang="en-US" sz="800" baseline="0" dirty="0" err="1"/>
                        <a:t>menyelesaikan</a:t>
                      </a:r>
                      <a:r>
                        <a:rPr lang="en-US" sz="800" baseline="0" dirty="0"/>
                        <a:t> </a:t>
                      </a:r>
                      <a:r>
                        <a:rPr lang="en-US" sz="800" baseline="0" dirty="0" err="1"/>
                        <a:t>pembayaran</a:t>
                      </a:r>
                      <a:r>
                        <a:rPr lang="en-US" sz="800" baseline="0" dirty="0"/>
                        <a:t> </a:t>
                      </a:r>
                      <a:r>
                        <a:rPr lang="en-US" sz="800" baseline="0" dirty="0" err="1"/>
                        <a:t>pajak</a:t>
                      </a:r>
                      <a:r>
                        <a:rPr lang="en-US" sz="800" baseline="0" dirty="0"/>
                        <a:t>/</a:t>
                      </a:r>
                      <a:r>
                        <a:rPr lang="en-US" sz="800" baseline="0" dirty="0" err="1"/>
                        <a:t>retribusi</a:t>
                      </a:r>
                      <a:r>
                        <a:rPr lang="en-US" sz="800" baseline="0" dirty="0"/>
                        <a:t> </a:t>
                      </a:r>
                      <a:r>
                        <a:rPr lang="en-US" sz="800" baseline="0" dirty="0" err="1"/>
                        <a:t>sebagai</a:t>
                      </a:r>
                      <a:r>
                        <a:rPr lang="en-US" sz="800" baseline="0" dirty="0"/>
                        <a:t> </a:t>
                      </a:r>
                      <a:r>
                        <a:rPr lang="en-US" sz="800" baseline="0" dirty="0" err="1"/>
                        <a:t>prasyarat</a:t>
                      </a:r>
                      <a:r>
                        <a:rPr lang="en-US" sz="800" baseline="0" dirty="0"/>
                        <a:t> </a:t>
                      </a:r>
                      <a:r>
                        <a:rPr lang="en-US" sz="800" baseline="0" dirty="0" err="1"/>
                        <a:t>mengurus</a:t>
                      </a:r>
                      <a:r>
                        <a:rPr lang="en-US" sz="800" baseline="0" dirty="0"/>
                        <a:t> </a:t>
                      </a:r>
                      <a:r>
                        <a:rPr lang="en-US" sz="800" baseline="0" dirty="0" err="1"/>
                        <a:t>perizinan</a:t>
                      </a:r>
                      <a:endParaRPr lang="en-US" sz="800" dirty="0"/>
                    </a:p>
                  </a:txBody>
                  <a:tcPr>
                    <a:solidFill>
                      <a:schemeClr val="accent1">
                        <a:lumMod val="20000"/>
                        <a:lumOff val="80000"/>
                      </a:schemeClr>
                    </a:solidFill>
                  </a:tcPr>
                </a:tc>
                <a:tc>
                  <a:txBody>
                    <a:bodyPr/>
                    <a:lstStyle/>
                    <a:p>
                      <a:r>
                        <a:rPr lang="en-US" sz="800" dirty="0"/>
                        <a:t>B 03</a:t>
                      </a:r>
                    </a:p>
                    <a:p>
                      <a:endParaRPr lang="en-US" sz="800" dirty="0"/>
                    </a:p>
                    <a:p>
                      <a:pPr marL="115888" indent="-115888">
                        <a:buFont typeface="+mj-lt"/>
                        <a:buAutoNum type="arabicPeriod"/>
                      </a:pPr>
                      <a:r>
                        <a:rPr lang="en-US" sz="800" dirty="0" err="1"/>
                        <a:t>Tersusunnya</a:t>
                      </a:r>
                      <a:r>
                        <a:rPr lang="en-US" sz="800" dirty="0"/>
                        <a:t> </a:t>
                      </a:r>
                      <a:r>
                        <a:rPr lang="en-US" sz="800" dirty="0" err="1"/>
                        <a:t>inve</a:t>
                      </a:r>
                      <a:r>
                        <a:rPr lang="id-ID" sz="800" dirty="0"/>
                        <a:t>n</a:t>
                      </a:r>
                      <a:r>
                        <a:rPr lang="en-US" sz="800" dirty="0" err="1"/>
                        <a:t>tarisasi</a:t>
                      </a:r>
                      <a:r>
                        <a:rPr lang="en-US" sz="800" dirty="0"/>
                        <a:t> data </a:t>
                      </a:r>
                      <a:r>
                        <a:rPr lang="en-US" sz="800" dirty="0" err="1"/>
                        <a:t>izin</a:t>
                      </a:r>
                      <a:r>
                        <a:rPr lang="en-US" sz="800" dirty="0"/>
                        <a:t> dan non </a:t>
                      </a:r>
                      <a:r>
                        <a:rPr lang="en-US" sz="800" dirty="0" err="1"/>
                        <a:t>izin</a:t>
                      </a:r>
                      <a:r>
                        <a:rPr lang="en-US" sz="800" dirty="0"/>
                        <a:t> yang </a:t>
                      </a:r>
                      <a:r>
                        <a:rPr lang="en-US" sz="800" dirty="0" err="1"/>
                        <a:t>ada</a:t>
                      </a:r>
                      <a:r>
                        <a:rPr lang="en-US" sz="800" dirty="0"/>
                        <a:t> di </a:t>
                      </a:r>
                      <a:r>
                        <a:rPr lang="en-US" sz="800" dirty="0" err="1"/>
                        <a:t>semua</a:t>
                      </a:r>
                      <a:r>
                        <a:rPr lang="en-US" sz="800" dirty="0"/>
                        <a:t> SKPD </a:t>
                      </a:r>
                    </a:p>
                    <a:p>
                      <a:pPr marL="115888" indent="-115888">
                        <a:buFont typeface="+mj-lt"/>
                        <a:buAutoNum type="arabicPeriod"/>
                      </a:pPr>
                      <a:r>
                        <a:rPr lang="en-US" sz="800" dirty="0" err="1"/>
                        <a:t>Tersusun</a:t>
                      </a:r>
                      <a:r>
                        <a:rPr lang="id-ID" sz="800" dirty="0"/>
                        <a:t>n</a:t>
                      </a:r>
                      <a:r>
                        <a:rPr lang="en-US" sz="800" dirty="0" err="1"/>
                        <a:t>ya</a:t>
                      </a:r>
                      <a:r>
                        <a:rPr lang="en-US" sz="800" baseline="0" dirty="0"/>
                        <a:t> </a:t>
                      </a:r>
                      <a:r>
                        <a:rPr lang="en-US" sz="800" baseline="0" dirty="0" err="1"/>
                        <a:t>inventaris</a:t>
                      </a:r>
                      <a:r>
                        <a:rPr lang="id-ID" sz="800" baseline="0" dirty="0"/>
                        <a:t>asi</a:t>
                      </a:r>
                      <a:r>
                        <a:rPr lang="en-US" sz="800" baseline="0" dirty="0"/>
                        <a:t> data </a:t>
                      </a:r>
                      <a:r>
                        <a:rPr lang="en-US" sz="800" baseline="0" dirty="0" err="1"/>
                        <a:t>peraturan</a:t>
                      </a:r>
                      <a:r>
                        <a:rPr lang="en-US" sz="800" baseline="0" dirty="0"/>
                        <a:t>/</a:t>
                      </a:r>
                      <a:r>
                        <a:rPr lang="en-US" sz="800" baseline="0" dirty="0" err="1"/>
                        <a:t>kebijakan</a:t>
                      </a:r>
                      <a:r>
                        <a:rPr lang="en-US" sz="800" baseline="0" dirty="0"/>
                        <a:t> </a:t>
                      </a:r>
                      <a:r>
                        <a:rPr lang="en-US" sz="800" baseline="0" dirty="0" err="1"/>
                        <a:t>tentang</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en-US" sz="800" dirty="0"/>
                    </a:p>
                    <a:p>
                      <a:pPr marL="115888" indent="-115888">
                        <a:buFont typeface="+mj-lt"/>
                        <a:buAutoNum type="arabicPeriod"/>
                      </a:pPr>
                      <a:r>
                        <a:rPr lang="en-US" sz="800" baseline="0" dirty="0" err="1"/>
                        <a:t>Tersusunnya</a:t>
                      </a:r>
                      <a:r>
                        <a:rPr lang="en-US" sz="800" baseline="0" dirty="0"/>
                        <a:t> </a:t>
                      </a:r>
                      <a:r>
                        <a:rPr lang="en-US" sz="800" baseline="0" dirty="0" err="1"/>
                        <a:t>rancangan</a:t>
                      </a:r>
                      <a:r>
                        <a:rPr lang="en-US" sz="800" baseline="0" dirty="0"/>
                        <a:t> </a:t>
                      </a:r>
                      <a:r>
                        <a:rPr lang="en-US" sz="800" baseline="0" dirty="0" err="1"/>
                        <a:t>peraturan</a:t>
                      </a:r>
                      <a:r>
                        <a:rPr lang="en-US" sz="800" baseline="0" dirty="0"/>
                        <a:t> </a:t>
                      </a:r>
                      <a:r>
                        <a:rPr lang="en-US" sz="800" baseline="0" dirty="0" err="1"/>
                        <a:t>kepala</a:t>
                      </a:r>
                      <a:r>
                        <a:rPr lang="en-US" sz="800" baseline="0" dirty="0"/>
                        <a:t> </a:t>
                      </a:r>
                      <a:r>
                        <a:rPr lang="en-US" sz="800" baseline="0" dirty="0" err="1"/>
                        <a:t>daerah</a:t>
                      </a:r>
                      <a:r>
                        <a:rPr lang="en-US" sz="800" baseline="0" dirty="0"/>
                        <a:t> </a:t>
                      </a:r>
                      <a:r>
                        <a:rPr lang="en-US" sz="800" baseline="0" dirty="0" err="1"/>
                        <a:t>tentang</a:t>
                      </a:r>
                      <a:r>
                        <a:rPr lang="en-US" sz="800" baseline="0" dirty="0"/>
                        <a:t> </a:t>
                      </a:r>
                      <a:r>
                        <a:rPr lang="en-US" sz="800" baseline="0" dirty="0" err="1"/>
                        <a:t>pelimpahan</a:t>
                      </a:r>
                      <a:r>
                        <a:rPr lang="en-US" sz="800" baseline="0" dirty="0"/>
                        <a:t> </a:t>
                      </a:r>
                      <a:r>
                        <a:rPr lang="en-US" sz="800" baseline="0" dirty="0" err="1"/>
                        <a:t>seluruh</a:t>
                      </a:r>
                      <a:r>
                        <a:rPr lang="en-US" sz="800" baseline="0" dirty="0"/>
                        <a:t> </a:t>
                      </a:r>
                      <a:r>
                        <a:rPr lang="en-US" sz="800" baseline="0" dirty="0" err="1"/>
                        <a:t>kewenangan</a:t>
                      </a:r>
                      <a:r>
                        <a:rPr lang="en-US" sz="800" baseline="0" dirty="0"/>
                        <a:t> </a:t>
                      </a:r>
                      <a:r>
                        <a:rPr lang="en-US" sz="800" baseline="0" dirty="0" err="1"/>
                        <a:t>perizian</a:t>
                      </a:r>
                      <a:r>
                        <a:rPr lang="en-US" sz="800" baseline="0" dirty="0"/>
                        <a:t> dan non </a:t>
                      </a:r>
                      <a:r>
                        <a:rPr lang="en-US" sz="800" baseline="0" dirty="0" err="1"/>
                        <a:t>perizinan</a:t>
                      </a:r>
                      <a:r>
                        <a:rPr lang="en-US" sz="800" baseline="0" dirty="0"/>
                        <a:t> di </a:t>
                      </a:r>
                      <a:r>
                        <a:rPr lang="en-US" sz="800" baseline="0" dirty="0" err="1"/>
                        <a:t>daerah</a:t>
                      </a:r>
                      <a:r>
                        <a:rPr lang="en-US" sz="800" baseline="0" dirty="0"/>
                        <a:t> </a:t>
                      </a:r>
                      <a:r>
                        <a:rPr lang="en-US" sz="800" baseline="0" dirty="0" err="1"/>
                        <a:t>kepada</a:t>
                      </a:r>
                      <a:r>
                        <a:rPr lang="en-US" sz="800" baseline="0" dirty="0"/>
                        <a:t> </a:t>
                      </a:r>
                      <a:r>
                        <a:rPr lang="en-US" sz="800" baseline="0" dirty="0" err="1"/>
                        <a:t>lembaga</a:t>
                      </a:r>
                      <a:r>
                        <a:rPr lang="en-US" sz="800" baseline="0" dirty="0"/>
                        <a:t> PTSP</a:t>
                      </a:r>
                    </a:p>
                    <a:p>
                      <a:pPr marL="115888" indent="-115888">
                        <a:buFont typeface="+mj-lt"/>
                        <a:buAutoNum type="arabicPeriod"/>
                      </a:pPr>
                      <a:r>
                        <a:rPr lang="en-US" sz="800" baseline="0" dirty="0" err="1"/>
                        <a:t>Tersusun</a:t>
                      </a:r>
                      <a:r>
                        <a:rPr lang="id-ID" sz="800" baseline="0" dirty="0"/>
                        <a:t>n</a:t>
                      </a:r>
                      <a:r>
                        <a:rPr lang="en-US" sz="800" baseline="0" dirty="0" err="1"/>
                        <a:t>ya</a:t>
                      </a:r>
                      <a:r>
                        <a:rPr lang="en-US" sz="800" baseline="0" dirty="0"/>
                        <a:t> </a:t>
                      </a:r>
                      <a:r>
                        <a:rPr lang="en-US" sz="800" baseline="0" dirty="0" err="1"/>
                        <a:t>rancangan</a:t>
                      </a:r>
                      <a:r>
                        <a:rPr lang="en-US" sz="800" baseline="0" dirty="0"/>
                        <a:t> </a:t>
                      </a:r>
                      <a:r>
                        <a:rPr lang="en-US" sz="800" baseline="0" dirty="0" err="1"/>
                        <a:t>Standar</a:t>
                      </a:r>
                      <a:r>
                        <a:rPr lang="en-US" sz="800" baseline="0" dirty="0"/>
                        <a:t> </a:t>
                      </a:r>
                      <a:r>
                        <a:rPr lang="en-US" sz="800" baseline="0" dirty="0" err="1"/>
                        <a:t>Operasional</a:t>
                      </a:r>
                      <a:r>
                        <a:rPr lang="en-US" sz="800" baseline="0" dirty="0"/>
                        <a:t> </a:t>
                      </a:r>
                      <a:r>
                        <a:rPr lang="en-US" sz="800" baseline="0" dirty="0" err="1"/>
                        <a:t>Prosedur</a:t>
                      </a:r>
                      <a:r>
                        <a:rPr lang="en-US" sz="800" baseline="0" dirty="0"/>
                        <a:t> </a:t>
                      </a:r>
                      <a:r>
                        <a:rPr lang="en-US" sz="800" baseline="0" dirty="0" err="1"/>
                        <a:t>pengurusan</a:t>
                      </a:r>
                      <a:r>
                        <a:rPr lang="en-US" sz="800" baseline="0" dirty="0"/>
                        <a:t> </a:t>
                      </a:r>
                      <a:r>
                        <a:rPr lang="en-US" sz="800" baseline="0" dirty="0" err="1"/>
                        <a:t>perizinan</a:t>
                      </a:r>
                      <a:r>
                        <a:rPr lang="en-US" sz="800" baseline="0" dirty="0"/>
                        <a:t> yang </a:t>
                      </a:r>
                      <a:r>
                        <a:rPr lang="en-US" sz="800" baseline="0" dirty="0" err="1"/>
                        <a:t>mempersyaratkan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pembayaran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endParaRPr lang="en-US" sz="800" dirty="0"/>
                    </a:p>
                    <a:p>
                      <a:pPr marL="115888" indent="-115888">
                        <a:buFont typeface="+mj-lt"/>
                        <a:buAutoNum type="arabicPeriod"/>
                      </a:pPr>
                      <a:r>
                        <a:rPr lang="en-US" sz="800" dirty="0"/>
                        <a:t>Scan </a:t>
                      </a:r>
                      <a:r>
                        <a:rPr lang="en-US" sz="800" dirty="0" err="1"/>
                        <a:t>daftar</a:t>
                      </a:r>
                      <a:r>
                        <a:rPr lang="en-US" sz="800" dirty="0"/>
                        <a:t> </a:t>
                      </a:r>
                      <a:r>
                        <a:rPr lang="en-US" sz="800" dirty="0" err="1"/>
                        <a:t>inventarisasi</a:t>
                      </a:r>
                      <a:r>
                        <a:rPr lang="en-US" sz="800" baseline="0" dirty="0"/>
                        <a:t> data </a:t>
                      </a:r>
                      <a:r>
                        <a:rPr lang="en-US" sz="800" baseline="0" dirty="0" err="1"/>
                        <a:t>izin</a:t>
                      </a:r>
                      <a:r>
                        <a:rPr lang="en-US" sz="800" baseline="0" dirty="0"/>
                        <a:t> </a:t>
                      </a:r>
                      <a:r>
                        <a:rPr lang="en-US" sz="800" baseline="0" dirty="0" err="1"/>
                        <a:t>dan</a:t>
                      </a:r>
                      <a:r>
                        <a:rPr lang="en-US" sz="800" baseline="0" dirty="0"/>
                        <a:t> non</a:t>
                      </a:r>
                      <a:r>
                        <a:rPr lang="id-ID" sz="800" baseline="0" dirty="0"/>
                        <a:t> </a:t>
                      </a:r>
                      <a:r>
                        <a:rPr lang="en-US" sz="800" baseline="0" dirty="0" err="1"/>
                        <a:t>izin</a:t>
                      </a:r>
                      <a:r>
                        <a:rPr lang="en-US" sz="800" baseline="0" dirty="0"/>
                        <a:t> di </a:t>
                      </a:r>
                      <a:r>
                        <a:rPr lang="en-US" sz="800" baseline="0" dirty="0" err="1"/>
                        <a:t>semua</a:t>
                      </a:r>
                      <a:r>
                        <a:rPr lang="en-US" sz="800" baseline="0" dirty="0"/>
                        <a:t> SKPD yang </a:t>
                      </a:r>
                      <a:r>
                        <a:rPr lang="en-US" sz="800" baseline="0" dirty="0" err="1"/>
                        <a:t>belum</a:t>
                      </a:r>
                      <a:r>
                        <a:rPr lang="en-US" sz="800" baseline="0" dirty="0"/>
                        <a:t> </a:t>
                      </a:r>
                      <a:r>
                        <a:rPr lang="en-US" sz="800" baseline="0" dirty="0" err="1"/>
                        <a:t>dilimpahkan</a:t>
                      </a:r>
                      <a:r>
                        <a:rPr lang="en-US" sz="800" baseline="0" dirty="0"/>
                        <a:t> </a:t>
                      </a:r>
                      <a:r>
                        <a:rPr lang="en-US" sz="800" baseline="0" dirty="0" err="1"/>
                        <a:t>ke</a:t>
                      </a:r>
                      <a:r>
                        <a:rPr lang="en-US" sz="800" baseline="0" dirty="0"/>
                        <a:t> PTSP </a:t>
                      </a:r>
                    </a:p>
                    <a:p>
                      <a:pPr marL="115888" indent="-115888">
                        <a:buFont typeface="+mj-lt"/>
                        <a:buAutoNum type="arabicPeriod"/>
                      </a:pPr>
                      <a:r>
                        <a:rPr lang="en-US" sz="800" baseline="0" dirty="0"/>
                        <a:t>Scan </a:t>
                      </a:r>
                      <a:r>
                        <a:rPr lang="en-US" sz="800" baseline="0" dirty="0" err="1"/>
                        <a:t>daftar</a:t>
                      </a:r>
                      <a:r>
                        <a:rPr lang="en-US" sz="800" baseline="0" dirty="0"/>
                        <a:t> </a:t>
                      </a:r>
                      <a:r>
                        <a:rPr lang="en-US" sz="800" baseline="0" dirty="0" err="1"/>
                        <a:t>inventarisasi</a:t>
                      </a:r>
                      <a:r>
                        <a:rPr lang="en-US" sz="800" baseline="0" dirty="0"/>
                        <a:t> data </a:t>
                      </a:r>
                      <a:r>
                        <a:rPr lang="en-US" sz="800" baseline="0" dirty="0" err="1"/>
                        <a:t>peraturan</a:t>
                      </a:r>
                      <a:r>
                        <a:rPr lang="en-US" sz="800" baseline="0" dirty="0"/>
                        <a:t>/</a:t>
                      </a:r>
                      <a:r>
                        <a:rPr lang="en-US" sz="800" baseline="0" dirty="0" err="1"/>
                        <a:t>kebijakan</a:t>
                      </a:r>
                      <a:r>
                        <a:rPr lang="en-US" sz="800" baseline="0" dirty="0"/>
                        <a:t> </a:t>
                      </a:r>
                      <a:r>
                        <a:rPr lang="en-US" sz="800" baseline="0" dirty="0" err="1"/>
                        <a:t>tentang</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id-ID" sz="800" baseline="0" dirty="0"/>
                    </a:p>
                    <a:p>
                      <a:pPr marL="115888" indent="-115888">
                        <a:buFont typeface="+mj-lt"/>
                        <a:buAutoNum type="arabicPeriod"/>
                      </a:pPr>
                      <a:r>
                        <a:rPr lang="id-ID" sz="800" baseline="0" dirty="0"/>
                        <a:t>Scan rancangan peraturan kepala daerah tentang pelimpahan seluruh kewenangan  perijinan dan non perijinan di daerah kepada lembaga PTSP</a:t>
                      </a:r>
                      <a:endParaRPr lang="en-US" sz="800" baseline="0" dirty="0"/>
                    </a:p>
                    <a:p>
                      <a:pPr marL="115888" indent="-115888">
                        <a:buFont typeface="+mj-lt"/>
                        <a:buAutoNum type="arabicPeriod"/>
                      </a:pPr>
                      <a:r>
                        <a:rPr lang="en-US" sz="800" baseline="0" dirty="0"/>
                        <a:t>Scan </a:t>
                      </a:r>
                      <a:r>
                        <a:rPr lang="en-US" sz="800" baseline="0" dirty="0" err="1"/>
                        <a:t>rancangan</a:t>
                      </a:r>
                      <a:r>
                        <a:rPr lang="en-US" sz="800" baseline="0" dirty="0"/>
                        <a:t> </a:t>
                      </a:r>
                      <a:r>
                        <a:rPr lang="en-US" sz="800" baseline="0" dirty="0" err="1"/>
                        <a:t>peraturan</a:t>
                      </a:r>
                      <a:r>
                        <a:rPr lang="en-US" sz="800" baseline="0" dirty="0"/>
                        <a:t> </a:t>
                      </a:r>
                      <a:r>
                        <a:rPr lang="en-US" sz="800" baseline="0" dirty="0" err="1"/>
                        <a:t>kepala</a:t>
                      </a:r>
                      <a:r>
                        <a:rPr lang="en-US" sz="800" baseline="0" dirty="0"/>
                        <a:t> PTSP </a:t>
                      </a:r>
                      <a:r>
                        <a:rPr lang="en-US" sz="800" baseline="0" dirty="0" err="1"/>
                        <a:t>tentang</a:t>
                      </a:r>
                      <a:r>
                        <a:rPr lang="en-US" sz="800" baseline="0" dirty="0"/>
                        <a:t> </a:t>
                      </a:r>
                      <a:r>
                        <a:rPr lang="en-US" sz="800" baseline="0" dirty="0" err="1"/>
                        <a:t>Standar</a:t>
                      </a:r>
                      <a:r>
                        <a:rPr lang="en-US" sz="800" baseline="0" dirty="0"/>
                        <a:t> </a:t>
                      </a:r>
                      <a:r>
                        <a:rPr lang="en-US" sz="800" baseline="0" dirty="0" err="1"/>
                        <a:t>Operasional</a:t>
                      </a:r>
                      <a:r>
                        <a:rPr lang="en-US" sz="800" baseline="0" dirty="0"/>
                        <a:t> </a:t>
                      </a:r>
                      <a:r>
                        <a:rPr lang="en-US" sz="800" baseline="0" dirty="0" err="1"/>
                        <a:t>Prosedur</a:t>
                      </a:r>
                      <a:r>
                        <a:rPr lang="en-US" sz="800" baseline="0" dirty="0"/>
                        <a:t> </a:t>
                      </a:r>
                      <a:r>
                        <a:rPr lang="en-US" sz="800" baseline="0" dirty="0" err="1"/>
                        <a:t>pengurusan</a:t>
                      </a:r>
                      <a:r>
                        <a:rPr lang="en-US" sz="800" baseline="0" dirty="0"/>
                        <a:t> </a:t>
                      </a:r>
                      <a:r>
                        <a:rPr lang="en-US" sz="800" baseline="0" dirty="0" err="1"/>
                        <a:t>perizinan</a:t>
                      </a:r>
                      <a:r>
                        <a:rPr lang="en-US" sz="800" baseline="0" dirty="0"/>
                        <a:t> yang </a:t>
                      </a:r>
                      <a:r>
                        <a:rPr lang="en-US" sz="800" baseline="0" dirty="0" err="1"/>
                        <a:t>mempersyaratkan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pembayaran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en-US" sz="800" dirty="0"/>
                    </a:p>
                  </a:txBody>
                  <a:tcPr>
                    <a:solidFill>
                      <a:schemeClr val="accent1">
                        <a:lumMod val="20000"/>
                        <a:lumOff val="80000"/>
                      </a:schemeClr>
                    </a:solidFill>
                  </a:tcPr>
                </a:tc>
                <a:tc>
                  <a:txBody>
                    <a:bodyPr/>
                    <a:lstStyle/>
                    <a:p>
                      <a:pPr marL="115888" indent="-115888">
                        <a:buFont typeface="+mj-lt"/>
                        <a:buAutoNum type="arabicPeriod"/>
                      </a:pPr>
                      <a:endParaRPr lang="en-US" sz="800" dirty="0"/>
                    </a:p>
                    <a:p>
                      <a:pPr marL="115888" indent="-115888">
                        <a:buFont typeface="+mj-lt"/>
                        <a:buAutoNum type="arabicPeriod"/>
                      </a:pPr>
                      <a:endParaRPr lang="en-US" sz="800" dirty="0"/>
                    </a:p>
                    <a:p>
                      <a:pPr marL="115888" indent="-115888">
                        <a:buFont typeface="+mj-lt"/>
                        <a:buAutoNum type="arabicPeriod"/>
                      </a:pPr>
                      <a:r>
                        <a:rPr lang="id-ID" sz="800" dirty="0"/>
                        <a:t>Dinas</a:t>
                      </a:r>
                      <a:r>
                        <a:rPr lang="id-ID" sz="800" baseline="0" dirty="0"/>
                        <a:t> Penanaman Modal dan PTSP</a:t>
                      </a:r>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r>
                        <a:rPr lang="id-ID" sz="800" dirty="0"/>
                        <a:t>Dinas</a:t>
                      </a:r>
                      <a:r>
                        <a:rPr lang="id-ID" sz="800" baseline="0" dirty="0"/>
                        <a:t> Penanaman Modal dan PTSP</a:t>
                      </a:r>
                      <a:endParaRPr lang="en-US" sz="800" baseline="0" dirty="0"/>
                    </a:p>
                    <a:p>
                      <a:pPr marL="115888" indent="-115888">
                        <a:buFont typeface="+mj-lt"/>
                        <a:buAutoNum type="arabicPeriod"/>
                      </a:pPr>
                      <a:endParaRPr lang="en-US" sz="800" baseline="0" dirty="0"/>
                    </a:p>
                    <a:p>
                      <a:pPr marL="115888" indent="-115888">
                        <a:buFont typeface="+mj-lt"/>
                        <a:buAutoNum type="arabicPeriod"/>
                      </a:pPr>
                      <a:endParaRPr lang="en-US" sz="800" baseline="0" dirty="0"/>
                    </a:p>
                    <a:p>
                      <a:pPr marL="115888" indent="-115888">
                        <a:buFont typeface="+mj-lt"/>
                        <a:buAutoNum type="arabicPeriod"/>
                      </a:pPr>
                      <a:r>
                        <a:rPr lang="id-ID" sz="800" dirty="0"/>
                        <a:t>Dinas</a:t>
                      </a:r>
                      <a:r>
                        <a:rPr lang="id-ID" sz="800" baseline="0" dirty="0"/>
                        <a:t> Penanaman Modal dan PTSP</a:t>
                      </a:r>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indent="-115888">
                        <a:buFont typeface="+mj-lt"/>
                        <a:buAutoNum type="arabicPeriod"/>
                      </a:pPr>
                      <a:endParaRPr lang="id-ID" sz="800" baseline="0" dirty="0"/>
                    </a:p>
                    <a:p>
                      <a:pPr marL="115888" marR="0" indent="-115888"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p>
                    <a:p>
                      <a:pPr marL="115888" indent="-115888">
                        <a:buFont typeface="+mj-lt"/>
                        <a:buAutoNum type="arabicPeriod"/>
                      </a:pPr>
                      <a:endParaRPr lang="en-US" sz="800" dirty="0"/>
                    </a:p>
                  </a:txBody>
                  <a:tcP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a:off x="7302060" y="21020"/>
            <a:ext cx="182880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a:t>
            </a:r>
          </a:p>
        </p:txBody>
      </p:sp>
      <p:sp>
        <p:nvSpPr>
          <p:cNvPr id="6" name="Rectangle 5"/>
          <p:cNvSpPr/>
          <p:nvPr/>
        </p:nvSpPr>
        <p:spPr>
          <a:xfrm>
            <a:off x="123500" y="486100"/>
            <a:ext cx="9414640" cy="338554"/>
          </a:xfrm>
          <a:prstGeom prst="rect">
            <a:avLst/>
          </a:prstGeom>
        </p:spPr>
        <p:txBody>
          <a:bodyPr wrap="square">
            <a:spAutoFit/>
          </a:bodyPr>
          <a:lstStyle/>
          <a:p>
            <a:r>
              <a:rPr lang="en-US" sz="1400" b="1" dirty="0" err="1"/>
              <a:t>Pelimpahan</a:t>
            </a:r>
            <a:r>
              <a:rPr lang="en-US" sz="1400" b="1" dirty="0"/>
              <a:t> </a:t>
            </a:r>
            <a:r>
              <a:rPr lang="en-US" sz="1400" b="1" dirty="0" err="1"/>
              <a:t>seluruh</a:t>
            </a:r>
            <a:r>
              <a:rPr lang="en-US" sz="1400" b="1" dirty="0"/>
              <a:t> </a:t>
            </a:r>
            <a:r>
              <a:rPr lang="en-US" sz="1400" b="1" dirty="0" err="1"/>
              <a:t>kewenangan</a:t>
            </a:r>
            <a:r>
              <a:rPr lang="en-US" sz="1400" b="1" dirty="0"/>
              <a:t> </a:t>
            </a:r>
            <a:r>
              <a:rPr lang="en-US" sz="1400" b="1" dirty="0" err="1"/>
              <a:t>pener</a:t>
            </a:r>
            <a:r>
              <a:rPr lang="id-ID" sz="1400" b="1" dirty="0"/>
              <a:t>b</a:t>
            </a:r>
            <a:r>
              <a:rPr lang="en-US" sz="1400" b="1" dirty="0"/>
              <a:t>i</a:t>
            </a:r>
            <a:r>
              <a:rPr lang="id-ID" sz="1400" b="1" dirty="0"/>
              <a:t>t</a:t>
            </a:r>
            <a:r>
              <a:rPr lang="en-US" sz="1400" b="1" dirty="0"/>
              <a:t>an </a:t>
            </a:r>
            <a:r>
              <a:rPr lang="en-US" sz="1400" b="1" dirty="0" err="1"/>
              <a:t>izin</a:t>
            </a:r>
            <a:r>
              <a:rPr lang="en-US" sz="1400" b="1" dirty="0"/>
              <a:t> di </a:t>
            </a:r>
            <a:r>
              <a:rPr lang="en-US" sz="1400" b="1" dirty="0" err="1"/>
              <a:t>daerah</a:t>
            </a:r>
            <a:r>
              <a:rPr lang="en-US" sz="1400" b="1" dirty="0"/>
              <a:t> </a:t>
            </a:r>
            <a:r>
              <a:rPr lang="en-US" sz="1400" b="1" dirty="0" err="1"/>
              <a:t>kepada</a:t>
            </a:r>
            <a:r>
              <a:rPr lang="en-US" sz="1400" b="1" dirty="0"/>
              <a:t> </a:t>
            </a:r>
            <a:r>
              <a:rPr lang="en-US" sz="1400" b="1" dirty="0" err="1"/>
              <a:t>lembaga</a:t>
            </a:r>
            <a:r>
              <a:rPr lang="en-US" sz="1400" b="1" dirty="0"/>
              <a:t> </a:t>
            </a:r>
            <a:r>
              <a:rPr lang="en-US" sz="1400" b="1" dirty="0" err="1"/>
              <a:t>pelayanan</a:t>
            </a:r>
            <a:r>
              <a:rPr lang="en-US" sz="1400" b="1" dirty="0"/>
              <a:t> </a:t>
            </a:r>
            <a:r>
              <a:rPr lang="id-ID" sz="1400" b="1" dirty="0"/>
              <a:t>terpadu </a:t>
            </a:r>
            <a:r>
              <a:rPr lang="en-US" sz="1400" b="1" dirty="0" err="1"/>
              <a:t>satu</a:t>
            </a:r>
            <a:r>
              <a:rPr lang="en-US" sz="1400" b="1" dirty="0"/>
              <a:t> </a:t>
            </a:r>
            <a:r>
              <a:rPr lang="en-US" sz="1400" b="1" dirty="0" err="1"/>
              <a:t>pintu</a:t>
            </a:r>
            <a:r>
              <a:rPr lang="en-US" sz="1400" b="1" dirty="0"/>
              <a:t> (PTSP</a:t>
            </a:r>
            <a:r>
              <a:rPr lang="en-US" sz="1600" b="1" dirty="0"/>
              <a:t>)</a:t>
            </a:r>
          </a:p>
        </p:txBody>
      </p:sp>
      <p:sp>
        <p:nvSpPr>
          <p:cNvPr id="7" name="Rectangle 6"/>
          <p:cNvSpPr/>
          <p:nvPr/>
        </p:nvSpPr>
        <p:spPr>
          <a:xfrm>
            <a:off x="120870" y="186561"/>
            <a:ext cx="6324600" cy="369332"/>
          </a:xfrm>
          <a:prstGeom prst="rect">
            <a:avLst/>
          </a:prstGeom>
        </p:spPr>
        <p:txBody>
          <a:bodyPr wrap="square">
            <a:spAutoFit/>
          </a:bodyPr>
          <a:lstStyle/>
          <a:p>
            <a:r>
              <a:rPr lang="en-US" b="1" dirty="0"/>
              <a:t>AKSI : 1</a:t>
            </a:r>
          </a:p>
        </p:txBody>
      </p:sp>
      <p:cxnSp>
        <p:nvCxnSpPr>
          <p:cNvPr id="10" name="Straight Connector 9"/>
          <p:cNvCxnSpPr/>
          <p:nvPr/>
        </p:nvCxnSpPr>
        <p:spPr>
          <a:xfrm>
            <a:off x="7010400" y="915193"/>
            <a:ext cx="1905000" cy="79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11194" y="934244"/>
            <a:ext cx="14641" cy="539035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6324600"/>
            <a:ext cx="188956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915400" y="915194"/>
            <a:ext cx="794" cy="53332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95915401"/>
              </p:ext>
            </p:extLst>
          </p:nvPr>
        </p:nvGraphicFramePr>
        <p:xfrm>
          <a:off x="218091" y="937260"/>
          <a:ext cx="8671028" cy="6408898"/>
        </p:xfrm>
        <a:graphic>
          <a:graphicData uri="http://schemas.openxmlformats.org/drawingml/2006/table">
            <a:tbl>
              <a:tblPr firstRow="1" bandRow="1">
                <a:tableStyleId>{5C22544A-7EE6-4342-B048-85BDC9FD1C3A}</a:tableStyleId>
              </a:tblPr>
              <a:tblGrid>
                <a:gridCol w="335766">
                  <a:extLst>
                    <a:ext uri="{9D8B030D-6E8A-4147-A177-3AD203B41FA5}">
                      <a16:colId xmlns:a16="http://schemas.microsoft.com/office/drawing/2014/main" xmlns="" val="20000"/>
                    </a:ext>
                  </a:extLst>
                </a:gridCol>
                <a:gridCol w="680370">
                  <a:extLst>
                    <a:ext uri="{9D8B030D-6E8A-4147-A177-3AD203B41FA5}">
                      <a16:colId xmlns:a16="http://schemas.microsoft.com/office/drawing/2014/main" xmlns="" val="20001"/>
                    </a:ext>
                  </a:extLst>
                </a:gridCol>
                <a:gridCol w="1151621">
                  <a:extLst>
                    <a:ext uri="{9D8B030D-6E8A-4147-A177-3AD203B41FA5}">
                      <a16:colId xmlns:a16="http://schemas.microsoft.com/office/drawing/2014/main" xmlns="" val="20002"/>
                    </a:ext>
                  </a:extLst>
                </a:gridCol>
                <a:gridCol w="812908">
                  <a:extLst>
                    <a:ext uri="{9D8B030D-6E8A-4147-A177-3AD203B41FA5}">
                      <a16:colId xmlns:a16="http://schemas.microsoft.com/office/drawing/2014/main" xmlns="" val="20003"/>
                    </a:ext>
                  </a:extLst>
                </a:gridCol>
                <a:gridCol w="948394">
                  <a:extLst>
                    <a:ext uri="{9D8B030D-6E8A-4147-A177-3AD203B41FA5}">
                      <a16:colId xmlns:a16="http://schemas.microsoft.com/office/drawing/2014/main" xmlns="" val="20004"/>
                    </a:ext>
                  </a:extLst>
                </a:gridCol>
                <a:gridCol w="880651">
                  <a:extLst>
                    <a:ext uri="{9D8B030D-6E8A-4147-A177-3AD203B41FA5}">
                      <a16:colId xmlns:a16="http://schemas.microsoft.com/office/drawing/2014/main" xmlns="" val="20005"/>
                    </a:ext>
                  </a:extLst>
                </a:gridCol>
                <a:gridCol w="1354848">
                  <a:extLst>
                    <a:ext uri="{9D8B030D-6E8A-4147-A177-3AD203B41FA5}">
                      <a16:colId xmlns:a16="http://schemas.microsoft.com/office/drawing/2014/main" xmlns="" val="20006"/>
                    </a:ext>
                  </a:extLst>
                </a:gridCol>
                <a:gridCol w="609682">
                  <a:extLst>
                    <a:ext uri="{9D8B030D-6E8A-4147-A177-3AD203B41FA5}">
                      <a16:colId xmlns:a16="http://schemas.microsoft.com/office/drawing/2014/main" xmlns="" val="20007"/>
                    </a:ext>
                  </a:extLst>
                </a:gridCol>
                <a:gridCol w="994538">
                  <a:extLst>
                    <a:ext uri="{9D8B030D-6E8A-4147-A177-3AD203B41FA5}">
                      <a16:colId xmlns:a16="http://schemas.microsoft.com/office/drawing/2014/main" xmlns="" val="20008"/>
                    </a:ext>
                  </a:extLst>
                </a:gridCol>
                <a:gridCol w="902250">
                  <a:extLst>
                    <a:ext uri="{9D8B030D-6E8A-4147-A177-3AD203B41FA5}">
                      <a16:colId xmlns:a16="http://schemas.microsoft.com/office/drawing/2014/main" xmlns="" val="20009"/>
                    </a:ext>
                  </a:extLst>
                </a:gridCol>
              </a:tblGrid>
              <a:tr h="456627">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SKPD PENANGGUNG JAWAB</a:t>
                      </a:r>
                    </a:p>
                  </a:txBody>
                  <a:tcPr anchor="ctr"/>
                </a:tc>
                <a:extLst>
                  <a:ext uri="{0D108BD9-81ED-4DB2-BD59-A6C34878D82A}">
                    <a16:rowId xmlns:a16="http://schemas.microsoft.com/office/drawing/2014/main" xmlns="" val="10000"/>
                  </a:ext>
                </a:extLst>
              </a:tr>
              <a:tr h="258755">
                <a:tc>
                  <a:txBody>
                    <a:bodyPr/>
                    <a:lstStyle/>
                    <a:p>
                      <a:pPr algn="ctr"/>
                      <a:endParaRPr lang="en-US" sz="1100" dirty="0"/>
                    </a:p>
                  </a:txBody>
                  <a:tcPr/>
                </a:tc>
                <a:tc>
                  <a:txBody>
                    <a:bodyPr/>
                    <a:lstStyle/>
                    <a:p>
                      <a:pPr algn="ctr"/>
                      <a:r>
                        <a:rPr lang="en-US" sz="1000" dirty="0">
                          <a:solidFill>
                            <a:schemeClr val="tx1"/>
                          </a:solidFill>
                        </a:rPr>
                        <a:t>(1)</a:t>
                      </a:r>
                    </a:p>
                  </a:txBody>
                  <a:tcPr/>
                </a:tc>
                <a:tc>
                  <a:txBody>
                    <a:bodyPr/>
                    <a:lstStyle/>
                    <a:p>
                      <a:pPr algn="ctr"/>
                      <a:r>
                        <a:rPr lang="en-US" sz="1000" dirty="0">
                          <a:solidFill>
                            <a:schemeClr val="tx1"/>
                          </a:solidFill>
                        </a:rPr>
                        <a:t>(2)</a:t>
                      </a:r>
                    </a:p>
                  </a:txBody>
                  <a:tcPr/>
                </a:tc>
                <a:tc>
                  <a:txBody>
                    <a:bodyPr/>
                    <a:lstStyle/>
                    <a:p>
                      <a:pPr algn="ctr"/>
                      <a:r>
                        <a:rPr lang="en-US" sz="1000" dirty="0">
                          <a:solidFill>
                            <a:schemeClr val="tx1"/>
                          </a:solidFill>
                        </a:rPr>
                        <a:t>(3)</a:t>
                      </a:r>
                    </a:p>
                  </a:txBody>
                  <a:tcPr/>
                </a:tc>
                <a:tc>
                  <a:txBody>
                    <a:bodyPr/>
                    <a:lstStyle/>
                    <a:p>
                      <a:pPr algn="ctr"/>
                      <a:r>
                        <a:rPr lang="en-US" sz="1000" dirty="0">
                          <a:solidFill>
                            <a:schemeClr val="tx1"/>
                          </a:solidFill>
                        </a:rPr>
                        <a:t>(4)</a:t>
                      </a:r>
                    </a:p>
                  </a:txBody>
                  <a:tcPr/>
                </a:tc>
                <a:tc>
                  <a:txBody>
                    <a:bodyPr/>
                    <a:lstStyle/>
                    <a:p>
                      <a:pPr algn="ctr"/>
                      <a:r>
                        <a:rPr lang="en-US" sz="1000" dirty="0">
                          <a:solidFill>
                            <a:schemeClr val="tx1"/>
                          </a:solidFill>
                        </a:rPr>
                        <a:t>(5)</a:t>
                      </a:r>
                    </a:p>
                  </a:txBody>
                  <a:tcPr/>
                </a:tc>
                <a:tc>
                  <a:txBody>
                    <a:bodyPr/>
                    <a:lstStyle/>
                    <a:p>
                      <a:pPr algn="ctr"/>
                      <a:r>
                        <a:rPr lang="en-US" sz="1000" dirty="0">
                          <a:solidFill>
                            <a:schemeClr val="tx1"/>
                          </a:solidFill>
                        </a:rPr>
                        <a:t>(6)</a:t>
                      </a:r>
                    </a:p>
                  </a:txBody>
                  <a:tcPr/>
                </a:tc>
                <a:tc>
                  <a:txBody>
                    <a:bodyPr/>
                    <a:lstStyle/>
                    <a:p>
                      <a:pPr algn="ctr"/>
                      <a:r>
                        <a:rPr lang="en-US" sz="1000" dirty="0">
                          <a:solidFill>
                            <a:schemeClr val="tx1"/>
                          </a:solidFill>
                        </a:rPr>
                        <a:t>(7)</a:t>
                      </a:r>
                    </a:p>
                  </a:txBody>
                  <a:tcPr/>
                </a:tc>
                <a:tc>
                  <a:txBody>
                    <a:bodyPr/>
                    <a:lstStyle/>
                    <a:p>
                      <a:pPr algn="ctr"/>
                      <a:r>
                        <a:rPr lang="en-US" sz="1000" dirty="0">
                          <a:solidFill>
                            <a:schemeClr val="tx1"/>
                          </a:solidFill>
                        </a:rPr>
                        <a:t>(8)</a:t>
                      </a:r>
                    </a:p>
                  </a:txBody>
                  <a:tcPr/>
                </a:tc>
                <a:tc>
                  <a:txBody>
                    <a:bodyPr/>
                    <a:lstStyle/>
                    <a:p>
                      <a:pPr algn="ctr"/>
                      <a:r>
                        <a:rPr lang="en-US" sz="1000" dirty="0">
                          <a:solidFill>
                            <a:schemeClr val="tx1"/>
                          </a:solidFill>
                        </a:rPr>
                        <a:t>(9)</a:t>
                      </a:r>
                    </a:p>
                  </a:txBody>
                  <a:tcPr/>
                </a:tc>
                <a:extLst>
                  <a:ext uri="{0D108BD9-81ED-4DB2-BD59-A6C34878D82A}">
                    <a16:rowId xmlns:a16="http://schemas.microsoft.com/office/drawing/2014/main" xmlns="" val="10001"/>
                  </a:ext>
                </a:extLst>
              </a:tr>
              <a:tr h="5692618">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r>
                        <a:rPr lang="en-US" sz="800" dirty="0"/>
                        <a:t>B 06</a:t>
                      </a:r>
                    </a:p>
                    <a:p>
                      <a:endParaRPr lang="en-US" sz="800" dirty="0"/>
                    </a:p>
                    <a:p>
                      <a:pPr marL="115888" indent="-115888">
                        <a:buFont typeface="+mj-lt"/>
                        <a:buAutoNum type="arabicPeriod"/>
                      </a:pPr>
                      <a:r>
                        <a:rPr lang="en-US" sz="800" dirty="0" err="1"/>
                        <a:t>Ditandatanganinya</a:t>
                      </a:r>
                      <a:r>
                        <a:rPr lang="en-US" sz="800" dirty="0"/>
                        <a:t> </a:t>
                      </a:r>
                      <a:r>
                        <a:rPr lang="en-US" sz="800" dirty="0" err="1"/>
                        <a:t>Peraturan</a:t>
                      </a:r>
                      <a:r>
                        <a:rPr lang="en-US" sz="800" dirty="0"/>
                        <a:t> </a:t>
                      </a:r>
                      <a:r>
                        <a:rPr lang="en-US" sz="800" dirty="0" err="1"/>
                        <a:t>Kepala</a:t>
                      </a:r>
                      <a:r>
                        <a:rPr lang="en-US" sz="800" dirty="0"/>
                        <a:t> Daerah </a:t>
                      </a:r>
                      <a:r>
                        <a:rPr lang="en-US" sz="800" dirty="0" err="1"/>
                        <a:t>tentang</a:t>
                      </a:r>
                      <a:r>
                        <a:rPr lang="en-US" sz="800" dirty="0"/>
                        <a:t> </a:t>
                      </a:r>
                      <a:r>
                        <a:rPr lang="en-US" sz="800" dirty="0" err="1"/>
                        <a:t>penlimbahan</a:t>
                      </a:r>
                      <a:r>
                        <a:rPr lang="en-US" sz="800" dirty="0"/>
                        <a:t> </a:t>
                      </a:r>
                      <a:r>
                        <a:rPr lang="en-US" sz="800" dirty="0" err="1"/>
                        <a:t>seluruh</a:t>
                      </a:r>
                      <a:r>
                        <a:rPr lang="en-US" sz="800" dirty="0"/>
                        <a:t> </a:t>
                      </a:r>
                      <a:r>
                        <a:rPr lang="en-US" sz="800" dirty="0" err="1"/>
                        <a:t>kewenangan</a:t>
                      </a:r>
                      <a:r>
                        <a:rPr lang="en-US" sz="800" baseline="0" dirty="0"/>
                        <a:t> </a:t>
                      </a:r>
                      <a:r>
                        <a:rPr lang="en-US" sz="800" baseline="0" dirty="0" err="1"/>
                        <a:t>perizinan</a:t>
                      </a:r>
                      <a:r>
                        <a:rPr lang="en-US" sz="800" baseline="0" dirty="0"/>
                        <a:t> </a:t>
                      </a:r>
                      <a:r>
                        <a:rPr lang="en-US" sz="800" baseline="0" dirty="0" err="1"/>
                        <a:t>di</a:t>
                      </a:r>
                      <a:r>
                        <a:rPr lang="en-US" sz="800" baseline="0" dirty="0"/>
                        <a:t> </a:t>
                      </a:r>
                      <a:r>
                        <a:rPr lang="en-US" sz="800" baseline="0" dirty="0" err="1"/>
                        <a:t>daerah</a:t>
                      </a:r>
                      <a:r>
                        <a:rPr lang="en-US" sz="800" baseline="0" dirty="0"/>
                        <a:t> </a:t>
                      </a:r>
                      <a:r>
                        <a:rPr lang="en-US" sz="800" baseline="0" dirty="0" err="1"/>
                        <a:t>kepada</a:t>
                      </a:r>
                      <a:r>
                        <a:rPr lang="en-US" sz="800" baseline="0" dirty="0"/>
                        <a:t> </a:t>
                      </a:r>
                      <a:r>
                        <a:rPr lang="en-US" sz="800" baseline="0" dirty="0" err="1"/>
                        <a:t>lembaga</a:t>
                      </a:r>
                      <a:r>
                        <a:rPr lang="en-US" sz="800" baseline="0" dirty="0"/>
                        <a:t> PTSP</a:t>
                      </a:r>
                    </a:p>
                    <a:p>
                      <a:pPr marL="115888" indent="-115888">
                        <a:buFont typeface="+mj-lt"/>
                        <a:buAutoNum type="arabicPeriod"/>
                      </a:pPr>
                      <a:r>
                        <a:rPr lang="en-US" sz="800" baseline="0" dirty="0" err="1"/>
                        <a:t>Ditandatanganinya</a:t>
                      </a:r>
                      <a:r>
                        <a:rPr lang="en-US" sz="800" baseline="0" dirty="0"/>
                        <a:t> </a:t>
                      </a:r>
                      <a:r>
                        <a:rPr lang="en-US" sz="800" baseline="0" dirty="0" err="1"/>
                        <a:t>Standar</a:t>
                      </a:r>
                      <a:r>
                        <a:rPr lang="en-US" sz="800" baseline="0" dirty="0"/>
                        <a:t> </a:t>
                      </a:r>
                      <a:r>
                        <a:rPr lang="en-US" sz="800" baseline="0" dirty="0" err="1"/>
                        <a:t>Operasional</a:t>
                      </a:r>
                      <a:r>
                        <a:rPr lang="en-US" sz="800" baseline="0" dirty="0"/>
                        <a:t> </a:t>
                      </a:r>
                      <a:r>
                        <a:rPr lang="en-US" sz="800" baseline="0" dirty="0" err="1"/>
                        <a:t>Prosedur</a:t>
                      </a:r>
                      <a:r>
                        <a:rPr lang="en-US" sz="800" baseline="0" dirty="0"/>
                        <a:t> </a:t>
                      </a:r>
                      <a:r>
                        <a:rPr lang="en-US" sz="800" baseline="0" dirty="0" err="1"/>
                        <a:t>pengurusan</a:t>
                      </a:r>
                      <a:r>
                        <a:rPr lang="en-US" sz="800" baseline="0" dirty="0"/>
                        <a:t> </a:t>
                      </a:r>
                      <a:r>
                        <a:rPr lang="en-US" sz="800" baseline="0" dirty="0" err="1"/>
                        <a:t>perizinan</a:t>
                      </a:r>
                      <a:r>
                        <a:rPr lang="en-US" sz="800" baseline="0" dirty="0"/>
                        <a:t> yang </a:t>
                      </a:r>
                      <a:r>
                        <a:rPr lang="en-US" sz="800" baseline="0" dirty="0" err="1"/>
                        <a:t>mempersyaratkan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en-US" sz="800" baseline="0" dirty="0"/>
                    </a:p>
                    <a:p>
                      <a:pPr marL="115888" indent="-115888">
                        <a:buFont typeface="+mj-lt"/>
                        <a:buAutoNum type="arabicPeriod"/>
                      </a:pPr>
                      <a:r>
                        <a:rPr lang="en-US" sz="800" baseline="0" dirty="0" err="1"/>
                        <a:t>Terlaksananya</a:t>
                      </a:r>
                      <a:r>
                        <a:rPr lang="en-US" sz="800" baseline="0" dirty="0"/>
                        <a:t> </a:t>
                      </a:r>
                      <a:r>
                        <a:rPr lang="en-US" sz="800" baseline="0" dirty="0" err="1"/>
                        <a:t>sosialisasi</a:t>
                      </a:r>
                      <a:r>
                        <a:rPr lang="en-US" sz="800" baseline="0" dirty="0"/>
                        <a:t> </a:t>
                      </a:r>
                      <a:r>
                        <a:rPr lang="en-US" sz="800" baseline="0" dirty="0" err="1"/>
                        <a:t>Peraturan</a:t>
                      </a:r>
                      <a:r>
                        <a:rPr lang="en-US" sz="800" baseline="0" dirty="0"/>
                        <a:t> </a:t>
                      </a:r>
                      <a:r>
                        <a:rPr lang="en-US" sz="800" baseline="0" dirty="0" err="1"/>
                        <a:t>Kepala</a:t>
                      </a:r>
                      <a:r>
                        <a:rPr lang="en-US" sz="800" baseline="0" dirty="0"/>
                        <a:t> Daerah </a:t>
                      </a:r>
                      <a:r>
                        <a:rPr lang="en-US" sz="800" baseline="0" dirty="0" err="1"/>
                        <a:t>tentang</a:t>
                      </a:r>
                      <a:r>
                        <a:rPr lang="en-US" sz="800" baseline="0" dirty="0"/>
                        <a:t> </a:t>
                      </a:r>
                      <a:r>
                        <a:rPr lang="en-US" sz="800" baseline="0" dirty="0" err="1"/>
                        <a:t>pelimpahan</a:t>
                      </a:r>
                      <a:r>
                        <a:rPr lang="en-US" sz="800" baseline="0" dirty="0"/>
                        <a:t> </a:t>
                      </a:r>
                      <a:r>
                        <a:rPr lang="en-US" sz="800" baseline="0" dirty="0" err="1"/>
                        <a:t>seluruh</a:t>
                      </a:r>
                      <a:r>
                        <a:rPr lang="en-US" sz="800" baseline="0" dirty="0"/>
                        <a:t> </a:t>
                      </a:r>
                      <a:r>
                        <a:rPr lang="en-US" sz="800" baseline="0" dirty="0" err="1"/>
                        <a:t>kewenangan</a:t>
                      </a:r>
                      <a:r>
                        <a:rPr lang="en-US" sz="800" baseline="0" dirty="0"/>
                        <a:t> </a:t>
                      </a:r>
                      <a:r>
                        <a:rPr lang="en-US" sz="800" baseline="0" dirty="0" err="1"/>
                        <a:t>perizinan</a:t>
                      </a:r>
                      <a:r>
                        <a:rPr lang="en-US" sz="800" baseline="0" dirty="0"/>
                        <a:t> dan non </a:t>
                      </a:r>
                      <a:r>
                        <a:rPr lang="en-US" sz="800" baseline="0" dirty="0" err="1"/>
                        <a:t>perizinan</a:t>
                      </a:r>
                      <a:r>
                        <a:rPr lang="en-US" sz="800" baseline="0" dirty="0"/>
                        <a:t> </a:t>
                      </a:r>
                      <a:r>
                        <a:rPr lang="en-US" sz="800" baseline="0" dirty="0" err="1"/>
                        <a:t>di</a:t>
                      </a:r>
                      <a:r>
                        <a:rPr lang="en-US" sz="800" baseline="0" dirty="0"/>
                        <a:t> </a:t>
                      </a:r>
                      <a:r>
                        <a:rPr lang="en-US" sz="800" baseline="0" dirty="0" err="1"/>
                        <a:t>daerah</a:t>
                      </a:r>
                      <a:r>
                        <a:rPr lang="en-US" sz="800" baseline="0" dirty="0"/>
                        <a:t> </a:t>
                      </a:r>
                      <a:r>
                        <a:rPr lang="en-US" sz="800" baseline="0" dirty="0" err="1"/>
                        <a:t>kepada</a:t>
                      </a:r>
                      <a:r>
                        <a:rPr lang="en-US" sz="800" baseline="0" dirty="0"/>
                        <a:t> </a:t>
                      </a:r>
                      <a:r>
                        <a:rPr lang="en-US" sz="800" baseline="0" dirty="0" err="1"/>
                        <a:t>lembaga</a:t>
                      </a:r>
                      <a:r>
                        <a:rPr lang="en-US" sz="800" baseline="0" dirty="0"/>
                        <a:t> PSP dan </a:t>
                      </a:r>
                      <a:r>
                        <a:rPr lang="en-US" sz="800" baseline="0" dirty="0" err="1"/>
                        <a:t>Standar</a:t>
                      </a:r>
                      <a:r>
                        <a:rPr lang="en-US" sz="800" baseline="0" dirty="0"/>
                        <a:t> </a:t>
                      </a:r>
                      <a:r>
                        <a:rPr lang="en-US" sz="800" baseline="0" dirty="0" err="1"/>
                        <a:t>Operasional</a:t>
                      </a:r>
                      <a:r>
                        <a:rPr lang="en-US" sz="800" baseline="0" dirty="0"/>
                        <a:t> </a:t>
                      </a:r>
                      <a:r>
                        <a:rPr lang="en-US" sz="800" baseline="0" dirty="0" err="1"/>
                        <a:t>Prosedur</a:t>
                      </a:r>
                      <a:r>
                        <a:rPr lang="en-US" sz="800" baseline="0" dirty="0"/>
                        <a:t> </a:t>
                      </a:r>
                      <a:r>
                        <a:rPr lang="en-US" sz="800" baseline="0" dirty="0" err="1"/>
                        <a:t>pengurusan</a:t>
                      </a:r>
                      <a:r>
                        <a:rPr lang="en-US" sz="800" baseline="0" dirty="0"/>
                        <a:t> </a:t>
                      </a:r>
                      <a:r>
                        <a:rPr lang="en-US" sz="800" baseline="0" dirty="0" err="1"/>
                        <a:t>perizinan</a:t>
                      </a:r>
                      <a:r>
                        <a:rPr lang="en-US" sz="800" baseline="0" dirty="0"/>
                        <a:t> yang </a:t>
                      </a:r>
                      <a:r>
                        <a:rPr lang="en-US" sz="800" baseline="0" dirty="0" err="1"/>
                        <a:t>mempersyaratkan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pembayaran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r>
                        <a:rPr lang="en-US" sz="800" baseline="0" dirty="0"/>
                        <a:t>.</a:t>
                      </a:r>
                      <a:endParaRPr lang="en-US" sz="800" dirty="0"/>
                    </a:p>
                    <a:p>
                      <a:pPr marL="228600" indent="-228600">
                        <a:buFont typeface="+mj-lt"/>
                        <a:buNone/>
                      </a:pP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06</a:t>
                      </a:r>
                    </a:p>
                    <a:p>
                      <a:endParaRPr lang="en-US" sz="800" dirty="0"/>
                    </a:p>
                    <a:p>
                      <a:pPr marL="168275" indent="-168275">
                        <a:buFont typeface="+mj-lt"/>
                        <a:buAutoNum type="arabicPeriod"/>
                      </a:pPr>
                      <a:r>
                        <a:rPr lang="en-US" sz="800" dirty="0"/>
                        <a:t>Scan </a:t>
                      </a:r>
                      <a:r>
                        <a:rPr lang="en-US" sz="800" dirty="0" err="1"/>
                        <a:t>peraturan</a:t>
                      </a:r>
                      <a:r>
                        <a:rPr lang="en-US" sz="800" dirty="0"/>
                        <a:t> </a:t>
                      </a:r>
                      <a:r>
                        <a:rPr lang="en-US" sz="800" dirty="0" err="1"/>
                        <a:t>kepala</a:t>
                      </a:r>
                      <a:r>
                        <a:rPr lang="en-US" sz="800" dirty="0"/>
                        <a:t> </a:t>
                      </a:r>
                      <a:r>
                        <a:rPr lang="en-US" sz="800" dirty="0" err="1"/>
                        <a:t>daerah</a:t>
                      </a:r>
                      <a:r>
                        <a:rPr lang="en-US" sz="800" dirty="0"/>
                        <a:t> </a:t>
                      </a:r>
                      <a:r>
                        <a:rPr lang="en-US" sz="800" dirty="0" err="1"/>
                        <a:t>tentang</a:t>
                      </a:r>
                      <a:r>
                        <a:rPr lang="en-US" sz="800" baseline="0" dirty="0"/>
                        <a:t> </a:t>
                      </a:r>
                      <a:r>
                        <a:rPr lang="en-US" sz="800" baseline="0" dirty="0" err="1"/>
                        <a:t>pelimpahan</a:t>
                      </a:r>
                      <a:r>
                        <a:rPr lang="en-US" sz="800" baseline="0" dirty="0"/>
                        <a:t> </a:t>
                      </a:r>
                      <a:r>
                        <a:rPr lang="en-US" sz="800" baseline="0" dirty="0" err="1"/>
                        <a:t>seluruh</a:t>
                      </a:r>
                      <a:r>
                        <a:rPr lang="en-US" sz="800" baseline="0" dirty="0"/>
                        <a:t> </a:t>
                      </a:r>
                      <a:r>
                        <a:rPr lang="en-US" sz="800" baseline="0" dirty="0" err="1"/>
                        <a:t>kewenagan</a:t>
                      </a:r>
                      <a:r>
                        <a:rPr lang="en-US" sz="800" baseline="0" dirty="0"/>
                        <a:t> </a:t>
                      </a:r>
                      <a:r>
                        <a:rPr lang="en-US" sz="800" baseline="0" dirty="0" err="1"/>
                        <a:t>perizinan</a:t>
                      </a:r>
                      <a:r>
                        <a:rPr lang="en-US" sz="800" baseline="0" dirty="0"/>
                        <a:t> dan non </a:t>
                      </a:r>
                      <a:r>
                        <a:rPr lang="en-US" sz="800" baseline="0" dirty="0" err="1"/>
                        <a:t>perizinan</a:t>
                      </a:r>
                      <a:r>
                        <a:rPr lang="en-US" sz="800" baseline="0" dirty="0"/>
                        <a:t> dan non </a:t>
                      </a:r>
                      <a:r>
                        <a:rPr lang="en-US" sz="800" baseline="0" dirty="0" err="1"/>
                        <a:t>perizinan</a:t>
                      </a:r>
                      <a:r>
                        <a:rPr lang="en-US" sz="800" baseline="0" dirty="0"/>
                        <a:t> </a:t>
                      </a:r>
                      <a:r>
                        <a:rPr lang="en-US" sz="800" baseline="0" dirty="0" err="1"/>
                        <a:t>di</a:t>
                      </a:r>
                      <a:r>
                        <a:rPr lang="en-US" sz="800" baseline="0" dirty="0"/>
                        <a:t> </a:t>
                      </a:r>
                      <a:r>
                        <a:rPr lang="en-US" sz="800" baseline="0" dirty="0" err="1"/>
                        <a:t>daerah</a:t>
                      </a:r>
                      <a:r>
                        <a:rPr lang="en-US" sz="800" baseline="0" dirty="0"/>
                        <a:t> </a:t>
                      </a:r>
                      <a:r>
                        <a:rPr lang="en-US" sz="800" baseline="0" dirty="0" err="1"/>
                        <a:t>kepada</a:t>
                      </a:r>
                      <a:r>
                        <a:rPr lang="en-US" sz="800" baseline="0" dirty="0"/>
                        <a:t> </a:t>
                      </a:r>
                      <a:r>
                        <a:rPr lang="en-US" sz="800" baseline="0" dirty="0" err="1"/>
                        <a:t>lembaga</a:t>
                      </a:r>
                      <a:r>
                        <a:rPr lang="en-US" sz="800" baseline="0" dirty="0"/>
                        <a:t> PTSP</a:t>
                      </a:r>
                    </a:p>
                    <a:p>
                      <a:pPr marL="168275" indent="-168275">
                        <a:buFont typeface="+mj-lt"/>
                        <a:buAutoNum type="arabicPeriod"/>
                      </a:pPr>
                      <a:r>
                        <a:rPr lang="en-US" sz="800" baseline="0" dirty="0"/>
                        <a:t>Scan </a:t>
                      </a:r>
                      <a:r>
                        <a:rPr lang="en-US" sz="800" baseline="0" dirty="0" err="1"/>
                        <a:t>Peraturan</a:t>
                      </a:r>
                      <a:r>
                        <a:rPr lang="en-US" sz="800" baseline="0" dirty="0"/>
                        <a:t> </a:t>
                      </a:r>
                      <a:r>
                        <a:rPr lang="en-US" sz="800" baseline="0" dirty="0" err="1"/>
                        <a:t>Kepala</a:t>
                      </a:r>
                      <a:r>
                        <a:rPr lang="en-US" sz="800" baseline="0" dirty="0"/>
                        <a:t> PTSP </a:t>
                      </a:r>
                      <a:r>
                        <a:rPr lang="en-US" sz="800" baseline="0" dirty="0" err="1"/>
                        <a:t>tentang</a:t>
                      </a:r>
                      <a:r>
                        <a:rPr lang="en-US" sz="800" baseline="0" dirty="0"/>
                        <a:t> </a:t>
                      </a:r>
                      <a:r>
                        <a:rPr lang="en-US" sz="800" baseline="0" dirty="0" err="1"/>
                        <a:t>Standar</a:t>
                      </a:r>
                      <a:r>
                        <a:rPr lang="en-US" sz="800" baseline="0" dirty="0"/>
                        <a:t> </a:t>
                      </a:r>
                      <a:r>
                        <a:rPr lang="en-US" sz="800" baseline="0" dirty="0" err="1"/>
                        <a:t>Operasional</a:t>
                      </a:r>
                      <a:r>
                        <a:rPr lang="en-US" sz="800" baseline="0" dirty="0"/>
                        <a:t> </a:t>
                      </a:r>
                      <a:r>
                        <a:rPr lang="en-US" sz="800" baseline="0" dirty="0" err="1"/>
                        <a:t>Prosedur</a:t>
                      </a:r>
                      <a:r>
                        <a:rPr lang="en-US" sz="800" baseline="0" dirty="0"/>
                        <a:t> </a:t>
                      </a:r>
                      <a:r>
                        <a:rPr lang="en-US" sz="800" baseline="0" dirty="0" err="1"/>
                        <a:t>pengurusan</a:t>
                      </a:r>
                      <a:r>
                        <a:rPr lang="en-US" sz="800" baseline="0" dirty="0"/>
                        <a:t> </a:t>
                      </a:r>
                      <a:r>
                        <a:rPr lang="en-US" sz="800" baseline="0" dirty="0" err="1"/>
                        <a:t>perizinan</a:t>
                      </a:r>
                      <a:r>
                        <a:rPr lang="en-US" sz="800" baseline="0" dirty="0"/>
                        <a:t> yang </a:t>
                      </a:r>
                      <a:r>
                        <a:rPr lang="en-US" sz="800" baseline="0" dirty="0" err="1"/>
                        <a:t>mempersyaratkan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pembayaran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daerah</a:t>
                      </a:r>
                      <a:endParaRPr lang="en-US" sz="800" baseline="0" dirty="0"/>
                    </a:p>
                    <a:p>
                      <a:pPr marL="168275" indent="-168275">
                        <a:buFont typeface="+mj-lt"/>
                        <a:buAutoNum type="arabicPeriod"/>
                      </a:pPr>
                      <a:r>
                        <a:rPr lang="en-US" sz="800" baseline="0" dirty="0" err="1"/>
                        <a:t>Surat</a:t>
                      </a:r>
                      <a:r>
                        <a:rPr lang="en-US" sz="800" baseline="0" dirty="0"/>
                        <a:t> </a:t>
                      </a:r>
                      <a:r>
                        <a:rPr lang="en-US" sz="800" baseline="0" dirty="0" err="1"/>
                        <a:t>undangan</a:t>
                      </a:r>
                      <a:r>
                        <a:rPr lang="en-US" sz="800" baseline="0" dirty="0"/>
                        <a:t> </a:t>
                      </a:r>
                      <a:r>
                        <a:rPr lang="en-US" sz="800" baseline="0" dirty="0" err="1"/>
                        <a:t>sosialisasi</a:t>
                      </a:r>
                      <a:r>
                        <a:rPr lang="en-US" sz="800" baseline="0" dirty="0"/>
                        <a:t>, </a:t>
                      </a:r>
                      <a:r>
                        <a:rPr lang="en-US" sz="800" baseline="0" dirty="0" err="1"/>
                        <a:t>daftra</a:t>
                      </a:r>
                      <a:r>
                        <a:rPr lang="en-US" sz="800" baseline="0" dirty="0"/>
                        <a:t> </a:t>
                      </a:r>
                      <a:r>
                        <a:rPr lang="en-US" sz="800" baseline="0" dirty="0" err="1"/>
                        <a:t>hadir</a:t>
                      </a:r>
                      <a:r>
                        <a:rPr lang="en-US" sz="800" baseline="0" dirty="0"/>
                        <a:t>, </a:t>
                      </a:r>
                      <a:r>
                        <a:rPr lang="en-US" sz="800" baseline="0" dirty="0" err="1"/>
                        <a:t>dokumentasi</a:t>
                      </a:r>
                      <a:r>
                        <a:rPr lang="en-US" sz="800" baseline="0" dirty="0"/>
                        <a:t> </a:t>
                      </a:r>
                      <a:r>
                        <a:rPr lang="en-US" sz="800" baseline="0" dirty="0" err="1"/>
                        <a:t>kegiatan</a:t>
                      </a:r>
                      <a:endParaRPr lang="en-US" sz="800" dirty="0"/>
                    </a:p>
                  </a:txBody>
                  <a:tcPr>
                    <a:solidFill>
                      <a:schemeClr val="accent1">
                        <a:lumMod val="20000"/>
                        <a:lumOff val="80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800"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endParaRPr lang="en-US"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endParaRPr lang="id-ID" sz="800" dirty="0"/>
                    </a:p>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endParaRPr lang="en-US" sz="800" dirty="0"/>
                    </a:p>
                  </a:txBody>
                  <a:tcP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6" name="Rectangle 5"/>
          <p:cNvSpPr/>
          <p:nvPr/>
        </p:nvSpPr>
        <p:spPr>
          <a:xfrm>
            <a:off x="7060320" y="105110"/>
            <a:ext cx="18288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06</a:t>
            </a:r>
          </a:p>
        </p:txBody>
      </p:sp>
      <p:sp>
        <p:nvSpPr>
          <p:cNvPr id="7" name="Rectangle 6"/>
          <p:cNvSpPr/>
          <p:nvPr/>
        </p:nvSpPr>
        <p:spPr>
          <a:xfrm>
            <a:off x="176050" y="586745"/>
            <a:ext cx="8510750" cy="306189"/>
          </a:xfrm>
          <a:prstGeom prst="rect">
            <a:avLst/>
          </a:prstGeom>
        </p:spPr>
        <p:txBody>
          <a:bodyPr wrap="square">
            <a:spAutoFit/>
          </a:bodyPr>
          <a:lstStyle/>
          <a:p>
            <a:r>
              <a:rPr lang="en-US" sz="1400" b="1" dirty="0" err="1"/>
              <a:t>Pelimpahan</a:t>
            </a:r>
            <a:r>
              <a:rPr lang="en-US" sz="1400" b="1" dirty="0"/>
              <a:t> </a:t>
            </a:r>
            <a:r>
              <a:rPr lang="en-US" sz="1400" b="1" dirty="0" err="1"/>
              <a:t>seluruh</a:t>
            </a:r>
            <a:r>
              <a:rPr lang="en-US" sz="1400" b="1" dirty="0"/>
              <a:t> </a:t>
            </a:r>
            <a:r>
              <a:rPr lang="en-US" sz="1400" b="1" dirty="0" err="1"/>
              <a:t>kewenangan</a:t>
            </a:r>
            <a:r>
              <a:rPr lang="en-US" sz="1400" b="1" dirty="0"/>
              <a:t> </a:t>
            </a:r>
            <a:r>
              <a:rPr lang="en-US" sz="1400" b="1" dirty="0" err="1"/>
              <a:t>penertiban</a:t>
            </a:r>
            <a:r>
              <a:rPr lang="en-US" sz="1400" b="1" dirty="0"/>
              <a:t> </a:t>
            </a:r>
            <a:r>
              <a:rPr lang="en-US" sz="1400" b="1" dirty="0" err="1"/>
              <a:t>izin</a:t>
            </a:r>
            <a:r>
              <a:rPr lang="en-US" sz="1400" b="1" dirty="0"/>
              <a:t> di </a:t>
            </a:r>
            <a:r>
              <a:rPr lang="en-US" sz="1400" b="1" dirty="0" err="1"/>
              <a:t>daerah</a:t>
            </a:r>
            <a:r>
              <a:rPr lang="en-US" sz="1400" b="1" dirty="0"/>
              <a:t> </a:t>
            </a:r>
            <a:r>
              <a:rPr lang="en-US" sz="1400" b="1" dirty="0" err="1"/>
              <a:t>kepada</a:t>
            </a:r>
            <a:r>
              <a:rPr lang="en-US" sz="1400" b="1" dirty="0"/>
              <a:t> </a:t>
            </a:r>
            <a:r>
              <a:rPr lang="en-US" sz="1400" b="1" dirty="0" err="1"/>
              <a:t>lembaga</a:t>
            </a:r>
            <a:r>
              <a:rPr lang="en-US" sz="1400" b="1" dirty="0"/>
              <a:t> </a:t>
            </a:r>
            <a:r>
              <a:rPr lang="en-US" sz="1400" b="1" dirty="0" err="1"/>
              <a:t>pelayanan</a:t>
            </a:r>
            <a:r>
              <a:rPr lang="en-US" sz="1400" b="1" dirty="0"/>
              <a:t> </a:t>
            </a:r>
            <a:r>
              <a:rPr lang="en-US" sz="1400" b="1" dirty="0" err="1"/>
              <a:t>terpadu</a:t>
            </a:r>
            <a:r>
              <a:rPr lang="en-US" sz="1400" b="1" dirty="0"/>
              <a:t> </a:t>
            </a:r>
            <a:r>
              <a:rPr lang="en-US" sz="1400" b="1" dirty="0" err="1"/>
              <a:t>satu</a:t>
            </a:r>
            <a:r>
              <a:rPr lang="en-US" sz="1400" b="1" dirty="0"/>
              <a:t> </a:t>
            </a:r>
            <a:r>
              <a:rPr lang="en-US" sz="1400" b="1" dirty="0" err="1"/>
              <a:t>pintu</a:t>
            </a:r>
            <a:r>
              <a:rPr lang="en-US" sz="1400" b="1" dirty="0"/>
              <a:t> (PTSP</a:t>
            </a:r>
            <a:r>
              <a:rPr lang="en-US" sz="1200" b="1" dirty="0"/>
              <a:t>)</a:t>
            </a:r>
          </a:p>
        </p:txBody>
      </p:sp>
      <p:sp>
        <p:nvSpPr>
          <p:cNvPr id="8" name="Rectangle 7"/>
          <p:cNvSpPr/>
          <p:nvPr/>
        </p:nvSpPr>
        <p:spPr>
          <a:xfrm>
            <a:off x="173420" y="186561"/>
            <a:ext cx="6324600" cy="369332"/>
          </a:xfrm>
          <a:prstGeom prst="rect">
            <a:avLst/>
          </a:prstGeom>
        </p:spPr>
        <p:txBody>
          <a:bodyPr wrap="square">
            <a:spAutoFit/>
          </a:bodyPr>
          <a:lstStyle/>
          <a:p>
            <a:r>
              <a:rPr lang="en-US" b="1" dirty="0"/>
              <a:t>AKSI : 1</a:t>
            </a:r>
          </a:p>
        </p:txBody>
      </p:sp>
      <p:cxnSp>
        <p:nvCxnSpPr>
          <p:cNvPr id="9" name="Straight Connector 8"/>
          <p:cNvCxnSpPr/>
          <p:nvPr/>
        </p:nvCxnSpPr>
        <p:spPr>
          <a:xfrm flipH="1">
            <a:off x="7009606" y="914400"/>
            <a:ext cx="1588" cy="596863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15400" y="915194"/>
            <a:ext cx="794" cy="598930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914400"/>
            <a:ext cx="19050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84120" y="6904496"/>
            <a:ext cx="19050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92160" y="120870"/>
            <a:ext cx="1981200" cy="48873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FORMAT B 09 &amp; FORMAT B 12</a:t>
            </a:r>
          </a:p>
        </p:txBody>
      </p:sp>
      <p:sp>
        <p:nvSpPr>
          <p:cNvPr id="7" name="Rectangle 6"/>
          <p:cNvSpPr/>
          <p:nvPr/>
        </p:nvSpPr>
        <p:spPr>
          <a:xfrm>
            <a:off x="141890" y="599090"/>
            <a:ext cx="8544910" cy="307777"/>
          </a:xfrm>
          <a:prstGeom prst="rect">
            <a:avLst/>
          </a:prstGeom>
        </p:spPr>
        <p:txBody>
          <a:bodyPr wrap="square">
            <a:spAutoFit/>
          </a:bodyPr>
          <a:lstStyle/>
          <a:p>
            <a:r>
              <a:rPr lang="en-US" sz="1400" b="1" dirty="0" err="1"/>
              <a:t>Pelimpahan</a:t>
            </a:r>
            <a:r>
              <a:rPr lang="en-US" sz="1400" b="1" dirty="0"/>
              <a:t> </a:t>
            </a:r>
            <a:r>
              <a:rPr lang="en-US" sz="1400" b="1" dirty="0" err="1"/>
              <a:t>seluruh</a:t>
            </a:r>
            <a:r>
              <a:rPr lang="en-US" sz="1400" b="1" dirty="0"/>
              <a:t> </a:t>
            </a:r>
            <a:r>
              <a:rPr lang="en-US" sz="1400" b="1" dirty="0" err="1"/>
              <a:t>kewenangan</a:t>
            </a:r>
            <a:r>
              <a:rPr lang="en-US" sz="1400" b="1" dirty="0"/>
              <a:t> </a:t>
            </a:r>
            <a:r>
              <a:rPr lang="en-US" sz="1400" b="1" dirty="0" err="1"/>
              <a:t>penertiban</a:t>
            </a:r>
            <a:r>
              <a:rPr lang="en-US" sz="1400" b="1" dirty="0"/>
              <a:t> </a:t>
            </a:r>
            <a:r>
              <a:rPr lang="en-US" sz="1400" b="1" dirty="0" err="1"/>
              <a:t>izin</a:t>
            </a:r>
            <a:r>
              <a:rPr lang="en-US" sz="1400" b="1" dirty="0"/>
              <a:t> di </a:t>
            </a:r>
            <a:r>
              <a:rPr lang="en-US" sz="1400" b="1" dirty="0" err="1"/>
              <a:t>daerah</a:t>
            </a:r>
            <a:r>
              <a:rPr lang="en-US" sz="1400" b="1" dirty="0"/>
              <a:t> </a:t>
            </a:r>
            <a:r>
              <a:rPr lang="en-US" sz="1400" b="1" dirty="0" err="1"/>
              <a:t>kepada</a:t>
            </a:r>
            <a:r>
              <a:rPr lang="en-US" sz="1400" b="1" dirty="0"/>
              <a:t> </a:t>
            </a:r>
            <a:r>
              <a:rPr lang="en-US" sz="1400" b="1" dirty="0" err="1"/>
              <a:t>lembaga</a:t>
            </a:r>
            <a:r>
              <a:rPr lang="en-US" sz="1400" b="1" dirty="0"/>
              <a:t> </a:t>
            </a:r>
            <a:r>
              <a:rPr lang="en-US" sz="1400" b="1" dirty="0" err="1"/>
              <a:t>pelayanan</a:t>
            </a:r>
            <a:r>
              <a:rPr lang="en-US" sz="1400" b="1" dirty="0"/>
              <a:t> </a:t>
            </a:r>
            <a:r>
              <a:rPr lang="en-US" sz="1400" b="1" dirty="0" err="1"/>
              <a:t>terpadu</a:t>
            </a:r>
            <a:r>
              <a:rPr lang="en-US" sz="1400" b="1" dirty="0"/>
              <a:t> </a:t>
            </a:r>
            <a:r>
              <a:rPr lang="en-US" sz="1400" b="1" dirty="0" err="1"/>
              <a:t>satu</a:t>
            </a:r>
            <a:r>
              <a:rPr lang="en-US" sz="1400" b="1" dirty="0"/>
              <a:t> </a:t>
            </a:r>
            <a:r>
              <a:rPr lang="en-US" sz="1400" b="1" dirty="0" err="1"/>
              <a:t>pintu</a:t>
            </a:r>
            <a:r>
              <a:rPr lang="en-US" sz="1400" b="1" dirty="0"/>
              <a:t> (PTSP)</a:t>
            </a:r>
          </a:p>
        </p:txBody>
      </p:sp>
      <p:sp>
        <p:nvSpPr>
          <p:cNvPr id="8" name="Rectangle 7"/>
          <p:cNvSpPr/>
          <p:nvPr/>
        </p:nvSpPr>
        <p:spPr>
          <a:xfrm>
            <a:off x="162910" y="291661"/>
            <a:ext cx="6324600" cy="369332"/>
          </a:xfrm>
          <a:prstGeom prst="rect">
            <a:avLst/>
          </a:prstGeom>
        </p:spPr>
        <p:txBody>
          <a:bodyPr wrap="square">
            <a:spAutoFit/>
          </a:bodyPr>
          <a:lstStyle/>
          <a:p>
            <a:r>
              <a:rPr lang="en-US" b="1" dirty="0"/>
              <a:t>AKSI : 1</a:t>
            </a:r>
          </a:p>
        </p:txBody>
      </p:sp>
      <p:graphicFrame>
        <p:nvGraphicFramePr>
          <p:cNvPr id="9" name="Table 8"/>
          <p:cNvGraphicFramePr>
            <a:graphicFrameLocks noGrp="1"/>
          </p:cNvGraphicFramePr>
          <p:nvPr>
            <p:extLst>
              <p:ext uri="{D42A27DB-BD31-4B8C-83A1-F6EECF244321}">
                <p14:modId xmlns:p14="http://schemas.microsoft.com/office/powerpoint/2010/main" val="370927043"/>
              </p:ext>
            </p:extLst>
          </p:nvPr>
        </p:nvGraphicFramePr>
        <p:xfrm>
          <a:off x="207581" y="937260"/>
          <a:ext cx="8686800" cy="5567596"/>
        </p:xfrm>
        <a:graphic>
          <a:graphicData uri="http://schemas.openxmlformats.org/drawingml/2006/table">
            <a:tbl>
              <a:tblPr firstRow="1" bandRow="1">
                <a:tableStyleId>{5C22544A-7EE6-4342-B048-85BDC9FD1C3A}</a:tableStyleId>
              </a:tblPr>
              <a:tblGrid>
                <a:gridCol w="326183">
                  <a:extLst>
                    <a:ext uri="{9D8B030D-6E8A-4147-A177-3AD203B41FA5}">
                      <a16:colId xmlns:a16="http://schemas.microsoft.com/office/drawing/2014/main" xmlns="" val="20000"/>
                    </a:ext>
                  </a:extLst>
                </a:gridCol>
                <a:gridCol w="529334">
                  <a:extLst>
                    <a:ext uri="{9D8B030D-6E8A-4147-A177-3AD203B41FA5}">
                      <a16:colId xmlns:a16="http://schemas.microsoft.com/office/drawing/2014/main" xmlns="" val="20001"/>
                    </a:ext>
                  </a:extLst>
                </a:gridCol>
                <a:gridCol w="1118755">
                  <a:extLst>
                    <a:ext uri="{9D8B030D-6E8A-4147-A177-3AD203B41FA5}">
                      <a16:colId xmlns:a16="http://schemas.microsoft.com/office/drawing/2014/main" xmlns="" val="20002"/>
                    </a:ext>
                  </a:extLst>
                </a:gridCol>
                <a:gridCol w="658091">
                  <a:extLst>
                    <a:ext uri="{9D8B030D-6E8A-4147-A177-3AD203B41FA5}">
                      <a16:colId xmlns:a16="http://schemas.microsoft.com/office/drawing/2014/main" xmlns="" val="20003"/>
                    </a:ext>
                  </a:extLst>
                </a:gridCol>
                <a:gridCol w="855518">
                  <a:extLst>
                    <a:ext uri="{9D8B030D-6E8A-4147-A177-3AD203B41FA5}">
                      <a16:colId xmlns:a16="http://schemas.microsoft.com/office/drawing/2014/main" xmlns="" val="20004"/>
                    </a:ext>
                  </a:extLst>
                </a:gridCol>
                <a:gridCol w="921327">
                  <a:extLst>
                    <a:ext uri="{9D8B030D-6E8A-4147-A177-3AD203B41FA5}">
                      <a16:colId xmlns:a16="http://schemas.microsoft.com/office/drawing/2014/main" xmlns="" val="20005"/>
                    </a:ext>
                  </a:extLst>
                </a:gridCol>
                <a:gridCol w="1316182">
                  <a:extLst>
                    <a:ext uri="{9D8B030D-6E8A-4147-A177-3AD203B41FA5}">
                      <a16:colId xmlns:a16="http://schemas.microsoft.com/office/drawing/2014/main" xmlns="" val="20006"/>
                    </a:ext>
                  </a:extLst>
                </a:gridCol>
                <a:gridCol w="592282">
                  <a:extLst>
                    <a:ext uri="{9D8B030D-6E8A-4147-A177-3AD203B41FA5}">
                      <a16:colId xmlns:a16="http://schemas.microsoft.com/office/drawing/2014/main" xmlns="" val="20007"/>
                    </a:ext>
                  </a:extLst>
                </a:gridCol>
                <a:gridCol w="1184564">
                  <a:extLst>
                    <a:ext uri="{9D8B030D-6E8A-4147-A177-3AD203B41FA5}">
                      <a16:colId xmlns:a16="http://schemas.microsoft.com/office/drawing/2014/main" xmlns="" val="20008"/>
                    </a:ext>
                  </a:extLst>
                </a:gridCol>
                <a:gridCol w="1184564">
                  <a:extLst>
                    <a:ext uri="{9D8B030D-6E8A-4147-A177-3AD203B41FA5}">
                      <a16:colId xmlns:a16="http://schemas.microsoft.com/office/drawing/2014/main" xmlns="" val="20009"/>
                    </a:ext>
                  </a:extLst>
                </a:gridCol>
              </a:tblGrid>
              <a:tr h="485056">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SKPD PENANGGUNG JAWAB</a:t>
                      </a:r>
                    </a:p>
                    <a:p>
                      <a:pPr algn="ctr"/>
                      <a:endParaRPr lang="en-US" sz="800" dirty="0"/>
                    </a:p>
                  </a:txBody>
                  <a:tcPr anchor="ctr"/>
                </a:tc>
                <a:extLst>
                  <a:ext uri="{0D108BD9-81ED-4DB2-BD59-A6C34878D82A}">
                    <a16:rowId xmlns:a16="http://schemas.microsoft.com/office/drawing/2014/main" xmlns="" val="10000"/>
                  </a:ext>
                </a:extLst>
              </a:tr>
              <a:tr h="266700">
                <a:tc>
                  <a:txBody>
                    <a:bodyPr/>
                    <a:lstStyle/>
                    <a:p>
                      <a:pPr algn="ctr"/>
                      <a:endParaRPr lang="en-US" sz="1100" dirty="0"/>
                    </a:p>
                  </a:txBody>
                  <a:tcPr/>
                </a:tc>
                <a:tc>
                  <a:txBody>
                    <a:bodyPr/>
                    <a:lstStyle/>
                    <a:p>
                      <a:pPr algn="ctr"/>
                      <a:r>
                        <a:rPr lang="en-US" sz="1100" dirty="0">
                          <a:solidFill>
                            <a:schemeClr val="tx1"/>
                          </a:solidFill>
                        </a:rPr>
                        <a:t>(1)</a:t>
                      </a:r>
                    </a:p>
                  </a:txBody>
                  <a:tcPr/>
                </a:tc>
                <a:tc>
                  <a:txBody>
                    <a:bodyPr/>
                    <a:lstStyle/>
                    <a:p>
                      <a:pPr algn="ctr"/>
                      <a:r>
                        <a:rPr lang="en-US" sz="1100" dirty="0">
                          <a:solidFill>
                            <a:schemeClr val="tx1"/>
                          </a:solidFill>
                        </a:rPr>
                        <a:t>(2)</a:t>
                      </a:r>
                    </a:p>
                  </a:txBody>
                  <a:tcPr/>
                </a:tc>
                <a:tc>
                  <a:txBody>
                    <a:bodyPr/>
                    <a:lstStyle/>
                    <a:p>
                      <a:pPr algn="ctr"/>
                      <a:r>
                        <a:rPr lang="en-US" sz="1100" dirty="0">
                          <a:solidFill>
                            <a:schemeClr val="tx1"/>
                          </a:solidFill>
                        </a:rPr>
                        <a:t>(3)</a:t>
                      </a:r>
                    </a:p>
                  </a:txBody>
                  <a:tcPr/>
                </a:tc>
                <a:tc>
                  <a:txBody>
                    <a:bodyPr/>
                    <a:lstStyle/>
                    <a:p>
                      <a:pPr algn="ctr"/>
                      <a:r>
                        <a:rPr lang="en-US" sz="1100" dirty="0">
                          <a:solidFill>
                            <a:schemeClr val="tx1"/>
                          </a:solidFill>
                        </a:rPr>
                        <a:t>(4)</a:t>
                      </a:r>
                    </a:p>
                  </a:txBody>
                  <a:tcPr/>
                </a:tc>
                <a:tc>
                  <a:txBody>
                    <a:bodyPr/>
                    <a:lstStyle/>
                    <a:p>
                      <a:pPr algn="ctr"/>
                      <a:r>
                        <a:rPr lang="en-US" sz="1100" dirty="0">
                          <a:solidFill>
                            <a:schemeClr val="tx1"/>
                          </a:solidFill>
                        </a:rPr>
                        <a:t>(5)</a:t>
                      </a:r>
                    </a:p>
                  </a:txBody>
                  <a:tcPr/>
                </a:tc>
                <a:tc>
                  <a:txBody>
                    <a:bodyPr/>
                    <a:lstStyle/>
                    <a:p>
                      <a:pPr algn="ctr"/>
                      <a:r>
                        <a:rPr lang="en-US" sz="1100" dirty="0">
                          <a:solidFill>
                            <a:schemeClr val="tx1"/>
                          </a:solidFill>
                        </a:rPr>
                        <a:t>(6)</a:t>
                      </a:r>
                    </a:p>
                  </a:txBody>
                  <a:tcPr/>
                </a:tc>
                <a:tc>
                  <a:txBody>
                    <a:bodyPr/>
                    <a:lstStyle/>
                    <a:p>
                      <a:pPr algn="ctr"/>
                      <a:r>
                        <a:rPr lang="en-US" sz="1100" dirty="0">
                          <a:solidFill>
                            <a:schemeClr val="tx1"/>
                          </a:solidFill>
                        </a:rPr>
                        <a:t>(7)</a:t>
                      </a:r>
                    </a:p>
                  </a:txBody>
                  <a:tcPr/>
                </a:tc>
                <a:tc>
                  <a:txBody>
                    <a:bodyPr/>
                    <a:lstStyle/>
                    <a:p>
                      <a:pPr algn="ctr"/>
                      <a:r>
                        <a:rPr lang="en-US" sz="1100" dirty="0">
                          <a:solidFill>
                            <a:schemeClr val="tx1"/>
                          </a:solidFill>
                        </a:rPr>
                        <a:t>(8)</a:t>
                      </a:r>
                    </a:p>
                  </a:txBody>
                  <a:tcPr/>
                </a:tc>
                <a:tc>
                  <a:txBody>
                    <a:bodyPr/>
                    <a:lstStyle/>
                    <a:p>
                      <a:pPr algn="ctr"/>
                      <a:r>
                        <a:rPr lang="en-US" sz="1100" dirty="0">
                          <a:solidFill>
                            <a:schemeClr val="tx1"/>
                          </a:solidFill>
                        </a:rPr>
                        <a:t>(9)</a:t>
                      </a:r>
                    </a:p>
                  </a:txBody>
                  <a:tcPr/>
                </a:tc>
                <a:extLst>
                  <a:ext uri="{0D108BD9-81ED-4DB2-BD59-A6C34878D82A}">
                    <a16:rowId xmlns:a16="http://schemas.microsoft.com/office/drawing/2014/main" xmlns="" val="10001"/>
                  </a:ext>
                </a:extLst>
              </a:tr>
              <a:tr h="1473549">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r>
                        <a:rPr lang="en-US" sz="800" dirty="0"/>
                        <a:t>B 09</a:t>
                      </a:r>
                    </a:p>
                    <a:p>
                      <a:pPr marL="228600" indent="-228600">
                        <a:buFont typeface="+mj-lt"/>
                        <a:buNone/>
                      </a:pPr>
                      <a:endParaRPr lang="en-US" sz="800" dirty="0"/>
                    </a:p>
                    <a:p>
                      <a:pPr marL="0" indent="0">
                        <a:buFont typeface="+mj-lt"/>
                        <a:buNone/>
                      </a:pPr>
                      <a:r>
                        <a:rPr lang="en-US" sz="800" dirty="0" err="1"/>
                        <a:t>Tersedianya</a:t>
                      </a:r>
                      <a:r>
                        <a:rPr lang="en-US" sz="800" baseline="0" dirty="0"/>
                        <a:t> data </a:t>
                      </a:r>
                      <a:r>
                        <a:rPr lang="en-US" sz="800" baseline="0" dirty="0" err="1"/>
                        <a:t>pengurusan</a:t>
                      </a:r>
                      <a:r>
                        <a:rPr lang="en-US" sz="800" baseline="0" dirty="0"/>
                        <a:t> </a:t>
                      </a:r>
                    </a:p>
                    <a:p>
                      <a:pPr marL="0" indent="0">
                        <a:buFont typeface="+mj-lt"/>
                        <a:buNone/>
                      </a:pPr>
                      <a:r>
                        <a:rPr lang="en-US" sz="800" baseline="0" dirty="0" err="1"/>
                        <a:t>izin</a:t>
                      </a:r>
                      <a:r>
                        <a:rPr lang="en-US" sz="800" baseline="0" dirty="0"/>
                        <a:t> yang </a:t>
                      </a:r>
                      <a:r>
                        <a:rPr lang="en-US" sz="800" baseline="0" dirty="0" err="1"/>
                        <a:t>telah</a:t>
                      </a:r>
                      <a:r>
                        <a:rPr lang="en-US" sz="800" baseline="0" dirty="0"/>
                        <a:t> </a:t>
                      </a:r>
                      <a:r>
                        <a:rPr lang="en-US" sz="800" baseline="0" dirty="0" err="1"/>
                        <a:t>menggunakan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pengurusan</a:t>
                      </a:r>
                      <a:r>
                        <a:rPr lang="en-US" sz="800" baseline="0" dirty="0"/>
                        <a:t> </a:t>
                      </a:r>
                      <a:r>
                        <a:rPr lang="en-US" sz="800" baseline="0" dirty="0" err="1"/>
                        <a:t>pajak</a:t>
                      </a:r>
                      <a:r>
                        <a:rPr lang="en-US" sz="800" baseline="0" dirty="0"/>
                        <a:t> dan </a:t>
                      </a:r>
                      <a:r>
                        <a:rPr lang="en-US" sz="800" baseline="0" dirty="0" err="1"/>
                        <a:t>retribusi</a:t>
                      </a:r>
                      <a:r>
                        <a:rPr lang="en-US" sz="800" baseline="0" dirty="0"/>
                        <a:t> </a:t>
                      </a:r>
                      <a:r>
                        <a:rPr lang="en-US" sz="800" baseline="0" dirty="0" err="1"/>
                        <a:t>pada</a:t>
                      </a:r>
                      <a:r>
                        <a:rPr lang="en-US" sz="800" baseline="0" dirty="0"/>
                        <a:t> </a:t>
                      </a:r>
                      <a:r>
                        <a:rPr lang="en-US" sz="800" baseline="0" dirty="0" err="1"/>
                        <a:t>triwulan</a:t>
                      </a:r>
                      <a:r>
                        <a:rPr lang="en-US" sz="800" baseline="0" dirty="0"/>
                        <a:t> 3 </a:t>
                      </a:r>
                      <a:r>
                        <a:rPr lang="en-US" sz="800" baseline="0" dirty="0" err="1"/>
                        <a:t>tahun</a:t>
                      </a:r>
                      <a:r>
                        <a:rPr lang="en-US" sz="800" baseline="0" dirty="0"/>
                        <a:t> 2017 (</a:t>
                      </a:r>
                      <a:r>
                        <a:rPr lang="en-US" sz="800" baseline="0" dirty="0" err="1"/>
                        <a:t>sampai</a:t>
                      </a:r>
                      <a:r>
                        <a:rPr lang="en-US" sz="800" baseline="0" dirty="0"/>
                        <a:t> </a:t>
                      </a:r>
                      <a:r>
                        <a:rPr lang="en-US" sz="800" baseline="0" dirty="0" err="1"/>
                        <a:t>dengan</a:t>
                      </a:r>
                      <a:r>
                        <a:rPr lang="en-US" sz="800" baseline="0" dirty="0"/>
                        <a:t> </a:t>
                      </a:r>
                      <a:r>
                        <a:rPr lang="en-US" sz="800" baseline="0" dirty="0" err="1"/>
                        <a:t>september</a:t>
                      </a:r>
                      <a:r>
                        <a:rPr lang="en-US" sz="800" baseline="0" dirty="0"/>
                        <a:t> 2017)</a:t>
                      </a:r>
                    </a:p>
                    <a:p>
                      <a:pPr marL="0" indent="0">
                        <a:buFont typeface="+mj-lt"/>
                        <a:buNone/>
                      </a:pPr>
                      <a:endParaRPr lang="en-US" sz="800" baseline="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09</a:t>
                      </a:r>
                    </a:p>
                    <a:p>
                      <a:endParaRPr lang="en-US" sz="800" dirty="0"/>
                    </a:p>
                    <a:p>
                      <a:pPr marL="228600" indent="-228600">
                        <a:buFont typeface="+mj-lt"/>
                        <a:buNone/>
                      </a:pPr>
                      <a:r>
                        <a:rPr lang="en-US" sz="800" dirty="0" err="1"/>
                        <a:t>Tabel</a:t>
                      </a:r>
                      <a:r>
                        <a:rPr lang="en-US" sz="800" dirty="0"/>
                        <a:t> data</a:t>
                      </a:r>
                    </a:p>
                    <a:p>
                      <a:pPr marL="0" indent="0">
                        <a:buFont typeface="+mj-lt"/>
                        <a:buNone/>
                      </a:pPr>
                      <a:r>
                        <a:rPr lang="en-US" sz="800" dirty="0" err="1"/>
                        <a:t>pengurusan</a:t>
                      </a:r>
                      <a:r>
                        <a:rPr lang="en-US" sz="800" dirty="0"/>
                        <a:t> </a:t>
                      </a:r>
                      <a:r>
                        <a:rPr lang="en-US" sz="800" dirty="0" err="1"/>
                        <a:t>izin</a:t>
                      </a:r>
                      <a:r>
                        <a:rPr lang="en-US" sz="800" baseline="0" dirty="0"/>
                        <a:t> </a:t>
                      </a:r>
                      <a:r>
                        <a:rPr lang="en-US" sz="800" dirty="0"/>
                        <a:t>dan non </a:t>
                      </a:r>
                      <a:r>
                        <a:rPr lang="en-US" sz="800" dirty="0" err="1"/>
                        <a:t>izin</a:t>
                      </a:r>
                      <a:r>
                        <a:rPr lang="en-US" sz="800" dirty="0"/>
                        <a:t> yang </a:t>
                      </a:r>
                      <a:r>
                        <a:rPr lang="en-US" sz="800" dirty="0" err="1"/>
                        <a:t>telah</a:t>
                      </a:r>
                      <a:r>
                        <a:rPr lang="en-US" sz="800" dirty="0"/>
                        <a:t> </a:t>
                      </a:r>
                      <a:r>
                        <a:rPr lang="en-US" sz="800" dirty="0" err="1"/>
                        <a:t>menggunakan</a:t>
                      </a:r>
                      <a:r>
                        <a:rPr lang="en-US" sz="800" dirty="0"/>
                        <a:t> </a:t>
                      </a:r>
                      <a:r>
                        <a:rPr lang="en-US" sz="800" dirty="0" err="1"/>
                        <a:t>ketentuan</a:t>
                      </a:r>
                      <a:r>
                        <a:rPr lang="en-US" sz="800" dirty="0"/>
                        <a:t> </a:t>
                      </a:r>
                      <a:r>
                        <a:rPr lang="en-US" sz="800" dirty="0" err="1"/>
                        <a:t>penyelesaian</a:t>
                      </a:r>
                      <a:r>
                        <a:rPr lang="en-US" sz="800" dirty="0"/>
                        <a:t> </a:t>
                      </a:r>
                      <a:r>
                        <a:rPr lang="en-US" sz="800" dirty="0" err="1"/>
                        <a:t>pengurusan</a:t>
                      </a:r>
                      <a:r>
                        <a:rPr lang="en-US" sz="800" dirty="0"/>
                        <a:t> </a:t>
                      </a:r>
                      <a:r>
                        <a:rPr lang="en-US" sz="800" dirty="0" err="1"/>
                        <a:t>pajak</a:t>
                      </a:r>
                      <a:r>
                        <a:rPr lang="en-US" sz="800" dirty="0"/>
                        <a:t> dan </a:t>
                      </a:r>
                      <a:r>
                        <a:rPr lang="en-US" sz="800" dirty="0" err="1"/>
                        <a:t>retribusi</a:t>
                      </a:r>
                      <a:r>
                        <a:rPr lang="en-US" sz="800" dirty="0"/>
                        <a:t> </a:t>
                      </a:r>
                      <a:r>
                        <a:rPr lang="en-US" sz="800" dirty="0" err="1"/>
                        <a:t>pada</a:t>
                      </a:r>
                      <a:r>
                        <a:rPr lang="en-US" sz="800" dirty="0"/>
                        <a:t> </a:t>
                      </a:r>
                      <a:r>
                        <a:rPr lang="en-US" sz="800" dirty="0" err="1"/>
                        <a:t>triwulan</a:t>
                      </a:r>
                      <a:r>
                        <a:rPr lang="en-US" sz="800" dirty="0"/>
                        <a:t> 3 </a:t>
                      </a:r>
                      <a:r>
                        <a:rPr lang="en-US" sz="800" dirty="0" err="1"/>
                        <a:t>tahun</a:t>
                      </a:r>
                      <a:r>
                        <a:rPr lang="en-US" sz="800" dirty="0"/>
                        <a:t> 2017 (</a:t>
                      </a:r>
                      <a:r>
                        <a:rPr lang="en-US" sz="800" dirty="0" err="1"/>
                        <a:t>sampai</a:t>
                      </a:r>
                      <a:r>
                        <a:rPr lang="en-US" sz="800" dirty="0"/>
                        <a:t> </a:t>
                      </a:r>
                      <a:r>
                        <a:rPr lang="en-US" sz="800" dirty="0" err="1"/>
                        <a:t>dengan</a:t>
                      </a:r>
                      <a:r>
                        <a:rPr lang="en-US" sz="800" dirty="0"/>
                        <a:t> </a:t>
                      </a:r>
                      <a:r>
                        <a:rPr lang="en-US" sz="800" dirty="0" err="1"/>
                        <a:t>september</a:t>
                      </a:r>
                      <a:r>
                        <a:rPr lang="en-US" sz="800" dirty="0"/>
                        <a:t> 2017)</a:t>
                      </a:r>
                    </a:p>
                  </a:txBody>
                  <a:tcPr>
                    <a:solidFill>
                      <a:schemeClr val="accent1">
                        <a:lumMod val="20000"/>
                        <a:lumOff val="80000"/>
                      </a:schemeClr>
                    </a:solidFill>
                  </a:tcPr>
                </a:tc>
                <a:tc>
                  <a:txBody>
                    <a:bodyPr/>
                    <a:lstStyle/>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p>
                    <a:p>
                      <a:pPr marL="228600" indent="-228600">
                        <a:buFont typeface="+mj-lt"/>
                        <a:buNone/>
                      </a:pPr>
                      <a:endParaRPr lang="en-US" sz="800" dirty="0"/>
                    </a:p>
                  </a:txBody>
                  <a:tcPr>
                    <a:solidFill>
                      <a:schemeClr val="accent1">
                        <a:lumMod val="20000"/>
                        <a:lumOff val="80000"/>
                      </a:schemeClr>
                    </a:solidFill>
                  </a:tcPr>
                </a:tc>
                <a:extLst>
                  <a:ext uri="{0D108BD9-81ED-4DB2-BD59-A6C34878D82A}">
                    <a16:rowId xmlns:a16="http://schemas.microsoft.com/office/drawing/2014/main" xmlns="" val="10002"/>
                  </a:ext>
                </a:extLst>
              </a:tr>
              <a:tr h="2947645">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pPr marL="0" indent="0">
                        <a:buFont typeface="+mj-lt"/>
                        <a:buNone/>
                      </a:pPr>
                      <a:r>
                        <a:rPr lang="en-US" sz="800" dirty="0"/>
                        <a:t>B 12</a:t>
                      </a:r>
                    </a:p>
                    <a:p>
                      <a:pPr marL="0" indent="0">
                        <a:buFont typeface="+mj-lt"/>
                        <a:buNone/>
                      </a:pPr>
                      <a:endParaRPr lang="en-US" sz="800" dirty="0"/>
                    </a:p>
                    <a:p>
                      <a:pPr marL="0" indent="0">
                        <a:buFont typeface="+mj-lt"/>
                        <a:buNone/>
                      </a:pPr>
                      <a:r>
                        <a:rPr lang="en-US" sz="800" dirty="0" err="1"/>
                        <a:t>Evaluasi</a:t>
                      </a:r>
                      <a:r>
                        <a:rPr lang="en-US" sz="800" dirty="0"/>
                        <a:t> </a:t>
                      </a:r>
                      <a:r>
                        <a:rPr lang="en-US" sz="800" dirty="0" err="1"/>
                        <a:t>efektifitas</a:t>
                      </a:r>
                      <a:r>
                        <a:rPr lang="en-US" sz="800" baseline="0" dirty="0"/>
                        <a:t> </a:t>
                      </a:r>
                      <a:r>
                        <a:rPr lang="en-US" sz="800" baseline="0" dirty="0" err="1"/>
                        <a:t>kewenangan</a:t>
                      </a:r>
                      <a:r>
                        <a:rPr lang="en-US" sz="800" baseline="0" dirty="0"/>
                        <a:t> </a:t>
                      </a:r>
                      <a:r>
                        <a:rPr lang="en-US" sz="800" baseline="0" dirty="0" err="1"/>
                        <a:t>ijin</a:t>
                      </a:r>
                      <a:r>
                        <a:rPr lang="en-US" sz="800" baseline="0" dirty="0"/>
                        <a:t> </a:t>
                      </a:r>
                      <a:r>
                        <a:rPr lang="en-US" sz="800" baseline="0" dirty="0" err="1"/>
                        <a:t>dan</a:t>
                      </a:r>
                      <a:r>
                        <a:rPr lang="en-US" sz="800" baseline="0" dirty="0"/>
                        <a:t> non </a:t>
                      </a:r>
                      <a:r>
                        <a:rPr lang="en-US" sz="800" baseline="0" dirty="0" err="1"/>
                        <a:t>ijin</a:t>
                      </a:r>
                      <a:r>
                        <a:rPr lang="en-US" sz="800" baseline="0" dirty="0"/>
                        <a:t> </a:t>
                      </a:r>
                      <a:r>
                        <a:rPr lang="en-US" sz="800" baseline="0" dirty="0" err="1"/>
                        <a:t>serta</a:t>
                      </a:r>
                      <a:r>
                        <a:rPr lang="en-US" sz="800" baseline="0" dirty="0"/>
                        <a:t> </a:t>
                      </a:r>
                      <a:r>
                        <a:rPr lang="en-US" sz="800" baseline="0" dirty="0" err="1"/>
                        <a:t>penerapan</a:t>
                      </a:r>
                      <a:r>
                        <a:rPr lang="en-US" sz="800" baseline="0" dirty="0"/>
                        <a:t> </a:t>
                      </a:r>
                      <a:r>
                        <a:rPr lang="en-US" sz="800" baseline="0" dirty="0" err="1"/>
                        <a:t>ketentuan</a:t>
                      </a:r>
                      <a:r>
                        <a:rPr lang="en-US" sz="800" baseline="0" dirty="0"/>
                        <a:t> </a:t>
                      </a:r>
                      <a:r>
                        <a:rPr lang="en-US" sz="800" baseline="0" dirty="0" err="1"/>
                        <a:t>penyelesaian</a:t>
                      </a:r>
                      <a:r>
                        <a:rPr lang="en-US" sz="800" baseline="0" dirty="0"/>
                        <a:t> </a:t>
                      </a:r>
                      <a:r>
                        <a:rPr lang="en-US" sz="800" baseline="0" dirty="0" err="1"/>
                        <a:t>pajak</a:t>
                      </a:r>
                      <a:r>
                        <a:rPr lang="en-US" sz="800" baseline="0" dirty="0"/>
                        <a:t> </a:t>
                      </a:r>
                      <a:r>
                        <a:rPr lang="en-US" sz="800" baseline="0" dirty="0" err="1"/>
                        <a:t>dan</a:t>
                      </a:r>
                      <a:r>
                        <a:rPr lang="en-US" sz="800" baseline="0" dirty="0"/>
                        <a:t> </a:t>
                      </a:r>
                      <a:r>
                        <a:rPr lang="en-US" sz="800" baseline="0" dirty="0" err="1"/>
                        <a:t>retribusi</a:t>
                      </a:r>
                      <a:r>
                        <a:rPr lang="en-US" sz="800" baseline="0" dirty="0"/>
                        <a:t> </a:t>
                      </a:r>
                      <a:r>
                        <a:rPr lang="en-US" sz="800" baseline="0" dirty="0" err="1"/>
                        <a:t>daerah</a:t>
                      </a:r>
                      <a:r>
                        <a:rPr lang="en-US" sz="800" baseline="0" dirty="0"/>
                        <a:t> </a:t>
                      </a:r>
                      <a:r>
                        <a:rPr lang="en-US" sz="800" baseline="0" dirty="0" err="1"/>
                        <a:t>dalam</a:t>
                      </a:r>
                      <a:r>
                        <a:rPr lang="en-US" sz="800" baseline="0" dirty="0"/>
                        <a:t> </a:t>
                      </a:r>
                      <a:r>
                        <a:rPr lang="en-US" sz="800" baseline="0" dirty="0" err="1"/>
                        <a:t>pengurusan</a:t>
                      </a:r>
                      <a:r>
                        <a:rPr lang="en-US" sz="800" baseline="0" dirty="0"/>
                        <a:t> </a:t>
                      </a:r>
                      <a:r>
                        <a:rPr lang="en-US" sz="800" baseline="0" dirty="0" err="1"/>
                        <a:t>perijinan</a:t>
                      </a:r>
                      <a:r>
                        <a:rPr lang="en-US" sz="800" baseline="0" dirty="0"/>
                        <a:t> </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Font typeface="+mj-lt"/>
                        <a:buNone/>
                      </a:pPr>
                      <a:r>
                        <a:rPr lang="en-US" sz="800" dirty="0"/>
                        <a:t>B 12</a:t>
                      </a:r>
                    </a:p>
                    <a:p>
                      <a:pPr marL="0" indent="0">
                        <a:buFont typeface="+mj-lt"/>
                        <a:buNone/>
                      </a:pPr>
                      <a:endParaRPr lang="en-US" sz="800" dirty="0"/>
                    </a:p>
                    <a:p>
                      <a:pPr marL="0" indent="0">
                        <a:buFont typeface="+mj-lt"/>
                        <a:buNone/>
                      </a:pPr>
                      <a:r>
                        <a:rPr lang="en-US" sz="800" dirty="0" err="1"/>
                        <a:t>Laporan</a:t>
                      </a:r>
                      <a:r>
                        <a:rPr lang="en-US" sz="800" dirty="0"/>
                        <a:t> </a:t>
                      </a:r>
                      <a:r>
                        <a:rPr lang="en-US" sz="800" dirty="0" err="1"/>
                        <a:t>hasil</a:t>
                      </a:r>
                      <a:r>
                        <a:rPr lang="en-US" sz="800" dirty="0"/>
                        <a:t> </a:t>
                      </a:r>
                      <a:r>
                        <a:rPr lang="en-US" sz="800" dirty="0" err="1"/>
                        <a:t>evaluasi</a:t>
                      </a:r>
                      <a:r>
                        <a:rPr lang="en-US" sz="800" dirty="0"/>
                        <a:t>,</a:t>
                      </a:r>
                      <a:r>
                        <a:rPr lang="en-US" sz="800" baseline="0" dirty="0"/>
                        <a:t> yang </a:t>
                      </a:r>
                      <a:r>
                        <a:rPr lang="en-US" sz="800" baseline="0" dirty="0" err="1"/>
                        <a:t>memuat</a:t>
                      </a:r>
                      <a:r>
                        <a:rPr lang="en-US" sz="800" baseline="0" dirty="0"/>
                        <a:t>:</a:t>
                      </a:r>
                    </a:p>
                    <a:p>
                      <a:pPr marL="228600" indent="-228600">
                        <a:buFont typeface="+mj-lt"/>
                        <a:buAutoNum type="alphaLcPeriod"/>
                      </a:pPr>
                      <a:r>
                        <a:rPr lang="en-US" sz="800" baseline="0" dirty="0" err="1"/>
                        <a:t>Jumlah</a:t>
                      </a:r>
                      <a:r>
                        <a:rPr lang="en-US" sz="800" baseline="0" dirty="0"/>
                        <a:t> </a:t>
                      </a:r>
                      <a:r>
                        <a:rPr lang="en-US" sz="800" baseline="0" dirty="0" err="1"/>
                        <a:t>pemberian</a:t>
                      </a:r>
                      <a:r>
                        <a:rPr lang="en-US" sz="800" baseline="0" dirty="0"/>
                        <a:t> </a:t>
                      </a:r>
                      <a:r>
                        <a:rPr lang="en-US" sz="800" baseline="0" dirty="0" err="1"/>
                        <a:t>izin</a:t>
                      </a:r>
                      <a:r>
                        <a:rPr lang="en-US" sz="800" baseline="0" dirty="0"/>
                        <a:t> </a:t>
                      </a:r>
                      <a:r>
                        <a:rPr lang="en-US" sz="800" baseline="0" dirty="0" err="1"/>
                        <a:t>baru</a:t>
                      </a:r>
                      <a:r>
                        <a:rPr lang="en-US" sz="800" baseline="0" dirty="0"/>
                        <a:t> dan </a:t>
                      </a:r>
                      <a:r>
                        <a:rPr lang="en-US" sz="800" baseline="0" dirty="0" err="1"/>
                        <a:t>perpanjangan</a:t>
                      </a:r>
                      <a:r>
                        <a:rPr lang="en-US" sz="800" baseline="0" dirty="0"/>
                        <a:t> </a:t>
                      </a:r>
                      <a:r>
                        <a:rPr lang="en-US" sz="800" baseline="0" dirty="0" err="1"/>
                        <a:t>izin</a:t>
                      </a:r>
                      <a:r>
                        <a:rPr lang="en-US" sz="800" baseline="0" dirty="0"/>
                        <a:t> yang </a:t>
                      </a:r>
                      <a:r>
                        <a:rPr lang="en-US" sz="800" baseline="0" dirty="0" err="1"/>
                        <a:t>sesuai</a:t>
                      </a:r>
                      <a:r>
                        <a:rPr lang="en-US" sz="800" baseline="0" dirty="0"/>
                        <a:t> </a:t>
                      </a:r>
                      <a:r>
                        <a:rPr lang="en-US" sz="800" baseline="0" dirty="0" err="1"/>
                        <a:t>dengan</a:t>
                      </a:r>
                      <a:r>
                        <a:rPr lang="en-US" sz="800" baseline="0" dirty="0"/>
                        <a:t> SOP</a:t>
                      </a:r>
                    </a:p>
                    <a:p>
                      <a:pPr marL="228600" indent="-228600">
                        <a:buFont typeface="+mj-lt"/>
                        <a:buAutoNum type="alphaLcPeriod"/>
                      </a:pPr>
                      <a:r>
                        <a:rPr lang="en-US" sz="800" baseline="0" dirty="0" err="1"/>
                        <a:t>Perbandingan</a:t>
                      </a:r>
                      <a:r>
                        <a:rPr lang="en-US" sz="800" baseline="0" dirty="0"/>
                        <a:t> </a:t>
                      </a:r>
                      <a:r>
                        <a:rPr lang="en-US" sz="800" baseline="0" dirty="0" err="1"/>
                        <a:t>nilai</a:t>
                      </a:r>
                      <a:r>
                        <a:rPr lang="en-US" sz="800" baseline="0" dirty="0"/>
                        <a:t> </a:t>
                      </a:r>
                      <a:r>
                        <a:rPr lang="en-US" sz="800" baseline="0" dirty="0" err="1"/>
                        <a:t>investasi</a:t>
                      </a:r>
                      <a:r>
                        <a:rPr lang="en-US" sz="800" baseline="0" dirty="0"/>
                        <a:t> dan </a:t>
                      </a:r>
                      <a:r>
                        <a:rPr lang="en-US" sz="800" baseline="0" dirty="0" err="1"/>
                        <a:t>jumlah</a:t>
                      </a:r>
                      <a:r>
                        <a:rPr lang="en-US" sz="800" baseline="0" dirty="0"/>
                        <a:t> </a:t>
                      </a:r>
                      <a:r>
                        <a:rPr lang="en-US" sz="800" baseline="0" dirty="0" err="1"/>
                        <a:t>perizinan</a:t>
                      </a:r>
                      <a:r>
                        <a:rPr lang="en-US" sz="800" baseline="0" dirty="0"/>
                        <a:t> </a:t>
                      </a:r>
                      <a:r>
                        <a:rPr lang="en-US" sz="800" baseline="0" dirty="0" err="1"/>
                        <a:t>sebelum</a:t>
                      </a:r>
                      <a:r>
                        <a:rPr lang="en-US" sz="800" baseline="0" dirty="0"/>
                        <a:t> dan </a:t>
                      </a:r>
                      <a:r>
                        <a:rPr lang="en-US" sz="800" baseline="0" dirty="0" err="1"/>
                        <a:t>sesudah</a:t>
                      </a:r>
                      <a:r>
                        <a:rPr lang="en-US" sz="800" baseline="0" dirty="0"/>
                        <a:t> </a:t>
                      </a:r>
                      <a:r>
                        <a:rPr lang="en-US" sz="800" baseline="0" dirty="0" err="1"/>
                        <a:t>pelimpahan</a:t>
                      </a:r>
                      <a:r>
                        <a:rPr lang="en-US" sz="800" baseline="0" dirty="0"/>
                        <a:t> </a:t>
                      </a:r>
                      <a:r>
                        <a:rPr lang="en-US" sz="800" baseline="0" dirty="0" err="1"/>
                        <a:t>kewenangan</a:t>
                      </a:r>
                      <a:r>
                        <a:rPr lang="en-US" sz="800" baseline="0" dirty="0"/>
                        <a:t>  </a:t>
                      </a:r>
                      <a:r>
                        <a:rPr lang="en-US" sz="800" baseline="0" dirty="0" err="1"/>
                        <a:t>perizinan</a:t>
                      </a:r>
                      <a:endParaRPr lang="en-US" sz="800" baseline="0" dirty="0"/>
                    </a:p>
                    <a:p>
                      <a:pPr marL="228600" indent="-228600">
                        <a:buFont typeface="+mj-lt"/>
                        <a:buAutoNum type="alphaLcPeriod"/>
                      </a:pPr>
                      <a:r>
                        <a:rPr lang="en-US" sz="800" baseline="0" dirty="0" err="1"/>
                        <a:t>Kendala</a:t>
                      </a:r>
                      <a:r>
                        <a:rPr lang="en-US" sz="800" baseline="0" dirty="0"/>
                        <a:t> yang </a:t>
                      </a:r>
                      <a:r>
                        <a:rPr lang="en-US" sz="800" baseline="0" dirty="0" err="1"/>
                        <a:t>dihadapi</a:t>
                      </a:r>
                      <a:r>
                        <a:rPr lang="en-US" sz="800" baseline="0" dirty="0"/>
                        <a:t> </a:t>
                      </a:r>
                      <a:r>
                        <a:rPr lang="en-US" sz="800" baseline="0" dirty="0" err="1"/>
                        <a:t>oleh</a:t>
                      </a:r>
                      <a:r>
                        <a:rPr lang="en-US" sz="800" baseline="0" dirty="0"/>
                        <a:t> PTSP </a:t>
                      </a:r>
                      <a:r>
                        <a:rPr lang="en-US" sz="800" baseline="0" dirty="0" err="1"/>
                        <a:t>maupun</a:t>
                      </a:r>
                      <a:r>
                        <a:rPr lang="en-US" sz="800" baseline="0" dirty="0"/>
                        <a:t> </a:t>
                      </a:r>
                      <a:r>
                        <a:rPr lang="en-US" sz="800" baseline="0" dirty="0" err="1"/>
                        <a:t>pengurus</a:t>
                      </a:r>
                      <a:r>
                        <a:rPr lang="en-US" sz="800" baseline="0" dirty="0"/>
                        <a:t> </a:t>
                      </a:r>
                      <a:r>
                        <a:rPr lang="en-US" sz="800" baseline="0" dirty="0" err="1"/>
                        <a:t>perizinan</a:t>
                      </a:r>
                      <a:r>
                        <a:rPr lang="en-US" sz="800" baseline="0" dirty="0"/>
                        <a:t> </a:t>
                      </a:r>
                      <a:r>
                        <a:rPr lang="en-US" sz="800" baseline="0" dirty="0" err="1"/>
                        <a:t>untuk</a:t>
                      </a:r>
                      <a:r>
                        <a:rPr lang="en-US" sz="800" baseline="0" dirty="0"/>
                        <a:t> </a:t>
                      </a:r>
                      <a:r>
                        <a:rPr lang="en-US" sz="800" baseline="0" dirty="0" err="1"/>
                        <a:t>memenuhi</a:t>
                      </a:r>
                      <a:r>
                        <a:rPr lang="en-US" sz="800" baseline="0" dirty="0"/>
                        <a:t> SOP</a:t>
                      </a:r>
                    </a:p>
                    <a:p>
                      <a:pPr marL="228600" indent="-228600">
                        <a:buFont typeface="+mj-lt"/>
                        <a:buAutoNum type="alphaLcPeriod"/>
                      </a:pPr>
                      <a:r>
                        <a:rPr lang="en-US" sz="800" baseline="0" dirty="0" err="1"/>
                        <a:t>Rekomendasi</a:t>
                      </a:r>
                      <a:r>
                        <a:rPr lang="en-US" sz="800" baseline="0" dirty="0"/>
                        <a:t> </a:t>
                      </a:r>
                      <a:r>
                        <a:rPr lang="en-US" sz="800" baseline="0" dirty="0" err="1"/>
                        <a:t>atas</a:t>
                      </a:r>
                      <a:r>
                        <a:rPr lang="en-US" sz="800" baseline="0" dirty="0"/>
                        <a:t> </a:t>
                      </a:r>
                      <a:r>
                        <a:rPr lang="en-US" sz="800" baseline="0" dirty="0" err="1"/>
                        <a:t>kendala</a:t>
                      </a:r>
                      <a:r>
                        <a:rPr lang="en-US" sz="800" baseline="0" dirty="0"/>
                        <a:t> yang </a:t>
                      </a:r>
                      <a:r>
                        <a:rPr lang="en-US" sz="800" baseline="0" dirty="0" err="1"/>
                        <a:t>di</a:t>
                      </a:r>
                      <a:r>
                        <a:rPr lang="en-US" sz="800" baseline="0" dirty="0"/>
                        <a:t> </a:t>
                      </a:r>
                      <a:r>
                        <a:rPr lang="en-US" sz="800" baseline="0" dirty="0" err="1"/>
                        <a:t>hadapi</a:t>
                      </a:r>
                      <a:endParaRPr lang="en-US" sz="800" dirty="0"/>
                    </a:p>
                  </a:txBody>
                  <a:tcPr>
                    <a:solidFill>
                      <a:schemeClr val="accent1">
                        <a:lumMod val="20000"/>
                        <a:lumOff val="80000"/>
                      </a:schemeClr>
                    </a:solidFill>
                  </a:tcPr>
                </a:tc>
                <a:tc>
                  <a:txBody>
                    <a:bodyPr/>
                    <a:lstStyle/>
                    <a:p>
                      <a:pPr marL="168275" marR="0" indent="-168275" algn="l" defTabSz="914400" rtl="0" eaLnBrk="1" fontAlgn="auto" latinLnBrk="0" hangingPunct="1">
                        <a:lnSpc>
                          <a:spcPct val="100000"/>
                        </a:lnSpc>
                        <a:spcBef>
                          <a:spcPts val="0"/>
                        </a:spcBef>
                        <a:spcAft>
                          <a:spcPts val="0"/>
                        </a:spcAft>
                        <a:buClrTx/>
                        <a:buSzTx/>
                        <a:buFont typeface="+mj-lt"/>
                        <a:buAutoNum type="arabicPeriod"/>
                        <a:tabLst/>
                        <a:defRPr/>
                      </a:pPr>
                      <a:r>
                        <a:rPr lang="id-ID" sz="800" dirty="0"/>
                        <a:t>Dinas</a:t>
                      </a:r>
                      <a:r>
                        <a:rPr lang="id-ID" sz="800" baseline="0" dirty="0"/>
                        <a:t> Penanaman Modal dan PTSP</a:t>
                      </a:r>
                    </a:p>
                  </a:txBody>
                  <a:tcPr>
                    <a:solidFill>
                      <a:schemeClr val="accent1">
                        <a:lumMod val="20000"/>
                        <a:lumOff val="80000"/>
                      </a:schemeClr>
                    </a:solidFill>
                  </a:tcPr>
                </a:tc>
                <a:extLst>
                  <a:ext uri="{0D108BD9-81ED-4DB2-BD59-A6C34878D82A}">
                    <a16:rowId xmlns:a16="http://schemas.microsoft.com/office/drawing/2014/main" xmlns="" val="10003"/>
                  </a:ext>
                </a:extLst>
              </a:tr>
            </a:tbl>
          </a:graphicData>
        </a:graphic>
      </p:graphicFrame>
      <p:cxnSp>
        <p:nvCxnSpPr>
          <p:cNvPr id="10" name="Straight Connector 9"/>
          <p:cNvCxnSpPr/>
          <p:nvPr/>
        </p:nvCxnSpPr>
        <p:spPr>
          <a:xfrm rot="5400000">
            <a:off x="3658394" y="3733006"/>
            <a:ext cx="5638006"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096794" y="3741040"/>
            <a:ext cx="5638006"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7000" y="914400"/>
            <a:ext cx="24384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77000" y="6553200"/>
            <a:ext cx="24384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98809"/>
            <a:ext cx="7848600" cy="2215991"/>
          </a:xfrm>
          <a:prstGeom prst="rect">
            <a:avLst/>
          </a:prstGeom>
        </p:spPr>
        <p:txBody>
          <a:bodyPr wrap="square">
            <a:spAutoFit/>
          </a:bodyPr>
          <a:lstStyle/>
          <a:p>
            <a:pPr algn="ctr"/>
            <a:r>
              <a:rPr lang="en-US" sz="5400" b="1" dirty="0" err="1"/>
              <a:t>Aksi</a:t>
            </a:r>
            <a:r>
              <a:rPr lang="en-US" sz="5400" b="1" dirty="0"/>
              <a:t> : 2</a:t>
            </a:r>
          </a:p>
          <a:p>
            <a:pPr algn="ctr"/>
            <a:r>
              <a:rPr lang="en-US" sz="2800" b="1" dirty="0" err="1"/>
              <a:t>Pembentukan</a:t>
            </a:r>
            <a:r>
              <a:rPr lang="en-US" sz="2800" b="1" dirty="0"/>
              <a:t> dan </a:t>
            </a:r>
            <a:r>
              <a:rPr lang="en-US" sz="2800" b="1" dirty="0" err="1"/>
              <a:t>Penguatan</a:t>
            </a:r>
            <a:r>
              <a:rPr lang="en-US" sz="2800" b="1" dirty="0"/>
              <a:t> </a:t>
            </a:r>
            <a:r>
              <a:rPr lang="en-US" sz="2800" b="1" dirty="0" err="1"/>
              <a:t>Tugas</a:t>
            </a:r>
            <a:r>
              <a:rPr lang="en-US" sz="2800" b="1" dirty="0"/>
              <a:t> </a:t>
            </a:r>
            <a:r>
              <a:rPr lang="en-US" sz="2800" b="1" dirty="0" err="1"/>
              <a:t>Pokok</a:t>
            </a:r>
            <a:r>
              <a:rPr lang="en-US" sz="2800" b="1" dirty="0"/>
              <a:t> dan </a:t>
            </a:r>
            <a:r>
              <a:rPr lang="en-US" sz="2800" b="1" dirty="0" err="1"/>
              <a:t>Fungsi</a:t>
            </a:r>
            <a:r>
              <a:rPr lang="en-US" sz="2800" b="1" dirty="0"/>
              <a:t> </a:t>
            </a:r>
            <a:r>
              <a:rPr lang="en-US" sz="2800" b="1" dirty="0" err="1"/>
              <a:t>Pejabat</a:t>
            </a:r>
            <a:r>
              <a:rPr lang="en-US" sz="2800" b="1" dirty="0"/>
              <a:t> </a:t>
            </a:r>
            <a:r>
              <a:rPr lang="en-US" sz="2800" b="1" dirty="0" err="1"/>
              <a:t>Pengelola</a:t>
            </a:r>
            <a:r>
              <a:rPr lang="en-US" sz="2800" b="1" dirty="0"/>
              <a:t> </a:t>
            </a:r>
            <a:r>
              <a:rPr lang="en-US" sz="2800" b="1" dirty="0" err="1"/>
              <a:t>Informasi</a:t>
            </a:r>
            <a:r>
              <a:rPr lang="en-US" sz="2800" b="1" dirty="0"/>
              <a:t> dan </a:t>
            </a:r>
            <a:r>
              <a:rPr lang="en-US" sz="2800" b="1" dirty="0" err="1"/>
              <a:t>Dokumentasi</a:t>
            </a:r>
            <a:r>
              <a:rPr lang="en-US" sz="2800" b="1" dirty="0"/>
              <a:t> (PPID) </a:t>
            </a:r>
            <a:r>
              <a:rPr lang="en-US" sz="2800" b="1" dirty="0" err="1"/>
              <a:t>Utama</a:t>
            </a:r>
            <a:r>
              <a:rPr lang="en-US" sz="2800" b="1" dirty="0"/>
              <a:t> dan </a:t>
            </a:r>
            <a:r>
              <a:rPr lang="en-US" sz="2800" b="1" dirty="0" err="1"/>
              <a:t>Pembantu</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34708378"/>
              </p:ext>
            </p:extLst>
          </p:nvPr>
        </p:nvGraphicFramePr>
        <p:xfrm>
          <a:off x="197071" y="937261"/>
          <a:ext cx="8686799" cy="5814059"/>
        </p:xfrm>
        <a:graphic>
          <a:graphicData uri="http://schemas.openxmlformats.org/drawingml/2006/table">
            <a:tbl>
              <a:tblPr firstRow="1" bandRow="1">
                <a:tableStyleId>{5C22544A-7EE6-4342-B048-85BDC9FD1C3A}</a:tableStyleId>
              </a:tblPr>
              <a:tblGrid>
                <a:gridCol w="339917">
                  <a:extLst>
                    <a:ext uri="{9D8B030D-6E8A-4147-A177-3AD203B41FA5}">
                      <a16:colId xmlns:a16="http://schemas.microsoft.com/office/drawing/2014/main" xmlns="" val="20000"/>
                    </a:ext>
                  </a:extLst>
                </a:gridCol>
                <a:gridCol w="815804">
                  <a:extLst>
                    <a:ext uri="{9D8B030D-6E8A-4147-A177-3AD203B41FA5}">
                      <a16:colId xmlns:a16="http://schemas.microsoft.com/office/drawing/2014/main" xmlns="" val="20001"/>
                    </a:ext>
                  </a:extLst>
                </a:gridCol>
                <a:gridCol w="1223706">
                  <a:extLst>
                    <a:ext uri="{9D8B030D-6E8A-4147-A177-3AD203B41FA5}">
                      <a16:colId xmlns:a16="http://schemas.microsoft.com/office/drawing/2014/main" xmlns="" val="20002"/>
                    </a:ext>
                  </a:extLst>
                </a:gridCol>
                <a:gridCol w="940789">
                  <a:extLst>
                    <a:ext uri="{9D8B030D-6E8A-4147-A177-3AD203B41FA5}">
                      <a16:colId xmlns:a16="http://schemas.microsoft.com/office/drawing/2014/main" xmlns="" val="20003"/>
                    </a:ext>
                  </a:extLst>
                </a:gridCol>
                <a:gridCol w="960120">
                  <a:extLst>
                    <a:ext uri="{9D8B030D-6E8A-4147-A177-3AD203B41FA5}">
                      <a16:colId xmlns:a16="http://schemas.microsoft.com/office/drawing/2014/main" xmlns="" val="20004"/>
                    </a:ext>
                  </a:extLst>
                </a:gridCol>
                <a:gridCol w="1090373">
                  <a:extLst>
                    <a:ext uri="{9D8B030D-6E8A-4147-A177-3AD203B41FA5}">
                      <a16:colId xmlns:a16="http://schemas.microsoft.com/office/drawing/2014/main" xmlns="" val="20005"/>
                    </a:ext>
                  </a:extLst>
                </a:gridCol>
                <a:gridCol w="1019755">
                  <a:extLst>
                    <a:ext uri="{9D8B030D-6E8A-4147-A177-3AD203B41FA5}">
                      <a16:colId xmlns:a16="http://schemas.microsoft.com/office/drawing/2014/main" xmlns="" val="20006"/>
                    </a:ext>
                  </a:extLst>
                </a:gridCol>
                <a:gridCol w="558977">
                  <a:extLst>
                    <a:ext uri="{9D8B030D-6E8A-4147-A177-3AD203B41FA5}">
                      <a16:colId xmlns:a16="http://schemas.microsoft.com/office/drawing/2014/main" xmlns="" val="20007"/>
                    </a:ext>
                  </a:extLst>
                </a:gridCol>
                <a:gridCol w="868679">
                  <a:extLst>
                    <a:ext uri="{9D8B030D-6E8A-4147-A177-3AD203B41FA5}">
                      <a16:colId xmlns:a16="http://schemas.microsoft.com/office/drawing/2014/main" xmlns="" val="20008"/>
                    </a:ext>
                  </a:extLst>
                </a:gridCol>
                <a:gridCol w="868679">
                  <a:extLst>
                    <a:ext uri="{9D8B030D-6E8A-4147-A177-3AD203B41FA5}">
                      <a16:colId xmlns:a16="http://schemas.microsoft.com/office/drawing/2014/main" xmlns="" val="20009"/>
                    </a:ext>
                  </a:extLst>
                </a:gridCol>
              </a:tblGrid>
              <a:tr h="533444">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algn="ctr"/>
                      <a:r>
                        <a:rPr lang="en-US" sz="800" dirty="0"/>
                        <a:t>SKPD</a:t>
                      </a:r>
                      <a:r>
                        <a:rPr lang="en-US" sz="800" baseline="0" dirty="0"/>
                        <a:t> </a:t>
                      </a:r>
                      <a:r>
                        <a:rPr lang="en-US" sz="800" dirty="0"/>
                        <a:t>PENANGGUNG JAWAB</a:t>
                      </a:r>
                    </a:p>
                  </a:txBody>
                  <a:tcPr anchor="ctr"/>
                </a:tc>
                <a:extLst>
                  <a:ext uri="{0D108BD9-81ED-4DB2-BD59-A6C34878D82A}">
                    <a16:rowId xmlns:a16="http://schemas.microsoft.com/office/drawing/2014/main" xmlns="" val="10000"/>
                  </a:ext>
                </a:extLst>
              </a:tr>
              <a:tr h="129495">
                <a:tc>
                  <a:txBody>
                    <a:bodyPr/>
                    <a:lstStyle/>
                    <a:p>
                      <a:pPr algn="ctr"/>
                      <a:endParaRPr lang="en-US" sz="1100" dirty="0"/>
                    </a:p>
                  </a:txBody>
                  <a:tcPr/>
                </a:tc>
                <a:tc>
                  <a:txBody>
                    <a:bodyPr/>
                    <a:lstStyle/>
                    <a:p>
                      <a:pPr algn="ctr"/>
                      <a:r>
                        <a:rPr lang="en-US" sz="1100" dirty="0">
                          <a:solidFill>
                            <a:schemeClr val="tx1"/>
                          </a:solidFill>
                        </a:rPr>
                        <a:t>(1)</a:t>
                      </a:r>
                    </a:p>
                  </a:txBody>
                  <a:tcPr/>
                </a:tc>
                <a:tc>
                  <a:txBody>
                    <a:bodyPr/>
                    <a:lstStyle/>
                    <a:p>
                      <a:pPr algn="ctr"/>
                      <a:r>
                        <a:rPr lang="en-US" sz="1100" dirty="0">
                          <a:solidFill>
                            <a:schemeClr val="tx1"/>
                          </a:solidFill>
                        </a:rPr>
                        <a:t>(2)</a:t>
                      </a:r>
                    </a:p>
                  </a:txBody>
                  <a:tcPr/>
                </a:tc>
                <a:tc>
                  <a:txBody>
                    <a:bodyPr/>
                    <a:lstStyle/>
                    <a:p>
                      <a:pPr algn="ctr"/>
                      <a:r>
                        <a:rPr lang="en-US" sz="1100" dirty="0">
                          <a:solidFill>
                            <a:schemeClr val="tx1"/>
                          </a:solidFill>
                        </a:rPr>
                        <a:t>(3)</a:t>
                      </a:r>
                    </a:p>
                  </a:txBody>
                  <a:tcPr/>
                </a:tc>
                <a:tc>
                  <a:txBody>
                    <a:bodyPr/>
                    <a:lstStyle/>
                    <a:p>
                      <a:pPr algn="ctr"/>
                      <a:r>
                        <a:rPr lang="en-US" sz="1100" dirty="0">
                          <a:solidFill>
                            <a:schemeClr val="tx1"/>
                          </a:solidFill>
                        </a:rPr>
                        <a:t>(4)</a:t>
                      </a:r>
                    </a:p>
                  </a:txBody>
                  <a:tcPr/>
                </a:tc>
                <a:tc>
                  <a:txBody>
                    <a:bodyPr/>
                    <a:lstStyle/>
                    <a:p>
                      <a:pPr algn="ctr"/>
                      <a:r>
                        <a:rPr lang="en-US" sz="1100" dirty="0">
                          <a:solidFill>
                            <a:schemeClr val="tx1"/>
                          </a:solidFill>
                        </a:rPr>
                        <a:t>(5)</a:t>
                      </a:r>
                    </a:p>
                  </a:txBody>
                  <a:tcPr/>
                </a:tc>
                <a:tc>
                  <a:txBody>
                    <a:bodyPr/>
                    <a:lstStyle/>
                    <a:p>
                      <a:pPr algn="ctr"/>
                      <a:r>
                        <a:rPr lang="en-US" sz="1100" dirty="0">
                          <a:solidFill>
                            <a:schemeClr val="tx1"/>
                          </a:solidFill>
                        </a:rPr>
                        <a:t>(6)</a:t>
                      </a:r>
                    </a:p>
                  </a:txBody>
                  <a:tcPr/>
                </a:tc>
                <a:tc>
                  <a:txBody>
                    <a:bodyPr/>
                    <a:lstStyle/>
                    <a:p>
                      <a:pPr algn="ctr"/>
                      <a:r>
                        <a:rPr lang="en-US" sz="1100" dirty="0">
                          <a:solidFill>
                            <a:schemeClr val="tx1"/>
                          </a:solidFill>
                        </a:rPr>
                        <a:t>(7)</a:t>
                      </a:r>
                    </a:p>
                  </a:txBody>
                  <a:tcPr/>
                </a:tc>
                <a:tc>
                  <a:txBody>
                    <a:bodyPr/>
                    <a:lstStyle/>
                    <a:p>
                      <a:pPr algn="ctr"/>
                      <a:r>
                        <a:rPr lang="en-US" sz="1100" dirty="0">
                          <a:solidFill>
                            <a:schemeClr val="tx1"/>
                          </a:solidFill>
                        </a:rPr>
                        <a:t>(8)</a:t>
                      </a:r>
                    </a:p>
                  </a:txBody>
                  <a:tcPr/>
                </a:tc>
                <a:tc>
                  <a:txBody>
                    <a:bodyPr/>
                    <a:lstStyle/>
                    <a:p>
                      <a:pPr algn="ctr"/>
                      <a:r>
                        <a:rPr lang="en-US" sz="1100" dirty="0">
                          <a:solidFill>
                            <a:schemeClr val="tx1"/>
                          </a:solidFill>
                        </a:rPr>
                        <a:t>(9)</a:t>
                      </a:r>
                    </a:p>
                  </a:txBody>
                  <a:tcPr/>
                </a:tc>
                <a:extLst>
                  <a:ext uri="{0D108BD9-81ED-4DB2-BD59-A6C34878D82A}">
                    <a16:rowId xmlns:a16="http://schemas.microsoft.com/office/drawing/2014/main" xmlns="" val="10001"/>
                  </a:ext>
                </a:extLst>
              </a:tr>
              <a:tr h="2674619">
                <a:tc>
                  <a:txBody>
                    <a:bodyPr/>
                    <a:lstStyle/>
                    <a:p>
                      <a:r>
                        <a:rPr lang="en-US" sz="800" dirty="0"/>
                        <a:t>1</a:t>
                      </a:r>
                    </a:p>
                  </a:txBody>
                  <a:tcPr>
                    <a:solidFill>
                      <a:schemeClr val="accent1">
                        <a:lumMod val="20000"/>
                        <a:lumOff val="80000"/>
                      </a:schemeClr>
                    </a:solidFill>
                  </a:tcPr>
                </a:tc>
                <a:tc>
                  <a:txBody>
                    <a:bodyPr/>
                    <a:lstStyle/>
                    <a:p>
                      <a:r>
                        <a:rPr lang="en-US" sz="800" dirty="0" err="1"/>
                        <a:t>Pembentukan</a:t>
                      </a:r>
                      <a:r>
                        <a:rPr lang="en-US" sz="800" baseline="0" dirty="0"/>
                        <a:t>  dan </a:t>
                      </a:r>
                      <a:r>
                        <a:rPr lang="en-US" sz="800" baseline="0" dirty="0" err="1"/>
                        <a:t>Peguatan</a:t>
                      </a:r>
                      <a:r>
                        <a:rPr lang="en-US" sz="800" baseline="0" dirty="0"/>
                        <a:t> </a:t>
                      </a:r>
                      <a:r>
                        <a:rPr lang="en-US" sz="800" baseline="0" dirty="0" err="1"/>
                        <a:t>tugas</a:t>
                      </a:r>
                      <a:r>
                        <a:rPr lang="en-US" sz="800" baseline="0" dirty="0"/>
                        <a:t> </a:t>
                      </a:r>
                      <a:r>
                        <a:rPr lang="en-US" sz="800" baseline="0" dirty="0" err="1"/>
                        <a:t>pokok</a:t>
                      </a:r>
                      <a:r>
                        <a:rPr lang="en-US" sz="800" baseline="0" dirty="0"/>
                        <a:t> dan </a:t>
                      </a:r>
                      <a:r>
                        <a:rPr lang="en-US" sz="800" baseline="0" dirty="0" err="1"/>
                        <a:t>fungsi</a:t>
                      </a:r>
                      <a:r>
                        <a:rPr lang="en-US" sz="800" baseline="0" dirty="0"/>
                        <a:t> </a:t>
                      </a:r>
                      <a:r>
                        <a:rPr lang="en-US" sz="800" baseline="0" dirty="0" err="1"/>
                        <a:t>Pejabat</a:t>
                      </a:r>
                      <a:r>
                        <a:rPr lang="en-US" sz="800" baseline="0" dirty="0"/>
                        <a:t> </a:t>
                      </a:r>
                      <a:r>
                        <a:rPr lang="en-US" sz="800" baseline="0" dirty="0" err="1"/>
                        <a:t>Pengelolaan</a:t>
                      </a:r>
                      <a:r>
                        <a:rPr lang="en-US" sz="800" baseline="0" dirty="0"/>
                        <a:t> </a:t>
                      </a:r>
                      <a:r>
                        <a:rPr lang="en-US" sz="800" baseline="0" dirty="0" err="1"/>
                        <a:t>Informasi</a:t>
                      </a:r>
                      <a:r>
                        <a:rPr lang="en-US" sz="800" baseline="0" dirty="0"/>
                        <a:t> dan </a:t>
                      </a:r>
                      <a:r>
                        <a:rPr lang="en-US" sz="800" baseline="0" dirty="0" err="1"/>
                        <a:t>Dokumentasi</a:t>
                      </a:r>
                      <a:r>
                        <a:rPr lang="en-US" sz="800" baseline="0" dirty="0"/>
                        <a:t> (PPID) </a:t>
                      </a:r>
                      <a:r>
                        <a:rPr lang="en-US" sz="800" baseline="0" dirty="0" err="1"/>
                        <a:t>Utama</a:t>
                      </a:r>
                      <a:r>
                        <a:rPr lang="en-US" sz="800" baseline="0" dirty="0"/>
                        <a:t> dan </a:t>
                      </a:r>
                      <a:r>
                        <a:rPr lang="en-US" sz="800" baseline="0" dirty="0" err="1"/>
                        <a:t>Pembantu</a:t>
                      </a:r>
                      <a:endParaRPr lang="en-US" sz="800" dirty="0"/>
                    </a:p>
                  </a:txBody>
                  <a:tcPr>
                    <a:solidFill>
                      <a:schemeClr val="accent1">
                        <a:lumMod val="20000"/>
                        <a:lumOff val="80000"/>
                      </a:schemeClr>
                    </a:solidFill>
                  </a:tcPr>
                </a:tc>
                <a:tc>
                  <a:txBody>
                    <a:bodyPr/>
                    <a:lstStyle/>
                    <a:p>
                      <a:r>
                        <a:rPr lang="en-US" sz="800" dirty="0" err="1"/>
                        <a:t>Pemerintah</a:t>
                      </a:r>
                      <a:r>
                        <a:rPr lang="en-US" sz="800" dirty="0"/>
                        <a:t> </a:t>
                      </a:r>
                      <a:r>
                        <a:rPr lang="en-US" sz="800" dirty="0" err="1"/>
                        <a:t>Provinsi</a:t>
                      </a:r>
                      <a:r>
                        <a:rPr lang="en-US" sz="800" dirty="0"/>
                        <a:t>/</a:t>
                      </a:r>
                      <a:r>
                        <a:rPr lang="en-US" sz="800" dirty="0" err="1"/>
                        <a:t>Kabupaten</a:t>
                      </a:r>
                      <a:r>
                        <a:rPr lang="en-US" sz="800" dirty="0"/>
                        <a:t>/Kota (</a:t>
                      </a:r>
                      <a:r>
                        <a:rPr lang="en-US" sz="800" dirty="0" err="1"/>
                        <a:t>Gubernur</a:t>
                      </a:r>
                      <a:r>
                        <a:rPr lang="en-US" sz="800" dirty="0"/>
                        <a:t>/</a:t>
                      </a:r>
                      <a:r>
                        <a:rPr lang="en-US" sz="800" dirty="0" err="1"/>
                        <a:t>Bupati</a:t>
                      </a:r>
                      <a:r>
                        <a:rPr lang="en-US" sz="800" dirty="0"/>
                        <a:t>/</a:t>
                      </a:r>
                      <a:r>
                        <a:rPr lang="en-US" sz="800" dirty="0" err="1"/>
                        <a:t>Walikot</a:t>
                      </a:r>
                      <a:r>
                        <a:rPr lang="en-US" sz="800" dirty="0"/>
                        <a:t>)</a:t>
                      </a:r>
                    </a:p>
                  </a:txBody>
                  <a:tcPr>
                    <a:solidFill>
                      <a:schemeClr val="accent1">
                        <a:lumMod val="20000"/>
                        <a:lumOff val="80000"/>
                      </a:schemeClr>
                    </a:solidFill>
                  </a:tcPr>
                </a:tc>
                <a:tc>
                  <a:txBody>
                    <a:bodyPr/>
                    <a:lstStyle/>
                    <a:p>
                      <a:pPr marL="228600" indent="-228600">
                        <a:buAutoNum type="arabicPeriod"/>
                      </a:pPr>
                      <a:r>
                        <a:rPr lang="en-US" sz="800" dirty="0" err="1"/>
                        <a:t>Kementerian</a:t>
                      </a:r>
                      <a:r>
                        <a:rPr lang="en-US" sz="800" baseline="0" dirty="0"/>
                        <a:t>  </a:t>
                      </a:r>
                      <a:r>
                        <a:rPr lang="en-US" sz="800" baseline="0" dirty="0" err="1"/>
                        <a:t>Komunikasi</a:t>
                      </a:r>
                      <a:r>
                        <a:rPr lang="en-US" sz="800" baseline="0" dirty="0"/>
                        <a:t> dan </a:t>
                      </a:r>
                      <a:r>
                        <a:rPr lang="en-US" sz="800" baseline="0" dirty="0" err="1"/>
                        <a:t>Informasi</a:t>
                      </a:r>
                      <a:endParaRPr lang="en-US" sz="800" baseline="0" dirty="0"/>
                    </a:p>
                    <a:p>
                      <a:pPr marL="228600" indent="-228600">
                        <a:buAutoNum type="arabicPeriod"/>
                      </a:pPr>
                      <a:r>
                        <a:rPr lang="en-US" sz="800" baseline="0" dirty="0" err="1"/>
                        <a:t>Komisi</a:t>
                      </a:r>
                      <a:r>
                        <a:rPr lang="en-US" sz="800" baseline="0" dirty="0"/>
                        <a:t> </a:t>
                      </a:r>
                      <a:r>
                        <a:rPr lang="en-US" sz="800" baseline="0" dirty="0" err="1"/>
                        <a:t>Informasi</a:t>
                      </a:r>
                      <a:r>
                        <a:rPr lang="en-US" sz="800" baseline="0" dirty="0"/>
                        <a:t> </a:t>
                      </a:r>
                      <a:r>
                        <a:rPr lang="en-US" sz="800" baseline="0" dirty="0" err="1"/>
                        <a:t>Pusat</a:t>
                      </a:r>
                      <a:endParaRPr lang="en-US" sz="800" baseline="0" dirty="0"/>
                    </a:p>
                  </a:txBody>
                  <a:tcPr>
                    <a:solidFill>
                      <a:schemeClr val="accent1">
                        <a:lumMod val="20000"/>
                        <a:lumOff val="80000"/>
                      </a:schemeClr>
                    </a:solidFill>
                  </a:tcPr>
                </a:tc>
                <a:tc>
                  <a:txBody>
                    <a:bodyPr/>
                    <a:lstStyle/>
                    <a:p>
                      <a:pPr marL="0" indent="0">
                        <a:buNone/>
                      </a:pPr>
                      <a:r>
                        <a:rPr lang="en-US" sz="800" dirty="0" err="1"/>
                        <a:t>Terlaksananya</a:t>
                      </a:r>
                      <a:r>
                        <a:rPr lang="en-US" sz="800" baseline="0" dirty="0"/>
                        <a:t> </a:t>
                      </a:r>
                      <a:r>
                        <a:rPr lang="en-US" sz="800" baseline="0" dirty="0" err="1"/>
                        <a:t>kewajiban</a:t>
                      </a:r>
                      <a:r>
                        <a:rPr lang="en-US" sz="800" baseline="0" dirty="0"/>
                        <a:t> </a:t>
                      </a:r>
                      <a:r>
                        <a:rPr lang="en-US" sz="800" baseline="0" dirty="0" err="1"/>
                        <a:t>Pemerintah</a:t>
                      </a:r>
                      <a:r>
                        <a:rPr lang="en-US" sz="800" baseline="0" dirty="0"/>
                        <a:t> </a:t>
                      </a:r>
                      <a:r>
                        <a:rPr lang="en-US" sz="800" baseline="0" dirty="0" err="1"/>
                        <a:t>Provinsi</a:t>
                      </a:r>
                      <a:r>
                        <a:rPr lang="en-US" sz="800" baseline="0" dirty="0"/>
                        <a:t>/</a:t>
                      </a:r>
                      <a:r>
                        <a:rPr lang="en-US" sz="800" baseline="0" dirty="0" err="1"/>
                        <a:t>Kabupaten</a:t>
                      </a:r>
                      <a:r>
                        <a:rPr lang="en-US" sz="800" baseline="0" dirty="0"/>
                        <a:t>/Kota </a:t>
                      </a:r>
                      <a:r>
                        <a:rPr lang="en-US" sz="800" baseline="0" dirty="0" err="1"/>
                        <a:t>terkait</a:t>
                      </a:r>
                      <a:r>
                        <a:rPr lang="en-US" sz="800" baseline="0" dirty="0"/>
                        <a:t> </a:t>
                      </a:r>
                      <a:r>
                        <a:rPr lang="en-US" sz="800" baseline="0" dirty="0" err="1"/>
                        <a:t>Infrsatruktur</a:t>
                      </a:r>
                      <a:r>
                        <a:rPr lang="en-US" sz="800" baseline="0" dirty="0"/>
                        <a:t> </a:t>
                      </a:r>
                      <a:r>
                        <a:rPr lang="en-US" sz="800" baseline="0" dirty="0" err="1"/>
                        <a:t>Pelaksananan</a:t>
                      </a:r>
                      <a:r>
                        <a:rPr lang="en-US" sz="800" baseline="0" dirty="0"/>
                        <a:t> dan </a:t>
                      </a:r>
                      <a:r>
                        <a:rPr lang="en-US" sz="800" baseline="0" dirty="0" err="1"/>
                        <a:t>Publikasi</a:t>
                      </a:r>
                      <a:r>
                        <a:rPr lang="en-US" sz="800" baseline="0" dirty="0"/>
                        <a:t> </a:t>
                      </a:r>
                      <a:r>
                        <a:rPr lang="en-US" sz="800" baseline="0" dirty="0" err="1"/>
                        <a:t>Informasi</a:t>
                      </a:r>
                      <a:r>
                        <a:rPr lang="en-US" sz="800" baseline="0" dirty="0"/>
                        <a:t> </a:t>
                      </a:r>
                      <a:r>
                        <a:rPr lang="en-US" sz="800" baseline="0" dirty="0" err="1"/>
                        <a:t>dasar</a:t>
                      </a:r>
                      <a:r>
                        <a:rPr lang="en-US" sz="800" baseline="0" dirty="0"/>
                        <a:t> </a:t>
                      </a:r>
                      <a:r>
                        <a:rPr lang="en-US" sz="800" baseline="0" dirty="0" err="1"/>
                        <a:t>sebagaimana</a:t>
                      </a:r>
                      <a:r>
                        <a:rPr lang="en-US" sz="800" baseline="0" dirty="0"/>
                        <a:t> </a:t>
                      </a:r>
                      <a:r>
                        <a:rPr lang="en-US" sz="800" baseline="0" dirty="0" err="1"/>
                        <a:t>diamanatkan</a:t>
                      </a:r>
                      <a:r>
                        <a:rPr lang="en-US" sz="800" baseline="0" dirty="0"/>
                        <a:t> </a:t>
                      </a:r>
                      <a:r>
                        <a:rPr lang="en-US" sz="800" baseline="0" dirty="0" err="1"/>
                        <a:t>dalam</a:t>
                      </a:r>
                      <a:r>
                        <a:rPr lang="en-US" sz="800" baseline="0" dirty="0"/>
                        <a:t> UU No. 14 </a:t>
                      </a:r>
                      <a:r>
                        <a:rPr lang="en-US" sz="800" baseline="0" dirty="0" err="1"/>
                        <a:t>Tahun</a:t>
                      </a:r>
                      <a:r>
                        <a:rPr lang="en-US" sz="800" baseline="0" dirty="0"/>
                        <a:t> 20908 </a:t>
                      </a:r>
                      <a:r>
                        <a:rPr lang="en-US" sz="800" baseline="0" dirty="0" err="1"/>
                        <a:t>tentang</a:t>
                      </a:r>
                      <a:r>
                        <a:rPr lang="en-US" sz="800" baseline="0" dirty="0"/>
                        <a:t> </a:t>
                      </a:r>
                      <a:r>
                        <a:rPr lang="en-US" sz="800" baseline="0" dirty="0" err="1"/>
                        <a:t>Informasi</a:t>
                      </a:r>
                      <a:r>
                        <a:rPr lang="en-US" sz="800" baseline="0" dirty="0"/>
                        <a:t> </a:t>
                      </a:r>
                      <a:r>
                        <a:rPr lang="en-US" sz="800" baseline="0" dirty="0" err="1"/>
                        <a:t>Publik</a:t>
                      </a:r>
                      <a:r>
                        <a:rPr lang="en-US" sz="800" baseline="0" dirty="0"/>
                        <a:t> dan </a:t>
                      </a:r>
                      <a:r>
                        <a:rPr lang="en-US" sz="800" baseline="0" dirty="0" err="1"/>
                        <a:t>Peraturan</a:t>
                      </a:r>
                      <a:r>
                        <a:rPr lang="en-US" sz="800" baseline="0" dirty="0"/>
                        <a:t> </a:t>
                      </a:r>
                      <a:r>
                        <a:rPr lang="en-US" sz="800" baseline="0" dirty="0" err="1"/>
                        <a:t>Pelaksanaanya</a:t>
                      </a:r>
                      <a:r>
                        <a:rPr lang="en-US" sz="800" baseline="0" dirty="0"/>
                        <a:t>.</a:t>
                      </a:r>
                    </a:p>
                    <a:p>
                      <a:pPr marL="228600" indent="-228600">
                        <a:buNone/>
                      </a:pPr>
                      <a:endParaRPr lang="en-US" sz="800" dirty="0"/>
                    </a:p>
                  </a:txBody>
                  <a:tcPr>
                    <a:solidFill>
                      <a:schemeClr val="accent1">
                        <a:lumMod val="20000"/>
                        <a:lumOff val="80000"/>
                      </a:schemeClr>
                    </a:solidFill>
                  </a:tcPr>
                </a:tc>
                <a:tc>
                  <a:txBody>
                    <a:bodyPr/>
                    <a:lstStyle/>
                    <a:p>
                      <a:pPr marL="115888" indent="-115888">
                        <a:buAutoNum type="arabicPeriod"/>
                      </a:pPr>
                      <a:r>
                        <a:rPr lang="en-US" sz="800" dirty="0" err="1"/>
                        <a:t>Terbentuknya</a:t>
                      </a:r>
                      <a:r>
                        <a:rPr lang="en-US" sz="800" dirty="0"/>
                        <a:t> </a:t>
                      </a:r>
                      <a:r>
                        <a:rPr lang="en-US" sz="800" dirty="0" err="1"/>
                        <a:t>Pejabat</a:t>
                      </a:r>
                      <a:r>
                        <a:rPr lang="en-US" sz="800" baseline="0" dirty="0"/>
                        <a:t> </a:t>
                      </a:r>
                      <a:r>
                        <a:rPr lang="en-US" sz="800" baseline="0" dirty="0" err="1"/>
                        <a:t>Pengelola</a:t>
                      </a:r>
                      <a:r>
                        <a:rPr lang="en-US" sz="800" baseline="0" dirty="0"/>
                        <a:t> </a:t>
                      </a:r>
                      <a:r>
                        <a:rPr lang="en-US" sz="800" baseline="0" dirty="0" err="1"/>
                        <a:t>Informasi</a:t>
                      </a:r>
                      <a:r>
                        <a:rPr lang="en-US" sz="800" baseline="0" dirty="0"/>
                        <a:t> dan </a:t>
                      </a:r>
                      <a:r>
                        <a:rPr lang="en-US" sz="800" baseline="0" dirty="0" err="1"/>
                        <a:t>Dokumentasi</a:t>
                      </a:r>
                      <a:r>
                        <a:rPr lang="en-US" sz="800" baseline="0" dirty="0"/>
                        <a:t> (PPID)</a:t>
                      </a:r>
                    </a:p>
                    <a:p>
                      <a:pPr marL="115888" indent="-115888">
                        <a:buAutoNum type="arabicPeriod"/>
                      </a:pPr>
                      <a:r>
                        <a:rPr lang="en-US" sz="800" baseline="0" dirty="0" err="1"/>
                        <a:t>Diterbitkanya</a:t>
                      </a:r>
                      <a:r>
                        <a:rPr lang="en-US" sz="800" baseline="0" dirty="0"/>
                        <a:t> </a:t>
                      </a:r>
                      <a:r>
                        <a:rPr lang="en-US" sz="800" baseline="0" dirty="0" err="1"/>
                        <a:t>Standar</a:t>
                      </a:r>
                      <a:r>
                        <a:rPr lang="en-US" sz="800" baseline="0" dirty="0"/>
                        <a:t> Operating </a:t>
                      </a:r>
                      <a:r>
                        <a:rPr lang="en-US" sz="800" baseline="0" dirty="0" err="1"/>
                        <a:t>Prtosedure</a:t>
                      </a:r>
                      <a:r>
                        <a:rPr lang="en-US" sz="800" baseline="0" dirty="0"/>
                        <a:t> (SOP) </a:t>
                      </a:r>
                      <a:r>
                        <a:rPr lang="en-US" sz="800" baseline="0" dirty="0" err="1"/>
                        <a:t>Layanan</a:t>
                      </a:r>
                      <a:r>
                        <a:rPr lang="en-US" sz="800" baseline="0" dirty="0"/>
                        <a:t> </a:t>
                      </a:r>
                      <a:r>
                        <a:rPr lang="en-US" sz="800" baseline="0" dirty="0" err="1"/>
                        <a:t>Infomasi</a:t>
                      </a:r>
                      <a:r>
                        <a:rPr lang="en-US" sz="800" baseline="0" dirty="0"/>
                        <a:t> </a:t>
                      </a:r>
                      <a:r>
                        <a:rPr lang="en-US" sz="800" baseline="0" dirty="0" err="1"/>
                        <a:t>Publik</a:t>
                      </a:r>
                      <a:r>
                        <a:rPr lang="en-US" sz="800" baseline="0" dirty="0"/>
                        <a:t>.</a:t>
                      </a:r>
                    </a:p>
                    <a:p>
                      <a:pPr marL="115888" indent="-115888">
                        <a:buAutoNum type="arabicPeriod"/>
                      </a:pPr>
                      <a:r>
                        <a:rPr lang="en-US" sz="800" baseline="0" dirty="0" err="1"/>
                        <a:t>Diupublikasikanya</a:t>
                      </a:r>
                      <a:r>
                        <a:rPr lang="en-US" sz="800" baseline="0" dirty="0"/>
                        <a:t> </a:t>
                      </a:r>
                      <a:r>
                        <a:rPr lang="en-US" sz="800" baseline="0" dirty="0" err="1"/>
                        <a:t>daftar</a:t>
                      </a:r>
                      <a:r>
                        <a:rPr lang="en-US" sz="800" baseline="0" dirty="0"/>
                        <a:t> </a:t>
                      </a:r>
                      <a:r>
                        <a:rPr lang="en-US" sz="800" baseline="0" dirty="0" err="1"/>
                        <a:t>infortmasi</a:t>
                      </a:r>
                      <a:r>
                        <a:rPr lang="en-US" sz="800" baseline="0" dirty="0"/>
                        <a:t> </a:t>
                      </a:r>
                      <a:r>
                        <a:rPr lang="en-US" sz="800" baseline="0" dirty="0" err="1"/>
                        <a:t>publik</a:t>
                      </a:r>
                      <a:r>
                        <a:rPr lang="en-US" sz="800" baseline="0" dirty="0"/>
                        <a:t> </a:t>
                      </a:r>
                      <a:r>
                        <a:rPr lang="en-US" sz="800" baseline="0" dirty="0" err="1"/>
                        <a:t>di</a:t>
                      </a:r>
                      <a:r>
                        <a:rPr lang="en-US" sz="800" baseline="0" dirty="0"/>
                        <a:t> website </a:t>
                      </a:r>
                      <a:r>
                        <a:rPr lang="en-US" sz="800" baseline="0" dirty="0" err="1"/>
                        <a:t>Pem,erintah</a:t>
                      </a:r>
                      <a:r>
                        <a:rPr lang="en-US" sz="800" baseline="0" dirty="0"/>
                        <a:t> </a:t>
                      </a:r>
                      <a:r>
                        <a:rPr lang="en-US" sz="800" baseline="0" dirty="0" err="1"/>
                        <a:t>Provinsi</a:t>
                      </a:r>
                      <a:r>
                        <a:rPr lang="en-US" sz="800" baseline="0" dirty="0"/>
                        <a:t>/</a:t>
                      </a:r>
                      <a:r>
                        <a:rPr lang="en-US" sz="800" baseline="0" dirty="0" err="1"/>
                        <a:t>Kabupaten</a:t>
                      </a:r>
                      <a:r>
                        <a:rPr lang="en-US" sz="800" baseline="0" dirty="0"/>
                        <a:t>/Kota</a:t>
                      </a:r>
                    </a:p>
                    <a:p>
                      <a:pPr marL="115888" indent="-115888">
                        <a:buAutoNum type="arabicPeriod"/>
                      </a:pPr>
                      <a:r>
                        <a:rPr lang="en-US" sz="800" baseline="0" dirty="0" err="1"/>
                        <a:t>Tersedianya</a:t>
                      </a:r>
                      <a:r>
                        <a:rPr lang="en-US" sz="800" baseline="0" dirty="0"/>
                        <a:t> </a:t>
                      </a:r>
                      <a:r>
                        <a:rPr lang="en-US" sz="800" baseline="0" dirty="0" err="1"/>
                        <a:t>daftar</a:t>
                      </a:r>
                      <a:r>
                        <a:rPr lang="en-US" sz="800" baseline="0" dirty="0"/>
                        <a:t> </a:t>
                      </a:r>
                      <a:r>
                        <a:rPr lang="en-US" sz="800" baseline="0" dirty="0" err="1"/>
                        <a:t>permohonan</a:t>
                      </a:r>
                      <a:r>
                        <a:rPr lang="en-US" sz="800" baseline="0" dirty="0"/>
                        <a:t> </a:t>
                      </a:r>
                      <a:r>
                        <a:rPr lang="en-US" sz="800" baseline="0" dirty="0" err="1"/>
                        <a:t>infotrmasi</a:t>
                      </a:r>
                      <a:r>
                        <a:rPr lang="en-US" sz="800" baseline="0" dirty="0"/>
                        <a:t> </a:t>
                      </a:r>
                      <a:r>
                        <a:rPr lang="en-US" sz="800" baseline="0" dirty="0" err="1"/>
                        <a:t>dari</a:t>
                      </a:r>
                      <a:r>
                        <a:rPr lang="en-US" sz="800" baseline="0" dirty="0"/>
                        <a:t> </a:t>
                      </a:r>
                      <a:r>
                        <a:rPr lang="en-US" sz="800" baseline="0" dirty="0" err="1"/>
                        <a:t>masyarakat</a:t>
                      </a:r>
                      <a:endParaRPr lang="en-US" sz="800" baseline="0" dirty="0"/>
                    </a:p>
                  </a:txBody>
                  <a:tcPr>
                    <a:solidFill>
                      <a:schemeClr val="accent1">
                        <a:lumMod val="20000"/>
                        <a:lumOff val="80000"/>
                      </a:schemeClr>
                    </a:solidFill>
                  </a:tcPr>
                </a:tc>
                <a:tc>
                  <a:txBody>
                    <a:bodyPr/>
                    <a:lstStyle/>
                    <a:p>
                      <a:r>
                        <a:rPr lang="en-US" sz="800" dirty="0"/>
                        <a:t>B 03</a:t>
                      </a:r>
                    </a:p>
                    <a:p>
                      <a:endParaRPr lang="en-US" sz="800" dirty="0"/>
                    </a:p>
                    <a:p>
                      <a:pPr marL="228600" indent="-228600">
                        <a:buFont typeface="+mj-lt"/>
                        <a:buAutoNum type="arabicPeriod"/>
                      </a:pPr>
                      <a:r>
                        <a:rPr lang="en-US" sz="800" dirty="0" err="1"/>
                        <a:t>Terbentuknya</a:t>
                      </a:r>
                      <a:r>
                        <a:rPr lang="en-US" sz="800" dirty="0"/>
                        <a:t> PPID </a:t>
                      </a:r>
                      <a:r>
                        <a:rPr lang="en-US" sz="800" dirty="0" err="1"/>
                        <a:t>melalui</a:t>
                      </a:r>
                      <a:r>
                        <a:rPr lang="en-US" sz="800" dirty="0"/>
                        <a:t> SK </a:t>
                      </a:r>
                      <a:r>
                        <a:rPr lang="en-US" sz="800" dirty="0" err="1"/>
                        <a:t>Kepala</a:t>
                      </a:r>
                      <a:r>
                        <a:rPr lang="en-US" sz="800" dirty="0"/>
                        <a:t> Daerah</a:t>
                      </a:r>
                    </a:p>
                    <a:p>
                      <a:pPr marL="228600" indent="-228600">
                        <a:buFont typeface="+mj-lt"/>
                        <a:buAutoNum type="arabicPeriod"/>
                      </a:pPr>
                      <a:r>
                        <a:rPr lang="en-US" sz="800" dirty="0" err="1"/>
                        <a:t>Diterbitkan</a:t>
                      </a:r>
                      <a:r>
                        <a:rPr lang="en-US" sz="800" baseline="0" dirty="0"/>
                        <a:t> dan </a:t>
                      </a:r>
                      <a:r>
                        <a:rPr lang="en-US" sz="800" baseline="0" dirty="0" err="1"/>
                        <a:t>disosialisasikannya</a:t>
                      </a:r>
                      <a:r>
                        <a:rPr lang="en-US" sz="800" baseline="0" dirty="0"/>
                        <a:t> </a:t>
                      </a:r>
                      <a:r>
                        <a:rPr lang="en-US" sz="800" baseline="0" dirty="0" err="1"/>
                        <a:t>Peraturan</a:t>
                      </a:r>
                      <a:r>
                        <a:rPr lang="en-US" sz="800" baseline="0" dirty="0"/>
                        <a:t> </a:t>
                      </a:r>
                      <a:r>
                        <a:rPr lang="en-US" sz="800" baseline="0" dirty="0" err="1"/>
                        <a:t>Kepala</a:t>
                      </a:r>
                      <a:r>
                        <a:rPr lang="en-US" sz="800" baseline="0" dirty="0"/>
                        <a:t> Daerah </a:t>
                      </a:r>
                      <a:r>
                        <a:rPr lang="en-US" sz="800" baseline="0" dirty="0" err="1"/>
                        <a:t>tentang</a:t>
                      </a:r>
                      <a:r>
                        <a:rPr lang="en-US" sz="800" baseline="0" dirty="0"/>
                        <a:t> SOP </a:t>
                      </a:r>
                      <a:r>
                        <a:rPr lang="en-US" sz="800" baseline="0" dirty="0" err="1"/>
                        <a:t>Pelayanan</a:t>
                      </a:r>
                      <a:r>
                        <a:rPr lang="en-US" sz="800" baseline="0" dirty="0"/>
                        <a:t> </a:t>
                      </a:r>
                      <a:r>
                        <a:rPr lang="en-US" sz="800" baseline="0" dirty="0" err="1"/>
                        <a:t>Informasi</a:t>
                      </a:r>
                      <a:r>
                        <a:rPr lang="en-US" sz="800" baseline="0" dirty="0"/>
                        <a:t> </a:t>
                      </a:r>
                      <a:r>
                        <a:rPr lang="en-US" sz="800" baseline="0" dirty="0" err="1"/>
                        <a:t>publik</a:t>
                      </a:r>
                      <a:r>
                        <a:rPr lang="en-US" sz="800" baseline="0" dirty="0"/>
                        <a:t>.</a:t>
                      </a:r>
                    </a:p>
                    <a:p>
                      <a:pPr marL="228600" indent="-228600">
                        <a:buFont typeface="+mj-lt"/>
                        <a:buAutoNum type="arabicPeriod"/>
                      </a:pP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endParaRPr lang="en-US" sz="800" dirty="0"/>
                    </a:p>
                    <a:p>
                      <a:pPr marL="115888" indent="-115888">
                        <a:buFont typeface="+mj-lt"/>
                        <a:buAutoNum type="arabicPeriod"/>
                      </a:pPr>
                      <a:r>
                        <a:rPr lang="en-US" sz="800" dirty="0"/>
                        <a:t>Scan</a:t>
                      </a:r>
                      <a:r>
                        <a:rPr lang="en-US" sz="800" baseline="0" dirty="0"/>
                        <a:t> SK </a:t>
                      </a:r>
                      <a:r>
                        <a:rPr lang="en-US" sz="800" baseline="0" dirty="0" err="1"/>
                        <a:t>Kepala</a:t>
                      </a:r>
                      <a:r>
                        <a:rPr lang="en-US" sz="800" baseline="0" dirty="0"/>
                        <a:t> Daerah </a:t>
                      </a:r>
                      <a:r>
                        <a:rPr lang="en-US" sz="800" baseline="0" dirty="0" err="1"/>
                        <a:t>tentrang</a:t>
                      </a:r>
                      <a:r>
                        <a:rPr lang="en-US" sz="800" baseline="0" dirty="0"/>
                        <a:t> </a:t>
                      </a:r>
                      <a:r>
                        <a:rPr lang="en-US" sz="800" baseline="0" dirty="0" err="1"/>
                        <a:t>Pembentukan</a:t>
                      </a:r>
                      <a:r>
                        <a:rPr lang="en-US" sz="800" baseline="0" dirty="0"/>
                        <a:t>  PPID</a:t>
                      </a:r>
                    </a:p>
                    <a:p>
                      <a:pPr marL="115888" indent="-115888">
                        <a:buFont typeface="+mj-lt"/>
                        <a:buAutoNum type="arabicPeriod"/>
                      </a:pPr>
                      <a:r>
                        <a:rPr lang="en-US" sz="800" dirty="0"/>
                        <a:t>Scan  </a:t>
                      </a:r>
                      <a:r>
                        <a:rPr lang="en-US" sz="800" dirty="0" err="1"/>
                        <a:t>Peraturan</a:t>
                      </a:r>
                      <a:r>
                        <a:rPr lang="en-US" sz="800" dirty="0"/>
                        <a:t> </a:t>
                      </a:r>
                      <a:r>
                        <a:rPr lang="en-US" sz="800" dirty="0" err="1"/>
                        <a:t>Kepala</a:t>
                      </a:r>
                      <a:r>
                        <a:rPr lang="en-US" sz="800" dirty="0"/>
                        <a:t> Daerah </a:t>
                      </a:r>
                      <a:r>
                        <a:rPr lang="en-US" sz="800" dirty="0" err="1"/>
                        <a:t>tentang</a:t>
                      </a:r>
                      <a:r>
                        <a:rPr lang="en-US" sz="800" dirty="0"/>
                        <a:t> SOP </a:t>
                      </a:r>
                      <a:r>
                        <a:rPr lang="en-US" sz="800" dirty="0" err="1"/>
                        <a:t>Pelayanan</a:t>
                      </a:r>
                      <a:r>
                        <a:rPr lang="en-US" sz="800" dirty="0"/>
                        <a:t> </a:t>
                      </a:r>
                      <a:r>
                        <a:rPr lang="en-US" sz="800" dirty="0" err="1"/>
                        <a:t>Informasi</a:t>
                      </a:r>
                      <a:r>
                        <a:rPr lang="en-US" sz="800" dirty="0"/>
                        <a:t>  </a:t>
                      </a:r>
                      <a:r>
                        <a:rPr lang="en-US" sz="800" dirty="0" err="1"/>
                        <a:t>Publik</a:t>
                      </a:r>
                      <a:r>
                        <a:rPr lang="en-US" sz="800" dirty="0"/>
                        <a:t> </a:t>
                      </a:r>
                    </a:p>
                    <a:p>
                      <a:pPr marL="115888" indent="-115888">
                        <a:buFont typeface="+mj-lt"/>
                        <a:buAutoNum type="arabicPeriod"/>
                      </a:pPr>
                      <a:r>
                        <a:rPr lang="en-US" sz="800" dirty="0" err="1"/>
                        <a:t>Surat</a:t>
                      </a:r>
                      <a:r>
                        <a:rPr lang="en-US" sz="800" dirty="0"/>
                        <a:t> </a:t>
                      </a:r>
                      <a:r>
                        <a:rPr lang="en-US" sz="800" dirty="0" err="1"/>
                        <a:t>undangan</a:t>
                      </a:r>
                      <a:r>
                        <a:rPr lang="en-US" sz="800" baseline="0" dirty="0"/>
                        <a:t> </a:t>
                      </a:r>
                      <a:r>
                        <a:rPr lang="en-US" sz="800" baseline="0" dirty="0" err="1"/>
                        <a:t>sosialisasi</a:t>
                      </a:r>
                      <a:r>
                        <a:rPr lang="en-US" sz="800" baseline="0" dirty="0"/>
                        <a:t>, </a:t>
                      </a:r>
                      <a:r>
                        <a:rPr lang="en-US" sz="800" baseline="0" dirty="0" err="1"/>
                        <a:t>daftar</a:t>
                      </a:r>
                      <a:r>
                        <a:rPr lang="en-US" sz="800" baseline="0" dirty="0"/>
                        <a:t> </a:t>
                      </a:r>
                      <a:r>
                        <a:rPr lang="en-US" sz="800" baseline="0" dirty="0" err="1"/>
                        <a:t>hadir</a:t>
                      </a:r>
                      <a:r>
                        <a:rPr lang="en-US" sz="800" baseline="0" dirty="0"/>
                        <a:t>, </a:t>
                      </a:r>
                      <a:r>
                        <a:rPr lang="en-US" sz="800" baseline="0" dirty="0" err="1"/>
                        <a:t>dokumentasi</a:t>
                      </a:r>
                      <a:r>
                        <a:rPr lang="en-US" sz="800" baseline="0" dirty="0"/>
                        <a:t> </a:t>
                      </a:r>
                      <a:r>
                        <a:rPr lang="en-US" sz="800" baseline="0" dirty="0" err="1"/>
                        <a:t>kegiatan</a:t>
                      </a:r>
                      <a:r>
                        <a:rPr lang="en-US" sz="800" dirty="0"/>
                        <a:t> </a:t>
                      </a:r>
                    </a:p>
                  </a:txBody>
                  <a:tcPr>
                    <a:solidFill>
                      <a:schemeClr val="accent1">
                        <a:lumMod val="20000"/>
                        <a:lumOff val="80000"/>
                      </a:schemeClr>
                    </a:solidFill>
                  </a:tcPr>
                </a:tc>
                <a:tc>
                  <a:txBody>
                    <a:bodyPr/>
                    <a:lstStyle/>
                    <a:p>
                      <a:pPr marL="115888" indent="-115888">
                        <a:buFont typeface="+mj-lt"/>
                        <a:buAutoNum type="arabicPeriod"/>
                      </a:pPr>
                      <a:endParaRPr lang="en-US" sz="800" dirty="0"/>
                    </a:p>
                    <a:p>
                      <a:pPr marL="115888" indent="-115888">
                        <a:buFont typeface="+mj-lt"/>
                        <a:buAutoNum type="arabicPeriod"/>
                      </a:pPr>
                      <a:endParaRPr lang="en-US" sz="800" dirty="0"/>
                    </a:p>
                    <a:p>
                      <a:pPr marL="115888" indent="-115888">
                        <a:buFont typeface="+mj-lt"/>
                        <a:buAutoNum type="arabicPeriod"/>
                      </a:pP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baseline="0" dirty="0"/>
                    </a:p>
                    <a:p>
                      <a:pPr marL="115888" indent="-115888">
                        <a:buFont typeface="+mj-lt"/>
                        <a:buAutoNum type="arabicPeriod"/>
                      </a:pPr>
                      <a:endParaRPr lang="en-US" sz="800" baseline="0" dirty="0"/>
                    </a:p>
                    <a:p>
                      <a:pPr marL="115888" indent="-115888">
                        <a:buFont typeface="+mj-lt"/>
                        <a:buAutoNum type="arabicPeriod"/>
                      </a:pPr>
                      <a:endParaRPr lang="en-US" sz="800" baseline="0" dirty="0"/>
                    </a:p>
                    <a:p>
                      <a:pPr marL="115888" indent="-115888">
                        <a:buFont typeface="+mj-lt"/>
                        <a:buAutoNum type="arabicPeriod"/>
                      </a:pP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baseline="0" dirty="0"/>
                    </a:p>
                    <a:p>
                      <a:pPr marL="115888" indent="-115888">
                        <a:buFont typeface="+mj-lt"/>
                        <a:buAutoNum type="arabicPeriod"/>
                      </a:pPr>
                      <a:endParaRPr lang="en-US" sz="800" baseline="0" dirty="0"/>
                    </a:p>
                    <a:p>
                      <a:pPr marL="115888" indent="-115888">
                        <a:buFont typeface="+mj-lt"/>
                        <a:buAutoNum type="arabicPeriod"/>
                      </a:pPr>
                      <a:endParaRPr lang="en-US" sz="800" baseline="0" dirty="0"/>
                    </a:p>
                    <a:p>
                      <a:pPr marL="115888" indent="-115888">
                        <a:buFont typeface="+mj-lt"/>
                        <a:buAutoNum type="arabicPeriod"/>
                      </a:pPr>
                      <a:endParaRPr lang="en-US" sz="800" baseline="0" dirty="0"/>
                    </a:p>
                    <a:p>
                      <a:pPr marL="115888" indent="-115888">
                        <a:buFont typeface="+mj-lt"/>
                        <a:buAutoNum type="arabicPeriod"/>
                      </a:pPr>
                      <a:endParaRPr lang="en-US" sz="800" baseline="0" dirty="0"/>
                    </a:p>
                    <a:p>
                      <a:pPr marL="115888" indent="-115888">
                        <a:buFont typeface="+mj-lt"/>
                        <a:buAutoNum type="arabicPeriod"/>
                      </a:pP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601935">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O6</a:t>
                      </a:r>
                    </a:p>
                    <a:p>
                      <a:pPr marL="0" indent="0">
                        <a:buFont typeface="+mj-lt"/>
                        <a:buNone/>
                      </a:pPr>
                      <a:r>
                        <a:rPr lang="en-US" sz="800" dirty="0" err="1"/>
                        <a:t>Terbentuknya</a:t>
                      </a:r>
                      <a:r>
                        <a:rPr lang="en-US" sz="800" dirty="0"/>
                        <a:t> </a:t>
                      </a:r>
                      <a:r>
                        <a:rPr lang="en-US" sz="800" dirty="0" err="1"/>
                        <a:t>Daftar</a:t>
                      </a:r>
                      <a:r>
                        <a:rPr lang="en-US" sz="800" dirty="0"/>
                        <a:t> </a:t>
                      </a:r>
                      <a:r>
                        <a:rPr lang="en-US" sz="800" dirty="0" err="1"/>
                        <a:t>Informasi</a:t>
                      </a:r>
                      <a:r>
                        <a:rPr lang="en-US" sz="800" dirty="0"/>
                        <a:t> </a:t>
                      </a:r>
                      <a:r>
                        <a:rPr lang="en-US" sz="800" dirty="0" err="1"/>
                        <a:t>Publik</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06</a:t>
                      </a:r>
                    </a:p>
                    <a:p>
                      <a:pPr marL="0" indent="0">
                        <a:buFont typeface="+mj-lt"/>
                        <a:buNone/>
                      </a:pPr>
                      <a:r>
                        <a:rPr lang="en-US" sz="800" dirty="0"/>
                        <a:t>Scan</a:t>
                      </a:r>
                      <a:r>
                        <a:rPr lang="en-US" sz="800" baseline="0" dirty="0"/>
                        <a:t> </a:t>
                      </a:r>
                      <a:r>
                        <a:rPr lang="en-US" sz="800" baseline="0" dirty="0" err="1"/>
                        <a:t>daftar</a:t>
                      </a:r>
                      <a:r>
                        <a:rPr lang="en-US" sz="800" baseline="0" dirty="0"/>
                        <a:t> </a:t>
                      </a:r>
                      <a:r>
                        <a:rPr lang="en-US" sz="800" baseline="0" dirty="0" err="1"/>
                        <a:t>Informasi</a:t>
                      </a:r>
                      <a:r>
                        <a:rPr lang="en-US" sz="800" baseline="0" dirty="0"/>
                        <a:t> </a:t>
                      </a:r>
                      <a:r>
                        <a:rPr lang="en-US" sz="800" baseline="0" dirty="0" err="1"/>
                        <a:t>Publik</a:t>
                      </a:r>
                      <a:r>
                        <a:rPr lang="en-US" sz="800" baseline="0" dirty="0"/>
                        <a:t> </a:t>
                      </a:r>
                      <a:endParaRPr lang="en-US" sz="800" dirty="0"/>
                    </a:p>
                  </a:txBody>
                  <a:tcPr>
                    <a:solidFill>
                      <a:schemeClr val="accent1">
                        <a:lumMod val="20000"/>
                        <a:lumOff val="80000"/>
                      </a:schemeClr>
                    </a:solidFill>
                  </a:tcPr>
                </a:tc>
                <a:tc>
                  <a:txBody>
                    <a:bodyPr/>
                    <a:lstStyle/>
                    <a:p>
                      <a:pPr marL="85725" indent="-85725">
                        <a:buFont typeface="+mj-lt"/>
                        <a:buNone/>
                      </a:pPr>
                      <a:r>
                        <a:rPr lang="en-US" sz="800" dirty="0"/>
                        <a:t>4. </a:t>
                      </a: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dirty="0"/>
                    </a:p>
                  </a:txBody>
                  <a:tcPr>
                    <a:solidFill>
                      <a:schemeClr val="accent1">
                        <a:lumMod val="20000"/>
                        <a:lumOff val="80000"/>
                      </a:schemeClr>
                    </a:solidFill>
                  </a:tcPr>
                </a:tc>
                <a:extLst>
                  <a:ext uri="{0D108BD9-81ED-4DB2-BD59-A6C34878D82A}">
                    <a16:rowId xmlns:a16="http://schemas.microsoft.com/office/drawing/2014/main" xmlns="" val="10003"/>
                  </a:ext>
                </a:extLst>
              </a:tr>
              <a:tr h="681623">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 09</a:t>
                      </a:r>
                    </a:p>
                    <a:p>
                      <a:pPr marL="0" indent="0">
                        <a:buFont typeface="+mj-lt"/>
                        <a:buNone/>
                      </a:pPr>
                      <a:r>
                        <a:rPr lang="en-US" sz="800" dirty="0" err="1"/>
                        <a:t>Dipublikasikannya</a:t>
                      </a:r>
                      <a:r>
                        <a:rPr lang="en-US" sz="800" dirty="0"/>
                        <a:t> </a:t>
                      </a:r>
                      <a:r>
                        <a:rPr lang="en-US" sz="800" dirty="0" err="1"/>
                        <a:t>daftar</a:t>
                      </a:r>
                      <a:r>
                        <a:rPr lang="en-US" sz="800" dirty="0"/>
                        <a:t> </a:t>
                      </a:r>
                      <a:r>
                        <a:rPr lang="en-US" sz="800" dirty="0" err="1"/>
                        <a:t>informasi</a:t>
                      </a:r>
                      <a:r>
                        <a:rPr lang="en-US" sz="800" dirty="0"/>
                        <a:t> </a:t>
                      </a:r>
                      <a:r>
                        <a:rPr lang="en-US" sz="800" dirty="0" err="1"/>
                        <a:t>publik</a:t>
                      </a:r>
                      <a:r>
                        <a:rPr lang="en-US" sz="800" dirty="0"/>
                        <a:t> di</a:t>
                      </a:r>
                      <a:r>
                        <a:rPr lang="en-US" sz="800" baseline="0" dirty="0"/>
                        <a:t> website </a:t>
                      </a:r>
                      <a:r>
                        <a:rPr lang="en-US" sz="800" baseline="0" dirty="0" err="1"/>
                        <a:t>Pemerintah</a:t>
                      </a:r>
                      <a:r>
                        <a:rPr lang="en-US" sz="800" baseline="0" dirty="0"/>
                        <a:t> Daerah</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Font typeface="+mj-lt"/>
                        <a:buNone/>
                      </a:pPr>
                      <a:r>
                        <a:rPr lang="en-US" sz="800" dirty="0"/>
                        <a:t>B09</a:t>
                      </a:r>
                    </a:p>
                    <a:p>
                      <a:pPr marL="0" indent="0">
                        <a:buFont typeface="+mj-lt"/>
                        <a:buNone/>
                      </a:pPr>
                      <a:r>
                        <a:rPr lang="en-US" sz="800" dirty="0"/>
                        <a:t>Print Screen dan Link Website</a:t>
                      </a:r>
                    </a:p>
                  </a:txBody>
                  <a:tcPr>
                    <a:solidFill>
                      <a:schemeClr val="accent1">
                        <a:lumMod val="20000"/>
                        <a:lumOff val="80000"/>
                      </a:schemeClr>
                    </a:solidFill>
                  </a:tcPr>
                </a:tc>
                <a:tc>
                  <a:txBody>
                    <a:bodyPr/>
                    <a:lstStyle/>
                    <a:p>
                      <a:pPr marL="85725" indent="-85725">
                        <a:buFont typeface="+mj-lt"/>
                        <a:buNone/>
                      </a:pPr>
                      <a:r>
                        <a:rPr lang="en-US" sz="800" dirty="0"/>
                        <a:t>5. </a:t>
                      </a: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dirty="0"/>
                    </a:p>
                  </a:txBody>
                  <a:tcPr>
                    <a:solidFill>
                      <a:schemeClr val="accent1">
                        <a:lumMod val="20000"/>
                        <a:lumOff val="80000"/>
                      </a:schemeClr>
                    </a:solidFill>
                  </a:tcPr>
                </a:tc>
                <a:extLst>
                  <a:ext uri="{0D108BD9-81ED-4DB2-BD59-A6C34878D82A}">
                    <a16:rowId xmlns:a16="http://schemas.microsoft.com/office/drawing/2014/main" xmlns="" val="10004"/>
                  </a:ext>
                </a:extLst>
              </a:tr>
              <a:tr h="681623">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 12</a:t>
                      </a:r>
                    </a:p>
                    <a:p>
                      <a:pPr marL="0" indent="0">
                        <a:buFont typeface="+mj-lt"/>
                        <a:buNone/>
                      </a:pPr>
                      <a:r>
                        <a:rPr lang="en-US" sz="800" dirty="0" err="1"/>
                        <a:t>Evaluasi</a:t>
                      </a:r>
                      <a:r>
                        <a:rPr lang="en-US" sz="800" dirty="0"/>
                        <a:t> </a:t>
                      </a:r>
                      <a:r>
                        <a:rPr lang="en-US" sz="800" dirty="0" err="1"/>
                        <a:t>pelaksanaan</a:t>
                      </a:r>
                      <a:r>
                        <a:rPr lang="en-US" sz="800" dirty="0"/>
                        <a:t> </a:t>
                      </a:r>
                      <a:r>
                        <a:rPr lang="en-US" sz="800" dirty="0" err="1"/>
                        <a:t>tugas</a:t>
                      </a:r>
                      <a:r>
                        <a:rPr lang="en-US" sz="800" dirty="0"/>
                        <a:t> PPID dan </a:t>
                      </a:r>
                      <a:r>
                        <a:rPr lang="en-US" sz="800" dirty="0" err="1"/>
                        <a:t>Penerapan</a:t>
                      </a:r>
                      <a:r>
                        <a:rPr lang="en-US" sz="800" dirty="0"/>
                        <a:t> SOP </a:t>
                      </a:r>
                      <a:r>
                        <a:rPr lang="en-US" sz="800" dirty="0" err="1"/>
                        <a:t>layanan</a:t>
                      </a:r>
                      <a:r>
                        <a:rPr lang="en-US" sz="800" dirty="0"/>
                        <a:t> </a:t>
                      </a:r>
                      <a:r>
                        <a:rPr lang="en-US" sz="800" dirty="0" err="1"/>
                        <a:t>informasi</a:t>
                      </a:r>
                      <a:r>
                        <a:rPr lang="en-US" sz="800" dirty="0"/>
                        <a:t> </a:t>
                      </a:r>
                      <a:r>
                        <a:rPr lang="en-US" sz="800" dirty="0" err="1"/>
                        <a:t>Publik</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Font typeface="+mj-lt"/>
                        <a:buNone/>
                      </a:pPr>
                      <a:r>
                        <a:rPr lang="en-US" sz="800" dirty="0"/>
                        <a:t>B 12</a:t>
                      </a:r>
                    </a:p>
                    <a:p>
                      <a:pPr marL="0" indent="0">
                        <a:buFont typeface="+mj-lt"/>
                        <a:buNone/>
                      </a:pPr>
                      <a:r>
                        <a:rPr lang="en-US" sz="800" dirty="0" err="1"/>
                        <a:t>Laporan</a:t>
                      </a:r>
                      <a:r>
                        <a:rPr lang="en-US" sz="800" dirty="0"/>
                        <a:t> </a:t>
                      </a:r>
                      <a:r>
                        <a:rPr lang="en-US" sz="800" dirty="0" err="1"/>
                        <a:t>evaluasi</a:t>
                      </a:r>
                      <a:r>
                        <a:rPr lang="en-US" sz="800" dirty="0"/>
                        <a:t> </a:t>
                      </a:r>
                      <a:r>
                        <a:rPr lang="en-US" sz="800" dirty="0" err="1"/>
                        <a:t>pelaksanaan</a:t>
                      </a:r>
                      <a:r>
                        <a:rPr lang="en-US" sz="800" dirty="0"/>
                        <a:t> </a:t>
                      </a:r>
                      <a:r>
                        <a:rPr lang="en-US" sz="800" dirty="0" err="1"/>
                        <a:t>tugas</a:t>
                      </a:r>
                      <a:r>
                        <a:rPr lang="en-US" sz="800" dirty="0"/>
                        <a:t> PPID</a:t>
                      </a:r>
                      <a:r>
                        <a:rPr lang="en-US" sz="800" baseline="0" dirty="0"/>
                        <a:t> dan </a:t>
                      </a:r>
                      <a:r>
                        <a:rPr lang="en-US" sz="800" baseline="0" dirty="0" err="1"/>
                        <a:t>Penerapan</a:t>
                      </a:r>
                      <a:r>
                        <a:rPr lang="en-US" sz="800" baseline="0" dirty="0"/>
                        <a:t> SOPD</a:t>
                      </a:r>
                      <a:endParaRPr lang="en-US" sz="800" dirty="0"/>
                    </a:p>
                  </a:txBody>
                  <a:tcPr>
                    <a:solidFill>
                      <a:schemeClr val="accent1">
                        <a:lumMod val="20000"/>
                        <a:lumOff val="80000"/>
                      </a:schemeClr>
                    </a:solidFill>
                  </a:tcPr>
                </a:tc>
                <a:tc>
                  <a:txBody>
                    <a:bodyPr/>
                    <a:lstStyle/>
                    <a:p>
                      <a:pPr marL="85725" indent="-85725">
                        <a:buFont typeface="+mj-lt"/>
                        <a:buNone/>
                      </a:pPr>
                      <a:r>
                        <a:rPr lang="en-US" sz="800" dirty="0"/>
                        <a:t>6. </a:t>
                      </a:r>
                      <a:r>
                        <a:rPr lang="en-US" sz="800" dirty="0" err="1"/>
                        <a:t>Dinas</a:t>
                      </a:r>
                      <a:r>
                        <a:rPr lang="en-US" sz="800" baseline="0" dirty="0"/>
                        <a:t> </a:t>
                      </a:r>
                      <a:r>
                        <a:rPr lang="en-US" sz="800" baseline="0" dirty="0" err="1"/>
                        <a:t>Komunikasi</a:t>
                      </a:r>
                      <a:r>
                        <a:rPr lang="en-US" sz="800" baseline="0" dirty="0"/>
                        <a:t> </a:t>
                      </a:r>
                      <a:r>
                        <a:rPr lang="en-US" sz="800" baseline="0" dirty="0" err="1"/>
                        <a:t>dan</a:t>
                      </a:r>
                      <a:r>
                        <a:rPr lang="en-US" sz="800" baseline="0" dirty="0"/>
                        <a:t> </a:t>
                      </a:r>
                      <a:r>
                        <a:rPr lang="en-US" sz="800" baseline="0" dirty="0" err="1"/>
                        <a:t>Informatika</a:t>
                      </a:r>
                      <a:endParaRPr lang="en-US" sz="800" dirty="0"/>
                    </a:p>
                  </a:txBody>
                  <a:tcPr>
                    <a:solidFill>
                      <a:schemeClr val="accent1">
                        <a:lumMod val="20000"/>
                        <a:lumOff val="80000"/>
                      </a:schemeClr>
                    </a:solidFill>
                  </a:tcPr>
                </a:tc>
                <a:extLst>
                  <a:ext uri="{0D108BD9-81ED-4DB2-BD59-A6C34878D82A}">
                    <a16:rowId xmlns:a16="http://schemas.microsoft.com/office/drawing/2014/main" xmlns="" val="10005"/>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 B 09 &amp; B 012</a:t>
            </a:r>
          </a:p>
        </p:txBody>
      </p:sp>
      <p:sp>
        <p:nvSpPr>
          <p:cNvPr id="6" name="Rectangle 5"/>
          <p:cNvSpPr/>
          <p:nvPr/>
        </p:nvSpPr>
        <p:spPr>
          <a:xfrm>
            <a:off x="123500" y="486100"/>
            <a:ext cx="9414640" cy="523220"/>
          </a:xfrm>
          <a:prstGeom prst="rect">
            <a:avLst/>
          </a:prstGeom>
        </p:spPr>
        <p:txBody>
          <a:bodyPr wrap="square">
            <a:spAutoFit/>
          </a:bodyPr>
          <a:lstStyle/>
          <a:p>
            <a:r>
              <a:rPr lang="en-US" sz="1400" b="1" dirty="0" err="1"/>
              <a:t>Pembentukan</a:t>
            </a:r>
            <a:r>
              <a:rPr lang="en-US" sz="1400" b="1" dirty="0"/>
              <a:t> dan </a:t>
            </a:r>
            <a:r>
              <a:rPr lang="en-US" sz="1400" b="1" dirty="0" err="1"/>
              <a:t>penguatan</a:t>
            </a:r>
            <a:r>
              <a:rPr lang="en-US" sz="1400" b="1" dirty="0"/>
              <a:t> </a:t>
            </a:r>
            <a:r>
              <a:rPr lang="en-US" sz="1400" b="1" dirty="0" err="1"/>
              <a:t>tugas</a:t>
            </a:r>
            <a:r>
              <a:rPr lang="en-US" sz="1400" b="1" dirty="0"/>
              <a:t> </a:t>
            </a:r>
            <a:r>
              <a:rPr lang="en-US" sz="1400" b="1" dirty="0" err="1"/>
              <a:t>pokok</a:t>
            </a:r>
            <a:r>
              <a:rPr lang="en-US" sz="1400" b="1" dirty="0"/>
              <a:t> dan </a:t>
            </a:r>
            <a:r>
              <a:rPr lang="en-US" sz="1400" b="1" dirty="0" err="1"/>
              <a:t>fungsi</a:t>
            </a:r>
            <a:r>
              <a:rPr lang="en-US" sz="1400" b="1" dirty="0"/>
              <a:t> </a:t>
            </a:r>
            <a:r>
              <a:rPr lang="en-US" sz="1400" b="1" dirty="0" err="1"/>
              <a:t>Pejabat</a:t>
            </a:r>
            <a:r>
              <a:rPr lang="en-US" sz="1400" b="1" dirty="0"/>
              <a:t> </a:t>
            </a:r>
            <a:r>
              <a:rPr lang="en-US" sz="1400" b="1" dirty="0" err="1"/>
              <a:t>Pengelolaan</a:t>
            </a:r>
            <a:r>
              <a:rPr lang="en-US" sz="1400" b="1" dirty="0"/>
              <a:t> </a:t>
            </a:r>
            <a:r>
              <a:rPr lang="en-US" sz="1400" b="1" dirty="0" err="1"/>
              <a:t>Informasi</a:t>
            </a:r>
            <a:r>
              <a:rPr lang="en-US" sz="1400" b="1" dirty="0"/>
              <a:t> dan </a:t>
            </a:r>
            <a:r>
              <a:rPr lang="en-US" sz="1400" b="1" dirty="0" err="1"/>
              <a:t>Dokumen</a:t>
            </a:r>
            <a:r>
              <a:rPr lang="en-US" sz="1400" b="1" dirty="0"/>
              <a:t> (PPID) </a:t>
            </a:r>
            <a:r>
              <a:rPr lang="en-US" sz="1400" b="1" dirty="0" err="1"/>
              <a:t>Utama</a:t>
            </a:r>
            <a:r>
              <a:rPr lang="en-US" sz="1400" b="1" dirty="0"/>
              <a:t> dan </a:t>
            </a:r>
            <a:r>
              <a:rPr lang="en-US" sz="1400" b="1" dirty="0" err="1"/>
              <a:t>Pembantu</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2</a:t>
            </a:r>
          </a:p>
        </p:txBody>
      </p:sp>
      <p:cxnSp>
        <p:nvCxnSpPr>
          <p:cNvPr id="8" name="Straight Connector 7"/>
          <p:cNvCxnSpPr/>
          <p:nvPr/>
        </p:nvCxnSpPr>
        <p:spPr>
          <a:xfrm>
            <a:off x="6986452" y="8382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986452" y="838200"/>
            <a:ext cx="24742" cy="5867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15400" y="838200"/>
            <a:ext cx="795" cy="5867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86452" y="6705600"/>
            <a:ext cx="19812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98809"/>
            <a:ext cx="7848600" cy="1785104"/>
          </a:xfrm>
          <a:prstGeom prst="rect">
            <a:avLst/>
          </a:prstGeom>
        </p:spPr>
        <p:txBody>
          <a:bodyPr wrap="square">
            <a:spAutoFit/>
          </a:bodyPr>
          <a:lstStyle/>
          <a:p>
            <a:pPr algn="ctr"/>
            <a:r>
              <a:rPr lang="en-US" sz="5400" b="1" dirty="0" err="1"/>
              <a:t>Aksi</a:t>
            </a:r>
            <a:r>
              <a:rPr lang="en-US" sz="5400" b="1" dirty="0"/>
              <a:t> : 3</a:t>
            </a:r>
          </a:p>
          <a:p>
            <a:pPr algn="ctr"/>
            <a:r>
              <a:rPr lang="en-US" sz="2800" b="1" dirty="0" err="1"/>
              <a:t>Transparansi</a:t>
            </a:r>
            <a:r>
              <a:rPr lang="en-US" sz="2800" b="1" dirty="0"/>
              <a:t> </a:t>
            </a:r>
            <a:r>
              <a:rPr lang="en-US" sz="2800" b="1" dirty="0" err="1"/>
              <a:t>dan</a:t>
            </a:r>
            <a:r>
              <a:rPr lang="en-US" sz="2800" b="1" dirty="0"/>
              <a:t> </a:t>
            </a:r>
            <a:r>
              <a:rPr lang="en-US" sz="2800" b="1" dirty="0" err="1"/>
              <a:t>Akuntabilitas</a:t>
            </a:r>
            <a:r>
              <a:rPr lang="en-US" sz="2800" b="1" dirty="0"/>
              <a:t> </a:t>
            </a:r>
            <a:r>
              <a:rPr lang="en-US" sz="2800" b="1" dirty="0" err="1"/>
              <a:t>dalam</a:t>
            </a:r>
            <a:r>
              <a:rPr lang="en-US" sz="2800" b="1" dirty="0"/>
              <a:t> </a:t>
            </a:r>
            <a:r>
              <a:rPr lang="en-US" sz="2800" b="1" dirty="0" err="1"/>
              <a:t>Mekanisme</a:t>
            </a:r>
            <a:r>
              <a:rPr lang="en-US" sz="2800" b="1" dirty="0"/>
              <a:t> </a:t>
            </a:r>
            <a:r>
              <a:rPr lang="en-US" sz="2800" b="1" dirty="0" err="1"/>
              <a:t>Pengadaan</a:t>
            </a:r>
            <a:r>
              <a:rPr lang="en-US" sz="2800" b="1" dirty="0"/>
              <a:t> </a:t>
            </a:r>
            <a:r>
              <a:rPr lang="en-US" sz="2800" b="1" dirty="0" err="1"/>
              <a:t>Barang</a:t>
            </a:r>
            <a:r>
              <a:rPr lang="en-US" sz="2800" b="1" dirty="0"/>
              <a:t> </a:t>
            </a:r>
            <a:r>
              <a:rPr lang="en-US" sz="2800" b="1" dirty="0" err="1"/>
              <a:t>dan</a:t>
            </a:r>
            <a:r>
              <a:rPr lang="en-US" sz="2800" b="1" dirty="0"/>
              <a:t> </a:t>
            </a:r>
            <a:r>
              <a:rPr lang="en-US" sz="2800" b="1" dirty="0" err="1"/>
              <a:t>Jasa</a:t>
            </a:r>
            <a:endParaRPr lang="en-US" sz="3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74303330"/>
              </p:ext>
            </p:extLst>
          </p:nvPr>
        </p:nvGraphicFramePr>
        <p:xfrm>
          <a:off x="197071" y="838200"/>
          <a:ext cx="8794526" cy="5539739"/>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201109">
                  <a:extLst>
                    <a:ext uri="{9D8B030D-6E8A-4147-A177-3AD203B41FA5}">
                      <a16:colId xmlns:a16="http://schemas.microsoft.com/office/drawing/2014/main" xmlns="" val="20002"/>
                    </a:ext>
                  </a:extLst>
                </a:gridCol>
                <a:gridCol w="957516">
                  <a:extLst>
                    <a:ext uri="{9D8B030D-6E8A-4147-A177-3AD203B41FA5}">
                      <a16:colId xmlns:a16="http://schemas.microsoft.com/office/drawing/2014/main" xmlns="" val="20003"/>
                    </a:ext>
                  </a:extLst>
                </a:gridCol>
                <a:gridCol w="889122">
                  <a:extLst>
                    <a:ext uri="{9D8B030D-6E8A-4147-A177-3AD203B41FA5}">
                      <a16:colId xmlns:a16="http://schemas.microsoft.com/office/drawing/2014/main" xmlns="" val="20004"/>
                    </a:ext>
                  </a:extLst>
                </a:gridCol>
                <a:gridCol w="957516">
                  <a:extLst>
                    <a:ext uri="{9D8B030D-6E8A-4147-A177-3AD203B41FA5}">
                      <a16:colId xmlns:a16="http://schemas.microsoft.com/office/drawing/2014/main" xmlns="" val="20005"/>
                    </a:ext>
                  </a:extLst>
                </a:gridCol>
                <a:gridCol w="1122079">
                  <a:extLst>
                    <a:ext uri="{9D8B030D-6E8A-4147-A177-3AD203B41FA5}">
                      <a16:colId xmlns:a16="http://schemas.microsoft.com/office/drawing/2014/main" xmlns="" val="20006"/>
                    </a:ext>
                  </a:extLst>
                </a:gridCol>
                <a:gridCol w="519377">
                  <a:extLst>
                    <a:ext uri="{9D8B030D-6E8A-4147-A177-3AD203B41FA5}">
                      <a16:colId xmlns:a16="http://schemas.microsoft.com/office/drawing/2014/main" xmlns="" val="20007"/>
                    </a:ext>
                  </a:extLst>
                </a:gridCol>
                <a:gridCol w="1157023">
                  <a:extLst>
                    <a:ext uri="{9D8B030D-6E8A-4147-A177-3AD203B41FA5}">
                      <a16:colId xmlns:a16="http://schemas.microsoft.com/office/drawing/2014/main" xmlns="" val="20008"/>
                    </a:ext>
                  </a:extLst>
                </a:gridCol>
                <a:gridCol w="838197">
                  <a:extLst>
                    <a:ext uri="{9D8B030D-6E8A-4147-A177-3AD203B41FA5}">
                      <a16:colId xmlns:a16="http://schemas.microsoft.com/office/drawing/2014/main" xmlns="" val="20009"/>
                    </a:ext>
                  </a:extLst>
                </a:gridCol>
              </a:tblGrid>
              <a:tr h="497333">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algn="ctr"/>
                      <a:r>
                        <a:rPr lang="en-US" sz="800" baseline="0" dirty="0"/>
                        <a:t>SKPD PENANGGUNG JAWAB</a:t>
                      </a:r>
                      <a:endParaRPr lang="en-US" sz="800" dirty="0"/>
                    </a:p>
                  </a:txBody>
                  <a:tcPr anchor="ctr"/>
                </a:tc>
                <a:extLst>
                  <a:ext uri="{0D108BD9-81ED-4DB2-BD59-A6C34878D82A}">
                    <a16:rowId xmlns:a16="http://schemas.microsoft.com/office/drawing/2014/main" xmlns="" val="10000"/>
                  </a:ext>
                </a:extLst>
              </a:tr>
              <a:tr h="234852">
                <a:tc>
                  <a:txBody>
                    <a:bodyPr/>
                    <a:lstStyle/>
                    <a:p>
                      <a:pPr algn="ctr"/>
                      <a:endParaRPr lang="en-US" sz="900" dirty="0"/>
                    </a:p>
                  </a:txBody>
                  <a:tcPr/>
                </a:tc>
                <a:tc>
                  <a:txBody>
                    <a:bodyPr/>
                    <a:lstStyle/>
                    <a:p>
                      <a:pPr algn="ctr"/>
                      <a:r>
                        <a:rPr lang="en-US" sz="900" dirty="0">
                          <a:solidFill>
                            <a:schemeClr val="tx1"/>
                          </a:solidFill>
                        </a:rPr>
                        <a:t>(1)</a:t>
                      </a:r>
                    </a:p>
                  </a:txBody>
                  <a:tcPr/>
                </a:tc>
                <a:tc>
                  <a:txBody>
                    <a:bodyPr/>
                    <a:lstStyle/>
                    <a:p>
                      <a:pPr algn="ctr"/>
                      <a:r>
                        <a:rPr lang="en-US" sz="900" dirty="0">
                          <a:solidFill>
                            <a:schemeClr val="tx1"/>
                          </a:solidFill>
                        </a:rPr>
                        <a:t>(2)</a:t>
                      </a:r>
                    </a:p>
                  </a:txBody>
                  <a:tcPr/>
                </a:tc>
                <a:tc>
                  <a:txBody>
                    <a:bodyPr/>
                    <a:lstStyle/>
                    <a:p>
                      <a:pPr algn="ctr"/>
                      <a:r>
                        <a:rPr lang="en-US" sz="900" dirty="0">
                          <a:solidFill>
                            <a:schemeClr val="tx1"/>
                          </a:solidFill>
                        </a:rPr>
                        <a:t>(3)</a:t>
                      </a:r>
                    </a:p>
                  </a:txBody>
                  <a:tcPr/>
                </a:tc>
                <a:tc>
                  <a:txBody>
                    <a:bodyPr/>
                    <a:lstStyle/>
                    <a:p>
                      <a:pPr algn="ctr"/>
                      <a:r>
                        <a:rPr lang="en-US" sz="900" dirty="0">
                          <a:solidFill>
                            <a:schemeClr val="tx1"/>
                          </a:solidFill>
                        </a:rPr>
                        <a:t>(4)</a:t>
                      </a:r>
                    </a:p>
                  </a:txBody>
                  <a:tcPr/>
                </a:tc>
                <a:tc>
                  <a:txBody>
                    <a:bodyPr/>
                    <a:lstStyle/>
                    <a:p>
                      <a:pPr algn="ctr"/>
                      <a:r>
                        <a:rPr lang="en-US" sz="900" dirty="0">
                          <a:solidFill>
                            <a:schemeClr val="tx1"/>
                          </a:solidFill>
                        </a:rPr>
                        <a:t>(5)</a:t>
                      </a:r>
                    </a:p>
                  </a:txBody>
                  <a:tcPr/>
                </a:tc>
                <a:tc>
                  <a:txBody>
                    <a:bodyPr/>
                    <a:lstStyle/>
                    <a:p>
                      <a:pPr algn="ctr"/>
                      <a:r>
                        <a:rPr lang="en-US" sz="900" dirty="0">
                          <a:solidFill>
                            <a:schemeClr val="tx1"/>
                          </a:solidFill>
                        </a:rPr>
                        <a:t>(6)</a:t>
                      </a:r>
                    </a:p>
                  </a:txBody>
                  <a:tcPr/>
                </a:tc>
                <a:tc>
                  <a:txBody>
                    <a:bodyPr/>
                    <a:lstStyle/>
                    <a:p>
                      <a:pPr algn="ctr"/>
                      <a:r>
                        <a:rPr lang="en-US" sz="900" dirty="0">
                          <a:solidFill>
                            <a:schemeClr val="tx1"/>
                          </a:solidFill>
                        </a:rPr>
                        <a:t>(7)</a:t>
                      </a:r>
                    </a:p>
                  </a:txBody>
                  <a:tcPr/>
                </a:tc>
                <a:tc>
                  <a:txBody>
                    <a:bodyPr/>
                    <a:lstStyle/>
                    <a:p>
                      <a:pPr algn="ctr"/>
                      <a:r>
                        <a:rPr lang="en-US" sz="900" dirty="0">
                          <a:solidFill>
                            <a:schemeClr val="tx1"/>
                          </a:solidFill>
                        </a:rPr>
                        <a:t>(8)</a:t>
                      </a:r>
                    </a:p>
                  </a:txBody>
                  <a:tcPr/>
                </a:tc>
                <a:tc>
                  <a:txBody>
                    <a:bodyPr/>
                    <a:lstStyle/>
                    <a:p>
                      <a:pPr algn="ctr"/>
                      <a:r>
                        <a:rPr lang="en-US" sz="900" dirty="0">
                          <a:solidFill>
                            <a:schemeClr val="tx1"/>
                          </a:solidFill>
                        </a:rPr>
                        <a:t>(9)</a:t>
                      </a:r>
                    </a:p>
                  </a:txBody>
                  <a:tcPr/>
                </a:tc>
                <a:extLst>
                  <a:ext uri="{0D108BD9-81ED-4DB2-BD59-A6C34878D82A}">
                    <a16:rowId xmlns:a16="http://schemas.microsoft.com/office/drawing/2014/main" xmlns="" val="10001"/>
                  </a:ext>
                </a:extLst>
              </a:tr>
              <a:tr h="1851185">
                <a:tc>
                  <a:txBody>
                    <a:bodyPr/>
                    <a:lstStyle/>
                    <a:p>
                      <a:r>
                        <a:rPr lang="en-US" sz="800" dirty="0"/>
                        <a:t>1</a:t>
                      </a:r>
                    </a:p>
                  </a:txBody>
                  <a:tcPr>
                    <a:solidFill>
                      <a:schemeClr val="accent1">
                        <a:lumMod val="20000"/>
                        <a:lumOff val="80000"/>
                      </a:schemeClr>
                    </a:solidFill>
                  </a:tcPr>
                </a:tc>
                <a:tc>
                  <a:txBody>
                    <a:bodyPr/>
                    <a:lstStyle/>
                    <a:p>
                      <a:r>
                        <a:rPr lang="en-US" sz="800" dirty="0" err="1"/>
                        <a:t>Transparansi</a:t>
                      </a:r>
                      <a:r>
                        <a:rPr lang="en-US" sz="800" baseline="0" dirty="0"/>
                        <a:t> dan </a:t>
                      </a:r>
                      <a:r>
                        <a:rPr lang="en-US" sz="800" baseline="0" dirty="0" err="1"/>
                        <a:t>akuntabilitas</a:t>
                      </a:r>
                      <a:r>
                        <a:rPr lang="en-US" sz="800" baseline="0" dirty="0"/>
                        <a:t> </a:t>
                      </a:r>
                      <a:r>
                        <a:rPr lang="en-US" sz="800" baseline="0" dirty="0" err="1"/>
                        <a:t>dalam</a:t>
                      </a:r>
                      <a:r>
                        <a:rPr lang="en-US" sz="800" baseline="0" dirty="0"/>
                        <a:t> </a:t>
                      </a:r>
                      <a:r>
                        <a:rPr lang="en-US" sz="800" baseline="0" dirty="0" err="1"/>
                        <a:t>mekanisme</a:t>
                      </a:r>
                      <a:r>
                        <a:rPr lang="en-US" sz="800" baseline="0" dirty="0"/>
                        <a:t> </a:t>
                      </a:r>
                      <a:r>
                        <a:rPr lang="en-US" sz="800" baseline="0" dirty="0" err="1"/>
                        <a:t>pengadaan</a:t>
                      </a:r>
                      <a:r>
                        <a:rPr lang="en-US" sz="800" baseline="0" dirty="0"/>
                        <a:t> </a:t>
                      </a:r>
                      <a:r>
                        <a:rPr lang="en-US" sz="800" baseline="0" dirty="0" err="1"/>
                        <a:t>barang</a:t>
                      </a:r>
                      <a:r>
                        <a:rPr lang="en-US" sz="800" baseline="0" dirty="0"/>
                        <a:t> dan </a:t>
                      </a:r>
                      <a:r>
                        <a:rPr lang="en-US" sz="800" baseline="0" dirty="0" err="1"/>
                        <a:t>Jasa</a:t>
                      </a:r>
                      <a:endParaRPr lang="en-US" sz="800" dirty="0"/>
                    </a:p>
                  </a:txBody>
                  <a:tcPr>
                    <a:solidFill>
                      <a:schemeClr val="accent1">
                        <a:lumMod val="20000"/>
                        <a:lumOff val="80000"/>
                      </a:schemeClr>
                    </a:solidFill>
                  </a:tcPr>
                </a:tc>
                <a:tc>
                  <a:txBody>
                    <a:bodyPr/>
                    <a:lstStyle/>
                    <a:p>
                      <a:r>
                        <a:rPr lang="en-US" sz="800" dirty="0" err="1"/>
                        <a:t>Seluruh</a:t>
                      </a:r>
                      <a:r>
                        <a:rPr lang="en-US" sz="800" baseline="0" dirty="0"/>
                        <a:t> </a:t>
                      </a:r>
                      <a:r>
                        <a:rPr lang="en-US" sz="800" baseline="0" dirty="0" err="1"/>
                        <a:t>Kementerian</a:t>
                      </a:r>
                      <a:r>
                        <a:rPr lang="en-US" sz="800" baseline="0" dirty="0"/>
                        <a:t>/</a:t>
                      </a:r>
                      <a:r>
                        <a:rPr lang="en-US" sz="800" baseline="0" dirty="0" err="1"/>
                        <a:t>Lembaga</a:t>
                      </a:r>
                      <a:r>
                        <a:rPr lang="en-US" sz="800" baseline="0" dirty="0"/>
                        <a:t> </a:t>
                      </a:r>
                      <a:r>
                        <a:rPr lang="en-US" sz="800" baseline="0" dirty="0" err="1"/>
                        <a:t>daqn</a:t>
                      </a:r>
                      <a:r>
                        <a:rPr lang="en-US" sz="800" baseline="0" dirty="0"/>
                        <a:t> </a:t>
                      </a:r>
                      <a:r>
                        <a:rPr lang="en-US" sz="800" baseline="0" dirty="0" err="1"/>
                        <a:t>Pemerintah</a:t>
                      </a:r>
                      <a:r>
                        <a:rPr lang="en-US" sz="800" baseline="0" dirty="0"/>
                        <a:t> Daerah</a:t>
                      </a:r>
                      <a:endParaRPr lang="en-US" sz="800" dirty="0"/>
                    </a:p>
                  </a:txBody>
                  <a:tcPr>
                    <a:solidFill>
                      <a:schemeClr val="accent1">
                        <a:lumMod val="20000"/>
                        <a:lumOff val="80000"/>
                      </a:schemeClr>
                    </a:solidFill>
                  </a:tcPr>
                </a:tc>
                <a:tc>
                  <a:txBody>
                    <a:bodyPr/>
                    <a:lstStyle/>
                    <a:p>
                      <a:pPr marL="0" indent="0">
                        <a:buNone/>
                      </a:pPr>
                      <a:r>
                        <a:rPr lang="en-US" sz="800" baseline="0" dirty="0" err="1"/>
                        <a:t>Lembaga</a:t>
                      </a:r>
                      <a:r>
                        <a:rPr lang="en-US" sz="800" baseline="0" dirty="0"/>
                        <a:t> </a:t>
                      </a:r>
                      <a:r>
                        <a:rPr lang="en-US" sz="800" baseline="0" dirty="0" err="1"/>
                        <a:t>Kebijakan</a:t>
                      </a:r>
                      <a:r>
                        <a:rPr lang="en-US" sz="800" baseline="0" dirty="0"/>
                        <a:t> </a:t>
                      </a:r>
                      <a:r>
                        <a:rPr lang="en-US" sz="800" baseline="0" dirty="0" err="1"/>
                        <a:t>Pengadaan</a:t>
                      </a:r>
                      <a:r>
                        <a:rPr lang="en-US" sz="800" baseline="0" dirty="0"/>
                        <a:t> </a:t>
                      </a:r>
                      <a:r>
                        <a:rPr lang="en-US" sz="800" baseline="0" dirty="0" err="1"/>
                        <a:t>Barang</a:t>
                      </a:r>
                      <a:r>
                        <a:rPr lang="en-US" sz="800" baseline="0" dirty="0"/>
                        <a:t>/</a:t>
                      </a:r>
                      <a:r>
                        <a:rPr lang="en-US" sz="800" baseline="0" dirty="0" err="1"/>
                        <a:t>Jasa</a:t>
                      </a:r>
                      <a:r>
                        <a:rPr lang="en-US" sz="800" baseline="0" dirty="0"/>
                        <a:t> </a:t>
                      </a:r>
                      <a:r>
                        <a:rPr lang="en-US" sz="800" baseline="0" dirty="0" err="1"/>
                        <a:t>Pemerintah</a:t>
                      </a:r>
                      <a:endParaRPr lang="en-US" sz="800" baseline="0" dirty="0"/>
                    </a:p>
                  </a:txBody>
                  <a:tcPr>
                    <a:solidFill>
                      <a:schemeClr val="accent1">
                        <a:lumMod val="20000"/>
                        <a:lumOff val="80000"/>
                      </a:schemeClr>
                    </a:solidFill>
                  </a:tcPr>
                </a:tc>
                <a:tc>
                  <a:txBody>
                    <a:bodyPr/>
                    <a:lstStyle/>
                    <a:p>
                      <a:pPr marL="0" indent="0">
                        <a:buNone/>
                      </a:pPr>
                      <a:r>
                        <a:rPr lang="en-US" sz="800" baseline="0" dirty="0" err="1"/>
                        <a:t>Meningkatnya</a:t>
                      </a:r>
                      <a:r>
                        <a:rPr lang="en-US" sz="800" baseline="0" dirty="0"/>
                        <a:t> </a:t>
                      </a:r>
                      <a:r>
                        <a:rPr lang="en-US" sz="800" baseline="0" dirty="0" err="1"/>
                        <a:t>pelaksanaan</a:t>
                      </a:r>
                      <a:r>
                        <a:rPr lang="en-US" sz="800" baseline="0" dirty="0"/>
                        <a:t> </a:t>
                      </a:r>
                      <a:r>
                        <a:rPr lang="en-US" sz="800" baseline="0" dirty="0" err="1"/>
                        <a:t>transparansi</a:t>
                      </a:r>
                      <a:r>
                        <a:rPr lang="en-US" sz="800" baseline="0" dirty="0"/>
                        <a:t> dan  </a:t>
                      </a:r>
                      <a:r>
                        <a:rPr lang="en-US" sz="800" baseline="0" dirty="0" err="1"/>
                        <a:t>akuntabilitas</a:t>
                      </a:r>
                      <a:r>
                        <a:rPr lang="en-US" sz="800" baseline="0" dirty="0"/>
                        <a:t> </a:t>
                      </a:r>
                      <a:r>
                        <a:rPr lang="en-US" sz="800" baseline="0" dirty="0" err="1"/>
                        <a:t>pengadaan</a:t>
                      </a:r>
                      <a:r>
                        <a:rPr lang="en-US" sz="800" baseline="0" dirty="0"/>
                        <a:t> </a:t>
                      </a:r>
                      <a:r>
                        <a:rPr lang="en-US" sz="800" baseline="0" dirty="0" err="1"/>
                        <a:t>barang</a:t>
                      </a:r>
                      <a:r>
                        <a:rPr lang="en-US" sz="800" baseline="0" dirty="0"/>
                        <a:t> dan </a:t>
                      </a:r>
                      <a:r>
                        <a:rPr lang="en-US" sz="800" baseline="0" dirty="0" err="1"/>
                        <a:t>jasa</a:t>
                      </a:r>
                      <a:r>
                        <a:rPr lang="en-US" sz="800" baseline="0" dirty="0"/>
                        <a:t> </a:t>
                      </a:r>
                      <a:r>
                        <a:rPr lang="en-US" sz="800" baseline="0" dirty="0" err="1"/>
                        <a:t>melalui</a:t>
                      </a:r>
                      <a:r>
                        <a:rPr lang="en-US" sz="800" baseline="0" dirty="0"/>
                        <a:t> e-procurement</a:t>
                      </a:r>
                    </a:p>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r>
                        <a:rPr lang="en-US" sz="800" dirty="0" err="1"/>
                        <a:t>Terlaksananya</a:t>
                      </a:r>
                      <a:r>
                        <a:rPr lang="en-US" sz="800" dirty="0"/>
                        <a:t> </a:t>
                      </a:r>
                      <a:r>
                        <a:rPr lang="en-US" sz="800" dirty="0" err="1"/>
                        <a:t>pengembangan</a:t>
                      </a:r>
                      <a:r>
                        <a:rPr lang="en-US" sz="800" dirty="0"/>
                        <a:t> </a:t>
                      </a:r>
                      <a:r>
                        <a:rPr lang="en-US" sz="800" dirty="0" err="1"/>
                        <a:t>kelembagaan</a:t>
                      </a:r>
                      <a:r>
                        <a:rPr lang="en-US" sz="800" baseline="0" dirty="0"/>
                        <a:t>, </a:t>
                      </a:r>
                      <a:r>
                        <a:rPr lang="en-US" sz="800" baseline="0" dirty="0" err="1"/>
                        <a:t>sumber</a:t>
                      </a:r>
                      <a:r>
                        <a:rPr lang="en-US" sz="800" baseline="0" dirty="0"/>
                        <a:t> </a:t>
                      </a:r>
                      <a:r>
                        <a:rPr lang="en-US" sz="800" baseline="0" dirty="0" err="1"/>
                        <a:t>daya</a:t>
                      </a:r>
                      <a:r>
                        <a:rPr lang="en-US" sz="800" baseline="0" dirty="0"/>
                        <a:t> </a:t>
                      </a:r>
                      <a:r>
                        <a:rPr lang="en-US" sz="800" baseline="0" dirty="0" err="1"/>
                        <a:t>manusia</a:t>
                      </a:r>
                      <a:r>
                        <a:rPr lang="en-US" sz="800" baseline="0" dirty="0"/>
                        <a:t> dan </a:t>
                      </a:r>
                      <a:r>
                        <a:rPr lang="en-US" sz="800" baseline="0" dirty="0" err="1"/>
                        <a:t>tata</a:t>
                      </a:r>
                      <a:r>
                        <a:rPr lang="en-US" sz="800" baseline="0" dirty="0"/>
                        <a:t> </a:t>
                      </a:r>
                      <a:r>
                        <a:rPr lang="en-US" sz="800" baseline="0" dirty="0" err="1"/>
                        <a:t>kelola</a:t>
                      </a:r>
                      <a:r>
                        <a:rPr lang="en-US" sz="800" baseline="0" dirty="0"/>
                        <a:t> Unit </a:t>
                      </a:r>
                      <a:r>
                        <a:rPr lang="en-US" sz="800" baseline="0" dirty="0" err="1"/>
                        <a:t>Layanan</a:t>
                      </a:r>
                      <a:r>
                        <a:rPr lang="en-US" sz="800" baseline="0" dirty="0"/>
                        <a:t> </a:t>
                      </a:r>
                      <a:r>
                        <a:rPr lang="en-US" sz="800" baseline="0" dirty="0" err="1"/>
                        <a:t>Pengadaan</a:t>
                      </a:r>
                      <a:r>
                        <a:rPr lang="en-US" sz="800" baseline="0" dirty="0"/>
                        <a:t> (ULP).</a:t>
                      </a:r>
                    </a:p>
                  </a:txBody>
                  <a:tcPr>
                    <a:solidFill>
                      <a:schemeClr val="accent1">
                        <a:lumMod val="20000"/>
                        <a:lumOff val="80000"/>
                      </a:schemeClr>
                    </a:solidFill>
                  </a:tcPr>
                </a:tc>
                <a:tc>
                  <a:txBody>
                    <a:bodyPr/>
                    <a:lstStyle/>
                    <a:p>
                      <a:r>
                        <a:rPr lang="en-US" sz="800" dirty="0"/>
                        <a:t>B 03</a:t>
                      </a:r>
                      <a:r>
                        <a:rPr lang="en-US" sz="800" baseline="0" dirty="0"/>
                        <a:t> </a:t>
                      </a:r>
                    </a:p>
                    <a:p>
                      <a:pPr marL="0" indent="0">
                        <a:buFont typeface="+mj-lt"/>
                        <a:buNone/>
                      </a:pPr>
                      <a:r>
                        <a:rPr lang="en-US" sz="800" baseline="0" dirty="0" err="1"/>
                        <a:t>Terlaksananya</a:t>
                      </a:r>
                      <a:r>
                        <a:rPr lang="en-US" sz="800" baseline="0" dirty="0"/>
                        <a:t> self </a:t>
                      </a:r>
                      <a:r>
                        <a:rPr lang="en-US" sz="800" baseline="0" dirty="0" err="1"/>
                        <a:t>assesment</a:t>
                      </a:r>
                      <a:r>
                        <a:rPr lang="en-US" sz="800" baseline="0" dirty="0"/>
                        <a:t> </a:t>
                      </a:r>
                      <a:r>
                        <a:rPr lang="en-US" sz="800" baseline="0" dirty="0" err="1"/>
                        <a:t>tingkat</a:t>
                      </a:r>
                      <a:r>
                        <a:rPr lang="en-US" sz="800" baseline="0" dirty="0"/>
                        <a:t> </a:t>
                      </a:r>
                      <a:r>
                        <a:rPr lang="en-US" sz="800" baseline="0" dirty="0" err="1"/>
                        <a:t>kematanngan</a:t>
                      </a:r>
                      <a:r>
                        <a:rPr lang="en-US" sz="800" baseline="0" dirty="0"/>
                        <a:t> </a:t>
                      </a:r>
                      <a:r>
                        <a:rPr lang="en-US" sz="800" baseline="0" dirty="0" err="1"/>
                        <a:t>organisasi</a:t>
                      </a:r>
                      <a:r>
                        <a:rPr lang="en-US" sz="800" baseline="0" dirty="0"/>
                        <a:t> ULP &amp; </a:t>
                      </a:r>
                      <a:r>
                        <a:rPr lang="en-US" sz="800" baseline="0" dirty="0" err="1"/>
                        <a:t>tersusunnya</a:t>
                      </a:r>
                      <a:r>
                        <a:rPr lang="en-US" sz="800" baseline="0" dirty="0"/>
                        <a:t> roadmap </a:t>
                      </a:r>
                      <a:r>
                        <a:rPr lang="en-US" sz="800" baseline="0" dirty="0" err="1"/>
                        <a:t>peningkatan</a:t>
                      </a:r>
                      <a:r>
                        <a:rPr lang="en-US" sz="800" baseline="0" dirty="0"/>
                        <a:t> </a:t>
                      </a:r>
                      <a:r>
                        <a:rPr lang="en-US" sz="800" baseline="0" dirty="0" err="1"/>
                        <a:t>kematangan</a:t>
                      </a:r>
                      <a:r>
                        <a:rPr lang="en-US" sz="800" baseline="0" dirty="0"/>
                        <a:t> </a:t>
                      </a:r>
                      <a:r>
                        <a:rPr lang="en-US" sz="800" baseline="0" dirty="0" err="1"/>
                        <a:t>organisasi</a:t>
                      </a:r>
                      <a:r>
                        <a:rPr lang="en-US" sz="800" baseline="0" dirty="0"/>
                        <a:t> ULP</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endParaRPr lang="en-US" sz="800" baseline="0" dirty="0"/>
                    </a:p>
                    <a:p>
                      <a:r>
                        <a:rPr lang="en-US" sz="800" baseline="0" dirty="0" err="1"/>
                        <a:t>Hasil</a:t>
                      </a:r>
                      <a:r>
                        <a:rPr lang="en-US" sz="800" baseline="0" dirty="0"/>
                        <a:t> self </a:t>
                      </a:r>
                      <a:r>
                        <a:rPr lang="en-US" sz="800" baseline="0" dirty="0" err="1"/>
                        <a:t>assesment</a:t>
                      </a:r>
                      <a:r>
                        <a:rPr lang="en-US" sz="800" baseline="0" dirty="0"/>
                        <a:t> </a:t>
                      </a:r>
                      <a:r>
                        <a:rPr lang="en-US" sz="800" baseline="0" dirty="0" err="1"/>
                        <a:t>tingkat</a:t>
                      </a:r>
                      <a:r>
                        <a:rPr lang="en-US" sz="800" baseline="0" dirty="0"/>
                        <a:t> </a:t>
                      </a:r>
                      <a:r>
                        <a:rPr lang="en-US" sz="800" baseline="0" dirty="0" err="1"/>
                        <a:t>kematangan</a:t>
                      </a:r>
                      <a:r>
                        <a:rPr lang="en-US" sz="800" baseline="0" dirty="0"/>
                        <a:t> </a:t>
                      </a:r>
                      <a:r>
                        <a:rPr lang="en-US" sz="800" baseline="0" dirty="0" err="1"/>
                        <a:t>organisasi</a:t>
                      </a:r>
                      <a:r>
                        <a:rPr lang="en-US" sz="800" baseline="0" dirty="0"/>
                        <a:t> ULP &amp; </a:t>
                      </a:r>
                      <a:r>
                        <a:rPr lang="en-US" sz="800" baseline="0" dirty="0" err="1"/>
                        <a:t>Hasil</a:t>
                      </a:r>
                      <a:r>
                        <a:rPr lang="en-US" sz="800" baseline="0" dirty="0"/>
                        <a:t> </a:t>
                      </a:r>
                      <a:r>
                        <a:rPr lang="en-US" sz="800" baseline="0" dirty="0" err="1"/>
                        <a:t>pengisisnan</a:t>
                      </a:r>
                      <a:r>
                        <a:rPr lang="en-US" sz="800" baseline="0" dirty="0"/>
                        <a:t> </a:t>
                      </a:r>
                      <a:r>
                        <a:rPr lang="en-US" sz="800" baseline="0" dirty="0" err="1"/>
                        <a:t>tabel</a:t>
                      </a:r>
                      <a:r>
                        <a:rPr lang="en-US" sz="800" baseline="0" dirty="0"/>
                        <a:t> </a:t>
                      </a:r>
                      <a:r>
                        <a:rPr lang="en-US" sz="800" baseline="0" dirty="0" err="1"/>
                        <a:t>ringkasan</a:t>
                      </a:r>
                      <a:r>
                        <a:rPr lang="en-US" sz="800" baseline="0" dirty="0"/>
                        <a:t> roadmap </a:t>
                      </a:r>
                      <a:r>
                        <a:rPr lang="en-US" sz="800" baseline="0" dirty="0" err="1"/>
                        <a:t>peningkatan</a:t>
                      </a:r>
                      <a:r>
                        <a:rPr lang="en-US" sz="800" baseline="0" dirty="0"/>
                        <a:t> </a:t>
                      </a:r>
                      <a:r>
                        <a:rPr lang="en-US" sz="800" baseline="0" dirty="0" err="1"/>
                        <a:t>kematangan</a:t>
                      </a:r>
                      <a:r>
                        <a:rPr lang="en-US" sz="800" baseline="0" dirty="0"/>
                        <a:t> </a:t>
                      </a:r>
                      <a:r>
                        <a:rPr lang="en-US" sz="800" baseline="0" dirty="0" err="1"/>
                        <a:t>organisasi</a:t>
                      </a:r>
                      <a:r>
                        <a:rPr lang="en-US" sz="800" baseline="0" dirty="0"/>
                        <a:t> ULP</a:t>
                      </a:r>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a:t>Bagian</a:t>
                      </a:r>
                      <a:r>
                        <a:rPr lang="en-US" sz="800" dirty="0"/>
                        <a:t> Pembangunan </a:t>
                      </a:r>
                      <a:r>
                        <a:rPr lang="en-US" sz="800" dirty="0" err="1"/>
                        <a:t>Setda</a:t>
                      </a:r>
                      <a:r>
                        <a:rPr lang="en-US" sz="800" dirty="0"/>
                        <a:t> (ULP)</a:t>
                      </a:r>
                      <a:endParaRPr lang="en-US" sz="800" baseline="0" dirty="0"/>
                    </a:p>
                    <a:p>
                      <a:pPr marL="0" indent="0">
                        <a:buNone/>
                      </a:pPr>
                      <a:endParaRPr lang="en-US" sz="800" baseline="0" dirty="0"/>
                    </a:p>
                    <a:p>
                      <a:pPr marL="228600" indent="-228600">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2956369">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O6</a:t>
                      </a:r>
                    </a:p>
                    <a:p>
                      <a:pPr marL="0" indent="0">
                        <a:buFont typeface="+mj-lt"/>
                        <a:buNone/>
                      </a:pPr>
                      <a:r>
                        <a:rPr lang="en-US" sz="800" dirty="0" err="1"/>
                        <a:t>Terplihnya</a:t>
                      </a:r>
                      <a:r>
                        <a:rPr lang="en-US" sz="800" baseline="0" dirty="0"/>
                        <a:t> program </a:t>
                      </a:r>
                      <a:r>
                        <a:rPr lang="en-US" sz="800" baseline="0" dirty="0" err="1"/>
                        <a:t>prioritas</a:t>
                      </a:r>
                      <a:r>
                        <a:rPr lang="en-US" sz="800" baseline="0" dirty="0"/>
                        <a:t> </a:t>
                      </a:r>
                      <a:r>
                        <a:rPr lang="en-US" sz="800" baseline="0" dirty="0" err="1"/>
                        <a:t>peningkatan</a:t>
                      </a:r>
                      <a:r>
                        <a:rPr lang="en-US" sz="800" baseline="0" dirty="0"/>
                        <a:t> </a:t>
                      </a:r>
                      <a:r>
                        <a:rPr lang="en-US" sz="800" baseline="0" dirty="0" err="1"/>
                        <a:t>kematangan</a:t>
                      </a:r>
                      <a:r>
                        <a:rPr lang="en-US" sz="800" baseline="0" dirty="0"/>
                        <a:t> </a:t>
                      </a:r>
                      <a:r>
                        <a:rPr lang="en-US" sz="800" baseline="0" dirty="0" err="1"/>
                        <a:t>organisasi</a:t>
                      </a:r>
                      <a:r>
                        <a:rPr lang="en-US" sz="800" baseline="0" dirty="0"/>
                        <a:t> ULP</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06</a:t>
                      </a:r>
                    </a:p>
                    <a:p>
                      <a:pPr marL="0" indent="0">
                        <a:buFont typeface="+mj-lt"/>
                        <a:buNone/>
                      </a:pPr>
                      <a:r>
                        <a:rPr lang="en-US" sz="800" dirty="0" err="1"/>
                        <a:t>Laporan</a:t>
                      </a:r>
                      <a:r>
                        <a:rPr lang="en-US" sz="800" dirty="0"/>
                        <a:t> </a:t>
                      </a:r>
                      <a:r>
                        <a:rPr lang="en-US" sz="800" dirty="0" err="1"/>
                        <a:t>daftar</a:t>
                      </a:r>
                      <a:r>
                        <a:rPr lang="en-US" sz="800" baseline="0" dirty="0"/>
                        <a:t> program </a:t>
                      </a:r>
                      <a:r>
                        <a:rPr lang="en-US" sz="800" baseline="0" dirty="0" err="1"/>
                        <a:t>prioritas</a:t>
                      </a:r>
                      <a:r>
                        <a:rPr lang="en-US" sz="800" baseline="0" dirty="0"/>
                        <a:t> </a:t>
                      </a:r>
                      <a:r>
                        <a:rPr lang="en-US" sz="800" baseline="0" dirty="0" err="1"/>
                        <a:t>terpilih</a:t>
                      </a:r>
                      <a:endParaRPr lang="en-US" sz="800" baseline="0" dirty="0"/>
                    </a:p>
                    <a:p>
                      <a:pPr marL="0" indent="0">
                        <a:buFont typeface="+mj-lt"/>
                        <a:buNone/>
                      </a:pPr>
                      <a:r>
                        <a:rPr lang="en-US" sz="800" baseline="0" dirty="0"/>
                        <a:t>KET: (</a:t>
                      </a:r>
                      <a:r>
                        <a:rPr lang="en-US" sz="800" baseline="0" dirty="0" err="1"/>
                        <a:t>kewajiban</a:t>
                      </a:r>
                      <a:r>
                        <a:rPr lang="en-US" sz="800" baseline="0" dirty="0"/>
                        <a:t> </a:t>
                      </a:r>
                      <a:r>
                        <a:rPr lang="en-US" sz="800" baseline="0" dirty="0" err="1"/>
                        <a:t>mengisi</a:t>
                      </a:r>
                      <a:r>
                        <a:rPr lang="en-US" sz="800" baseline="0" dirty="0"/>
                        <a:t> dan </a:t>
                      </a:r>
                      <a:r>
                        <a:rPr lang="en-US" sz="800" baseline="0" dirty="0" err="1"/>
                        <a:t>mengupload</a:t>
                      </a:r>
                      <a:r>
                        <a:rPr lang="en-US" sz="800" baseline="0" dirty="0"/>
                        <a:t> program </a:t>
                      </a:r>
                      <a:r>
                        <a:rPr lang="en-US" sz="800" baseline="0" dirty="0" err="1"/>
                        <a:t>prioritas</a:t>
                      </a:r>
                      <a:r>
                        <a:rPr lang="en-US" sz="800" baseline="0" dirty="0"/>
                        <a:t>  </a:t>
                      </a:r>
                      <a:r>
                        <a:rPr lang="en-US" sz="800" baseline="0" dirty="0" err="1"/>
                        <a:t>sesuai</a:t>
                      </a:r>
                      <a:r>
                        <a:rPr lang="en-US" sz="800" baseline="0" dirty="0"/>
                        <a:t> </a:t>
                      </a:r>
                      <a:r>
                        <a:rPr lang="en-US" sz="800" baseline="0" dirty="0" err="1"/>
                        <a:t>dengan</a:t>
                      </a:r>
                      <a:r>
                        <a:rPr lang="en-US" sz="800" baseline="0" dirty="0"/>
                        <a:t> target B12)</a:t>
                      </a:r>
                      <a:endParaRPr lang="en-US" sz="80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800" dirty="0" err="1"/>
                        <a:t>Bagian</a:t>
                      </a:r>
                      <a:r>
                        <a:rPr lang="en-US" sz="800" dirty="0"/>
                        <a:t> Pembangunan </a:t>
                      </a:r>
                      <a:r>
                        <a:rPr lang="en-US" sz="800" dirty="0" err="1"/>
                        <a:t>Setda</a:t>
                      </a:r>
                      <a:r>
                        <a:rPr lang="en-US" sz="800" dirty="0"/>
                        <a:t> (ULP)</a:t>
                      </a:r>
                      <a:endParaRPr lang="en-US" sz="800" baseline="0" dirty="0"/>
                    </a:p>
                    <a:p>
                      <a:pPr marL="0" indent="0">
                        <a:buFont typeface="+mj-lt"/>
                        <a:buNone/>
                      </a:pPr>
                      <a:endParaRPr lang="en-US" sz="800" dirty="0"/>
                    </a:p>
                  </a:txBody>
                  <a:tcPr>
                    <a:solidFill>
                      <a:schemeClr val="accent1">
                        <a:lumMod val="20000"/>
                        <a:lumOff val="80000"/>
                      </a:schemeClr>
                    </a:solidFill>
                  </a:tcPr>
                </a:tc>
                <a:extLst>
                  <a:ext uri="{0D108BD9-81ED-4DB2-BD59-A6C34878D82A}">
                    <a16:rowId xmlns:a16="http://schemas.microsoft.com/office/drawing/2014/main" xmlns="" val="10003"/>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a:t>
            </a:r>
          </a:p>
        </p:txBody>
      </p:sp>
      <p:sp>
        <p:nvSpPr>
          <p:cNvPr id="6" name="Rectangle 5"/>
          <p:cNvSpPr/>
          <p:nvPr/>
        </p:nvSpPr>
        <p:spPr>
          <a:xfrm>
            <a:off x="123500" y="486100"/>
            <a:ext cx="9414640" cy="307777"/>
          </a:xfrm>
          <a:prstGeom prst="rect">
            <a:avLst/>
          </a:prstGeom>
        </p:spPr>
        <p:txBody>
          <a:bodyPr wrap="square">
            <a:spAutoFit/>
          </a:bodyPr>
          <a:lstStyle/>
          <a:p>
            <a:r>
              <a:rPr lang="en-US" sz="1400" b="1" dirty="0" err="1"/>
              <a:t>Transparansi</a:t>
            </a:r>
            <a:r>
              <a:rPr lang="en-US" sz="1400" b="1" dirty="0"/>
              <a:t> dan </a:t>
            </a:r>
            <a:r>
              <a:rPr lang="en-US" sz="1400" b="1" dirty="0" err="1"/>
              <a:t>Akuntabilitas</a:t>
            </a:r>
            <a:r>
              <a:rPr lang="en-US" sz="1400" b="1" dirty="0"/>
              <a:t> </a:t>
            </a:r>
            <a:r>
              <a:rPr lang="en-US" sz="1400" b="1" dirty="0" err="1"/>
              <a:t>dalam</a:t>
            </a:r>
            <a:r>
              <a:rPr lang="en-US" sz="1400" b="1" dirty="0"/>
              <a:t> </a:t>
            </a:r>
            <a:r>
              <a:rPr lang="en-US" sz="1400" b="1" dirty="0" err="1"/>
              <a:t>Mekanisme</a:t>
            </a:r>
            <a:r>
              <a:rPr lang="en-US" sz="1400" b="1" dirty="0"/>
              <a:t> </a:t>
            </a:r>
            <a:r>
              <a:rPr lang="en-US" sz="1400" b="1" dirty="0" err="1"/>
              <a:t>Pengadaan</a:t>
            </a:r>
            <a:r>
              <a:rPr lang="en-US" sz="1400" b="1" dirty="0"/>
              <a:t> </a:t>
            </a:r>
            <a:r>
              <a:rPr lang="en-US" sz="1400" b="1" dirty="0" err="1"/>
              <a:t>Barang</a:t>
            </a:r>
            <a:r>
              <a:rPr lang="en-US" sz="1400" b="1" dirty="0"/>
              <a:t> dan </a:t>
            </a:r>
            <a:r>
              <a:rPr lang="en-US" sz="1400" b="1" dirty="0" err="1"/>
              <a:t>Jasa</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3</a:t>
            </a:r>
          </a:p>
        </p:txBody>
      </p:sp>
      <p:cxnSp>
        <p:nvCxnSpPr>
          <p:cNvPr id="8" name="Straight Connector 7"/>
          <p:cNvCxnSpPr/>
          <p:nvPr/>
        </p:nvCxnSpPr>
        <p:spPr>
          <a:xfrm flipH="1">
            <a:off x="6986452" y="838200"/>
            <a:ext cx="24742" cy="39624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967652" y="838200"/>
            <a:ext cx="24742" cy="39205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6452" y="8382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986452" y="4758712"/>
            <a:ext cx="1981200" cy="952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53449483"/>
              </p:ext>
            </p:extLst>
          </p:nvPr>
        </p:nvGraphicFramePr>
        <p:xfrm>
          <a:off x="197071" y="838201"/>
          <a:ext cx="8794526" cy="5756950"/>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201109">
                  <a:extLst>
                    <a:ext uri="{9D8B030D-6E8A-4147-A177-3AD203B41FA5}">
                      <a16:colId xmlns:a16="http://schemas.microsoft.com/office/drawing/2014/main" xmlns="" val="20002"/>
                    </a:ext>
                  </a:extLst>
                </a:gridCol>
                <a:gridCol w="957516">
                  <a:extLst>
                    <a:ext uri="{9D8B030D-6E8A-4147-A177-3AD203B41FA5}">
                      <a16:colId xmlns:a16="http://schemas.microsoft.com/office/drawing/2014/main" xmlns="" val="20003"/>
                    </a:ext>
                  </a:extLst>
                </a:gridCol>
                <a:gridCol w="889122">
                  <a:extLst>
                    <a:ext uri="{9D8B030D-6E8A-4147-A177-3AD203B41FA5}">
                      <a16:colId xmlns:a16="http://schemas.microsoft.com/office/drawing/2014/main" xmlns="" val="20004"/>
                    </a:ext>
                  </a:extLst>
                </a:gridCol>
                <a:gridCol w="957516">
                  <a:extLst>
                    <a:ext uri="{9D8B030D-6E8A-4147-A177-3AD203B41FA5}">
                      <a16:colId xmlns:a16="http://schemas.microsoft.com/office/drawing/2014/main" xmlns="" val="20005"/>
                    </a:ext>
                  </a:extLst>
                </a:gridCol>
                <a:gridCol w="1025910">
                  <a:extLst>
                    <a:ext uri="{9D8B030D-6E8A-4147-A177-3AD203B41FA5}">
                      <a16:colId xmlns:a16="http://schemas.microsoft.com/office/drawing/2014/main" xmlns="" val="20006"/>
                    </a:ext>
                  </a:extLst>
                </a:gridCol>
                <a:gridCol w="615546">
                  <a:extLst>
                    <a:ext uri="{9D8B030D-6E8A-4147-A177-3AD203B41FA5}">
                      <a16:colId xmlns:a16="http://schemas.microsoft.com/office/drawing/2014/main" xmlns="" val="20007"/>
                    </a:ext>
                  </a:extLst>
                </a:gridCol>
                <a:gridCol w="997610">
                  <a:extLst>
                    <a:ext uri="{9D8B030D-6E8A-4147-A177-3AD203B41FA5}">
                      <a16:colId xmlns:a16="http://schemas.microsoft.com/office/drawing/2014/main" xmlns="" val="20008"/>
                    </a:ext>
                  </a:extLst>
                </a:gridCol>
                <a:gridCol w="997610">
                  <a:extLst>
                    <a:ext uri="{9D8B030D-6E8A-4147-A177-3AD203B41FA5}">
                      <a16:colId xmlns:a16="http://schemas.microsoft.com/office/drawing/2014/main" xmlns="" val="20009"/>
                    </a:ext>
                  </a:extLst>
                </a:gridCol>
              </a:tblGrid>
              <a:tr h="380999">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aseline="0" dirty="0"/>
                        <a:t>SKPD PENANGGUNG JAWAB</a:t>
                      </a:r>
                      <a:endParaRPr lang="en-US" sz="800" dirty="0"/>
                    </a:p>
                    <a:p>
                      <a:pPr algn="ctr"/>
                      <a:endParaRPr lang="en-US" sz="800" dirty="0"/>
                    </a:p>
                  </a:txBody>
                  <a:tcPr anchor="ctr"/>
                </a:tc>
                <a:extLst>
                  <a:ext uri="{0D108BD9-81ED-4DB2-BD59-A6C34878D82A}">
                    <a16:rowId xmlns:a16="http://schemas.microsoft.com/office/drawing/2014/main" xmlns="" val="10000"/>
                  </a:ext>
                </a:extLst>
              </a:tr>
              <a:tr h="242429">
                <a:tc>
                  <a:txBody>
                    <a:bodyPr/>
                    <a:lstStyle/>
                    <a:p>
                      <a:pPr algn="ctr"/>
                      <a:endParaRPr lang="en-US" sz="900" dirty="0"/>
                    </a:p>
                  </a:txBody>
                  <a:tcPr/>
                </a:tc>
                <a:tc>
                  <a:txBody>
                    <a:bodyPr/>
                    <a:lstStyle/>
                    <a:p>
                      <a:pPr algn="ctr"/>
                      <a:r>
                        <a:rPr lang="en-US" sz="900" dirty="0">
                          <a:solidFill>
                            <a:schemeClr val="tx1"/>
                          </a:solidFill>
                        </a:rPr>
                        <a:t>(1)</a:t>
                      </a:r>
                    </a:p>
                  </a:txBody>
                  <a:tcPr/>
                </a:tc>
                <a:tc>
                  <a:txBody>
                    <a:bodyPr/>
                    <a:lstStyle/>
                    <a:p>
                      <a:pPr algn="ctr"/>
                      <a:r>
                        <a:rPr lang="en-US" sz="900" dirty="0">
                          <a:solidFill>
                            <a:schemeClr val="tx1"/>
                          </a:solidFill>
                        </a:rPr>
                        <a:t>(2)</a:t>
                      </a:r>
                    </a:p>
                  </a:txBody>
                  <a:tcPr/>
                </a:tc>
                <a:tc>
                  <a:txBody>
                    <a:bodyPr/>
                    <a:lstStyle/>
                    <a:p>
                      <a:pPr algn="ctr"/>
                      <a:r>
                        <a:rPr lang="en-US" sz="900" dirty="0">
                          <a:solidFill>
                            <a:schemeClr val="tx1"/>
                          </a:solidFill>
                        </a:rPr>
                        <a:t>(3)</a:t>
                      </a:r>
                    </a:p>
                  </a:txBody>
                  <a:tcPr/>
                </a:tc>
                <a:tc>
                  <a:txBody>
                    <a:bodyPr/>
                    <a:lstStyle/>
                    <a:p>
                      <a:pPr algn="ctr"/>
                      <a:r>
                        <a:rPr lang="en-US" sz="900" dirty="0">
                          <a:solidFill>
                            <a:schemeClr val="tx1"/>
                          </a:solidFill>
                        </a:rPr>
                        <a:t>(4)</a:t>
                      </a:r>
                    </a:p>
                  </a:txBody>
                  <a:tcPr/>
                </a:tc>
                <a:tc>
                  <a:txBody>
                    <a:bodyPr/>
                    <a:lstStyle/>
                    <a:p>
                      <a:pPr algn="ctr"/>
                      <a:r>
                        <a:rPr lang="en-US" sz="900" dirty="0">
                          <a:solidFill>
                            <a:schemeClr val="tx1"/>
                          </a:solidFill>
                        </a:rPr>
                        <a:t>(5)</a:t>
                      </a:r>
                    </a:p>
                  </a:txBody>
                  <a:tcPr/>
                </a:tc>
                <a:tc>
                  <a:txBody>
                    <a:bodyPr/>
                    <a:lstStyle/>
                    <a:p>
                      <a:pPr algn="ctr"/>
                      <a:r>
                        <a:rPr lang="en-US" sz="900" dirty="0">
                          <a:solidFill>
                            <a:schemeClr val="tx1"/>
                          </a:solidFill>
                        </a:rPr>
                        <a:t>(6)</a:t>
                      </a:r>
                    </a:p>
                  </a:txBody>
                  <a:tcPr/>
                </a:tc>
                <a:tc>
                  <a:txBody>
                    <a:bodyPr/>
                    <a:lstStyle/>
                    <a:p>
                      <a:pPr algn="ctr"/>
                      <a:r>
                        <a:rPr lang="en-US" sz="900" dirty="0">
                          <a:solidFill>
                            <a:schemeClr val="tx1"/>
                          </a:solidFill>
                        </a:rPr>
                        <a:t>(7)</a:t>
                      </a:r>
                    </a:p>
                  </a:txBody>
                  <a:tcPr/>
                </a:tc>
                <a:tc>
                  <a:txBody>
                    <a:bodyPr/>
                    <a:lstStyle/>
                    <a:p>
                      <a:pPr algn="ctr"/>
                      <a:r>
                        <a:rPr lang="en-US" sz="900" dirty="0">
                          <a:solidFill>
                            <a:schemeClr val="tx1"/>
                          </a:solidFill>
                        </a:rPr>
                        <a:t>(8)</a:t>
                      </a:r>
                    </a:p>
                  </a:txBody>
                  <a:tcPr/>
                </a:tc>
                <a:tc>
                  <a:txBody>
                    <a:bodyPr/>
                    <a:lstStyle/>
                    <a:p>
                      <a:pPr algn="ctr"/>
                      <a:r>
                        <a:rPr lang="en-US" sz="900" dirty="0">
                          <a:solidFill>
                            <a:schemeClr val="tx1"/>
                          </a:solidFill>
                        </a:rPr>
                        <a:t>(9)</a:t>
                      </a:r>
                    </a:p>
                  </a:txBody>
                  <a:tcPr/>
                </a:tc>
                <a:extLst>
                  <a:ext uri="{0D108BD9-81ED-4DB2-BD59-A6C34878D82A}">
                    <a16:rowId xmlns:a16="http://schemas.microsoft.com/office/drawing/2014/main" xmlns="" val="10001"/>
                  </a:ext>
                </a:extLst>
              </a:tr>
              <a:tr h="2253161">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None/>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r>
                        <a:rPr lang="en-US" sz="800" dirty="0"/>
                        <a:t>B 09</a:t>
                      </a:r>
                    </a:p>
                    <a:p>
                      <a:pPr marL="0" indent="0">
                        <a:buFont typeface="+mj-lt"/>
                        <a:buNone/>
                      </a:pPr>
                      <a:r>
                        <a:rPr lang="en-US" sz="800" dirty="0" err="1"/>
                        <a:t>Capaian</a:t>
                      </a:r>
                      <a:r>
                        <a:rPr lang="en-US" sz="800" dirty="0"/>
                        <a:t> Program</a:t>
                      </a:r>
                      <a:r>
                        <a:rPr lang="en-US" sz="800" baseline="0" dirty="0"/>
                        <a:t> </a:t>
                      </a:r>
                      <a:r>
                        <a:rPr lang="en-US" sz="800" baseline="0" dirty="0" err="1"/>
                        <a:t>Prioritas</a:t>
                      </a:r>
                      <a:r>
                        <a:rPr lang="en-US" sz="800" baseline="0" dirty="0"/>
                        <a:t> yang </a:t>
                      </a:r>
                      <a:r>
                        <a:rPr lang="en-US" sz="800" baseline="0" dirty="0" err="1"/>
                        <a:t>terpilih</a:t>
                      </a:r>
                      <a:r>
                        <a:rPr lang="en-US" sz="800" baseline="0" dirty="0"/>
                        <a:t> di B06</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09</a:t>
                      </a:r>
                    </a:p>
                    <a:p>
                      <a:r>
                        <a:rPr lang="en-US" sz="800" dirty="0" err="1"/>
                        <a:t>Dokumen</a:t>
                      </a:r>
                      <a:r>
                        <a:rPr lang="en-US" sz="800" baseline="0" dirty="0"/>
                        <a:t>/Data </a:t>
                      </a:r>
                      <a:r>
                        <a:rPr lang="en-US" sz="800" baseline="0" dirty="0" err="1"/>
                        <a:t>dukung</a:t>
                      </a:r>
                      <a:r>
                        <a:rPr lang="en-US" sz="800" baseline="0" dirty="0"/>
                        <a:t> </a:t>
                      </a:r>
                      <a:r>
                        <a:rPr lang="en-US" sz="800" baseline="0" dirty="0" err="1"/>
                        <a:t>masing-masing</a:t>
                      </a:r>
                      <a:r>
                        <a:rPr lang="en-US" sz="800" baseline="0" dirty="0"/>
                        <a:t> </a:t>
                      </a:r>
                      <a:r>
                        <a:rPr lang="en-US" sz="800" baseline="0" dirty="0" err="1"/>
                        <a:t>variavel</a:t>
                      </a:r>
                      <a:r>
                        <a:rPr lang="en-US" sz="800" baseline="0" dirty="0"/>
                        <a:t>/sub </a:t>
                      </a:r>
                      <a:r>
                        <a:rPr lang="en-US" sz="800" baseline="0" dirty="0" err="1"/>
                        <a:t>variabel</a:t>
                      </a:r>
                      <a:r>
                        <a:rPr lang="en-US" sz="800" baseline="0" dirty="0"/>
                        <a:t> program </a:t>
                      </a:r>
                      <a:r>
                        <a:rPr lang="en-US" sz="800" baseline="0" dirty="0" err="1"/>
                        <a:t>prioritas</a:t>
                      </a:r>
                      <a:r>
                        <a:rPr lang="en-US" sz="800" baseline="0" dirty="0"/>
                        <a:t> yang </a:t>
                      </a:r>
                      <a:r>
                        <a:rPr lang="en-US" sz="800" baseline="0" dirty="0" err="1"/>
                        <a:t>terpilih</a:t>
                      </a:r>
                      <a:endParaRPr lang="en-US" sz="800" baseline="0" dirty="0"/>
                    </a:p>
                    <a:p>
                      <a:endParaRPr lang="en-US" sz="500" baseline="0" dirty="0"/>
                    </a:p>
                    <a:p>
                      <a:r>
                        <a:rPr lang="en-US" sz="800" baseline="0" dirty="0"/>
                        <a:t>KET: (</a:t>
                      </a:r>
                      <a:r>
                        <a:rPr lang="en-US" sz="800" baseline="0" dirty="0" err="1"/>
                        <a:t>Kewajiban</a:t>
                      </a:r>
                      <a:r>
                        <a:rPr lang="en-US" sz="800" baseline="0" dirty="0"/>
                        <a:t> </a:t>
                      </a:r>
                      <a:r>
                        <a:rPr lang="en-US" sz="800" baseline="0" dirty="0" err="1"/>
                        <a:t>mengisi</a:t>
                      </a:r>
                      <a:r>
                        <a:rPr lang="en-US" sz="800" baseline="0" dirty="0"/>
                        <a:t> dan </a:t>
                      </a:r>
                      <a:r>
                        <a:rPr lang="en-US" sz="800" baseline="0" dirty="0" err="1"/>
                        <a:t>mengupload</a:t>
                      </a:r>
                      <a:r>
                        <a:rPr lang="en-US" sz="800" baseline="0" dirty="0"/>
                        <a:t> </a:t>
                      </a:r>
                      <a:r>
                        <a:rPr lang="en-US" sz="800" baseline="0" dirty="0" err="1"/>
                        <a:t>dokumen</a:t>
                      </a:r>
                      <a:r>
                        <a:rPr lang="en-US" sz="800" baseline="0" dirty="0"/>
                        <a:t> </a:t>
                      </a:r>
                      <a:r>
                        <a:rPr lang="en-US" sz="800" baseline="0" dirty="0" err="1"/>
                        <a:t>sesuai</a:t>
                      </a:r>
                      <a:r>
                        <a:rPr lang="en-US" sz="800" baseline="0" dirty="0"/>
                        <a:t> </a:t>
                      </a:r>
                      <a:r>
                        <a:rPr lang="en-US" sz="800" baseline="0" dirty="0" err="1"/>
                        <a:t>dengan</a:t>
                      </a:r>
                      <a:r>
                        <a:rPr lang="en-US" sz="800" baseline="0" dirty="0"/>
                        <a:t> target </a:t>
                      </a:r>
                      <a:r>
                        <a:rPr lang="en-US" sz="800" baseline="0" dirty="0" err="1"/>
                        <a:t>penyelesaian</a:t>
                      </a:r>
                      <a:r>
                        <a:rPr lang="en-US" sz="800" baseline="0" dirty="0"/>
                        <a:t> </a:t>
                      </a:r>
                      <a:r>
                        <a:rPr lang="en-US" sz="800" baseline="0" dirty="0" err="1"/>
                        <a:t>pada</a:t>
                      </a:r>
                      <a:r>
                        <a:rPr lang="en-US" sz="800" baseline="0" dirty="0"/>
                        <a:t> B15 </a:t>
                      </a:r>
                      <a:r>
                        <a:rPr lang="en-US" sz="800" baseline="0" dirty="0" err="1"/>
                        <a:t>untuk</a:t>
                      </a:r>
                      <a:r>
                        <a:rPr lang="en-US" sz="800" baseline="0" dirty="0"/>
                        <a:t> </a:t>
                      </a:r>
                      <a:r>
                        <a:rPr lang="en-US" sz="800" baseline="0" dirty="0" err="1"/>
                        <a:t>kabupaten</a:t>
                      </a:r>
                      <a:r>
                        <a:rPr lang="en-US" sz="800" baseline="0" dirty="0"/>
                        <a:t> </a:t>
                      </a:r>
                      <a:r>
                        <a:rPr lang="en-US" sz="800" baseline="0" dirty="0" err="1"/>
                        <a:t>kota</a:t>
                      </a:r>
                      <a:r>
                        <a:rPr lang="en-US" sz="800" baseline="0" dirty="0"/>
                        <a:t>.</a:t>
                      </a:r>
                      <a:r>
                        <a:rPr lang="en-US" sz="800" dirty="0"/>
                        <a:t> </a:t>
                      </a:r>
                      <a:endParaRPr lang="en-US" sz="800" baseline="0" dirty="0"/>
                    </a:p>
                  </a:txBody>
                  <a:tcPr>
                    <a:solidFill>
                      <a:schemeClr val="accent1">
                        <a:lumMod val="20000"/>
                        <a:lumOff val="80000"/>
                      </a:schemeClr>
                    </a:solidFill>
                  </a:tcPr>
                </a:tc>
                <a:tc>
                  <a:txBody>
                    <a:bodyPr/>
                    <a:lstStyle/>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2629831">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a:t>
                      </a:r>
                      <a:r>
                        <a:rPr lang="en-US" sz="800" baseline="0" dirty="0"/>
                        <a:t> 12</a:t>
                      </a:r>
                      <a:endParaRPr lang="en-US" sz="800" dirty="0"/>
                    </a:p>
                    <a:p>
                      <a:pPr marL="0" indent="0">
                        <a:buFont typeface="+mj-lt"/>
                        <a:buNone/>
                      </a:pPr>
                      <a:r>
                        <a:rPr lang="en-US" sz="800" dirty="0" err="1"/>
                        <a:t>Capaian</a:t>
                      </a:r>
                      <a:r>
                        <a:rPr lang="en-US" sz="800" baseline="0" dirty="0"/>
                        <a:t> program </a:t>
                      </a:r>
                      <a:r>
                        <a:rPr lang="en-US" sz="800" baseline="0" dirty="0" err="1"/>
                        <a:t>prioritas</a:t>
                      </a:r>
                      <a:r>
                        <a:rPr lang="en-US" sz="800" baseline="0" dirty="0"/>
                        <a:t> yang </a:t>
                      </a:r>
                      <a:r>
                        <a:rPr lang="en-US" sz="800" baseline="0" dirty="0" err="1"/>
                        <a:t>terpilih</a:t>
                      </a:r>
                      <a:r>
                        <a:rPr lang="en-US" sz="800" baseline="0" dirty="0"/>
                        <a:t> di B06 </a:t>
                      </a:r>
                      <a:r>
                        <a:rPr lang="en-US" sz="800" baseline="0" dirty="0" err="1"/>
                        <a:t>dan</a:t>
                      </a:r>
                      <a:r>
                        <a:rPr lang="en-US" sz="800" baseline="0" dirty="0"/>
                        <a:t> </a:t>
                      </a:r>
                      <a:r>
                        <a:rPr lang="en-US" sz="800" baseline="0" dirty="0" err="1"/>
                        <a:t>rangkuman</a:t>
                      </a:r>
                      <a:r>
                        <a:rPr lang="en-US" sz="800" baseline="0" dirty="0"/>
                        <a:t> </a:t>
                      </a:r>
                      <a:r>
                        <a:rPr lang="en-US" sz="800" baseline="0" dirty="0" err="1"/>
                        <a:t>capaian</a:t>
                      </a:r>
                      <a:r>
                        <a:rPr lang="en-US" sz="800" baseline="0" dirty="0"/>
                        <a:t> </a:t>
                      </a:r>
                      <a:r>
                        <a:rPr lang="en-US" sz="800" baseline="0" dirty="0" err="1"/>
                        <a:t>tahun</a:t>
                      </a:r>
                      <a:r>
                        <a:rPr lang="en-US" sz="800" baseline="0" dirty="0"/>
                        <a:t> 2016-2017</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12</a:t>
                      </a:r>
                    </a:p>
                    <a:p>
                      <a:pPr marL="168275" indent="-168275">
                        <a:buFont typeface="+mj-lt"/>
                        <a:buAutoNum type="arabicPeriod"/>
                      </a:pPr>
                      <a:r>
                        <a:rPr lang="en-US" sz="800" baseline="0" dirty="0" err="1"/>
                        <a:t>Dokumen</a:t>
                      </a:r>
                      <a:r>
                        <a:rPr lang="en-US" sz="800" baseline="0" dirty="0"/>
                        <a:t>/data </a:t>
                      </a:r>
                      <a:r>
                        <a:rPr lang="en-US" sz="800" baseline="0" dirty="0" err="1"/>
                        <a:t>dokumen</a:t>
                      </a:r>
                      <a:r>
                        <a:rPr lang="en-US" sz="800" baseline="0" dirty="0"/>
                        <a:t> </a:t>
                      </a:r>
                      <a:r>
                        <a:rPr lang="en-US" sz="800" baseline="0" dirty="0" err="1"/>
                        <a:t>masing-masing</a:t>
                      </a:r>
                      <a:r>
                        <a:rPr lang="en-US" sz="800" baseline="0" dirty="0"/>
                        <a:t>  </a:t>
                      </a:r>
                      <a:r>
                        <a:rPr lang="en-US" sz="800" baseline="0" dirty="0" err="1"/>
                        <a:t>variabel</a:t>
                      </a:r>
                      <a:r>
                        <a:rPr lang="en-US" sz="800" baseline="0" dirty="0"/>
                        <a:t>/sub </a:t>
                      </a:r>
                      <a:r>
                        <a:rPr lang="en-US" sz="800" baseline="0" dirty="0" err="1"/>
                        <a:t>bariabel</a:t>
                      </a:r>
                      <a:r>
                        <a:rPr lang="en-US" sz="800" baseline="0" dirty="0"/>
                        <a:t> program </a:t>
                      </a:r>
                      <a:r>
                        <a:rPr lang="en-US" sz="800" baseline="0" dirty="0" err="1"/>
                        <a:t>prioritads</a:t>
                      </a:r>
                      <a:r>
                        <a:rPr lang="en-US" sz="800" baseline="0" dirty="0"/>
                        <a:t> yang </a:t>
                      </a:r>
                      <a:r>
                        <a:rPr lang="en-US" sz="800" baseline="0" dirty="0" err="1"/>
                        <a:t>meningkat</a:t>
                      </a:r>
                      <a:endParaRPr lang="en-US" sz="800" baseline="0" dirty="0"/>
                    </a:p>
                    <a:p>
                      <a:pPr marL="168275" indent="-168275">
                        <a:buFont typeface="+mj-lt"/>
                        <a:buAutoNum type="arabicPeriod"/>
                      </a:pPr>
                      <a:endParaRPr lang="en-US" sz="500" baseline="0" dirty="0"/>
                    </a:p>
                    <a:p>
                      <a:pPr marL="228600" indent="-228600">
                        <a:buFont typeface="+mj-lt"/>
                        <a:buNone/>
                      </a:pPr>
                      <a:r>
                        <a:rPr lang="en-US" sz="800" baseline="0" dirty="0"/>
                        <a:t>KET: (</a:t>
                      </a:r>
                      <a:r>
                        <a:rPr lang="en-US" sz="800" baseline="0" dirty="0" err="1"/>
                        <a:t>Kewajiban</a:t>
                      </a:r>
                      <a:r>
                        <a:rPr lang="en-US" sz="800" baseline="0" dirty="0"/>
                        <a:t> </a:t>
                      </a:r>
                      <a:r>
                        <a:rPr lang="en-US" sz="800" baseline="0" dirty="0" err="1"/>
                        <a:t>mengisi</a:t>
                      </a:r>
                      <a:r>
                        <a:rPr lang="en-US" sz="800" baseline="0" dirty="0"/>
                        <a:t> dan </a:t>
                      </a:r>
                      <a:r>
                        <a:rPr lang="en-US" sz="800" baseline="0" dirty="0" err="1"/>
                        <a:t>mengupload</a:t>
                      </a:r>
                      <a:r>
                        <a:rPr lang="en-US" sz="800" baseline="0" dirty="0"/>
                        <a:t> </a:t>
                      </a:r>
                      <a:r>
                        <a:rPr lang="en-US" sz="800" baseline="0" dirty="0" err="1"/>
                        <a:t>dokumen</a:t>
                      </a:r>
                      <a:r>
                        <a:rPr lang="en-US" sz="800" baseline="0" dirty="0"/>
                        <a:t> </a:t>
                      </a:r>
                      <a:r>
                        <a:rPr lang="en-US" sz="800" baseline="0" dirty="0" err="1"/>
                        <a:t>sesuai</a:t>
                      </a:r>
                      <a:r>
                        <a:rPr lang="en-US" sz="800" baseline="0" dirty="0"/>
                        <a:t> </a:t>
                      </a:r>
                      <a:r>
                        <a:rPr lang="en-US" sz="800" baseline="0" dirty="0" err="1"/>
                        <a:t>dengan</a:t>
                      </a:r>
                      <a:r>
                        <a:rPr lang="en-US" sz="800" baseline="0" dirty="0"/>
                        <a:t> target </a:t>
                      </a:r>
                      <a:r>
                        <a:rPr lang="en-US" sz="800" baseline="0" dirty="0" err="1"/>
                        <a:t>penyelesaianj</a:t>
                      </a:r>
                      <a:r>
                        <a:rPr lang="en-US" sz="800" baseline="0" dirty="0"/>
                        <a:t> </a:t>
                      </a:r>
                      <a:r>
                        <a:rPr lang="en-US" sz="800" baseline="0" dirty="0" err="1"/>
                        <a:t>pada</a:t>
                      </a:r>
                      <a:r>
                        <a:rPr lang="en-US" sz="800" baseline="0" dirty="0"/>
                        <a:t> B12)</a:t>
                      </a:r>
                    </a:p>
                    <a:p>
                      <a:pPr marL="228600" indent="-228600">
                        <a:buFont typeface="+mj-lt"/>
                        <a:buNone/>
                      </a:pPr>
                      <a:endParaRPr lang="en-US" sz="500" baseline="0" dirty="0"/>
                    </a:p>
                    <a:p>
                      <a:pPr marL="115888" indent="-115888">
                        <a:buFont typeface="+mj-lt"/>
                        <a:buNone/>
                      </a:pPr>
                      <a:r>
                        <a:rPr lang="en-US" sz="800" baseline="0" dirty="0"/>
                        <a:t>2.  </a:t>
                      </a:r>
                      <a:r>
                        <a:rPr lang="en-US" sz="800" baseline="0" dirty="0" err="1"/>
                        <a:t>Rangkuman</a:t>
                      </a:r>
                      <a:r>
                        <a:rPr lang="en-US" sz="800" baseline="0" dirty="0"/>
                        <a:t> </a:t>
                      </a:r>
                      <a:r>
                        <a:rPr lang="en-US" sz="800" baseline="0" dirty="0" err="1"/>
                        <a:t>Capaian</a:t>
                      </a:r>
                      <a:r>
                        <a:rPr lang="en-US" sz="800" baseline="0" dirty="0"/>
                        <a:t> </a:t>
                      </a:r>
                      <a:r>
                        <a:rPr lang="en-US" sz="800" baseline="0" dirty="0" err="1"/>
                        <a:t>Tahun</a:t>
                      </a:r>
                      <a:r>
                        <a:rPr lang="en-US" sz="800" baseline="0" dirty="0"/>
                        <a:t> 2016-2017</a:t>
                      </a:r>
                      <a:endParaRPr lang="en-US" sz="800" dirty="0"/>
                    </a:p>
                  </a:txBody>
                  <a:tcPr>
                    <a:solidFill>
                      <a:schemeClr val="accent1">
                        <a:lumMod val="20000"/>
                        <a:lumOff val="80000"/>
                      </a:schemeClr>
                    </a:solidFill>
                  </a:tcPr>
                </a:tc>
                <a:tc>
                  <a:txBody>
                    <a:bodyPr/>
                    <a:lstStyle/>
                    <a:p>
                      <a:pPr marL="228600" indent="-228600">
                        <a:buFont typeface="+mj-lt"/>
                        <a:buNone/>
                      </a:pPr>
                      <a:endParaRPr lang="en-US" sz="800" dirty="0"/>
                    </a:p>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3"/>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09 &amp; B 012</a:t>
            </a:r>
          </a:p>
        </p:txBody>
      </p:sp>
      <p:sp>
        <p:nvSpPr>
          <p:cNvPr id="6" name="Rectangle 5"/>
          <p:cNvSpPr/>
          <p:nvPr/>
        </p:nvSpPr>
        <p:spPr>
          <a:xfrm>
            <a:off x="123500" y="486100"/>
            <a:ext cx="9414640" cy="307777"/>
          </a:xfrm>
          <a:prstGeom prst="rect">
            <a:avLst/>
          </a:prstGeom>
        </p:spPr>
        <p:txBody>
          <a:bodyPr wrap="square">
            <a:spAutoFit/>
          </a:bodyPr>
          <a:lstStyle/>
          <a:p>
            <a:r>
              <a:rPr lang="en-US" sz="1400" b="1" dirty="0" err="1"/>
              <a:t>Transparansi</a:t>
            </a:r>
            <a:r>
              <a:rPr lang="en-US" sz="1400" b="1" dirty="0"/>
              <a:t> dan </a:t>
            </a:r>
            <a:r>
              <a:rPr lang="en-US" sz="1400" b="1" dirty="0" err="1"/>
              <a:t>Akuntabilitas</a:t>
            </a:r>
            <a:r>
              <a:rPr lang="en-US" sz="1400" b="1" dirty="0"/>
              <a:t> </a:t>
            </a:r>
            <a:r>
              <a:rPr lang="en-US" sz="1400" b="1" dirty="0" err="1"/>
              <a:t>dalam</a:t>
            </a:r>
            <a:r>
              <a:rPr lang="en-US" sz="1400" b="1" dirty="0"/>
              <a:t> </a:t>
            </a:r>
            <a:r>
              <a:rPr lang="en-US" sz="1400" b="1" dirty="0" err="1"/>
              <a:t>Mekanisme</a:t>
            </a:r>
            <a:r>
              <a:rPr lang="en-US" sz="1400" b="1" dirty="0"/>
              <a:t> </a:t>
            </a:r>
            <a:r>
              <a:rPr lang="en-US" sz="1400" b="1" dirty="0" err="1"/>
              <a:t>Pengadaan</a:t>
            </a:r>
            <a:r>
              <a:rPr lang="en-US" sz="1400" b="1" dirty="0"/>
              <a:t> </a:t>
            </a:r>
            <a:r>
              <a:rPr lang="en-US" sz="1400" b="1" dirty="0" err="1"/>
              <a:t>Barang</a:t>
            </a:r>
            <a:r>
              <a:rPr lang="en-US" sz="1400" b="1" dirty="0"/>
              <a:t> dan </a:t>
            </a:r>
            <a:r>
              <a:rPr lang="en-US" sz="1400" b="1" dirty="0" err="1"/>
              <a:t>Jasa</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3</a:t>
            </a:r>
          </a:p>
        </p:txBody>
      </p:sp>
      <p:cxnSp>
        <p:nvCxnSpPr>
          <p:cNvPr id="8" name="Straight Connector 7"/>
          <p:cNvCxnSpPr/>
          <p:nvPr/>
        </p:nvCxnSpPr>
        <p:spPr>
          <a:xfrm flipH="1">
            <a:off x="6986452" y="838200"/>
            <a:ext cx="24742" cy="5715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86452" y="8382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16194" y="838200"/>
            <a:ext cx="25332" cy="5715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48352" y="6580187"/>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04465127"/>
              </p:ext>
            </p:extLst>
          </p:nvPr>
        </p:nvGraphicFramePr>
        <p:xfrm>
          <a:off x="197071" y="838201"/>
          <a:ext cx="8794526" cy="5338010"/>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201109">
                  <a:extLst>
                    <a:ext uri="{9D8B030D-6E8A-4147-A177-3AD203B41FA5}">
                      <a16:colId xmlns:a16="http://schemas.microsoft.com/office/drawing/2014/main" xmlns="" val="20002"/>
                    </a:ext>
                  </a:extLst>
                </a:gridCol>
                <a:gridCol w="957516">
                  <a:extLst>
                    <a:ext uri="{9D8B030D-6E8A-4147-A177-3AD203B41FA5}">
                      <a16:colId xmlns:a16="http://schemas.microsoft.com/office/drawing/2014/main" xmlns="" val="20003"/>
                    </a:ext>
                  </a:extLst>
                </a:gridCol>
                <a:gridCol w="889122">
                  <a:extLst>
                    <a:ext uri="{9D8B030D-6E8A-4147-A177-3AD203B41FA5}">
                      <a16:colId xmlns:a16="http://schemas.microsoft.com/office/drawing/2014/main" xmlns="" val="20004"/>
                    </a:ext>
                  </a:extLst>
                </a:gridCol>
                <a:gridCol w="957516">
                  <a:extLst>
                    <a:ext uri="{9D8B030D-6E8A-4147-A177-3AD203B41FA5}">
                      <a16:colId xmlns:a16="http://schemas.microsoft.com/office/drawing/2014/main" xmlns="" val="20005"/>
                    </a:ext>
                  </a:extLst>
                </a:gridCol>
                <a:gridCol w="1025910">
                  <a:extLst>
                    <a:ext uri="{9D8B030D-6E8A-4147-A177-3AD203B41FA5}">
                      <a16:colId xmlns:a16="http://schemas.microsoft.com/office/drawing/2014/main" xmlns="" val="20006"/>
                    </a:ext>
                  </a:extLst>
                </a:gridCol>
                <a:gridCol w="615546">
                  <a:extLst>
                    <a:ext uri="{9D8B030D-6E8A-4147-A177-3AD203B41FA5}">
                      <a16:colId xmlns:a16="http://schemas.microsoft.com/office/drawing/2014/main" xmlns="" val="20007"/>
                    </a:ext>
                  </a:extLst>
                </a:gridCol>
                <a:gridCol w="997610">
                  <a:extLst>
                    <a:ext uri="{9D8B030D-6E8A-4147-A177-3AD203B41FA5}">
                      <a16:colId xmlns:a16="http://schemas.microsoft.com/office/drawing/2014/main" xmlns="" val="20008"/>
                    </a:ext>
                  </a:extLst>
                </a:gridCol>
                <a:gridCol w="997610">
                  <a:extLst>
                    <a:ext uri="{9D8B030D-6E8A-4147-A177-3AD203B41FA5}">
                      <a16:colId xmlns:a16="http://schemas.microsoft.com/office/drawing/2014/main" xmlns="" val="20009"/>
                    </a:ext>
                  </a:extLst>
                </a:gridCol>
              </a:tblGrid>
              <a:tr h="536954">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aseline="0" dirty="0"/>
                        <a:t>SKPD PENANGGUNG JAWAB</a:t>
                      </a:r>
                      <a:endParaRPr lang="en-US" sz="800" dirty="0"/>
                    </a:p>
                    <a:p>
                      <a:pPr algn="ctr"/>
                      <a:endParaRPr lang="en-US" sz="800" dirty="0"/>
                    </a:p>
                  </a:txBody>
                  <a:tcPr anchor="ctr"/>
                </a:tc>
                <a:extLst>
                  <a:ext uri="{0D108BD9-81ED-4DB2-BD59-A6C34878D82A}">
                    <a16:rowId xmlns:a16="http://schemas.microsoft.com/office/drawing/2014/main" xmlns="" val="10000"/>
                  </a:ext>
                </a:extLst>
              </a:tr>
              <a:tr h="253562">
                <a:tc>
                  <a:txBody>
                    <a:bodyPr/>
                    <a:lstStyle/>
                    <a:p>
                      <a:pPr algn="ctr"/>
                      <a:endParaRPr lang="en-US" sz="900" dirty="0"/>
                    </a:p>
                  </a:txBody>
                  <a:tcPr/>
                </a:tc>
                <a:tc>
                  <a:txBody>
                    <a:bodyPr/>
                    <a:lstStyle/>
                    <a:p>
                      <a:pPr algn="ctr"/>
                      <a:r>
                        <a:rPr lang="en-US" sz="900" dirty="0">
                          <a:solidFill>
                            <a:schemeClr val="tx1"/>
                          </a:solidFill>
                        </a:rPr>
                        <a:t>(1)</a:t>
                      </a:r>
                    </a:p>
                  </a:txBody>
                  <a:tcPr/>
                </a:tc>
                <a:tc>
                  <a:txBody>
                    <a:bodyPr/>
                    <a:lstStyle/>
                    <a:p>
                      <a:pPr algn="ctr"/>
                      <a:r>
                        <a:rPr lang="en-US" sz="900" dirty="0">
                          <a:solidFill>
                            <a:schemeClr val="tx1"/>
                          </a:solidFill>
                        </a:rPr>
                        <a:t>(2)</a:t>
                      </a:r>
                    </a:p>
                  </a:txBody>
                  <a:tcPr/>
                </a:tc>
                <a:tc>
                  <a:txBody>
                    <a:bodyPr/>
                    <a:lstStyle/>
                    <a:p>
                      <a:pPr algn="ctr"/>
                      <a:r>
                        <a:rPr lang="en-US" sz="900" dirty="0">
                          <a:solidFill>
                            <a:schemeClr val="tx1"/>
                          </a:solidFill>
                        </a:rPr>
                        <a:t>(3)</a:t>
                      </a:r>
                    </a:p>
                  </a:txBody>
                  <a:tcPr/>
                </a:tc>
                <a:tc>
                  <a:txBody>
                    <a:bodyPr/>
                    <a:lstStyle/>
                    <a:p>
                      <a:pPr algn="ctr"/>
                      <a:r>
                        <a:rPr lang="en-US" sz="900" dirty="0">
                          <a:solidFill>
                            <a:schemeClr val="tx1"/>
                          </a:solidFill>
                        </a:rPr>
                        <a:t>(4)</a:t>
                      </a:r>
                    </a:p>
                  </a:txBody>
                  <a:tcPr/>
                </a:tc>
                <a:tc>
                  <a:txBody>
                    <a:bodyPr/>
                    <a:lstStyle/>
                    <a:p>
                      <a:pPr algn="ctr"/>
                      <a:r>
                        <a:rPr lang="en-US" sz="900" dirty="0">
                          <a:solidFill>
                            <a:schemeClr val="tx1"/>
                          </a:solidFill>
                        </a:rPr>
                        <a:t>(5)</a:t>
                      </a:r>
                    </a:p>
                  </a:txBody>
                  <a:tcPr/>
                </a:tc>
                <a:tc>
                  <a:txBody>
                    <a:bodyPr/>
                    <a:lstStyle/>
                    <a:p>
                      <a:pPr algn="ctr"/>
                      <a:r>
                        <a:rPr lang="en-US" sz="900" dirty="0">
                          <a:solidFill>
                            <a:schemeClr val="tx1"/>
                          </a:solidFill>
                        </a:rPr>
                        <a:t>(6)</a:t>
                      </a:r>
                    </a:p>
                  </a:txBody>
                  <a:tcPr/>
                </a:tc>
                <a:tc>
                  <a:txBody>
                    <a:bodyPr/>
                    <a:lstStyle/>
                    <a:p>
                      <a:pPr algn="ctr"/>
                      <a:r>
                        <a:rPr lang="en-US" sz="900" dirty="0">
                          <a:solidFill>
                            <a:schemeClr val="tx1"/>
                          </a:solidFill>
                        </a:rPr>
                        <a:t>(7)</a:t>
                      </a:r>
                    </a:p>
                  </a:txBody>
                  <a:tcPr/>
                </a:tc>
                <a:tc>
                  <a:txBody>
                    <a:bodyPr/>
                    <a:lstStyle/>
                    <a:p>
                      <a:pPr algn="ctr"/>
                      <a:r>
                        <a:rPr lang="en-US" sz="900" dirty="0">
                          <a:solidFill>
                            <a:schemeClr val="tx1"/>
                          </a:solidFill>
                        </a:rPr>
                        <a:t>(8)</a:t>
                      </a:r>
                    </a:p>
                  </a:txBody>
                  <a:tcPr/>
                </a:tc>
                <a:tc>
                  <a:txBody>
                    <a:bodyPr/>
                    <a:lstStyle/>
                    <a:p>
                      <a:pPr algn="ctr"/>
                      <a:r>
                        <a:rPr lang="en-US" sz="900" dirty="0">
                          <a:solidFill>
                            <a:schemeClr val="tx1"/>
                          </a:solidFill>
                        </a:rPr>
                        <a:t>(9)</a:t>
                      </a:r>
                    </a:p>
                  </a:txBody>
                  <a:tcPr/>
                </a:tc>
                <a:extLst>
                  <a:ext uri="{0D108BD9-81ED-4DB2-BD59-A6C34878D82A}">
                    <a16:rowId xmlns:a16="http://schemas.microsoft.com/office/drawing/2014/main" xmlns="" val="10001"/>
                  </a:ext>
                </a:extLst>
              </a:tr>
              <a:tr h="1879339">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None/>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115888" indent="-115888">
                        <a:buNone/>
                      </a:pPr>
                      <a:r>
                        <a:rPr lang="en-US" sz="800" baseline="0" dirty="0"/>
                        <a:t>2. </a:t>
                      </a:r>
                      <a:r>
                        <a:rPr lang="en-US" sz="800" baseline="0" dirty="0" err="1"/>
                        <a:t>Diumumkannya</a:t>
                      </a:r>
                      <a:r>
                        <a:rPr lang="en-US" sz="800" baseline="0" dirty="0"/>
                        <a:t> </a:t>
                      </a:r>
                      <a:r>
                        <a:rPr lang="en-US" sz="800" baseline="0" dirty="0" err="1"/>
                        <a:t>rencana</a:t>
                      </a:r>
                      <a:r>
                        <a:rPr lang="en-US" sz="800" baseline="0" dirty="0"/>
                        <a:t> </a:t>
                      </a:r>
                      <a:r>
                        <a:rPr lang="en-US" sz="800" baseline="0" dirty="0" err="1"/>
                        <a:t>umum</a:t>
                      </a:r>
                      <a:r>
                        <a:rPr lang="en-US" sz="800" baseline="0" dirty="0"/>
                        <a:t> </a:t>
                      </a:r>
                      <a:r>
                        <a:rPr lang="en-US" sz="800" baseline="0" dirty="0" err="1"/>
                        <a:t>pengadaan</a:t>
                      </a:r>
                      <a:r>
                        <a:rPr lang="en-US" sz="800" baseline="0" dirty="0"/>
                        <a:t> </a:t>
                      </a:r>
                      <a:r>
                        <a:rPr lang="en-US" sz="800" baseline="0" dirty="0" err="1"/>
                        <a:t>di</a:t>
                      </a:r>
                      <a:r>
                        <a:rPr lang="en-US" sz="800" baseline="0" dirty="0"/>
                        <a:t> </a:t>
                      </a:r>
                      <a:r>
                        <a:rPr lang="en-US" sz="800" baseline="0" dirty="0" err="1"/>
                        <a:t>sistem</a:t>
                      </a:r>
                      <a:r>
                        <a:rPr lang="en-US" sz="800" baseline="0" dirty="0"/>
                        <a:t> </a:t>
                      </a:r>
                      <a:r>
                        <a:rPr lang="en-US" sz="800" baseline="0" dirty="0" err="1"/>
                        <a:t>Informasi</a:t>
                      </a:r>
                      <a:r>
                        <a:rPr lang="en-US" sz="800" baseline="0" dirty="0"/>
                        <a:t> </a:t>
                      </a:r>
                      <a:r>
                        <a:rPr lang="en-US" sz="800" baseline="0" dirty="0" err="1"/>
                        <a:t>Rencana</a:t>
                      </a:r>
                      <a:r>
                        <a:rPr lang="en-US" sz="800" baseline="0" dirty="0"/>
                        <a:t> </a:t>
                      </a:r>
                      <a:r>
                        <a:rPr lang="en-US" sz="800" baseline="0" dirty="0" err="1"/>
                        <a:t>Umum</a:t>
                      </a:r>
                      <a:r>
                        <a:rPr lang="en-US" sz="800" baseline="0" dirty="0"/>
                        <a:t> </a:t>
                      </a:r>
                      <a:r>
                        <a:rPr lang="en-US" sz="800" baseline="0" dirty="0" err="1"/>
                        <a:t>Pengadaan</a:t>
                      </a:r>
                      <a:r>
                        <a:rPr lang="en-US" sz="800" baseline="0" dirty="0"/>
                        <a:t> (</a:t>
                      </a:r>
                      <a:r>
                        <a:rPr lang="en-US" sz="800" baseline="0" dirty="0" err="1"/>
                        <a:t>Sirup</a:t>
                      </a:r>
                      <a:r>
                        <a:rPr lang="en-US" sz="800" baseline="0" dirty="0"/>
                        <a:t>) agar </a:t>
                      </a:r>
                      <a:r>
                        <a:rPr lang="en-US" sz="800" baseline="0" dirty="0" err="1"/>
                        <a:t>dapat</a:t>
                      </a:r>
                      <a:r>
                        <a:rPr lang="en-US" sz="800" baseline="0" dirty="0"/>
                        <a:t> </a:t>
                      </a:r>
                      <a:r>
                        <a:rPr lang="en-US" sz="800" baseline="0" dirty="0" err="1"/>
                        <a:t>dilaksanakan</a:t>
                      </a:r>
                      <a:r>
                        <a:rPr lang="en-US" sz="800" baseline="0" dirty="0"/>
                        <a:t> </a:t>
                      </a:r>
                      <a:r>
                        <a:rPr lang="en-US" sz="800" baseline="0" dirty="0" err="1"/>
                        <a:t>konsolidasi</a:t>
                      </a:r>
                      <a:r>
                        <a:rPr lang="en-US" sz="800" baseline="0" dirty="0"/>
                        <a:t>.</a:t>
                      </a:r>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err="1"/>
                        <a:t>Penayangan</a:t>
                      </a:r>
                      <a:r>
                        <a:rPr lang="en-US" sz="800" dirty="0"/>
                        <a:t> RUP TA 2017</a:t>
                      </a:r>
                    </a:p>
                    <a:p>
                      <a:pPr marL="228600" indent="-228600">
                        <a:buFont typeface="+mj-lt"/>
                        <a:buAutoNum type="arabicPeriod"/>
                      </a:pPr>
                      <a:r>
                        <a:rPr lang="en-US" sz="800" dirty="0" err="1"/>
                        <a:t>Rekapitulasi</a:t>
                      </a:r>
                      <a:r>
                        <a:rPr lang="en-US" sz="800" dirty="0"/>
                        <a:t> </a:t>
                      </a:r>
                      <a:r>
                        <a:rPr lang="en-US" sz="800" dirty="0" err="1"/>
                        <a:t>penayangan</a:t>
                      </a:r>
                      <a:r>
                        <a:rPr lang="en-US" sz="800" dirty="0"/>
                        <a:t> RUP TA 2017 yang </a:t>
                      </a:r>
                      <a:r>
                        <a:rPr lang="en-US" sz="800" dirty="0" err="1"/>
                        <a:t>sesuai</a:t>
                      </a:r>
                      <a:r>
                        <a:rPr lang="en-US" sz="800" dirty="0"/>
                        <a:t> </a:t>
                      </a:r>
                      <a:r>
                        <a:rPr lang="en-US" sz="800" dirty="0" err="1"/>
                        <a:t>dengan</a:t>
                      </a:r>
                      <a:r>
                        <a:rPr lang="en-US" sz="800" dirty="0"/>
                        <a:t> Total </a:t>
                      </a:r>
                      <a:r>
                        <a:rPr lang="en-US" sz="800" baseline="0" dirty="0" err="1"/>
                        <a:t>pagu</a:t>
                      </a:r>
                      <a:r>
                        <a:rPr lang="en-US" sz="800" baseline="0" dirty="0"/>
                        <a:t> </a:t>
                      </a:r>
                      <a:r>
                        <a:rPr lang="en-US" sz="800" baseline="0" dirty="0" err="1"/>
                        <a:t>Pengadaan</a:t>
                      </a:r>
                      <a:r>
                        <a:rPr lang="en-US" sz="800" baseline="0" dirty="0"/>
                        <a:t> TA. 2017</a:t>
                      </a:r>
                    </a:p>
                    <a:p>
                      <a:pPr marL="0" indent="0">
                        <a:buFont typeface="+mj-lt"/>
                        <a:buNone/>
                      </a:pP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a:t>Link </a:t>
                      </a:r>
                      <a:r>
                        <a:rPr lang="en-US" sz="800" dirty="0" err="1"/>
                        <a:t>Rekap</a:t>
                      </a:r>
                      <a:r>
                        <a:rPr lang="en-US" sz="800" dirty="0"/>
                        <a:t> RUP TA 2017 yang </a:t>
                      </a:r>
                      <a:r>
                        <a:rPr lang="en-US" sz="800" dirty="0" err="1"/>
                        <a:t>sudsah</a:t>
                      </a:r>
                      <a:r>
                        <a:rPr lang="en-US" sz="800" dirty="0"/>
                        <a:t> </a:t>
                      </a:r>
                      <a:r>
                        <a:rPr lang="en-US" sz="800" dirty="0" err="1"/>
                        <a:t>diumumkan</a:t>
                      </a:r>
                      <a:r>
                        <a:rPr lang="en-US" sz="800" baseline="0" dirty="0"/>
                        <a:t> </a:t>
                      </a:r>
                      <a:r>
                        <a:rPr lang="en-US" sz="800" baseline="0" dirty="0" err="1"/>
                        <a:t>dari</a:t>
                      </a:r>
                      <a:r>
                        <a:rPr lang="en-US" sz="800" baseline="0" dirty="0"/>
                        <a:t> </a:t>
                      </a:r>
                      <a:r>
                        <a:rPr lang="en-US" sz="800" baseline="0" dirty="0" err="1"/>
                        <a:t>Aplikasi</a:t>
                      </a:r>
                      <a:r>
                        <a:rPr lang="en-US" sz="800" baseline="0" dirty="0"/>
                        <a:t> </a:t>
                      </a:r>
                      <a:r>
                        <a:rPr lang="en-US" sz="800" baseline="0" dirty="0" err="1"/>
                        <a:t>SiIRUP</a:t>
                      </a:r>
                      <a:endParaRPr lang="en-US" sz="800" baseline="0" dirty="0"/>
                    </a:p>
                    <a:p>
                      <a:pPr marL="228600" indent="-228600">
                        <a:buFont typeface="+mj-lt"/>
                        <a:buAutoNum type="arabicPeriod"/>
                      </a:pPr>
                      <a:r>
                        <a:rPr lang="en-US" sz="800" baseline="0" dirty="0"/>
                        <a:t>Link </a:t>
                      </a:r>
                      <a:r>
                        <a:rPr lang="en-US" sz="800" baseline="0" dirty="0" err="1"/>
                        <a:t>Rekap</a:t>
                      </a:r>
                      <a:r>
                        <a:rPr lang="en-US" sz="800" baseline="0" dirty="0"/>
                        <a:t> RUP TA 2017 yang </a:t>
                      </a:r>
                      <a:r>
                        <a:rPr lang="en-US" sz="800" baseline="0" dirty="0" err="1"/>
                        <a:t>sudah</a:t>
                      </a:r>
                      <a:r>
                        <a:rPr lang="en-US" sz="800" baseline="0" dirty="0"/>
                        <a:t> </a:t>
                      </a:r>
                      <a:r>
                        <a:rPr lang="en-US" sz="800" baseline="0" dirty="0" err="1"/>
                        <a:t>diumumkan</a:t>
                      </a:r>
                      <a:r>
                        <a:rPr lang="en-US" sz="800" baseline="0" dirty="0"/>
                        <a:t> </a:t>
                      </a:r>
                      <a:r>
                        <a:rPr lang="en-US" sz="800" baseline="0" dirty="0" err="1"/>
                        <a:t>dari</a:t>
                      </a:r>
                      <a:r>
                        <a:rPr lang="en-US" sz="800" baseline="0" dirty="0"/>
                        <a:t> </a:t>
                      </a:r>
                      <a:r>
                        <a:rPr lang="en-US" sz="800" baseline="0" dirty="0" err="1"/>
                        <a:t>Aplikasi</a:t>
                      </a:r>
                      <a:r>
                        <a:rPr lang="en-US" sz="800" baseline="0" dirty="0"/>
                        <a:t> </a:t>
                      </a:r>
                      <a:r>
                        <a:rPr lang="en-US" sz="800" baseline="0" dirty="0" err="1"/>
                        <a:t>SiRUP</a:t>
                      </a:r>
                      <a:r>
                        <a:rPr lang="en-US" sz="800" baseline="0" dirty="0"/>
                        <a:t> </a:t>
                      </a:r>
                      <a:r>
                        <a:rPr lang="en-US" sz="800" baseline="0" dirty="0" err="1"/>
                        <a:t>sesuai</a:t>
                      </a:r>
                      <a:r>
                        <a:rPr lang="en-US" sz="800" baseline="0" dirty="0"/>
                        <a:t> </a:t>
                      </a:r>
                      <a:r>
                        <a:rPr lang="en-US" sz="800" baseline="0" dirty="0" err="1"/>
                        <a:t>dengan</a:t>
                      </a:r>
                      <a:r>
                        <a:rPr lang="en-US" sz="800" baseline="0" dirty="0"/>
                        <a:t> Total </a:t>
                      </a:r>
                      <a:r>
                        <a:rPr lang="en-US" sz="800" baseline="0" dirty="0" err="1"/>
                        <a:t>Pagu</a:t>
                      </a:r>
                      <a:r>
                        <a:rPr lang="en-US" sz="800" baseline="0" dirty="0"/>
                        <a:t> </a:t>
                      </a:r>
                      <a:r>
                        <a:rPr lang="en-US" sz="800" baseline="0" dirty="0" err="1"/>
                        <a:t>Pengadaan</a:t>
                      </a:r>
                      <a:r>
                        <a:rPr lang="en-US" sz="800" baseline="0" dirty="0"/>
                        <a:t> TA 2017.</a:t>
                      </a:r>
                      <a:r>
                        <a:rPr lang="en-US" sz="800" dirty="0"/>
                        <a:t> </a:t>
                      </a:r>
                      <a:endParaRPr lang="en-US" sz="800" baseline="0" dirty="0"/>
                    </a:p>
                  </a:txBody>
                  <a:tcPr>
                    <a:solidFill>
                      <a:schemeClr val="accent1">
                        <a:lumMod val="20000"/>
                        <a:lumOff val="80000"/>
                      </a:schemeClr>
                    </a:solidFill>
                  </a:tcPr>
                </a:tc>
                <a:tc>
                  <a:txBody>
                    <a:bodyPr/>
                    <a:lstStyle/>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p>
                      <a:pPr marL="228600" indent="-228600">
                        <a:buFont typeface="+mj-lt"/>
                        <a:buAutoNum type="arabicPeriod"/>
                      </a:pPr>
                      <a:endParaRPr lang="en-US" sz="800" baseline="0" dirty="0"/>
                    </a:p>
                    <a:p>
                      <a:pPr marL="228600" indent="-228600">
                        <a:buFont typeface="+mj-lt"/>
                        <a:buAutoNum type="arabicPeriod"/>
                      </a:pPr>
                      <a:endParaRPr lang="en-US" sz="800" baseline="0" dirty="0"/>
                    </a:p>
                    <a:p>
                      <a:pPr marL="228600" indent="-228600">
                        <a:buFont typeface="+mj-lt"/>
                        <a:buAutoNum type="arabicPeriod"/>
                      </a:pPr>
                      <a:endParaRPr lang="en-US" sz="800" baseline="0" dirty="0"/>
                    </a:p>
                    <a:p>
                      <a:pPr marL="228600" indent="-228600">
                        <a:buFont typeface="+mj-lt"/>
                        <a:buAutoNum type="arabicPeriod"/>
                      </a:pPr>
                      <a:endParaRPr lang="en-US" sz="800" baseline="0" dirty="0"/>
                    </a:p>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a:t>
                      </a:r>
                      <a:r>
                        <a:rPr lang="en-US" sz="800" baseline="0" dirty="0"/>
                        <a:t> 06</a:t>
                      </a:r>
                      <a:endParaRPr lang="en-US" sz="800" dirty="0"/>
                    </a:p>
                    <a:p>
                      <a:pPr marL="0" indent="0">
                        <a:buFont typeface="+mj-lt"/>
                        <a:buNone/>
                      </a:pPr>
                      <a:r>
                        <a:rPr lang="en-US" sz="800" dirty="0" err="1"/>
                        <a:t>Laporan</a:t>
                      </a:r>
                      <a:r>
                        <a:rPr lang="en-US" sz="800" dirty="0"/>
                        <a:t> Monitoring dan </a:t>
                      </a:r>
                      <a:r>
                        <a:rPr lang="en-US" sz="800" dirty="0" err="1"/>
                        <a:t>Evaluasi</a:t>
                      </a:r>
                      <a:r>
                        <a:rPr lang="en-US" sz="800" dirty="0"/>
                        <a:t> (</a:t>
                      </a:r>
                      <a:r>
                        <a:rPr lang="en-US" sz="800" dirty="0" err="1"/>
                        <a:t>monev</a:t>
                      </a:r>
                      <a:r>
                        <a:rPr lang="en-US" sz="800" dirty="0"/>
                        <a:t>) </a:t>
                      </a:r>
                      <a:r>
                        <a:rPr lang="en-US" sz="800" dirty="0" err="1"/>
                        <a:t>pelaksanaan</a:t>
                      </a:r>
                      <a:r>
                        <a:rPr lang="en-US" sz="800" dirty="0"/>
                        <a:t> RUP Semester I TA 2017</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12</a:t>
                      </a:r>
                    </a:p>
                    <a:p>
                      <a:pPr marL="0" indent="0">
                        <a:buFont typeface="+mj-lt"/>
                        <a:buNone/>
                      </a:pPr>
                      <a:r>
                        <a:rPr lang="en-US" sz="800" baseline="0" dirty="0" err="1"/>
                        <a:t>Dokumen</a:t>
                      </a:r>
                      <a:r>
                        <a:rPr lang="en-US" sz="800" baseline="0" dirty="0"/>
                        <a:t> </a:t>
                      </a:r>
                      <a:r>
                        <a:rPr lang="en-US" sz="800" baseline="0" dirty="0" err="1"/>
                        <a:t>Laporan</a:t>
                      </a:r>
                      <a:r>
                        <a:rPr lang="en-US" sz="800" baseline="0" dirty="0"/>
                        <a:t> </a:t>
                      </a:r>
                      <a:r>
                        <a:rPr lang="en-US" sz="800" baseline="0" dirty="0" err="1"/>
                        <a:t>Monev</a:t>
                      </a:r>
                      <a:r>
                        <a:rPr lang="en-US" sz="800" baseline="0" dirty="0"/>
                        <a:t> RUP </a:t>
                      </a:r>
                      <a:r>
                        <a:rPr lang="en-US" sz="800" baseline="0" dirty="0" err="1"/>
                        <a:t>Semesteran</a:t>
                      </a:r>
                      <a:r>
                        <a:rPr lang="en-US" sz="800" baseline="0" dirty="0"/>
                        <a:t> I TA 2016</a:t>
                      </a:r>
                    </a:p>
                  </a:txBody>
                  <a:tcPr>
                    <a:solidFill>
                      <a:schemeClr val="accent1">
                        <a:lumMod val="20000"/>
                        <a:lumOff val="80000"/>
                      </a:schemeClr>
                    </a:solidFill>
                  </a:tcPr>
                </a:tc>
                <a:tc>
                  <a:txBody>
                    <a:bodyPr/>
                    <a:lstStyle/>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3"/>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a:t>
                      </a:r>
                      <a:r>
                        <a:rPr lang="en-US" sz="800" baseline="0" dirty="0"/>
                        <a:t> 09</a:t>
                      </a:r>
                    </a:p>
                    <a:p>
                      <a:pPr marL="0" indent="0">
                        <a:buFont typeface="+mj-lt"/>
                        <a:buNone/>
                      </a:pPr>
                      <a:r>
                        <a:rPr lang="en-US" sz="800" baseline="0" dirty="0"/>
                        <a:t>Draft RUP APBD TA 2018</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baseline="0" dirty="0"/>
                        <a:t>B 09</a:t>
                      </a:r>
                    </a:p>
                    <a:p>
                      <a:pPr marL="0" indent="0">
                        <a:buFont typeface="+mj-lt"/>
                        <a:buNone/>
                      </a:pPr>
                      <a:r>
                        <a:rPr lang="en-US" sz="800" baseline="0" dirty="0"/>
                        <a:t>Link Draft RUP APBD TA 2018</a:t>
                      </a:r>
                    </a:p>
                  </a:txBody>
                  <a:tcPr>
                    <a:solidFill>
                      <a:schemeClr val="accent1">
                        <a:lumMod val="20000"/>
                        <a:lumOff val="80000"/>
                      </a:schemeClr>
                    </a:solidFill>
                  </a:tcPr>
                </a:tc>
                <a:tc>
                  <a:txBody>
                    <a:bodyPr/>
                    <a:lstStyle/>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4"/>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a:t>
                      </a:r>
                      <a:r>
                        <a:rPr lang="en-US" sz="800" baseline="0" dirty="0"/>
                        <a:t> 12</a:t>
                      </a:r>
                    </a:p>
                    <a:p>
                      <a:pPr marL="0" indent="0">
                        <a:buFont typeface="+mj-lt"/>
                        <a:buNone/>
                      </a:pPr>
                      <a:r>
                        <a:rPr lang="en-US" sz="800" baseline="0" dirty="0" err="1"/>
                        <a:t>Penayangan</a:t>
                      </a:r>
                      <a:r>
                        <a:rPr lang="en-US" sz="800" baseline="0" dirty="0"/>
                        <a:t> RUP TA.2018</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baseline="0" dirty="0"/>
                        <a:t>B 12</a:t>
                      </a:r>
                    </a:p>
                    <a:p>
                      <a:pPr marL="0" indent="0">
                        <a:buFont typeface="+mj-lt"/>
                        <a:buNone/>
                      </a:pPr>
                      <a:r>
                        <a:rPr lang="en-US" sz="800" baseline="0" dirty="0"/>
                        <a:t>Link </a:t>
                      </a:r>
                      <a:r>
                        <a:rPr lang="en-US" sz="800" baseline="0" dirty="0" err="1"/>
                        <a:t>Rekap</a:t>
                      </a:r>
                      <a:r>
                        <a:rPr lang="en-US" sz="800" baseline="0" dirty="0"/>
                        <a:t> RUP TA 2018  yang </a:t>
                      </a:r>
                      <a:r>
                        <a:rPr lang="en-US" sz="800" baseline="0" dirty="0" err="1"/>
                        <a:t>sudah</a:t>
                      </a:r>
                      <a:r>
                        <a:rPr lang="en-US" sz="800" baseline="0" dirty="0"/>
                        <a:t> </a:t>
                      </a:r>
                      <a:r>
                        <a:rPr lang="en-US" sz="800" baseline="0" dirty="0" err="1"/>
                        <a:t>diumumkan</a:t>
                      </a:r>
                      <a:r>
                        <a:rPr lang="en-US" sz="800" baseline="0" dirty="0"/>
                        <a:t> </a:t>
                      </a:r>
                      <a:r>
                        <a:rPr lang="en-US" sz="800" baseline="0" dirty="0" err="1"/>
                        <a:t>dari</a:t>
                      </a:r>
                      <a:r>
                        <a:rPr lang="en-US" sz="800" baseline="0" dirty="0"/>
                        <a:t>  </a:t>
                      </a:r>
                      <a:r>
                        <a:rPr lang="en-US" sz="800" baseline="0" dirty="0" err="1"/>
                        <a:t>Aplikasi</a:t>
                      </a:r>
                      <a:r>
                        <a:rPr lang="en-US" sz="800" baseline="0" dirty="0"/>
                        <a:t> </a:t>
                      </a:r>
                      <a:r>
                        <a:rPr lang="en-US" sz="800" baseline="0" dirty="0" err="1"/>
                        <a:t>SiRUP</a:t>
                      </a:r>
                      <a:r>
                        <a:rPr lang="en-US" sz="800" baseline="0" dirty="0"/>
                        <a:t> </a:t>
                      </a:r>
                    </a:p>
                  </a:txBody>
                  <a:tcPr>
                    <a:solidFill>
                      <a:schemeClr val="accent1">
                        <a:lumMod val="20000"/>
                        <a:lumOff val="80000"/>
                      </a:schemeClr>
                    </a:solidFill>
                  </a:tcPr>
                </a:tc>
                <a:tc>
                  <a:txBody>
                    <a:bodyPr/>
                    <a:lstStyle/>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p>
                      <a:pPr marL="228600" indent="-228600">
                        <a:buFont typeface="+mj-lt"/>
                        <a:buNone/>
                      </a:pPr>
                      <a:endParaRPr lang="en-US" sz="800" baseline="0" dirty="0"/>
                    </a:p>
                    <a:p>
                      <a:pPr marL="228600" indent="-228600">
                        <a:buFont typeface="+mj-lt"/>
                        <a:buNone/>
                      </a:pPr>
                      <a:r>
                        <a:rPr lang="en-US" sz="800" baseline="0" dirty="0"/>
                        <a:t> </a:t>
                      </a:r>
                    </a:p>
                  </a:txBody>
                  <a:tcPr>
                    <a:solidFill>
                      <a:schemeClr val="accent1">
                        <a:lumMod val="20000"/>
                        <a:lumOff val="80000"/>
                      </a:schemeClr>
                    </a:solidFill>
                  </a:tcPr>
                </a:tc>
                <a:extLst>
                  <a:ext uri="{0D108BD9-81ED-4DB2-BD59-A6C34878D82A}">
                    <a16:rowId xmlns:a16="http://schemas.microsoft.com/office/drawing/2014/main" xmlns="" val="10005"/>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 B 09 &amp; B 012</a:t>
            </a:r>
          </a:p>
        </p:txBody>
      </p:sp>
      <p:sp>
        <p:nvSpPr>
          <p:cNvPr id="6" name="Rectangle 5"/>
          <p:cNvSpPr/>
          <p:nvPr/>
        </p:nvSpPr>
        <p:spPr>
          <a:xfrm>
            <a:off x="123500" y="486100"/>
            <a:ext cx="9414640" cy="307777"/>
          </a:xfrm>
          <a:prstGeom prst="rect">
            <a:avLst/>
          </a:prstGeom>
        </p:spPr>
        <p:txBody>
          <a:bodyPr wrap="square">
            <a:spAutoFit/>
          </a:bodyPr>
          <a:lstStyle/>
          <a:p>
            <a:r>
              <a:rPr lang="en-US" sz="1400" b="1" dirty="0" err="1"/>
              <a:t>Transparansi</a:t>
            </a:r>
            <a:r>
              <a:rPr lang="en-US" sz="1400" b="1" dirty="0"/>
              <a:t> dan </a:t>
            </a:r>
            <a:r>
              <a:rPr lang="en-US" sz="1400" b="1" dirty="0" err="1"/>
              <a:t>Akuntabilitas</a:t>
            </a:r>
            <a:r>
              <a:rPr lang="en-US" sz="1400" b="1" dirty="0"/>
              <a:t> </a:t>
            </a:r>
            <a:r>
              <a:rPr lang="en-US" sz="1400" b="1" dirty="0" err="1"/>
              <a:t>dalam</a:t>
            </a:r>
            <a:r>
              <a:rPr lang="en-US" sz="1400" b="1" dirty="0"/>
              <a:t> </a:t>
            </a:r>
            <a:r>
              <a:rPr lang="en-US" sz="1400" b="1" dirty="0" err="1"/>
              <a:t>Mekanisme</a:t>
            </a:r>
            <a:r>
              <a:rPr lang="en-US" sz="1400" b="1" dirty="0"/>
              <a:t> </a:t>
            </a:r>
            <a:r>
              <a:rPr lang="en-US" sz="1400" b="1" dirty="0" err="1"/>
              <a:t>Pengadaan</a:t>
            </a:r>
            <a:r>
              <a:rPr lang="en-US" sz="1400" b="1" dirty="0"/>
              <a:t> </a:t>
            </a:r>
            <a:r>
              <a:rPr lang="en-US" sz="1400" b="1" dirty="0" err="1"/>
              <a:t>Barang</a:t>
            </a:r>
            <a:r>
              <a:rPr lang="en-US" sz="1400" b="1" dirty="0"/>
              <a:t> dan </a:t>
            </a:r>
            <a:r>
              <a:rPr lang="en-US" sz="1400" b="1" dirty="0" err="1"/>
              <a:t>Jasa</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3</a:t>
            </a:r>
          </a:p>
        </p:txBody>
      </p:sp>
      <p:cxnSp>
        <p:nvCxnSpPr>
          <p:cNvPr id="8" name="Straight Connector 7"/>
          <p:cNvCxnSpPr/>
          <p:nvPr/>
        </p:nvCxnSpPr>
        <p:spPr>
          <a:xfrm>
            <a:off x="6986452" y="7620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10400" y="838200"/>
            <a:ext cx="794" cy="528796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15400" y="838200"/>
            <a:ext cx="794" cy="528796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15027" y="6180011"/>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814285598"/>
              </p:ext>
            </p:extLst>
          </p:nvPr>
        </p:nvGraphicFramePr>
        <p:xfrm>
          <a:off x="197071" y="838201"/>
          <a:ext cx="8794526" cy="5398970"/>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201109">
                  <a:extLst>
                    <a:ext uri="{9D8B030D-6E8A-4147-A177-3AD203B41FA5}">
                      <a16:colId xmlns:a16="http://schemas.microsoft.com/office/drawing/2014/main" xmlns="" val="20002"/>
                    </a:ext>
                  </a:extLst>
                </a:gridCol>
                <a:gridCol w="957516">
                  <a:extLst>
                    <a:ext uri="{9D8B030D-6E8A-4147-A177-3AD203B41FA5}">
                      <a16:colId xmlns:a16="http://schemas.microsoft.com/office/drawing/2014/main" xmlns="" val="20003"/>
                    </a:ext>
                  </a:extLst>
                </a:gridCol>
                <a:gridCol w="889122">
                  <a:extLst>
                    <a:ext uri="{9D8B030D-6E8A-4147-A177-3AD203B41FA5}">
                      <a16:colId xmlns:a16="http://schemas.microsoft.com/office/drawing/2014/main" xmlns="" val="20004"/>
                    </a:ext>
                  </a:extLst>
                </a:gridCol>
                <a:gridCol w="957516">
                  <a:extLst>
                    <a:ext uri="{9D8B030D-6E8A-4147-A177-3AD203B41FA5}">
                      <a16:colId xmlns:a16="http://schemas.microsoft.com/office/drawing/2014/main" xmlns="" val="20005"/>
                    </a:ext>
                  </a:extLst>
                </a:gridCol>
                <a:gridCol w="1025910">
                  <a:extLst>
                    <a:ext uri="{9D8B030D-6E8A-4147-A177-3AD203B41FA5}">
                      <a16:colId xmlns:a16="http://schemas.microsoft.com/office/drawing/2014/main" xmlns="" val="20006"/>
                    </a:ext>
                  </a:extLst>
                </a:gridCol>
                <a:gridCol w="615546">
                  <a:extLst>
                    <a:ext uri="{9D8B030D-6E8A-4147-A177-3AD203B41FA5}">
                      <a16:colId xmlns:a16="http://schemas.microsoft.com/office/drawing/2014/main" xmlns="" val="20007"/>
                    </a:ext>
                  </a:extLst>
                </a:gridCol>
                <a:gridCol w="997610">
                  <a:extLst>
                    <a:ext uri="{9D8B030D-6E8A-4147-A177-3AD203B41FA5}">
                      <a16:colId xmlns:a16="http://schemas.microsoft.com/office/drawing/2014/main" xmlns="" val="20008"/>
                    </a:ext>
                  </a:extLst>
                </a:gridCol>
                <a:gridCol w="997610">
                  <a:extLst>
                    <a:ext uri="{9D8B030D-6E8A-4147-A177-3AD203B41FA5}">
                      <a16:colId xmlns:a16="http://schemas.microsoft.com/office/drawing/2014/main" xmlns="" val="20009"/>
                    </a:ext>
                  </a:extLst>
                </a:gridCol>
              </a:tblGrid>
              <a:tr h="536954">
                <a:tc>
                  <a:txBody>
                    <a:bodyPr/>
                    <a:lstStyle/>
                    <a:p>
                      <a:pPr algn="ctr"/>
                      <a:r>
                        <a:rPr lang="en-US" sz="900" dirty="0"/>
                        <a:t>NO</a:t>
                      </a:r>
                    </a:p>
                  </a:txBody>
                  <a:tcPr anchor="ctr"/>
                </a:tc>
                <a:tc>
                  <a:txBody>
                    <a:bodyPr/>
                    <a:lstStyle/>
                    <a:p>
                      <a:pPr algn="ctr"/>
                      <a:r>
                        <a:rPr lang="en-US" sz="900" dirty="0"/>
                        <a:t>AKSI</a:t>
                      </a:r>
                    </a:p>
                  </a:txBody>
                  <a:tcPr anchor="ctr"/>
                </a:tc>
                <a:tc>
                  <a:txBody>
                    <a:bodyPr/>
                    <a:lstStyle/>
                    <a:p>
                      <a:pPr algn="ctr"/>
                      <a:r>
                        <a:rPr lang="en-US" sz="900" dirty="0"/>
                        <a:t>PENANGGUGJAWAB</a:t>
                      </a:r>
                    </a:p>
                  </a:txBody>
                  <a:tcPr anchor="ctr"/>
                </a:tc>
                <a:tc>
                  <a:txBody>
                    <a:bodyPr/>
                    <a:lstStyle/>
                    <a:p>
                      <a:pPr algn="ctr"/>
                      <a:r>
                        <a:rPr lang="en-US" sz="900" dirty="0"/>
                        <a:t>INSTANSI TERKAIT</a:t>
                      </a:r>
                    </a:p>
                  </a:txBody>
                  <a:tcPr anchor="ctr"/>
                </a:tc>
                <a:tc>
                  <a:txBody>
                    <a:bodyPr/>
                    <a:lstStyle/>
                    <a:p>
                      <a:pPr algn="ctr"/>
                      <a:r>
                        <a:rPr lang="en-US" sz="900" dirty="0"/>
                        <a:t>KRITERIA KEBERHASILAN</a:t>
                      </a:r>
                    </a:p>
                  </a:txBody>
                  <a:tcPr anchor="ctr"/>
                </a:tc>
                <a:tc>
                  <a:txBody>
                    <a:bodyPr/>
                    <a:lstStyle/>
                    <a:p>
                      <a:pPr algn="ctr"/>
                      <a:r>
                        <a:rPr lang="en-US" sz="900" dirty="0"/>
                        <a:t>UKURAN KEBERHASILAN</a:t>
                      </a:r>
                    </a:p>
                  </a:txBody>
                  <a:tcPr anchor="ctr"/>
                </a:tc>
                <a:tc>
                  <a:txBody>
                    <a:bodyPr/>
                    <a:lstStyle/>
                    <a:p>
                      <a:pPr algn="ctr"/>
                      <a:r>
                        <a:rPr lang="en-US" sz="900" dirty="0"/>
                        <a:t>UKURAN</a:t>
                      </a:r>
                      <a:r>
                        <a:rPr lang="en-US" sz="900" baseline="0" dirty="0"/>
                        <a:t> KEBERHASILAN B03,BO6,B09,B12</a:t>
                      </a:r>
                      <a:endParaRPr lang="en-US" sz="900" dirty="0"/>
                    </a:p>
                  </a:txBody>
                  <a:tcPr anchor="ctr"/>
                </a:tc>
                <a:tc>
                  <a:txBody>
                    <a:bodyPr/>
                    <a:lstStyle/>
                    <a:p>
                      <a:pPr algn="ctr"/>
                      <a:r>
                        <a:rPr lang="en-US" sz="900" dirty="0"/>
                        <a:t>%</a:t>
                      </a:r>
                    </a:p>
                    <a:p>
                      <a:pPr algn="ctr"/>
                      <a:r>
                        <a:rPr lang="en-US" sz="900" dirty="0"/>
                        <a:t>CAPAIAN</a:t>
                      </a:r>
                    </a:p>
                  </a:txBody>
                  <a:tcPr anchor="ctr"/>
                </a:tc>
                <a:tc>
                  <a:txBody>
                    <a:bodyPr/>
                    <a:lstStyle/>
                    <a:p>
                      <a:pPr algn="ctr"/>
                      <a:r>
                        <a:rPr lang="en-US" sz="9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aseline="0" dirty="0"/>
                        <a:t>SKPD PENANGGUNG JAWAB</a:t>
                      </a:r>
                      <a:endParaRPr lang="en-US" sz="900" dirty="0"/>
                    </a:p>
                    <a:p>
                      <a:pPr algn="ctr"/>
                      <a:endParaRPr lang="en-US" sz="900" dirty="0"/>
                    </a:p>
                  </a:txBody>
                  <a:tcPr anchor="ctr"/>
                </a:tc>
                <a:extLst>
                  <a:ext uri="{0D108BD9-81ED-4DB2-BD59-A6C34878D82A}">
                    <a16:rowId xmlns:a16="http://schemas.microsoft.com/office/drawing/2014/main" xmlns="" val="10000"/>
                  </a:ext>
                </a:extLst>
              </a:tr>
              <a:tr h="253562">
                <a:tc>
                  <a:txBody>
                    <a:bodyPr/>
                    <a:lstStyle/>
                    <a:p>
                      <a:pPr algn="ctr"/>
                      <a:endParaRPr lang="en-US" sz="900" dirty="0"/>
                    </a:p>
                  </a:txBody>
                  <a:tcPr/>
                </a:tc>
                <a:tc>
                  <a:txBody>
                    <a:bodyPr/>
                    <a:lstStyle/>
                    <a:p>
                      <a:pPr algn="ctr"/>
                      <a:r>
                        <a:rPr lang="en-US" sz="900" dirty="0">
                          <a:solidFill>
                            <a:schemeClr val="tx1"/>
                          </a:solidFill>
                        </a:rPr>
                        <a:t>(1)</a:t>
                      </a:r>
                    </a:p>
                  </a:txBody>
                  <a:tcPr/>
                </a:tc>
                <a:tc>
                  <a:txBody>
                    <a:bodyPr/>
                    <a:lstStyle/>
                    <a:p>
                      <a:pPr algn="ctr"/>
                      <a:r>
                        <a:rPr lang="en-US" sz="900" dirty="0">
                          <a:solidFill>
                            <a:schemeClr val="tx1"/>
                          </a:solidFill>
                        </a:rPr>
                        <a:t>(2)</a:t>
                      </a:r>
                    </a:p>
                  </a:txBody>
                  <a:tcPr/>
                </a:tc>
                <a:tc>
                  <a:txBody>
                    <a:bodyPr/>
                    <a:lstStyle/>
                    <a:p>
                      <a:pPr algn="ctr"/>
                      <a:r>
                        <a:rPr lang="en-US" sz="900" dirty="0">
                          <a:solidFill>
                            <a:schemeClr val="tx1"/>
                          </a:solidFill>
                        </a:rPr>
                        <a:t>(3)</a:t>
                      </a:r>
                    </a:p>
                  </a:txBody>
                  <a:tcPr/>
                </a:tc>
                <a:tc>
                  <a:txBody>
                    <a:bodyPr/>
                    <a:lstStyle/>
                    <a:p>
                      <a:pPr algn="ctr"/>
                      <a:r>
                        <a:rPr lang="en-US" sz="900" dirty="0">
                          <a:solidFill>
                            <a:schemeClr val="tx1"/>
                          </a:solidFill>
                        </a:rPr>
                        <a:t>(4)</a:t>
                      </a:r>
                    </a:p>
                  </a:txBody>
                  <a:tcPr/>
                </a:tc>
                <a:tc>
                  <a:txBody>
                    <a:bodyPr/>
                    <a:lstStyle/>
                    <a:p>
                      <a:pPr algn="ctr"/>
                      <a:r>
                        <a:rPr lang="en-US" sz="900" dirty="0">
                          <a:solidFill>
                            <a:schemeClr val="tx1"/>
                          </a:solidFill>
                        </a:rPr>
                        <a:t>(5)</a:t>
                      </a:r>
                    </a:p>
                  </a:txBody>
                  <a:tcPr/>
                </a:tc>
                <a:tc>
                  <a:txBody>
                    <a:bodyPr/>
                    <a:lstStyle/>
                    <a:p>
                      <a:pPr algn="ctr"/>
                      <a:r>
                        <a:rPr lang="en-US" sz="900" dirty="0">
                          <a:solidFill>
                            <a:schemeClr val="tx1"/>
                          </a:solidFill>
                        </a:rPr>
                        <a:t>(6)</a:t>
                      </a:r>
                    </a:p>
                  </a:txBody>
                  <a:tcPr/>
                </a:tc>
                <a:tc>
                  <a:txBody>
                    <a:bodyPr/>
                    <a:lstStyle/>
                    <a:p>
                      <a:pPr algn="ctr"/>
                      <a:r>
                        <a:rPr lang="en-US" sz="900" dirty="0">
                          <a:solidFill>
                            <a:schemeClr val="tx1"/>
                          </a:solidFill>
                        </a:rPr>
                        <a:t>(7)</a:t>
                      </a:r>
                    </a:p>
                  </a:txBody>
                  <a:tcPr/>
                </a:tc>
                <a:tc>
                  <a:txBody>
                    <a:bodyPr/>
                    <a:lstStyle/>
                    <a:p>
                      <a:pPr algn="ctr"/>
                      <a:r>
                        <a:rPr lang="en-US" sz="900" dirty="0">
                          <a:solidFill>
                            <a:schemeClr val="tx1"/>
                          </a:solidFill>
                        </a:rPr>
                        <a:t>(8)</a:t>
                      </a:r>
                    </a:p>
                  </a:txBody>
                  <a:tcPr/>
                </a:tc>
                <a:tc>
                  <a:txBody>
                    <a:bodyPr/>
                    <a:lstStyle/>
                    <a:p>
                      <a:pPr algn="ctr"/>
                      <a:r>
                        <a:rPr lang="en-US" sz="900" dirty="0">
                          <a:solidFill>
                            <a:schemeClr val="tx1"/>
                          </a:solidFill>
                        </a:rPr>
                        <a:t>(9)</a:t>
                      </a:r>
                    </a:p>
                  </a:txBody>
                  <a:tcPr/>
                </a:tc>
                <a:extLst>
                  <a:ext uri="{0D108BD9-81ED-4DB2-BD59-A6C34878D82A}">
                    <a16:rowId xmlns:a16="http://schemas.microsoft.com/office/drawing/2014/main" xmlns="" val="10001"/>
                  </a:ext>
                </a:extLst>
              </a:tr>
              <a:tr h="1783079">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None/>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startAt="3"/>
                      </a:pPr>
                      <a:r>
                        <a:rPr lang="en-US" sz="800" baseline="0" dirty="0" err="1"/>
                        <a:t>Terlaksananya</a:t>
                      </a:r>
                      <a:r>
                        <a:rPr lang="en-US" sz="800" baseline="0" dirty="0"/>
                        <a:t> 100% </a:t>
                      </a:r>
                      <a:r>
                        <a:rPr lang="en-US" sz="800" baseline="0" dirty="0" err="1"/>
                        <a:t>pengadaan</a:t>
                      </a:r>
                      <a:r>
                        <a:rPr lang="en-US" sz="800" baseline="0" dirty="0"/>
                        <a:t> </a:t>
                      </a:r>
                      <a:r>
                        <a:rPr lang="en-US" sz="800" baseline="0" dirty="0" err="1"/>
                        <a:t>barang</a:t>
                      </a:r>
                      <a:r>
                        <a:rPr lang="en-US" sz="800" baseline="0" dirty="0"/>
                        <a:t>/</a:t>
                      </a:r>
                      <a:r>
                        <a:rPr lang="en-US" sz="800" baseline="0" dirty="0" err="1"/>
                        <a:t>Jasa</a:t>
                      </a:r>
                      <a:r>
                        <a:rPr lang="en-US" sz="800" baseline="0" dirty="0"/>
                        <a:t> </a:t>
                      </a:r>
                      <a:r>
                        <a:rPr lang="en-US" sz="800" baseline="0" dirty="0" err="1"/>
                        <a:t>pemerintah</a:t>
                      </a:r>
                      <a:r>
                        <a:rPr lang="en-US" sz="800" baseline="0" dirty="0"/>
                        <a:t> </a:t>
                      </a:r>
                      <a:r>
                        <a:rPr lang="en-US" sz="800" baseline="0" dirty="0" err="1"/>
                        <a:t>melalui</a:t>
                      </a:r>
                      <a:r>
                        <a:rPr lang="en-US" sz="800" baseline="0" dirty="0"/>
                        <a:t> </a:t>
                      </a:r>
                      <a:r>
                        <a:rPr lang="en-US" sz="800" baseline="0" dirty="0" err="1"/>
                        <a:t>Sistem</a:t>
                      </a:r>
                      <a:r>
                        <a:rPr lang="en-US" sz="800" baseline="0" dirty="0"/>
                        <a:t> </a:t>
                      </a:r>
                      <a:r>
                        <a:rPr lang="en-US" sz="800" baseline="0" dirty="0" err="1"/>
                        <a:t>Pengadaan</a:t>
                      </a:r>
                      <a:r>
                        <a:rPr lang="en-US" sz="800" baseline="0" dirty="0"/>
                        <a:t> </a:t>
                      </a:r>
                      <a:r>
                        <a:rPr lang="en-US" sz="800" baseline="0" dirty="0" err="1"/>
                        <a:t>Secara</a:t>
                      </a:r>
                      <a:r>
                        <a:rPr lang="en-US" sz="800" baseline="0" dirty="0"/>
                        <a:t> </a:t>
                      </a:r>
                      <a:r>
                        <a:rPr lang="en-US" sz="800" baseline="0" dirty="0" err="1"/>
                        <a:t>Elektronik</a:t>
                      </a:r>
                      <a:r>
                        <a:rPr lang="en-US" sz="800" baseline="0" dirty="0"/>
                        <a:t> (SPSE)</a:t>
                      </a:r>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a:t>LPSE </a:t>
                      </a:r>
                      <a:r>
                        <a:rPr lang="en-US" sz="800" dirty="0" err="1"/>
                        <a:t>m,emperbaharui</a:t>
                      </a:r>
                      <a:r>
                        <a:rPr lang="en-US" sz="800" dirty="0"/>
                        <a:t> </a:t>
                      </a:r>
                      <a:r>
                        <a:rPr lang="en-US" sz="800" dirty="0" err="1"/>
                        <a:t>Kesepakatan</a:t>
                      </a:r>
                      <a:r>
                        <a:rPr lang="en-US" sz="800" dirty="0"/>
                        <a:t> Tingkat </a:t>
                      </a:r>
                      <a:r>
                        <a:rPr lang="en-US" sz="800" dirty="0" err="1"/>
                        <a:t>Layanan</a:t>
                      </a:r>
                      <a:r>
                        <a:rPr lang="en-US" sz="800" dirty="0"/>
                        <a:t> </a:t>
                      </a:r>
                      <a:r>
                        <a:rPr lang="en-US" sz="800" dirty="0" err="1"/>
                        <a:t>dengan</a:t>
                      </a:r>
                      <a:r>
                        <a:rPr lang="en-US" sz="800" dirty="0"/>
                        <a:t> LKPP (</a:t>
                      </a:r>
                      <a:r>
                        <a:rPr lang="en-US" sz="800" dirty="0" err="1"/>
                        <a:t>Tahun</a:t>
                      </a:r>
                      <a:r>
                        <a:rPr lang="en-US" sz="800" dirty="0"/>
                        <a:t> 2016)</a:t>
                      </a:r>
                    </a:p>
                    <a:p>
                      <a:pPr marL="228600" indent="-228600">
                        <a:buFont typeface="+mj-lt"/>
                        <a:buAutoNum type="arabicPeriod"/>
                      </a:pPr>
                      <a:r>
                        <a:rPr lang="en-US" sz="800" dirty="0"/>
                        <a:t>LPSE </a:t>
                      </a:r>
                      <a:r>
                        <a:rPr lang="en-US" sz="800" dirty="0" err="1"/>
                        <a:t>Pemerintah</a:t>
                      </a:r>
                      <a:r>
                        <a:rPr lang="en-US" sz="800" dirty="0"/>
                        <a:t> Daerah </a:t>
                      </a:r>
                      <a:r>
                        <a:rPr lang="en-US" sz="800" dirty="0" err="1"/>
                        <a:t>memenuhi</a:t>
                      </a:r>
                      <a:r>
                        <a:rPr lang="en-US" sz="800" dirty="0"/>
                        <a:t> </a:t>
                      </a:r>
                      <a:r>
                        <a:rPr lang="en-US" sz="800" dirty="0" err="1"/>
                        <a:t>Standar</a:t>
                      </a:r>
                      <a:r>
                        <a:rPr lang="en-US" sz="800" dirty="0"/>
                        <a:t> LPSE:2014 (minimal 6 </a:t>
                      </a:r>
                      <a:r>
                        <a:rPr lang="en-US" sz="800" dirty="0" err="1"/>
                        <a:t>Standar</a:t>
                      </a:r>
                      <a:r>
                        <a:rPr lang="en-US" sz="800" dirty="0"/>
                        <a:t>)</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a:t>Scan SLA LPSE </a:t>
                      </a:r>
                      <a:r>
                        <a:rPr lang="en-US" sz="800" dirty="0" err="1"/>
                        <a:t>dan</a:t>
                      </a:r>
                      <a:r>
                        <a:rPr lang="en-US" sz="800" dirty="0"/>
                        <a:t> LKPP </a:t>
                      </a:r>
                      <a:r>
                        <a:rPr lang="en-US" sz="800" dirty="0" err="1"/>
                        <a:t>Tahun</a:t>
                      </a:r>
                      <a:r>
                        <a:rPr lang="en-US" sz="800" dirty="0"/>
                        <a:t> 2016</a:t>
                      </a:r>
                    </a:p>
                    <a:p>
                      <a:pPr marL="228600" indent="-228600">
                        <a:buFont typeface="+mj-lt"/>
                        <a:buAutoNum type="arabicPeriod"/>
                      </a:pPr>
                      <a:r>
                        <a:rPr lang="en-US" sz="800" dirty="0" err="1"/>
                        <a:t>Sertifikat</a:t>
                      </a:r>
                      <a:r>
                        <a:rPr lang="en-US" sz="800" baseline="0" dirty="0"/>
                        <a:t> </a:t>
                      </a:r>
                      <a:r>
                        <a:rPr lang="en-US" sz="800" baseline="0" dirty="0" err="1"/>
                        <a:t>Standar</a:t>
                      </a:r>
                      <a:r>
                        <a:rPr lang="en-US" sz="800" baseline="0" dirty="0"/>
                        <a:t> LPSE 2014</a:t>
                      </a:r>
                    </a:p>
                    <a:p>
                      <a:pPr marL="228600" indent="-228600">
                        <a:buFont typeface="+mj-lt"/>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AutoNum type="arabicPeriod"/>
                      </a:pPr>
                      <a:endParaRPr lang="en-US" sz="800" baseline="0" dirty="0"/>
                    </a:p>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p>
                      <a:pPr marL="115888" indent="-115888">
                        <a:buFont typeface="+mj-lt"/>
                        <a:buAutoNum type="arabicPeriod"/>
                      </a:pPr>
                      <a:r>
                        <a:rPr lang="en-US" sz="800" dirty="0" err="1"/>
                        <a:t>Bagian</a:t>
                      </a:r>
                      <a:r>
                        <a:rPr lang="en-US" sz="800" dirty="0"/>
                        <a:t> Pembangunan </a:t>
                      </a:r>
                      <a:r>
                        <a:rPr lang="en-US" sz="800" dirty="0" err="1"/>
                        <a:t>Setda</a:t>
                      </a:r>
                      <a:r>
                        <a:rPr lang="en-US" sz="800" dirty="0"/>
                        <a:t> (ULP)</a:t>
                      </a:r>
                      <a:endParaRPr lang="en-US" sz="800" baseline="0" dirty="0"/>
                    </a:p>
                    <a:p>
                      <a:pPr marL="228600" indent="-228600">
                        <a:buFont typeface="+mj-lt"/>
                        <a:buAutoNum type="arabicPeriod"/>
                      </a:pPr>
                      <a:endParaRPr lang="en-US" sz="800" baseline="0" dirty="0"/>
                    </a:p>
                    <a:p>
                      <a:pPr marL="228600" indent="-22860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a:t>
                      </a:r>
                      <a:r>
                        <a:rPr lang="en-US" sz="800" baseline="0" dirty="0"/>
                        <a:t> 06</a:t>
                      </a:r>
                      <a:endParaRPr lang="en-US" sz="800" dirty="0"/>
                    </a:p>
                    <a:p>
                      <a:pPr marL="0" indent="0">
                        <a:buFont typeface="+mj-lt"/>
                        <a:buNone/>
                      </a:pPr>
                      <a:r>
                        <a:rPr lang="en-US" sz="800" dirty="0"/>
                        <a:t>LPSE </a:t>
                      </a:r>
                      <a:r>
                        <a:rPr lang="en-US" sz="800" dirty="0" err="1"/>
                        <a:t>Melaksanakan</a:t>
                      </a:r>
                      <a:r>
                        <a:rPr lang="en-US" sz="800" dirty="0"/>
                        <a:t> </a:t>
                      </a:r>
                      <a:r>
                        <a:rPr lang="en-US" sz="800" dirty="0" err="1"/>
                        <a:t>Lelang</a:t>
                      </a:r>
                      <a:r>
                        <a:rPr lang="en-US" sz="800" dirty="0"/>
                        <a:t> </a:t>
                      </a:r>
                      <a:r>
                        <a:rPr lang="en-US" sz="800" dirty="0" err="1"/>
                        <a:t>Menggunakan</a:t>
                      </a:r>
                      <a:r>
                        <a:rPr lang="en-US" sz="800" dirty="0"/>
                        <a:t> SPE V.4 </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06</a:t>
                      </a:r>
                    </a:p>
                    <a:p>
                      <a:pPr marL="0" indent="0">
                        <a:buFont typeface="+mj-lt"/>
                        <a:buNone/>
                      </a:pPr>
                      <a:r>
                        <a:rPr lang="en-US" sz="800" baseline="0" dirty="0"/>
                        <a:t>Screen Capture </a:t>
                      </a:r>
                      <a:r>
                        <a:rPr lang="en-US" sz="800" baseline="0" dirty="0" err="1"/>
                        <a:t>Pengumuman</a:t>
                      </a:r>
                      <a:r>
                        <a:rPr lang="en-US" sz="800" baseline="0" dirty="0"/>
                        <a:t> </a:t>
                      </a:r>
                      <a:r>
                        <a:rPr lang="en-US" sz="800" baseline="0" dirty="0" err="1"/>
                        <a:t>Lelang</a:t>
                      </a:r>
                      <a:r>
                        <a:rPr lang="en-US" sz="800" baseline="0" dirty="0"/>
                        <a:t> </a:t>
                      </a:r>
                      <a:r>
                        <a:rPr lang="en-US" sz="800" baseline="0" dirty="0" err="1"/>
                        <a:t>Menggunakan</a:t>
                      </a:r>
                      <a:r>
                        <a:rPr lang="en-US" sz="800" baseline="0" dirty="0"/>
                        <a:t> SPSE V. 4</a:t>
                      </a:r>
                    </a:p>
                  </a:txBody>
                  <a:tcPr>
                    <a:solidFill>
                      <a:schemeClr val="accent1">
                        <a:lumMod val="20000"/>
                        <a:lumOff val="80000"/>
                      </a:schemeClr>
                    </a:solidFill>
                  </a:tcPr>
                </a:tc>
                <a:tc>
                  <a:txBody>
                    <a:bodyPr/>
                    <a:lstStyle/>
                    <a:p>
                      <a:pPr marL="85725" indent="-85725">
                        <a:buFont typeface="+mj-lt"/>
                        <a:buNone/>
                      </a:pPr>
                      <a:r>
                        <a:rPr lang="en-US" sz="800" dirty="0"/>
                        <a:t>3. </a:t>
                      </a:r>
                      <a:r>
                        <a:rPr lang="en-US" sz="800" dirty="0" err="1"/>
                        <a:t>Bagian</a:t>
                      </a:r>
                      <a:r>
                        <a:rPr lang="en-US" sz="800" dirty="0"/>
                        <a:t> Pembangunan </a:t>
                      </a:r>
                      <a:r>
                        <a:rPr lang="en-US" sz="800" dirty="0" err="1"/>
                        <a:t>Setda</a:t>
                      </a:r>
                      <a:r>
                        <a:rPr lang="en-US" sz="800" dirty="0"/>
                        <a:t> (ULP)</a:t>
                      </a:r>
                      <a:endParaRPr lang="en-US" sz="800" baseline="0" dirty="0"/>
                    </a:p>
                    <a:p>
                      <a:pPr marL="228600" indent="-22860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3"/>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a:t>
                      </a:r>
                      <a:r>
                        <a:rPr lang="en-US" sz="800" baseline="0" dirty="0"/>
                        <a:t> 09</a:t>
                      </a:r>
                    </a:p>
                    <a:p>
                      <a:pPr marL="0" indent="0">
                        <a:buFont typeface="+mj-lt"/>
                        <a:buNone/>
                      </a:pPr>
                      <a:r>
                        <a:rPr lang="en-US" sz="800" baseline="0" dirty="0" err="1"/>
                        <a:t>Pembentukan</a:t>
                      </a:r>
                      <a:r>
                        <a:rPr lang="en-US" sz="800" baseline="0" dirty="0"/>
                        <a:t> </a:t>
                      </a:r>
                      <a:r>
                        <a:rPr lang="en-US" sz="800" baseline="0" dirty="0" err="1"/>
                        <a:t>Kelembagaan</a:t>
                      </a:r>
                      <a:r>
                        <a:rPr lang="en-US" sz="800" baseline="0" dirty="0"/>
                        <a:t> LPSE </a:t>
                      </a:r>
                      <a:r>
                        <a:rPr lang="en-US" sz="800" baseline="0" dirty="0" err="1"/>
                        <a:t>Secara</a:t>
                      </a:r>
                      <a:r>
                        <a:rPr lang="en-US" sz="800" baseline="0" dirty="0"/>
                        <a:t> </a:t>
                      </a:r>
                      <a:r>
                        <a:rPr lang="en-US" sz="800" baseline="0" dirty="0" err="1"/>
                        <a:t>Permanen</a:t>
                      </a:r>
                      <a:r>
                        <a:rPr lang="en-US" sz="800" baseline="0" dirty="0"/>
                        <a:t> </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baseline="0" dirty="0"/>
                        <a:t>B 09</a:t>
                      </a:r>
                    </a:p>
                    <a:p>
                      <a:pPr marL="0" indent="0">
                        <a:buFont typeface="+mj-lt"/>
                        <a:buNone/>
                      </a:pPr>
                      <a:r>
                        <a:rPr lang="en-US" sz="800" baseline="0" dirty="0" err="1"/>
                        <a:t>Peraturan</a:t>
                      </a:r>
                      <a:r>
                        <a:rPr lang="en-US" sz="800" baseline="0" dirty="0"/>
                        <a:t> Daerah/</a:t>
                      </a:r>
                      <a:r>
                        <a:rPr lang="en-US" sz="800" baseline="0" dirty="0" err="1"/>
                        <a:t>Peraturan</a:t>
                      </a:r>
                      <a:r>
                        <a:rPr lang="en-US" sz="800" baseline="0" dirty="0"/>
                        <a:t> </a:t>
                      </a:r>
                      <a:r>
                        <a:rPr lang="en-US" sz="800" baseline="0" dirty="0" err="1"/>
                        <a:t>terkait</a:t>
                      </a:r>
                      <a:r>
                        <a:rPr lang="en-US" sz="800" baseline="0" dirty="0"/>
                        <a:t> SOTK LPSE</a:t>
                      </a:r>
                    </a:p>
                  </a:txBody>
                  <a:tcPr>
                    <a:solidFill>
                      <a:schemeClr val="accent1">
                        <a:lumMod val="20000"/>
                        <a:lumOff val="80000"/>
                      </a:schemeClr>
                    </a:solidFill>
                  </a:tcPr>
                </a:tc>
                <a:tc>
                  <a:txBody>
                    <a:bodyPr/>
                    <a:lstStyle/>
                    <a:p>
                      <a:pPr marL="85725" indent="-85725">
                        <a:buFont typeface="+mj-lt"/>
                        <a:buNone/>
                      </a:pPr>
                      <a:r>
                        <a:rPr lang="en-US" sz="800" kern="1200" dirty="0">
                          <a:solidFill>
                            <a:schemeClr val="dk1"/>
                          </a:solidFill>
                          <a:latin typeface="+mn-lt"/>
                          <a:ea typeface="+mn-ea"/>
                          <a:cs typeface="+mn-cs"/>
                        </a:rPr>
                        <a:t>4. </a:t>
                      </a:r>
                      <a:r>
                        <a:rPr lang="en-US" sz="800" dirty="0" err="1"/>
                        <a:t>Bagian</a:t>
                      </a:r>
                      <a:r>
                        <a:rPr lang="en-US" sz="800" dirty="0"/>
                        <a:t> Pembangunan </a:t>
                      </a:r>
                      <a:r>
                        <a:rPr lang="en-US" sz="800" dirty="0" err="1"/>
                        <a:t>Setda</a:t>
                      </a:r>
                      <a:r>
                        <a:rPr lang="en-US" sz="800" dirty="0"/>
                        <a:t> (ULP)</a:t>
                      </a:r>
                      <a:endParaRPr lang="en-US" sz="800" kern="1200" dirty="0">
                        <a:solidFill>
                          <a:schemeClr val="dk1"/>
                        </a:solidFill>
                        <a:latin typeface="+mn-lt"/>
                        <a:ea typeface="+mn-ea"/>
                        <a:cs typeface="+mn-cs"/>
                      </a:endParaRPr>
                    </a:p>
                    <a:p>
                      <a:pPr marL="228600" indent="-22860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4"/>
                  </a:ext>
                </a:extLst>
              </a:tr>
              <a:tr h="759144">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a:t>
                      </a:r>
                      <a:r>
                        <a:rPr lang="en-US" sz="800" baseline="0" dirty="0"/>
                        <a:t> 12</a:t>
                      </a:r>
                    </a:p>
                    <a:p>
                      <a:pPr marL="0" indent="0">
                        <a:buFont typeface="+mj-lt"/>
                        <a:buNone/>
                      </a:pPr>
                      <a:r>
                        <a:rPr lang="en-US" sz="800" baseline="0" dirty="0"/>
                        <a:t>LPSE </a:t>
                      </a:r>
                      <a:r>
                        <a:rPr lang="en-US" sz="800" baseline="0" dirty="0" err="1"/>
                        <a:t>Pemerintah</a:t>
                      </a:r>
                      <a:r>
                        <a:rPr lang="en-US" sz="800" baseline="0" dirty="0"/>
                        <a:t> Daerah </a:t>
                      </a:r>
                      <a:r>
                        <a:rPr lang="en-US" sz="800" baseline="0" dirty="0" err="1"/>
                        <a:t>memenuhi</a:t>
                      </a:r>
                      <a:r>
                        <a:rPr lang="en-US" sz="800" baseline="0" dirty="0"/>
                        <a:t> </a:t>
                      </a:r>
                      <a:r>
                        <a:rPr lang="en-US" sz="800" baseline="0" dirty="0" err="1"/>
                        <a:t>Standar</a:t>
                      </a:r>
                      <a:r>
                        <a:rPr lang="en-US" sz="800" baseline="0" dirty="0"/>
                        <a:t> LPSE-2014 (minimal 9 </a:t>
                      </a:r>
                      <a:r>
                        <a:rPr lang="en-US" sz="800" baseline="0" dirty="0" err="1"/>
                        <a:t>Standar</a:t>
                      </a:r>
                      <a:r>
                        <a:rPr lang="en-US" sz="800" baseline="0" dirty="0"/>
                        <a:t>)</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baseline="0" dirty="0"/>
                        <a:t>B 12</a:t>
                      </a:r>
                    </a:p>
                    <a:p>
                      <a:pPr marL="0" indent="0">
                        <a:buFont typeface="+mj-lt"/>
                        <a:buNone/>
                      </a:pPr>
                      <a:r>
                        <a:rPr lang="en-US" sz="800" baseline="0" dirty="0" err="1"/>
                        <a:t>Sertifikat</a:t>
                      </a:r>
                      <a:r>
                        <a:rPr lang="en-US" sz="800" baseline="0" dirty="0"/>
                        <a:t> </a:t>
                      </a:r>
                      <a:r>
                        <a:rPr lang="en-US" sz="800" baseline="0" dirty="0" err="1"/>
                        <a:t>Standar</a:t>
                      </a:r>
                      <a:r>
                        <a:rPr lang="en-US" sz="800" baseline="0" dirty="0"/>
                        <a:t> LPSE:2014</a:t>
                      </a:r>
                    </a:p>
                  </a:txBody>
                  <a:tcPr>
                    <a:solidFill>
                      <a:schemeClr val="accent1">
                        <a:lumMod val="20000"/>
                        <a:lumOff val="80000"/>
                      </a:schemeClr>
                    </a:solidFill>
                  </a:tcPr>
                </a:tc>
                <a:tc>
                  <a:txBody>
                    <a:bodyPr/>
                    <a:lstStyle/>
                    <a:p>
                      <a:pPr marL="85725" indent="-85725">
                        <a:buFont typeface="+mj-lt"/>
                        <a:buNone/>
                      </a:pPr>
                      <a:r>
                        <a:rPr lang="en-US" sz="800" dirty="0"/>
                        <a:t>5. </a:t>
                      </a:r>
                      <a:r>
                        <a:rPr lang="en-US" sz="800" dirty="0" err="1"/>
                        <a:t>Bagian</a:t>
                      </a:r>
                      <a:r>
                        <a:rPr lang="en-US" sz="800" dirty="0"/>
                        <a:t> Pembangunan </a:t>
                      </a:r>
                      <a:r>
                        <a:rPr lang="en-US" sz="800" dirty="0" err="1"/>
                        <a:t>Setda</a:t>
                      </a:r>
                      <a:r>
                        <a:rPr lang="en-US" sz="800" dirty="0"/>
                        <a:t> (ULP)</a:t>
                      </a:r>
                      <a:endParaRPr lang="en-US" sz="800" baseline="0" dirty="0"/>
                    </a:p>
                    <a:p>
                      <a:pPr marL="228600" indent="-22860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5"/>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 B 09 &amp; B 012</a:t>
            </a:r>
          </a:p>
        </p:txBody>
      </p:sp>
      <p:sp>
        <p:nvSpPr>
          <p:cNvPr id="6" name="Rectangle 5"/>
          <p:cNvSpPr/>
          <p:nvPr/>
        </p:nvSpPr>
        <p:spPr>
          <a:xfrm>
            <a:off x="123500" y="486100"/>
            <a:ext cx="9414640" cy="307777"/>
          </a:xfrm>
          <a:prstGeom prst="rect">
            <a:avLst/>
          </a:prstGeom>
        </p:spPr>
        <p:txBody>
          <a:bodyPr wrap="square">
            <a:spAutoFit/>
          </a:bodyPr>
          <a:lstStyle/>
          <a:p>
            <a:r>
              <a:rPr lang="en-US" sz="1400" b="1" dirty="0" err="1"/>
              <a:t>Transparansi</a:t>
            </a:r>
            <a:r>
              <a:rPr lang="en-US" sz="1400" b="1" dirty="0"/>
              <a:t> dan </a:t>
            </a:r>
            <a:r>
              <a:rPr lang="en-US" sz="1400" b="1" dirty="0" err="1"/>
              <a:t>Akuntabilitas</a:t>
            </a:r>
            <a:r>
              <a:rPr lang="en-US" sz="1400" b="1" dirty="0"/>
              <a:t> </a:t>
            </a:r>
            <a:r>
              <a:rPr lang="en-US" sz="1400" b="1" dirty="0" err="1"/>
              <a:t>dalam</a:t>
            </a:r>
            <a:r>
              <a:rPr lang="en-US" sz="1400" b="1" dirty="0"/>
              <a:t> </a:t>
            </a:r>
            <a:r>
              <a:rPr lang="en-US" sz="1400" b="1" dirty="0" err="1"/>
              <a:t>Mekanisme</a:t>
            </a:r>
            <a:r>
              <a:rPr lang="en-US" sz="1400" b="1" dirty="0"/>
              <a:t> </a:t>
            </a:r>
            <a:r>
              <a:rPr lang="en-US" sz="1400" b="1" dirty="0" err="1"/>
              <a:t>Pengadaan</a:t>
            </a:r>
            <a:r>
              <a:rPr lang="en-US" sz="1400" b="1" dirty="0"/>
              <a:t> </a:t>
            </a:r>
            <a:r>
              <a:rPr lang="en-US" sz="1400" b="1" dirty="0" err="1"/>
              <a:t>Barang</a:t>
            </a:r>
            <a:r>
              <a:rPr lang="en-US" sz="1400" b="1" dirty="0"/>
              <a:t> dan </a:t>
            </a:r>
            <a:r>
              <a:rPr lang="en-US" sz="1400" b="1" dirty="0" err="1"/>
              <a:t>Jasa</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3</a:t>
            </a:r>
          </a:p>
        </p:txBody>
      </p:sp>
      <p:cxnSp>
        <p:nvCxnSpPr>
          <p:cNvPr id="8" name="Straight Connector 7"/>
          <p:cNvCxnSpPr/>
          <p:nvPr/>
        </p:nvCxnSpPr>
        <p:spPr>
          <a:xfrm>
            <a:off x="6986452" y="7620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10400" y="838200"/>
            <a:ext cx="794" cy="51816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67652" y="762000"/>
            <a:ext cx="3406" cy="52578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60198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442156"/>
            <a:ext cx="8610600" cy="396044"/>
            <a:chOff x="-323557" y="2539999"/>
            <a:chExt cx="1101532" cy="362858"/>
          </a:xfrm>
        </p:grpSpPr>
        <p:sp>
          <p:nvSpPr>
            <p:cNvPr id="5" name="Rectangle 4"/>
            <p:cNvSpPr/>
            <p:nvPr/>
          </p:nvSpPr>
          <p:spPr>
            <a:xfrm>
              <a:off x="-323557" y="2540000"/>
              <a:ext cx="618833" cy="3628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10242" y="2540000"/>
              <a:ext cx="108858" cy="36285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38150" y="2540000"/>
              <a:ext cx="108858" cy="3628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Delay 7"/>
            <p:cNvSpPr/>
            <p:nvPr/>
          </p:nvSpPr>
          <p:spPr>
            <a:xfrm>
              <a:off x="561975" y="2539999"/>
              <a:ext cx="216000" cy="362857"/>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TextBox 8"/>
          <p:cNvSpPr txBox="1"/>
          <p:nvPr/>
        </p:nvSpPr>
        <p:spPr>
          <a:xfrm>
            <a:off x="304800" y="442225"/>
            <a:ext cx="4876800" cy="461665"/>
          </a:xfrm>
          <a:prstGeom prst="rect">
            <a:avLst/>
          </a:prstGeom>
          <a:noFill/>
        </p:spPr>
        <p:txBody>
          <a:bodyPr wrap="square" rtlCol="0">
            <a:spAutoFit/>
          </a:bodyPr>
          <a:lstStyle/>
          <a:p>
            <a:pPr algn="ctr"/>
            <a:r>
              <a:rPr lang="en-US" sz="1200" b="1" dirty="0"/>
              <a:t>ARAHAN BAPAK PRESIDEN PADA SAAT RATAS INPRES NO. 10 TAHUN 2016 </a:t>
            </a:r>
          </a:p>
          <a:p>
            <a:pPr algn="ctr"/>
            <a:r>
              <a:rPr lang="en-US" sz="1200" b="1" dirty="0"/>
              <a:t>22 NOV 2016</a:t>
            </a:r>
          </a:p>
        </p:txBody>
      </p:sp>
      <p:sp>
        <p:nvSpPr>
          <p:cNvPr id="10" name="Rectangle 9"/>
          <p:cNvSpPr/>
          <p:nvPr/>
        </p:nvSpPr>
        <p:spPr>
          <a:xfrm>
            <a:off x="2590800" y="967770"/>
            <a:ext cx="6172200" cy="2169825"/>
          </a:xfrm>
          <a:prstGeom prst="rect">
            <a:avLst/>
          </a:prstGeom>
        </p:spPr>
        <p:txBody>
          <a:bodyPr wrap="square">
            <a:spAutoFit/>
          </a:bodyPr>
          <a:lstStyle/>
          <a:p>
            <a:pPr marL="171450" indent="-171450" algn="just">
              <a:buFont typeface="Wingdings" pitchFamily="2" charset="2"/>
              <a:buChar char="§"/>
            </a:pPr>
            <a:r>
              <a:rPr lang="en-US" sz="1500" i="1" dirty="0" err="1">
                <a:latin typeface="Arial" pitchFamily="34" charset="0"/>
                <a:cs typeface="Arial" pitchFamily="34" charset="0"/>
              </a:rPr>
              <a:t>aksi</a:t>
            </a:r>
            <a:r>
              <a:rPr lang="en-US" sz="1500" i="1" dirty="0">
                <a:latin typeface="Arial" pitchFamily="34" charset="0"/>
                <a:cs typeface="Arial" pitchFamily="34" charset="0"/>
              </a:rPr>
              <a:t> </a:t>
            </a:r>
            <a:r>
              <a:rPr lang="en-US" sz="1500" i="1" dirty="0" err="1">
                <a:latin typeface="Arial" pitchFamily="34" charset="0"/>
                <a:cs typeface="Arial" pitchFamily="34" charset="0"/>
              </a:rPr>
              <a:t>pencegahan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pemberantasan</a:t>
            </a:r>
            <a:r>
              <a:rPr lang="en-US" sz="1500" i="1" dirty="0">
                <a:latin typeface="Arial" pitchFamily="34" charset="0"/>
                <a:cs typeface="Arial" pitchFamily="34" charset="0"/>
              </a:rPr>
              <a:t> </a:t>
            </a:r>
            <a:r>
              <a:rPr lang="en-US" sz="1500" i="1" dirty="0" err="1">
                <a:latin typeface="Arial" pitchFamily="34" charset="0"/>
                <a:cs typeface="Arial" pitchFamily="34" charset="0"/>
              </a:rPr>
              <a:t>korupsi</a:t>
            </a:r>
            <a:r>
              <a:rPr lang="en-US" sz="1500" i="1" dirty="0">
                <a:latin typeface="Arial" pitchFamily="34" charset="0"/>
                <a:cs typeface="Arial" pitchFamily="34" charset="0"/>
              </a:rPr>
              <a:t> </a:t>
            </a:r>
            <a:r>
              <a:rPr lang="en-US" sz="1500" i="1" dirty="0" err="1">
                <a:latin typeface="Arial" pitchFamily="34" charset="0"/>
                <a:cs typeface="Arial" pitchFamily="34" charset="0"/>
              </a:rPr>
              <a:t>tidak</a:t>
            </a:r>
            <a:r>
              <a:rPr lang="en-US" sz="1500" i="1" dirty="0">
                <a:latin typeface="Arial" pitchFamily="34" charset="0"/>
                <a:cs typeface="Arial" pitchFamily="34" charset="0"/>
              </a:rPr>
              <a:t> </a:t>
            </a:r>
            <a:r>
              <a:rPr lang="en-US" sz="1500" i="1" dirty="0" err="1">
                <a:latin typeface="Arial" pitchFamily="34" charset="0"/>
                <a:cs typeface="Arial" pitchFamily="34" charset="0"/>
              </a:rPr>
              <a:t>hanya</a:t>
            </a:r>
            <a:r>
              <a:rPr lang="en-US" sz="1500" i="1" dirty="0">
                <a:latin typeface="Arial" pitchFamily="34" charset="0"/>
                <a:cs typeface="Arial" pitchFamily="34" charset="0"/>
              </a:rPr>
              <a:t> </a:t>
            </a:r>
            <a:r>
              <a:rPr lang="en-US" sz="1500" i="1" dirty="0" err="1">
                <a:latin typeface="Arial" pitchFamily="34" charset="0"/>
                <a:cs typeface="Arial" pitchFamily="34" charset="0"/>
              </a:rPr>
              <a:t>berhenti</a:t>
            </a:r>
            <a:r>
              <a:rPr lang="en-US" sz="1500" i="1" dirty="0">
                <a:latin typeface="Arial" pitchFamily="34" charset="0"/>
                <a:cs typeface="Arial" pitchFamily="34" charset="0"/>
              </a:rPr>
              <a:t> </a:t>
            </a:r>
            <a:r>
              <a:rPr lang="en-US" sz="1500" i="1" dirty="0" err="1">
                <a:latin typeface="Arial" pitchFamily="34" charset="0"/>
                <a:cs typeface="Arial" pitchFamily="34" charset="0"/>
              </a:rPr>
              <a:t>pada</a:t>
            </a:r>
            <a:r>
              <a:rPr lang="en-US" sz="1500" i="1" dirty="0">
                <a:latin typeface="Arial" pitchFamily="34" charset="0"/>
                <a:cs typeface="Arial" pitchFamily="34" charset="0"/>
              </a:rPr>
              <a:t> </a:t>
            </a:r>
            <a:r>
              <a:rPr lang="en-US" sz="1500" i="1" dirty="0" err="1">
                <a:latin typeface="Arial" pitchFamily="34" charset="0"/>
                <a:cs typeface="Arial" pitchFamily="34" charset="0"/>
              </a:rPr>
              <a:t>dokumen-dokumen</a:t>
            </a:r>
            <a:r>
              <a:rPr lang="en-US" sz="1500" i="1" dirty="0">
                <a:latin typeface="Arial" pitchFamily="34" charset="0"/>
                <a:cs typeface="Arial" pitchFamily="34" charset="0"/>
              </a:rPr>
              <a:t> </a:t>
            </a:r>
            <a:r>
              <a:rPr lang="en-US" sz="1500" i="1" dirty="0" err="1">
                <a:latin typeface="Arial" pitchFamily="34" charset="0"/>
                <a:cs typeface="Arial" pitchFamily="34" charset="0"/>
              </a:rPr>
              <a:t>perencanaan</a:t>
            </a:r>
            <a:r>
              <a:rPr lang="en-US" sz="1500" i="1" dirty="0">
                <a:latin typeface="Arial" pitchFamily="34" charset="0"/>
                <a:cs typeface="Arial" pitchFamily="34" charset="0"/>
              </a:rPr>
              <a:t> yang </a:t>
            </a:r>
            <a:r>
              <a:rPr lang="en-US" sz="1500" i="1" dirty="0" err="1">
                <a:latin typeface="Arial" pitchFamily="34" charset="0"/>
                <a:cs typeface="Arial" pitchFamily="34" charset="0"/>
              </a:rPr>
              <a:t>bertumpuk-tumpuk</a:t>
            </a:r>
            <a:r>
              <a:rPr lang="en-US" sz="1500" i="1" dirty="0">
                <a:latin typeface="Arial" pitchFamily="34" charset="0"/>
                <a:cs typeface="Arial" pitchFamily="34" charset="0"/>
              </a:rPr>
              <a:t> - agar </a:t>
            </a:r>
            <a:r>
              <a:rPr lang="en-US" sz="1500" i="1" dirty="0" err="1">
                <a:latin typeface="Arial" pitchFamily="34" charset="0"/>
                <a:cs typeface="Arial" pitchFamily="34" charset="0"/>
              </a:rPr>
              <a:t>aksi</a:t>
            </a:r>
            <a:r>
              <a:rPr lang="en-US" sz="1500" i="1" dirty="0">
                <a:latin typeface="Arial" pitchFamily="34" charset="0"/>
                <a:cs typeface="Arial" pitchFamily="34" charset="0"/>
              </a:rPr>
              <a:t> </a:t>
            </a:r>
            <a:r>
              <a:rPr lang="en-US" sz="1500" i="1" dirty="0" err="1">
                <a:latin typeface="Arial" pitchFamily="34" charset="0"/>
                <a:cs typeface="Arial" pitchFamily="34" charset="0"/>
              </a:rPr>
              <a:t>ini</a:t>
            </a:r>
            <a:r>
              <a:rPr lang="en-US" sz="1500" i="1" dirty="0">
                <a:latin typeface="Arial" pitchFamily="34" charset="0"/>
                <a:cs typeface="Arial" pitchFamily="34" charset="0"/>
              </a:rPr>
              <a:t> </a:t>
            </a:r>
            <a:r>
              <a:rPr lang="en-US" sz="1500" i="1" dirty="0" err="1">
                <a:latin typeface="Arial" pitchFamily="34" charset="0"/>
                <a:cs typeface="Arial" pitchFamily="34" charset="0"/>
              </a:rPr>
              <a:t>betul-betul</a:t>
            </a:r>
            <a:r>
              <a:rPr lang="en-US" sz="1500" i="1" dirty="0">
                <a:latin typeface="Arial" pitchFamily="34" charset="0"/>
                <a:cs typeface="Arial" pitchFamily="34" charset="0"/>
              </a:rPr>
              <a:t> </a:t>
            </a:r>
            <a:r>
              <a:rPr lang="en-US" sz="1500" i="1" dirty="0" err="1">
                <a:latin typeface="Arial" pitchFamily="34" charset="0"/>
                <a:cs typeface="Arial" pitchFamily="34" charset="0"/>
              </a:rPr>
              <a:t>fokus</a:t>
            </a:r>
            <a:r>
              <a:rPr lang="en-US" sz="1500" i="1" dirty="0">
                <a:latin typeface="Arial" pitchFamily="34" charset="0"/>
                <a:cs typeface="Arial" pitchFamily="34" charset="0"/>
              </a:rPr>
              <a:t>, </a:t>
            </a:r>
            <a:r>
              <a:rPr lang="en-US" sz="1500" i="1" dirty="0" err="1">
                <a:latin typeface="Arial" pitchFamily="34" charset="0"/>
                <a:cs typeface="Arial" pitchFamily="34" charset="0"/>
              </a:rPr>
              <a:t>betul-betul</a:t>
            </a:r>
            <a:r>
              <a:rPr lang="en-US" sz="1500" i="1" dirty="0">
                <a:latin typeface="Arial" pitchFamily="34" charset="0"/>
                <a:cs typeface="Arial" pitchFamily="34" charset="0"/>
              </a:rPr>
              <a:t> </a:t>
            </a:r>
            <a:r>
              <a:rPr lang="en-US" sz="1500" i="1" dirty="0" err="1">
                <a:latin typeface="Arial" pitchFamily="34" charset="0"/>
                <a:cs typeface="Arial" pitchFamily="34" charset="0"/>
              </a:rPr>
              <a:t>konkret</a:t>
            </a:r>
            <a:r>
              <a:rPr lang="en-US" sz="1500" i="1" dirty="0">
                <a:latin typeface="Arial" pitchFamily="34" charset="0"/>
                <a:cs typeface="Arial" pitchFamily="34" charset="0"/>
              </a:rPr>
              <a:t> di </a:t>
            </a:r>
            <a:r>
              <a:rPr lang="en-US" sz="1500" i="1" dirty="0" err="1">
                <a:latin typeface="Arial" pitchFamily="34" charset="0"/>
                <a:cs typeface="Arial" pitchFamily="34" charset="0"/>
              </a:rPr>
              <a:t>lapangan</a:t>
            </a:r>
            <a:r>
              <a:rPr lang="en-US" sz="1500" i="1" dirty="0">
                <a:latin typeface="Arial" pitchFamily="34" charset="0"/>
                <a:cs typeface="Arial" pitchFamily="34" charset="0"/>
              </a:rPr>
              <a:t>.</a:t>
            </a:r>
          </a:p>
          <a:p>
            <a:pPr marL="171450" indent="-171450" algn="just">
              <a:buFont typeface="Wingdings" pitchFamily="2" charset="2"/>
              <a:buChar char="§"/>
            </a:pPr>
            <a:r>
              <a:rPr lang="en-US" sz="1500" i="1" dirty="0" err="1">
                <a:latin typeface="Arial" pitchFamily="34" charset="0"/>
                <a:cs typeface="Arial" pitchFamily="34" charset="0"/>
              </a:rPr>
              <a:t>jangkauan</a:t>
            </a:r>
            <a:r>
              <a:rPr lang="en-US" sz="1500" i="1" dirty="0">
                <a:latin typeface="Arial" pitchFamily="34" charset="0"/>
                <a:cs typeface="Arial" pitchFamily="34" charset="0"/>
              </a:rPr>
              <a:t> </a:t>
            </a:r>
            <a:r>
              <a:rPr lang="en-US" sz="1500" i="1" dirty="0" err="1">
                <a:latin typeface="Arial" pitchFamily="34" charset="0"/>
                <a:cs typeface="Arial" pitchFamily="34" charset="0"/>
              </a:rPr>
              <a:t>pemberantasan</a:t>
            </a:r>
            <a:r>
              <a:rPr lang="en-US" sz="1500" i="1" dirty="0">
                <a:latin typeface="Arial" pitchFamily="34" charset="0"/>
                <a:cs typeface="Arial" pitchFamily="34" charset="0"/>
              </a:rPr>
              <a:t> </a:t>
            </a:r>
            <a:r>
              <a:rPr lang="en-US" sz="1500" i="1" dirty="0" err="1">
                <a:latin typeface="Arial" pitchFamily="34" charset="0"/>
                <a:cs typeface="Arial" pitchFamily="34" charset="0"/>
              </a:rPr>
              <a:t>korupsi</a:t>
            </a:r>
            <a:r>
              <a:rPr lang="en-US" sz="1500" i="1" dirty="0">
                <a:latin typeface="Arial" pitchFamily="34" charset="0"/>
                <a:cs typeface="Arial" pitchFamily="34" charset="0"/>
              </a:rPr>
              <a:t> </a:t>
            </a:r>
            <a:r>
              <a:rPr lang="en-US" sz="1500" i="1" dirty="0" err="1">
                <a:latin typeface="Arial" pitchFamily="34" charset="0"/>
                <a:cs typeface="Arial" pitchFamily="34" charset="0"/>
              </a:rPr>
              <a:t>harus</a:t>
            </a:r>
            <a:r>
              <a:rPr lang="en-US" sz="1500" i="1" dirty="0">
                <a:latin typeface="Arial" pitchFamily="34" charset="0"/>
                <a:cs typeface="Arial" pitchFamily="34" charset="0"/>
              </a:rPr>
              <a:t> </a:t>
            </a:r>
            <a:r>
              <a:rPr lang="en-US" sz="1500" i="1" dirty="0" err="1">
                <a:latin typeface="Arial" pitchFamily="34" charset="0"/>
                <a:cs typeface="Arial" pitchFamily="34" charset="0"/>
              </a:rPr>
              <a:t>dimulai</a:t>
            </a:r>
            <a:r>
              <a:rPr lang="en-US" sz="1500" i="1" dirty="0">
                <a:latin typeface="Arial" pitchFamily="34" charset="0"/>
                <a:cs typeface="Arial" pitchFamily="34" charset="0"/>
              </a:rPr>
              <a:t> </a:t>
            </a:r>
            <a:r>
              <a:rPr lang="en-US" sz="1500" i="1" dirty="0" err="1">
                <a:latin typeface="Arial" pitchFamily="34" charset="0"/>
                <a:cs typeface="Arial" pitchFamily="34" charset="0"/>
              </a:rPr>
              <a:t>dari</a:t>
            </a:r>
            <a:r>
              <a:rPr lang="en-US" sz="1500" i="1" dirty="0">
                <a:latin typeface="Arial" pitchFamily="34" charset="0"/>
                <a:cs typeface="Arial" pitchFamily="34" charset="0"/>
              </a:rPr>
              <a:t> </a:t>
            </a:r>
            <a:r>
              <a:rPr lang="en-US" sz="1500" i="1" dirty="0" err="1">
                <a:latin typeface="Arial" pitchFamily="34" charset="0"/>
                <a:cs typeface="Arial" pitchFamily="34" charset="0"/>
              </a:rPr>
              <a:t>hulu</a:t>
            </a:r>
            <a:r>
              <a:rPr lang="en-US" sz="1500" i="1" dirty="0">
                <a:latin typeface="Arial" pitchFamily="34" charset="0"/>
                <a:cs typeface="Arial" pitchFamily="34" charset="0"/>
              </a:rPr>
              <a:t> </a:t>
            </a:r>
            <a:r>
              <a:rPr lang="en-US" sz="1500" i="1" dirty="0" err="1">
                <a:latin typeface="Arial" pitchFamily="34" charset="0"/>
                <a:cs typeface="Arial" pitchFamily="34" charset="0"/>
              </a:rPr>
              <a:t>sampai</a:t>
            </a:r>
            <a:r>
              <a:rPr lang="en-US" sz="1500" i="1" dirty="0">
                <a:latin typeface="Arial" pitchFamily="34" charset="0"/>
                <a:cs typeface="Arial" pitchFamily="34" charset="0"/>
              </a:rPr>
              <a:t> </a:t>
            </a:r>
            <a:r>
              <a:rPr lang="en-US" sz="1500" i="1" dirty="0" err="1">
                <a:latin typeface="Arial" pitchFamily="34" charset="0"/>
                <a:cs typeface="Arial" pitchFamily="34" charset="0"/>
              </a:rPr>
              <a:t>hilir</a:t>
            </a:r>
            <a:r>
              <a:rPr lang="en-US" sz="1500" i="1" dirty="0">
                <a:latin typeface="Arial" pitchFamily="34" charset="0"/>
                <a:cs typeface="Arial" pitchFamily="34" charset="0"/>
              </a:rPr>
              <a:t>, </a:t>
            </a:r>
            <a:r>
              <a:rPr lang="en-US" sz="1500" i="1" dirty="0" err="1">
                <a:latin typeface="Arial" pitchFamily="34" charset="0"/>
                <a:cs typeface="Arial" pitchFamily="34" charset="0"/>
              </a:rPr>
              <a:t>dari</a:t>
            </a:r>
            <a:r>
              <a:rPr lang="en-US" sz="1500" i="1" dirty="0">
                <a:latin typeface="Arial" pitchFamily="34" charset="0"/>
                <a:cs typeface="Arial" pitchFamily="34" charset="0"/>
              </a:rPr>
              <a:t> </a:t>
            </a:r>
            <a:r>
              <a:rPr lang="en-US" sz="1500" i="1" dirty="0" err="1">
                <a:latin typeface="Arial" pitchFamily="34" charset="0"/>
                <a:cs typeface="Arial" pitchFamily="34" charset="0"/>
              </a:rPr>
              <a:t>pencegahan</a:t>
            </a:r>
            <a:r>
              <a:rPr lang="en-US" sz="1500" i="1" dirty="0">
                <a:latin typeface="Arial" pitchFamily="34" charset="0"/>
                <a:cs typeface="Arial" pitchFamily="34" charset="0"/>
              </a:rPr>
              <a:t> </a:t>
            </a:r>
            <a:r>
              <a:rPr lang="en-US" sz="1500" i="1" dirty="0" err="1">
                <a:latin typeface="Arial" pitchFamily="34" charset="0"/>
                <a:cs typeface="Arial" pitchFamily="34" charset="0"/>
              </a:rPr>
              <a:t>sampai</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a:t>
            </a:r>
            <a:r>
              <a:rPr lang="en-US" sz="1500" i="1" dirty="0" err="1">
                <a:latin typeface="Arial" pitchFamily="34" charset="0"/>
                <a:cs typeface="Arial" pitchFamily="34" charset="0"/>
              </a:rPr>
              <a:t>penindakan</a:t>
            </a:r>
            <a:r>
              <a:rPr lang="en-US" sz="1500" i="1" dirty="0">
                <a:latin typeface="Arial" pitchFamily="34" charset="0"/>
                <a:cs typeface="Arial" pitchFamily="34" charset="0"/>
              </a:rPr>
              <a:t> </a:t>
            </a:r>
            <a:r>
              <a:rPr lang="en-US" sz="1500" i="1" dirty="0" err="1">
                <a:latin typeface="Arial" pitchFamily="34" charset="0"/>
                <a:cs typeface="Arial" pitchFamily="34" charset="0"/>
              </a:rPr>
              <a:t>hukum</a:t>
            </a:r>
            <a:r>
              <a:rPr lang="en-US" sz="1500" i="1" dirty="0">
                <a:latin typeface="Arial" pitchFamily="34" charset="0"/>
                <a:cs typeface="Arial" pitchFamily="34" charset="0"/>
              </a:rPr>
              <a:t> yang </a:t>
            </a:r>
            <a:r>
              <a:rPr lang="en-US" sz="1500" i="1" dirty="0" err="1">
                <a:latin typeface="Arial" pitchFamily="34" charset="0"/>
                <a:cs typeface="Arial" pitchFamily="34" charset="0"/>
              </a:rPr>
              <a:t>tegas</a:t>
            </a:r>
            <a:r>
              <a:rPr lang="en-US" sz="1500" i="1" dirty="0">
                <a:latin typeface="Arial" pitchFamily="34" charset="0"/>
                <a:cs typeface="Arial" pitchFamily="34" charset="0"/>
              </a:rPr>
              <a:t>.</a:t>
            </a:r>
          </a:p>
          <a:p>
            <a:pPr marL="171450" indent="-171450" algn="just">
              <a:buFont typeface="Wingdings" pitchFamily="2" charset="2"/>
              <a:buChar char="§"/>
            </a:pPr>
            <a:r>
              <a:rPr lang="en-US" sz="1500" i="1" dirty="0" err="1">
                <a:latin typeface="Arial" pitchFamily="34" charset="0"/>
                <a:cs typeface="Arial" pitchFamily="34" charset="0"/>
              </a:rPr>
              <a:t>Terkait</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a:t>
            </a:r>
            <a:r>
              <a:rPr lang="en-US" sz="1500" i="1" dirty="0" err="1">
                <a:latin typeface="Arial" pitchFamily="34" charset="0"/>
                <a:cs typeface="Arial" pitchFamily="34" charset="0"/>
              </a:rPr>
              <a:t>aksi</a:t>
            </a:r>
            <a:r>
              <a:rPr lang="en-US" sz="1500" i="1" dirty="0">
                <a:latin typeface="Arial" pitchFamily="34" charset="0"/>
                <a:cs typeface="Arial" pitchFamily="34" charset="0"/>
              </a:rPr>
              <a:t> </a:t>
            </a:r>
            <a:r>
              <a:rPr lang="en-US" sz="1500" i="1" dirty="0" err="1">
                <a:latin typeface="Arial" pitchFamily="34" charset="0"/>
                <a:cs typeface="Arial" pitchFamily="34" charset="0"/>
              </a:rPr>
              <a:t>pencegahan</a:t>
            </a:r>
            <a:r>
              <a:rPr lang="en-US" sz="1500" i="1" dirty="0">
                <a:latin typeface="Arial" pitchFamily="34" charset="0"/>
                <a:cs typeface="Arial" pitchFamily="34" charset="0"/>
              </a:rPr>
              <a:t>, </a:t>
            </a:r>
            <a:r>
              <a:rPr lang="en-US" sz="1500" i="1" dirty="0" err="1">
                <a:latin typeface="Arial" pitchFamily="34" charset="0"/>
                <a:cs typeface="Arial" pitchFamily="34" charset="0"/>
              </a:rPr>
              <a:t>diprioritaskan</a:t>
            </a:r>
            <a:r>
              <a:rPr lang="en-US" sz="1500" i="1" dirty="0">
                <a:latin typeface="Arial" pitchFamily="34" charset="0"/>
                <a:cs typeface="Arial" pitchFamily="34" charset="0"/>
              </a:rPr>
              <a:t> </a:t>
            </a:r>
            <a:r>
              <a:rPr lang="en-US" sz="1500" i="1" dirty="0" err="1">
                <a:latin typeface="Arial" pitchFamily="34" charset="0"/>
                <a:cs typeface="Arial" pitchFamily="34" charset="0"/>
              </a:rPr>
              <a:t>pada</a:t>
            </a:r>
            <a:r>
              <a:rPr lang="en-US" sz="1500" i="1" dirty="0">
                <a:latin typeface="Arial" pitchFamily="34" charset="0"/>
                <a:cs typeface="Arial" pitchFamily="34" charset="0"/>
              </a:rPr>
              <a:t> </a:t>
            </a:r>
            <a:r>
              <a:rPr lang="en-US" sz="1500" i="1" dirty="0" err="1">
                <a:latin typeface="Arial" pitchFamily="34" charset="0"/>
                <a:cs typeface="Arial" pitchFamily="34" charset="0"/>
              </a:rPr>
              <a:t>sektor</a:t>
            </a:r>
            <a:r>
              <a:rPr lang="en-US" sz="1500" i="1" dirty="0">
                <a:latin typeface="Arial" pitchFamily="34" charset="0"/>
                <a:cs typeface="Arial" pitchFamily="34" charset="0"/>
              </a:rPr>
              <a:t> </a:t>
            </a:r>
            <a:r>
              <a:rPr lang="en-US" sz="1500" i="1" dirty="0" err="1">
                <a:latin typeface="Arial" pitchFamily="34" charset="0"/>
                <a:cs typeface="Arial" pitchFamily="34" charset="0"/>
              </a:rPr>
              <a:t>perizinan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sektor</a:t>
            </a:r>
            <a:r>
              <a:rPr lang="en-US" sz="1500" i="1" dirty="0">
                <a:latin typeface="Arial" pitchFamily="34" charset="0"/>
                <a:cs typeface="Arial" pitchFamily="34" charset="0"/>
              </a:rPr>
              <a:t> </a:t>
            </a:r>
            <a:r>
              <a:rPr lang="en-US" sz="1500" i="1" dirty="0" err="1">
                <a:latin typeface="Arial" pitchFamily="34" charset="0"/>
                <a:cs typeface="Arial" pitchFamily="34" charset="0"/>
              </a:rPr>
              <a:t>pelayanan</a:t>
            </a:r>
            <a:r>
              <a:rPr lang="en-US" sz="1500" i="1" dirty="0">
                <a:latin typeface="Arial" pitchFamily="34" charset="0"/>
                <a:cs typeface="Arial" pitchFamily="34" charset="0"/>
              </a:rPr>
              <a:t> </a:t>
            </a:r>
            <a:r>
              <a:rPr lang="en-US" sz="1500" i="1" dirty="0" err="1">
                <a:latin typeface="Arial" pitchFamily="34" charset="0"/>
                <a:cs typeface="Arial" pitchFamily="34" charset="0"/>
              </a:rPr>
              <a:t>publik</a:t>
            </a:r>
            <a:r>
              <a:rPr lang="en-US" sz="1500" i="1" dirty="0">
                <a:latin typeface="Arial" pitchFamily="34" charset="0"/>
                <a:cs typeface="Arial" pitchFamily="34" charset="0"/>
              </a:rPr>
              <a:t> yang </a:t>
            </a:r>
            <a:r>
              <a:rPr lang="en-US" sz="1500" i="1" dirty="0" err="1">
                <a:latin typeface="Arial" pitchFamily="34" charset="0"/>
                <a:cs typeface="Arial" pitchFamily="34" charset="0"/>
              </a:rPr>
              <a:t>berkaitan</a:t>
            </a:r>
            <a:r>
              <a:rPr lang="en-US" sz="1500" i="1" dirty="0">
                <a:latin typeface="Arial" pitchFamily="34" charset="0"/>
                <a:cs typeface="Arial" pitchFamily="34" charset="0"/>
              </a:rPr>
              <a:t> </a:t>
            </a:r>
            <a:r>
              <a:rPr lang="en-US" sz="1500" i="1" dirty="0" err="1">
                <a:latin typeface="Arial" pitchFamily="34" charset="0"/>
                <a:cs typeface="Arial" pitchFamily="34" charset="0"/>
              </a:rPr>
              <a:t>langsung</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a:t>
            </a:r>
            <a:r>
              <a:rPr lang="en-US" sz="1500" i="1" dirty="0" err="1">
                <a:latin typeface="Arial" pitchFamily="34" charset="0"/>
                <a:cs typeface="Arial" pitchFamily="34" charset="0"/>
              </a:rPr>
              <a:t>masyarakat</a:t>
            </a:r>
            <a:r>
              <a:rPr lang="en-US" sz="1500" i="1" dirty="0">
                <a:latin typeface="Arial" pitchFamily="34" charset="0"/>
                <a:cs typeface="Arial" pitchFamily="34" charset="0"/>
              </a:rPr>
              <a:t>, </a:t>
            </a:r>
          </a:p>
        </p:txBody>
      </p:sp>
      <p:pic>
        <p:nvPicPr>
          <p:cNvPr id="11" name="Picture 2" descr="http://presidenri.go.id/wp-content/uploads/2016/01/IMG_2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63" y="1062360"/>
            <a:ext cx="2297352" cy="194446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0759" y="3159151"/>
            <a:ext cx="8467725" cy="3323987"/>
          </a:xfrm>
          <a:prstGeom prst="rect">
            <a:avLst/>
          </a:prstGeom>
        </p:spPr>
        <p:txBody>
          <a:bodyPr wrap="square">
            <a:spAutoFit/>
          </a:bodyPr>
          <a:lstStyle/>
          <a:p>
            <a:pPr marL="171450" indent="-171450" algn="just">
              <a:buFont typeface="Wingdings" pitchFamily="2" charset="2"/>
              <a:buChar char="§"/>
            </a:pPr>
            <a:r>
              <a:rPr lang="en-US" sz="1500" i="1" dirty="0" err="1">
                <a:latin typeface="Arial" pitchFamily="34" charset="0"/>
                <a:cs typeface="Arial" pitchFamily="34" charset="0"/>
              </a:rPr>
              <a:t>pembenahan</a:t>
            </a:r>
            <a:r>
              <a:rPr lang="en-US" sz="1500" i="1" dirty="0">
                <a:latin typeface="Arial" pitchFamily="34" charset="0"/>
                <a:cs typeface="Arial" pitchFamily="34" charset="0"/>
              </a:rPr>
              <a:t> </a:t>
            </a:r>
            <a:r>
              <a:rPr lang="en-US" sz="1500" i="1" dirty="0" err="1">
                <a:latin typeface="Arial" pitchFamily="34" charset="0"/>
                <a:cs typeface="Arial" pitchFamily="34" charset="0"/>
              </a:rPr>
              <a:t>besar-besaran</a:t>
            </a:r>
            <a:r>
              <a:rPr lang="en-US" sz="1500" i="1" dirty="0">
                <a:latin typeface="Arial" pitchFamily="34" charset="0"/>
                <a:cs typeface="Arial" pitchFamily="34" charset="0"/>
              </a:rPr>
              <a:t> </a:t>
            </a:r>
            <a:r>
              <a:rPr lang="en-US" sz="1500" i="1" dirty="0" err="1">
                <a:latin typeface="Arial" pitchFamily="34" charset="0"/>
                <a:cs typeface="Arial" pitchFamily="34" charset="0"/>
              </a:rPr>
              <a:t>dalam</a:t>
            </a:r>
            <a:r>
              <a:rPr lang="en-US" sz="1500" i="1" dirty="0">
                <a:latin typeface="Arial" pitchFamily="34" charset="0"/>
                <a:cs typeface="Arial" pitchFamily="34" charset="0"/>
              </a:rPr>
              <a:t> </a:t>
            </a:r>
            <a:r>
              <a:rPr lang="en-US" sz="1500" i="1" dirty="0" err="1">
                <a:latin typeface="Arial" pitchFamily="34" charset="0"/>
                <a:cs typeface="Arial" pitchFamily="34" charset="0"/>
              </a:rPr>
              <a:t>tata</a:t>
            </a:r>
            <a:r>
              <a:rPr lang="en-US" sz="1500" i="1" dirty="0">
                <a:latin typeface="Arial" pitchFamily="34" charset="0"/>
                <a:cs typeface="Arial" pitchFamily="34" charset="0"/>
              </a:rPr>
              <a:t> </a:t>
            </a:r>
            <a:r>
              <a:rPr lang="en-US" sz="1500" i="1" dirty="0" err="1">
                <a:latin typeface="Arial" pitchFamily="34" charset="0"/>
                <a:cs typeface="Arial" pitchFamily="34" charset="0"/>
              </a:rPr>
              <a:t>kelola</a:t>
            </a:r>
            <a:r>
              <a:rPr lang="en-US" sz="1500" i="1" dirty="0">
                <a:latin typeface="Arial" pitchFamily="34" charset="0"/>
                <a:cs typeface="Arial" pitchFamily="34" charset="0"/>
              </a:rPr>
              <a:t> </a:t>
            </a:r>
            <a:r>
              <a:rPr lang="en-US" sz="1500" i="1" dirty="0" err="1">
                <a:latin typeface="Arial" pitchFamily="34" charset="0"/>
                <a:cs typeface="Arial" pitchFamily="34" charset="0"/>
              </a:rPr>
              <a:t>pajak</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penerimaan</a:t>
            </a:r>
            <a:r>
              <a:rPr lang="en-US" sz="1500" i="1" dirty="0">
                <a:latin typeface="Arial" pitchFamily="34" charset="0"/>
                <a:cs typeface="Arial" pitchFamily="34" charset="0"/>
              </a:rPr>
              <a:t> </a:t>
            </a:r>
            <a:r>
              <a:rPr lang="en-US" sz="1500" i="1" dirty="0" err="1">
                <a:latin typeface="Arial" pitchFamily="34" charset="0"/>
                <a:cs typeface="Arial" pitchFamily="34" charset="0"/>
              </a:rPr>
              <a:t>negara</a:t>
            </a:r>
            <a:r>
              <a:rPr lang="en-US" sz="1500" i="1" dirty="0">
                <a:latin typeface="Arial" pitchFamily="34" charset="0"/>
                <a:cs typeface="Arial" pitchFamily="34" charset="0"/>
              </a:rPr>
              <a:t>, </a:t>
            </a:r>
            <a:r>
              <a:rPr lang="en-US" sz="1500" i="1" dirty="0" err="1">
                <a:latin typeface="Arial" pitchFamily="34" charset="0"/>
                <a:cs typeface="Arial" pitchFamily="34" charset="0"/>
              </a:rPr>
              <a:t>terutama</a:t>
            </a:r>
            <a:r>
              <a:rPr lang="en-US" sz="1500" i="1" dirty="0">
                <a:latin typeface="Arial" pitchFamily="34" charset="0"/>
                <a:cs typeface="Arial" pitchFamily="34" charset="0"/>
              </a:rPr>
              <a:t> di </a:t>
            </a:r>
            <a:r>
              <a:rPr lang="en-US" sz="1500" i="1" dirty="0" err="1">
                <a:latin typeface="Arial" pitchFamily="34" charset="0"/>
                <a:cs typeface="Arial" pitchFamily="34" charset="0"/>
              </a:rPr>
              <a:t>pengelolaan</a:t>
            </a:r>
            <a:r>
              <a:rPr lang="en-US" sz="1500" i="1" dirty="0">
                <a:latin typeface="Arial" pitchFamily="34" charset="0"/>
                <a:cs typeface="Arial" pitchFamily="34" charset="0"/>
              </a:rPr>
              <a:t> </a:t>
            </a:r>
            <a:r>
              <a:rPr lang="en-US" sz="1500" i="1" dirty="0" err="1">
                <a:latin typeface="Arial" pitchFamily="34" charset="0"/>
                <a:cs typeface="Arial" pitchFamily="34" charset="0"/>
              </a:rPr>
              <a:t>sumber</a:t>
            </a:r>
            <a:r>
              <a:rPr lang="en-US" sz="1500" i="1" dirty="0">
                <a:latin typeface="Arial" pitchFamily="34" charset="0"/>
                <a:cs typeface="Arial" pitchFamily="34" charset="0"/>
              </a:rPr>
              <a:t> </a:t>
            </a:r>
            <a:r>
              <a:rPr lang="en-US" sz="1500" i="1" dirty="0" err="1">
                <a:latin typeface="Arial" pitchFamily="34" charset="0"/>
                <a:cs typeface="Arial" pitchFamily="34" charset="0"/>
              </a:rPr>
              <a:t>daya</a:t>
            </a:r>
            <a:r>
              <a:rPr lang="en-US" sz="1500" i="1" dirty="0">
                <a:latin typeface="Arial" pitchFamily="34" charset="0"/>
                <a:cs typeface="Arial" pitchFamily="34" charset="0"/>
              </a:rPr>
              <a:t> </a:t>
            </a:r>
            <a:r>
              <a:rPr lang="en-US" sz="1500" i="1" dirty="0" err="1">
                <a:latin typeface="Arial" pitchFamily="34" charset="0"/>
                <a:cs typeface="Arial" pitchFamily="34" charset="0"/>
              </a:rPr>
              <a:t>alam</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pangan</a:t>
            </a:r>
            <a:endParaRPr lang="en-US" sz="1500" i="1" dirty="0">
              <a:latin typeface="Arial" pitchFamily="34" charset="0"/>
              <a:cs typeface="Arial" pitchFamily="34" charset="0"/>
            </a:endParaRPr>
          </a:p>
          <a:p>
            <a:pPr marL="171450" indent="-171450" algn="just">
              <a:buFont typeface="Wingdings" pitchFamily="2" charset="2"/>
              <a:buChar char="§"/>
            </a:pPr>
            <a:r>
              <a:rPr lang="en-US" sz="1500" i="1" dirty="0" err="1">
                <a:latin typeface="Arial" pitchFamily="34" charset="0"/>
                <a:cs typeface="Arial" pitchFamily="34" charset="0"/>
              </a:rPr>
              <a:t>prioritas</a:t>
            </a:r>
            <a:r>
              <a:rPr lang="en-US" sz="1500" i="1" dirty="0">
                <a:latin typeface="Arial" pitchFamily="34" charset="0"/>
                <a:cs typeface="Arial" pitchFamily="34" charset="0"/>
              </a:rPr>
              <a:t> </a:t>
            </a:r>
            <a:r>
              <a:rPr lang="en-US" sz="1500" i="1" dirty="0" err="1">
                <a:latin typeface="Arial" pitchFamily="34" charset="0"/>
                <a:cs typeface="Arial" pitchFamily="34" charset="0"/>
              </a:rPr>
              <a:t>juga</a:t>
            </a:r>
            <a:r>
              <a:rPr lang="en-US" sz="1500" i="1" dirty="0">
                <a:latin typeface="Arial" pitchFamily="34" charset="0"/>
                <a:cs typeface="Arial" pitchFamily="34" charset="0"/>
              </a:rPr>
              <a:t> </a:t>
            </a:r>
            <a:r>
              <a:rPr lang="en-US" sz="1500" i="1" dirty="0" err="1">
                <a:latin typeface="Arial" pitchFamily="34" charset="0"/>
                <a:cs typeface="Arial" pitchFamily="34" charset="0"/>
              </a:rPr>
              <a:t>perlu</a:t>
            </a:r>
            <a:r>
              <a:rPr lang="en-US" sz="1500" i="1" dirty="0">
                <a:latin typeface="Arial" pitchFamily="34" charset="0"/>
                <a:cs typeface="Arial" pitchFamily="34" charset="0"/>
              </a:rPr>
              <a:t> </a:t>
            </a:r>
            <a:r>
              <a:rPr lang="en-US" sz="1500" i="1" dirty="0" err="1">
                <a:latin typeface="Arial" pitchFamily="34" charset="0"/>
                <a:cs typeface="Arial" pitchFamily="34" charset="0"/>
              </a:rPr>
              <a:t>diberikan</a:t>
            </a:r>
            <a:r>
              <a:rPr lang="en-US" sz="1500" i="1" dirty="0">
                <a:latin typeface="Arial" pitchFamily="34" charset="0"/>
                <a:cs typeface="Arial" pitchFamily="34" charset="0"/>
              </a:rPr>
              <a:t> </a:t>
            </a:r>
            <a:r>
              <a:rPr lang="en-US" sz="1500" i="1" dirty="0" err="1">
                <a:latin typeface="Arial" pitchFamily="34" charset="0"/>
                <a:cs typeface="Arial" pitchFamily="34" charset="0"/>
              </a:rPr>
              <a:t>pada</a:t>
            </a:r>
            <a:r>
              <a:rPr lang="en-US" sz="1500" i="1" dirty="0">
                <a:latin typeface="Arial" pitchFamily="34" charset="0"/>
                <a:cs typeface="Arial" pitchFamily="34" charset="0"/>
              </a:rPr>
              <a:t> </a:t>
            </a:r>
            <a:r>
              <a:rPr lang="en-US" sz="1500" i="1" dirty="0" err="1">
                <a:latin typeface="Arial" pitchFamily="34" charset="0"/>
                <a:cs typeface="Arial" pitchFamily="34" charset="0"/>
              </a:rPr>
              <a:t>upaya</a:t>
            </a:r>
            <a:r>
              <a:rPr lang="en-US" sz="1500" i="1" dirty="0">
                <a:latin typeface="Arial" pitchFamily="34" charset="0"/>
                <a:cs typeface="Arial" pitchFamily="34" charset="0"/>
              </a:rPr>
              <a:t> </a:t>
            </a:r>
            <a:r>
              <a:rPr lang="en-US" sz="1500" i="1" dirty="0" err="1">
                <a:latin typeface="Arial" pitchFamily="34" charset="0"/>
                <a:cs typeface="Arial" pitchFamily="34" charset="0"/>
              </a:rPr>
              <a:t>membangun</a:t>
            </a:r>
            <a:r>
              <a:rPr lang="en-US" sz="1500" i="1" dirty="0">
                <a:latin typeface="Arial" pitchFamily="34" charset="0"/>
                <a:cs typeface="Arial" pitchFamily="34" charset="0"/>
              </a:rPr>
              <a:t> </a:t>
            </a:r>
            <a:r>
              <a:rPr lang="en-US" sz="1500" i="1" dirty="0" err="1">
                <a:latin typeface="Arial" pitchFamily="34" charset="0"/>
                <a:cs typeface="Arial" pitchFamily="34" charset="0"/>
              </a:rPr>
              <a:t>transparansi</a:t>
            </a:r>
            <a:r>
              <a:rPr lang="en-US" sz="1500" i="1" dirty="0">
                <a:latin typeface="Arial" pitchFamily="34" charset="0"/>
                <a:cs typeface="Arial" pitchFamily="34" charset="0"/>
              </a:rPr>
              <a:t> </a:t>
            </a:r>
            <a:r>
              <a:rPr lang="en-US" sz="1500" i="1" dirty="0" err="1">
                <a:latin typeface="Arial" pitchFamily="34" charset="0"/>
                <a:cs typeface="Arial" pitchFamily="34" charset="0"/>
              </a:rPr>
              <a:t>dalam</a:t>
            </a:r>
            <a:r>
              <a:rPr lang="en-US" sz="1500" i="1" dirty="0">
                <a:latin typeface="Arial" pitchFamily="34" charset="0"/>
                <a:cs typeface="Arial" pitchFamily="34" charset="0"/>
              </a:rPr>
              <a:t> </a:t>
            </a:r>
            <a:r>
              <a:rPr lang="en-US" sz="1500" i="1" dirty="0" err="1">
                <a:latin typeface="Arial" pitchFamily="34" charset="0"/>
                <a:cs typeface="Arial" pitchFamily="34" charset="0"/>
              </a:rPr>
              <a:t>penyaluran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penggunaan</a:t>
            </a:r>
            <a:r>
              <a:rPr lang="en-US" sz="1500" i="1" dirty="0">
                <a:latin typeface="Arial" pitchFamily="34" charset="0"/>
                <a:cs typeface="Arial" pitchFamily="34" charset="0"/>
              </a:rPr>
              <a:t> </a:t>
            </a:r>
            <a:r>
              <a:rPr lang="en-US" sz="1500" i="1" dirty="0" err="1">
                <a:latin typeface="Arial" pitchFamily="34" charset="0"/>
                <a:cs typeface="Arial" pitchFamily="34" charset="0"/>
              </a:rPr>
              <a:t>dana</a:t>
            </a:r>
            <a:r>
              <a:rPr lang="en-US" sz="1500" i="1" dirty="0">
                <a:latin typeface="Arial" pitchFamily="34" charset="0"/>
                <a:cs typeface="Arial" pitchFamily="34" charset="0"/>
              </a:rPr>
              <a:t> </a:t>
            </a:r>
            <a:r>
              <a:rPr lang="en-US" sz="1500" i="1" dirty="0" err="1">
                <a:latin typeface="Arial" pitchFamily="34" charset="0"/>
                <a:cs typeface="Arial" pitchFamily="34" charset="0"/>
              </a:rPr>
              <a:t>hibah</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bantuan</a:t>
            </a:r>
            <a:r>
              <a:rPr lang="en-US" sz="1500" i="1" dirty="0">
                <a:latin typeface="Arial" pitchFamily="34" charset="0"/>
                <a:cs typeface="Arial" pitchFamily="34" charset="0"/>
              </a:rPr>
              <a:t> </a:t>
            </a:r>
            <a:r>
              <a:rPr lang="en-US" sz="1500" i="1" dirty="0" err="1">
                <a:latin typeface="Arial" pitchFamily="34" charset="0"/>
                <a:cs typeface="Arial" pitchFamily="34" charset="0"/>
              </a:rPr>
              <a:t>sosial</a:t>
            </a:r>
            <a:r>
              <a:rPr lang="en-US" sz="1500" i="1" dirty="0">
                <a:latin typeface="Arial" pitchFamily="34" charset="0"/>
                <a:cs typeface="Arial" pitchFamily="34" charset="0"/>
              </a:rPr>
              <a:t>, </a:t>
            </a:r>
            <a:r>
              <a:rPr lang="en-US" sz="1500" i="1" dirty="0" err="1">
                <a:latin typeface="Arial" pitchFamily="34" charset="0"/>
                <a:cs typeface="Arial" pitchFamily="34" charset="0"/>
              </a:rPr>
              <a:t>serta</a:t>
            </a:r>
            <a:r>
              <a:rPr lang="en-US" sz="1500" i="1" dirty="0">
                <a:latin typeface="Arial" pitchFamily="34" charset="0"/>
                <a:cs typeface="Arial" pitchFamily="34" charset="0"/>
              </a:rPr>
              <a:t> </a:t>
            </a:r>
            <a:r>
              <a:rPr lang="en-US" sz="1500" i="1" dirty="0" err="1">
                <a:latin typeface="Arial" pitchFamily="34" charset="0"/>
                <a:cs typeface="Arial" pitchFamily="34" charset="0"/>
              </a:rPr>
              <a:t>memberikan</a:t>
            </a:r>
            <a:r>
              <a:rPr lang="en-US" sz="1500" i="1" dirty="0">
                <a:latin typeface="Arial" pitchFamily="34" charset="0"/>
                <a:cs typeface="Arial" pitchFamily="34" charset="0"/>
              </a:rPr>
              <a:t> </a:t>
            </a:r>
            <a:r>
              <a:rPr lang="en-US" sz="1500" i="1" dirty="0" err="1">
                <a:latin typeface="Arial" pitchFamily="34" charset="0"/>
                <a:cs typeface="Arial" pitchFamily="34" charset="0"/>
              </a:rPr>
              <a:t>perhatian</a:t>
            </a:r>
            <a:r>
              <a:rPr lang="en-US" sz="1500" i="1" dirty="0">
                <a:latin typeface="Arial" pitchFamily="34" charset="0"/>
                <a:cs typeface="Arial" pitchFamily="34" charset="0"/>
              </a:rPr>
              <a:t> </a:t>
            </a:r>
            <a:r>
              <a:rPr lang="en-US" sz="1500" i="1" dirty="0" err="1">
                <a:latin typeface="Arial" pitchFamily="34" charset="0"/>
                <a:cs typeface="Arial" pitchFamily="34" charset="0"/>
              </a:rPr>
              <a:t>serius</a:t>
            </a:r>
            <a:r>
              <a:rPr lang="en-US" sz="1500" i="1" dirty="0">
                <a:latin typeface="Arial" pitchFamily="34" charset="0"/>
                <a:cs typeface="Arial" pitchFamily="34" charset="0"/>
              </a:rPr>
              <a:t> </a:t>
            </a:r>
            <a:r>
              <a:rPr lang="en-US" sz="1500" i="1" dirty="0" err="1">
                <a:latin typeface="Arial" pitchFamily="34" charset="0"/>
                <a:cs typeface="Arial" pitchFamily="34" charset="0"/>
              </a:rPr>
              <a:t>pada</a:t>
            </a:r>
            <a:r>
              <a:rPr lang="en-US" sz="1500" i="1" dirty="0">
                <a:latin typeface="Arial" pitchFamily="34" charset="0"/>
                <a:cs typeface="Arial" pitchFamily="34" charset="0"/>
              </a:rPr>
              <a:t> </a:t>
            </a:r>
            <a:r>
              <a:rPr lang="en-US" sz="1500" i="1" dirty="0" err="1">
                <a:latin typeface="Arial" pitchFamily="34" charset="0"/>
                <a:cs typeface="Arial" pitchFamily="34" charset="0"/>
              </a:rPr>
              <a:t>transparansi</a:t>
            </a:r>
            <a:r>
              <a:rPr lang="en-US" sz="1500" i="1" dirty="0">
                <a:latin typeface="Arial" pitchFamily="34" charset="0"/>
                <a:cs typeface="Arial" pitchFamily="34" charset="0"/>
              </a:rPr>
              <a:t> </a:t>
            </a:r>
            <a:r>
              <a:rPr lang="en-US" sz="1500" i="1" dirty="0" err="1">
                <a:latin typeface="Arial" pitchFamily="34" charset="0"/>
                <a:cs typeface="Arial" pitchFamily="34" charset="0"/>
              </a:rPr>
              <a:t>pengadaan</a:t>
            </a:r>
            <a:r>
              <a:rPr lang="en-US" sz="1500" i="1" dirty="0">
                <a:latin typeface="Arial" pitchFamily="34" charset="0"/>
                <a:cs typeface="Arial" pitchFamily="34" charset="0"/>
              </a:rPr>
              <a:t> </a:t>
            </a:r>
            <a:r>
              <a:rPr lang="en-US" sz="1500" i="1" dirty="0" err="1">
                <a:latin typeface="Arial" pitchFamily="34" charset="0"/>
                <a:cs typeface="Arial" pitchFamily="34" charset="0"/>
              </a:rPr>
              <a:t>barang</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jasa</a:t>
            </a:r>
            <a:r>
              <a:rPr lang="en-US" sz="1500" i="1" dirty="0">
                <a:latin typeface="Arial" pitchFamily="34" charset="0"/>
                <a:cs typeface="Arial" pitchFamily="34" charset="0"/>
              </a:rPr>
              <a:t>. </a:t>
            </a:r>
          </a:p>
          <a:p>
            <a:pPr marL="171450" indent="-171450" algn="just">
              <a:buFont typeface="Wingdings" pitchFamily="2" charset="2"/>
              <a:buChar char="§"/>
            </a:pPr>
            <a:r>
              <a:rPr lang="en-US" sz="1500" i="1" dirty="0" err="1">
                <a:latin typeface="Arial" pitchFamily="34" charset="0"/>
                <a:cs typeface="Arial" pitchFamily="34" charset="0"/>
              </a:rPr>
              <a:t>mengoptimalkan</a:t>
            </a:r>
            <a:r>
              <a:rPr lang="en-US" sz="1500" i="1" dirty="0">
                <a:latin typeface="Arial" pitchFamily="34" charset="0"/>
                <a:cs typeface="Arial" pitchFamily="34" charset="0"/>
              </a:rPr>
              <a:t> </a:t>
            </a:r>
            <a:r>
              <a:rPr lang="en-US" sz="1500" i="1" dirty="0" err="1">
                <a:latin typeface="Arial" pitchFamily="34" charset="0"/>
                <a:cs typeface="Arial" pitchFamily="34" charset="0"/>
              </a:rPr>
              <a:t>pemanfaatan</a:t>
            </a:r>
            <a:r>
              <a:rPr lang="en-US" sz="1500" i="1" dirty="0">
                <a:latin typeface="Arial" pitchFamily="34" charset="0"/>
                <a:cs typeface="Arial" pitchFamily="34" charset="0"/>
              </a:rPr>
              <a:t> </a:t>
            </a:r>
            <a:r>
              <a:rPr lang="en-US" sz="1500" i="1" dirty="0" err="1">
                <a:latin typeface="Arial" pitchFamily="34" charset="0"/>
                <a:cs typeface="Arial" pitchFamily="34" charset="0"/>
              </a:rPr>
              <a:t>teknologi</a:t>
            </a:r>
            <a:r>
              <a:rPr lang="en-US" sz="1500" i="1" dirty="0">
                <a:latin typeface="Arial" pitchFamily="34" charset="0"/>
                <a:cs typeface="Arial" pitchFamily="34" charset="0"/>
              </a:rPr>
              <a:t> </a:t>
            </a:r>
            <a:r>
              <a:rPr lang="en-US" sz="1500" i="1" dirty="0" err="1">
                <a:latin typeface="Arial" pitchFamily="34" charset="0"/>
                <a:cs typeface="Arial" pitchFamily="34" charset="0"/>
              </a:rPr>
              <a:t>informasi</a:t>
            </a:r>
            <a:r>
              <a:rPr lang="en-US" sz="1500" i="1" dirty="0">
                <a:latin typeface="Arial" pitchFamily="34" charset="0"/>
                <a:cs typeface="Arial" pitchFamily="34" charset="0"/>
              </a:rPr>
              <a:t> yang </a:t>
            </a:r>
            <a:r>
              <a:rPr lang="en-US" sz="1500" i="1" dirty="0" err="1">
                <a:latin typeface="Arial" pitchFamily="34" charset="0"/>
                <a:cs typeface="Arial" pitchFamily="34" charset="0"/>
              </a:rPr>
              <a:t>diimbangi</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a:t>
            </a:r>
            <a:r>
              <a:rPr lang="en-US" sz="1500" i="1" dirty="0" err="1">
                <a:latin typeface="Arial" pitchFamily="34" charset="0"/>
                <a:cs typeface="Arial" pitchFamily="34" charset="0"/>
              </a:rPr>
              <a:t>bekerjanya</a:t>
            </a:r>
            <a:r>
              <a:rPr lang="en-US" sz="1500" i="1" dirty="0">
                <a:latin typeface="Arial" pitchFamily="34" charset="0"/>
                <a:cs typeface="Arial" pitchFamily="34" charset="0"/>
              </a:rPr>
              <a:t> </a:t>
            </a:r>
            <a:r>
              <a:rPr lang="en-US" sz="1500" i="1" dirty="0" err="1">
                <a:latin typeface="Arial" pitchFamily="34" charset="0"/>
                <a:cs typeface="Arial" pitchFamily="34" charset="0"/>
              </a:rPr>
              <a:t>pengawasan</a:t>
            </a:r>
            <a:r>
              <a:rPr lang="en-US" sz="1500" i="1" dirty="0">
                <a:latin typeface="Arial" pitchFamily="34" charset="0"/>
                <a:cs typeface="Arial" pitchFamily="34" charset="0"/>
              </a:rPr>
              <a:t> yang </a:t>
            </a:r>
            <a:r>
              <a:rPr lang="en-US" sz="1500" i="1" dirty="0" err="1">
                <a:latin typeface="Arial" pitchFamily="34" charset="0"/>
                <a:cs typeface="Arial" pitchFamily="34" charset="0"/>
              </a:rPr>
              <a:t>efektif</a:t>
            </a:r>
            <a:r>
              <a:rPr lang="en-US" sz="1500" i="1" dirty="0">
                <a:latin typeface="Arial" pitchFamily="34" charset="0"/>
                <a:cs typeface="Arial" pitchFamily="34" charset="0"/>
              </a:rPr>
              <a:t>, </a:t>
            </a:r>
            <a:r>
              <a:rPr lang="en-US" sz="1500" i="1" dirty="0" err="1">
                <a:latin typeface="Arial" pitchFamily="34" charset="0"/>
                <a:cs typeface="Arial" pitchFamily="34" charset="0"/>
              </a:rPr>
              <a:t>baik</a:t>
            </a:r>
            <a:r>
              <a:rPr lang="en-US" sz="1500" i="1" dirty="0">
                <a:latin typeface="Arial" pitchFamily="34" charset="0"/>
                <a:cs typeface="Arial" pitchFamily="34" charset="0"/>
              </a:rPr>
              <a:t> yang </a:t>
            </a:r>
            <a:r>
              <a:rPr lang="en-US" sz="1500" i="1" dirty="0" err="1">
                <a:latin typeface="Arial" pitchFamily="34" charset="0"/>
                <a:cs typeface="Arial" pitchFamily="34" charset="0"/>
              </a:rPr>
              <a:t>dilakukan</a:t>
            </a:r>
            <a:r>
              <a:rPr lang="en-US" sz="1500" i="1" dirty="0">
                <a:latin typeface="Arial" pitchFamily="34" charset="0"/>
                <a:cs typeface="Arial" pitchFamily="34" charset="0"/>
              </a:rPr>
              <a:t> </a:t>
            </a:r>
            <a:r>
              <a:rPr lang="en-US" sz="1500" i="1" dirty="0" err="1">
                <a:latin typeface="Arial" pitchFamily="34" charset="0"/>
                <a:cs typeface="Arial" pitchFamily="34" charset="0"/>
              </a:rPr>
              <a:t>oleh</a:t>
            </a:r>
            <a:r>
              <a:rPr lang="en-US" sz="1500" i="1" dirty="0">
                <a:latin typeface="Arial" pitchFamily="34" charset="0"/>
                <a:cs typeface="Arial" pitchFamily="34" charset="0"/>
              </a:rPr>
              <a:t> </a:t>
            </a:r>
            <a:r>
              <a:rPr lang="en-US" sz="1500" i="1" dirty="0" err="1">
                <a:latin typeface="Arial" pitchFamily="34" charset="0"/>
                <a:cs typeface="Arial" pitchFamily="34" charset="0"/>
              </a:rPr>
              <a:t>pengawas</a:t>
            </a:r>
            <a:r>
              <a:rPr lang="en-US" sz="1500" i="1" dirty="0">
                <a:latin typeface="Arial" pitchFamily="34" charset="0"/>
                <a:cs typeface="Arial" pitchFamily="34" charset="0"/>
              </a:rPr>
              <a:t> internal </a:t>
            </a:r>
            <a:r>
              <a:rPr lang="en-US" sz="1500" i="1" dirty="0" err="1">
                <a:latin typeface="Arial" pitchFamily="34" charset="0"/>
                <a:cs typeface="Arial" pitchFamily="34" charset="0"/>
              </a:rPr>
              <a:t>masing-masing</a:t>
            </a:r>
            <a:r>
              <a:rPr lang="en-US" sz="1500" i="1" dirty="0">
                <a:latin typeface="Arial" pitchFamily="34" charset="0"/>
                <a:cs typeface="Arial" pitchFamily="34" charset="0"/>
              </a:rPr>
              <a:t> </a:t>
            </a:r>
            <a:r>
              <a:rPr lang="en-US" sz="1500" i="1" dirty="0" err="1">
                <a:latin typeface="Arial" pitchFamily="34" charset="0"/>
                <a:cs typeface="Arial" pitchFamily="34" charset="0"/>
              </a:rPr>
              <a:t>kementerian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lembaga</a:t>
            </a:r>
            <a:r>
              <a:rPr lang="en-US" sz="1500" i="1" dirty="0">
                <a:latin typeface="Arial" pitchFamily="34" charset="0"/>
                <a:cs typeface="Arial" pitchFamily="34" charset="0"/>
              </a:rPr>
              <a:t>, </a:t>
            </a:r>
            <a:r>
              <a:rPr lang="en-US" sz="1500" i="1" dirty="0" err="1">
                <a:latin typeface="Arial" pitchFamily="34" charset="0"/>
                <a:cs typeface="Arial" pitchFamily="34" charset="0"/>
              </a:rPr>
              <a:t>maupun</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a:t>
            </a:r>
            <a:r>
              <a:rPr lang="en-US" sz="1500" i="1" dirty="0" err="1">
                <a:latin typeface="Arial" pitchFamily="34" charset="0"/>
                <a:cs typeface="Arial" pitchFamily="34" charset="0"/>
              </a:rPr>
              <a:t>cara</a:t>
            </a:r>
            <a:r>
              <a:rPr lang="en-US" sz="1500" i="1" dirty="0">
                <a:latin typeface="Arial" pitchFamily="34" charset="0"/>
                <a:cs typeface="Arial" pitchFamily="34" charset="0"/>
              </a:rPr>
              <a:t> </a:t>
            </a:r>
            <a:r>
              <a:rPr lang="en-US" sz="1500" i="1" dirty="0" err="1">
                <a:latin typeface="Arial" pitchFamily="34" charset="0"/>
                <a:cs typeface="Arial" pitchFamily="34" charset="0"/>
              </a:rPr>
              <a:t>mengundang</a:t>
            </a:r>
            <a:r>
              <a:rPr lang="en-US" sz="1500" i="1" dirty="0">
                <a:latin typeface="Arial" pitchFamily="34" charset="0"/>
                <a:cs typeface="Arial" pitchFamily="34" charset="0"/>
              </a:rPr>
              <a:t> </a:t>
            </a:r>
            <a:r>
              <a:rPr lang="en-US" sz="1500" i="1" dirty="0" err="1">
                <a:latin typeface="Arial" pitchFamily="34" charset="0"/>
                <a:cs typeface="Arial" pitchFamily="34" charset="0"/>
              </a:rPr>
              <a:t>partisipasi</a:t>
            </a:r>
            <a:r>
              <a:rPr lang="en-US" sz="1500" i="1" dirty="0">
                <a:latin typeface="Arial" pitchFamily="34" charset="0"/>
                <a:cs typeface="Arial" pitchFamily="34" charset="0"/>
              </a:rPr>
              <a:t> </a:t>
            </a:r>
            <a:r>
              <a:rPr lang="en-US" sz="1500" i="1" dirty="0" err="1">
                <a:latin typeface="Arial" pitchFamily="34" charset="0"/>
                <a:cs typeface="Arial" pitchFamily="34" charset="0"/>
              </a:rPr>
              <a:t>publik</a:t>
            </a:r>
            <a:r>
              <a:rPr lang="en-US" sz="1500" i="1" dirty="0">
                <a:latin typeface="Arial" pitchFamily="34" charset="0"/>
                <a:cs typeface="Arial" pitchFamily="34" charset="0"/>
              </a:rPr>
              <a:t> </a:t>
            </a:r>
            <a:r>
              <a:rPr lang="en-US" sz="1500" i="1" dirty="0" err="1">
                <a:latin typeface="Arial" pitchFamily="34" charset="0"/>
                <a:cs typeface="Arial" pitchFamily="34" charset="0"/>
              </a:rPr>
              <a:t>melalui</a:t>
            </a:r>
            <a:r>
              <a:rPr lang="en-US" sz="1500" i="1" dirty="0">
                <a:latin typeface="Arial" pitchFamily="34" charset="0"/>
                <a:cs typeface="Arial" pitchFamily="34" charset="0"/>
              </a:rPr>
              <a:t> </a:t>
            </a:r>
            <a:r>
              <a:rPr lang="en-US" sz="1500" i="1" dirty="0" err="1">
                <a:latin typeface="Arial" pitchFamily="34" charset="0"/>
                <a:cs typeface="Arial" pitchFamily="34" charset="0"/>
              </a:rPr>
              <a:t>keterbukaan</a:t>
            </a:r>
            <a:r>
              <a:rPr lang="en-US" sz="1500" i="1" dirty="0">
                <a:latin typeface="Arial" pitchFamily="34" charset="0"/>
                <a:cs typeface="Arial" pitchFamily="34" charset="0"/>
              </a:rPr>
              <a:t> </a:t>
            </a:r>
            <a:r>
              <a:rPr lang="en-US" sz="1500" i="1" dirty="0" err="1">
                <a:latin typeface="Arial" pitchFamily="34" charset="0"/>
                <a:cs typeface="Arial" pitchFamily="34" charset="0"/>
              </a:rPr>
              <a:t>informasi</a:t>
            </a:r>
            <a:endParaRPr lang="en-US" sz="1500" i="1" dirty="0">
              <a:latin typeface="Arial" pitchFamily="34" charset="0"/>
              <a:cs typeface="Arial" pitchFamily="34" charset="0"/>
            </a:endParaRPr>
          </a:p>
          <a:p>
            <a:pPr marL="171450" indent="-171450" algn="just">
              <a:buFont typeface="Wingdings" pitchFamily="2" charset="2"/>
              <a:buChar char="§"/>
            </a:pPr>
            <a:r>
              <a:rPr lang="en-US" sz="1500" i="1" dirty="0" err="1">
                <a:latin typeface="Arial" pitchFamily="34" charset="0"/>
                <a:cs typeface="Arial" pitchFamily="34" charset="0"/>
              </a:rPr>
              <a:t>mendukung</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memperkuat</a:t>
            </a:r>
            <a:r>
              <a:rPr lang="en-US" sz="1500" i="1" dirty="0">
                <a:latin typeface="Arial" pitchFamily="34" charset="0"/>
                <a:cs typeface="Arial" pitchFamily="34" charset="0"/>
              </a:rPr>
              <a:t> KPK, </a:t>
            </a:r>
            <a:r>
              <a:rPr lang="en-US" sz="1500" i="1" dirty="0" err="1">
                <a:latin typeface="Arial" pitchFamily="34" charset="0"/>
                <a:cs typeface="Arial" pitchFamily="34" charset="0"/>
              </a:rPr>
              <a:t>baik</a:t>
            </a:r>
            <a:r>
              <a:rPr lang="en-US" sz="1500" i="1" dirty="0">
                <a:latin typeface="Arial" pitchFamily="34" charset="0"/>
                <a:cs typeface="Arial" pitchFamily="34" charset="0"/>
              </a:rPr>
              <a:t> </a:t>
            </a:r>
            <a:r>
              <a:rPr lang="en-US" sz="1500" i="1" dirty="0" err="1">
                <a:latin typeface="Arial" pitchFamily="34" charset="0"/>
                <a:cs typeface="Arial" pitchFamily="34" charset="0"/>
              </a:rPr>
              <a:t>dari</a:t>
            </a:r>
            <a:r>
              <a:rPr lang="en-US" sz="1500" i="1" dirty="0">
                <a:latin typeface="Arial" pitchFamily="34" charset="0"/>
                <a:cs typeface="Arial" pitchFamily="34" charset="0"/>
              </a:rPr>
              <a:t> </a:t>
            </a:r>
            <a:r>
              <a:rPr lang="en-US" sz="1500" i="1" dirty="0" err="1">
                <a:latin typeface="Arial" pitchFamily="34" charset="0"/>
                <a:cs typeface="Arial" pitchFamily="34" charset="0"/>
              </a:rPr>
              <a:t>sisi</a:t>
            </a:r>
            <a:r>
              <a:rPr lang="en-US" sz="1500" i="1" dirty="0">
                <a:latin typeface="Arial" pitchFamily="34" charset="0"/>
                <a:cs typeface="Arial" pitchFamily="34" charset="0"/>
              </a:rPr>
              <a:t> </a:t>
            </a:r>
            <a:r>
              <a:rPr lang="en-US" sz="1500" i="1" dirty="0" err="1">
                <a:latin typeface="Arial" pitchFamily="34" charset="0"/>
                <a:cs typeface="Arial" pitchFamily="34" charset="0"/>
              </a:rPr>
              <a:t>kelembagaan</a:t>
            </a:r>
            <a:r>
              <a:rPr lang="en-US" sz="1500" i="1" dirty="0">
                <a:latin typeface="Arial" pitchFamily="34" charset="0"/>
                <a:cs typeface="Arial" pitchFamily="34" charset="0"/>
              </a:rPr>
              <a:t> </a:t>
            </a:r>
            <a:r>
              <a:rPr lang="en-US" sz="1500" i="1" dirty="0" err="1">
                <a:latin typeface="Arial" pitchFamily="34" charset="0"/>
                <a:cs typeface="Arial" pitchFamily="34" charset="0"/>
              </a:rPr>
              <a:t>maupun</a:t>
            </a:r>
            <a:r>
              <a:rPr lang="en-US" sz="1500" i="1" dirty="0">
                <a:latin typeface="Arial" pitchFamily="34" charset="0"/>
                <a:cs typeface="Arial" pitchFamily="34" charset="0"/>
              </a:rPr>
              <a:t> </a:t>
            </a:r>
            <a:r>
              <a:rPr lang="en-US" sz="1500" i="1" dirty="0" err="1">
                <a:latin typeface="Arial" pitchFamily="34" charset="0"/>
                <a:cs typeface="Arial" pitchFamily="34" charset="0"/>
              </a:rPr>
              <a:t>kemandirian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anggaran</a:t>
            </a:r>
            <a:r>
              <a:rPr lang="en-US" sz="1500" i="1" dirty="0">
                <a:latin typeface="Arial" pitchFamily="34" charset="0"/>
                <a:cs typeface="Arial" pitchFamily="34" charset="0"/>
              </a:rPr>
              <a:t>.</a:t>
            </a:r>
          </a:p>
          <a:p>
            <a:pPr marL="171450" indent="-171450" algn="just">
              <a:buFont typeface="Wingdings" pitchFamily="2" charset="2"/>
              <a:buChar char="§"/>
            </a:pPr>
            <a:r>
              <a:rPr lang="en-US" sz="1500" i="1" dirty="0" err="1">
                <a:latin typeface="Arial" pitchFamily="34" charset="0"/>
                <a:cs typeface="Arial" pitchFamily="34" charset="0"/>
              </a:rPr>
              <a:t>Reformasi</a:t>
            </a:r>
            <a:r>
              <a:rPr lang="en-US" sz="1500" i="1" dirty="0">
                <a:latin typeface="Arial" pitchFamily="34" charset="0"/>
                <a:cs typeface="Arial" pitchFamily="34" charset="0"/>
              </a:rPr>
              <a:t> internal di </a:t>
            </a:r>
            <a:r>
              <a:rPr lang="en-US" sz="1500" i="1" dirty="0" err="1">
                <a:latin typeface="Arial" pitchFamily="34" charset="0"/>
                <a:cs typeface="Arial" pitchFamily="34" charset="0"/>
              </a:rPr>
              <a:t>institusi</a:t>
            </a:r>
            <a:r>
              <a:rPr lang="en-US" sz="1500" i="1" dirty="0">
                <a:latin typeface="Arial" pitchFamily="34" charset="0"/>
                <a:cs typeface="Arial" pitchFamily="34" charset="0"/>
              </a:rPr>
              <a:t> </a:t>
            </a:r>
            <a:r>
              <a:rPr lang="en-US" sz="1500" i="1" dirty="0" err="1">
                <a:latin typeface="Arial" pitchFamily="34" charset="0"/>
                <a:cs typeface="Arial" pitchFamily="34" charset="0"/>
              </a:rPr>
              <a:t>Kejaksaan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Kepolisian</a:t>
            </a:r>
            <a:r>
              <a:rPr lang="en-US" sz="1500" i="1" dirty="0">
                <a:latin typeface="Arial" pitchFamily="34" charset="0"/>
                <a:cs typeface="Arial" pitchFamily="34" charset="0"/>
              </a:rPr>
              <a:t> </a:t>
            </a:r>
            <a:r>
              <a:rPr lang="en-US" sz="1500" i="1" dirty="0" err="1">
                <a:latin typeface="Arial" pitchFamily="34" charset="0"/>
                <a:cs typeface="Arial" pitchFamily="34" charset="0"/>
              </a:rPr>
              <a:t>juga</a:t>
            </a:r>
            <a:r>
              <a:rPr lang="en-US" sz="1500" i="1" dirty="0">
                <a:latin typeface="Arial" pitchFamily="34" charset="0"/>
                <a:cs typeface="Arial" pitchFamily="34" charset="0"/>
              </a:rPr>
              <a:t> </a:t>
            </a:r>
            <a:r>
              <a:rPr lang="en-US" sz="1500" i="1" dirty="0" err="1">
                <a:latin typeface="Arial" pitchFamily="34" charset="0"/>
                <a:cs typeface="Arial" pitchFamily="34" charset="0"/>
              </a:rPr>
              <a:t>harus</a:t>
            </a:r>
            <a:r>
              <a:rPr lang="en-US" sz="1500" i="1" dirty="0">
                <a:latin typeface="Arial" pitchFamily="34" charset="0"/>
                <a:cs typeface="Arial" pitchFamily="34" charset="0"/>
              </a:rPr>
              <a:t> </a:t>
            </a:r>
            <a:r>
              <a:rPr lang="en-US" sz="1500" i="1" dirty="0" err="1">
                <a:latin typeface="Arial" pitchFamily="34" charset="0"/>
                <a:cs typeface="Arial" pitchFamily="34" charset="0"/>
              </a:rPr>
              <a:t>terus</a:t>
            </a:r>
            <a:r>
              <a:rPr lang="en-US" sz="1500" i="1" dirty="0">
                <a:latin typeface="Arial" pitchFamily="34" charset="0"/>
                <a:cs typeface="Arial" pitchFamily="34" charset="0"/>
              </a:rPr>
              <a:t> </a:t>
            </a:r>
            <a:r>
              <a:rPr lang="en-US" sz="1500" i="1" dirty="0" err="1">
                <a:latin typeface="Arial" pitchFamily="34" charset="0"/>
                <a:cs typeface="Arial" pitchFamily="34" charset="0"/>
              </a:rPr>
              <a:t>berjalan</a:t>
            </a:r>
            <a:r>
              <a:rPr lang="en-US" sz="1500" i="1" dirty="0">
                <a:latin typeface="Arial" pitchFamily="34" charset="0"/>
                <a:cs typeface="Arial" pitchFamily="34" charset="0"/>
              </a:rPr>
              <a:t> </a:t>
            </a:r>
            <a:r>
              <a:rPr lang="en-US" sz="1500" i="1" dirty="0" err="1">
                <a:latin typeface="Arial" pitchFamily="34" charset="0"/>
                <a:cs typeface="Arial" pitchFamily="34" charset="0"/>
              </a:rPr>
              <a:t>untuk</a:t>
            </a:r>
            <a:r>
              <a:rPr lang="en-US" sz="1500" i="1" dirty="0">
                <a:latin typeface="Arial" pitchFamily="34" charset="0"/>
                <a:cs typeface="Arial" pitchFamily="34" charset="0"/>
              </a:rPr>
              <a:t> </a:t>
            </a:r>
            <a:r>
              <a:rPr lang="en-US" sz="1500" i="1" dirty="0" err="1">
                <a:latin typeface="Arial" pitchFamily="34" charset="0"/>
                <a:cs typeface="Arial" pitchFamily="34" charset="0"/>
              </a:rPr>
              <a:t>menghasilkan</a:t>
            </a:r>
            <a:r>
              <a:rPr lang="en-US" sz="1500" i="1" dirty="0">
                <a:latin typeface="Arial" pitchFamily="34" charset="0"/>
                <a:cs typeface="Arial" pitchFamily="34" charset="0"/>
              </a:rPr>
              <a:t> </a:t>
            </a:r>
            <a:r>
              <a:rPr lang="en-US" sz="1500" i="1" dirty="0" err="1">
                <a:latin typeface="Arial" pitchFamily="34" charset="0"/>
                <a:cs typeface="Arial" pitchFamily="34" charset="0"/>
              </a:rPr>
              <a:t>penegakan</a:t>
            </a:r>
            <a:r>
              <a:rPr lang="en-US" sz="1500" i="1" dirty="0">
                <a:latin typeface="Arial" pitchFamily="34" charset="0"/>
                <a:cs typeface="Arial" pitchFamily="34" charset="0"/>
              </a:rPr>
              <a:t> </a:t>
            </a:r>
            <a:r>
              <a:rPr lang="en-US" sz="1500" i="1" dirty="0" err="1">
                <a:latin typeface="Arial" pitchFamily="34" charset="0"/>
                <a:cs typeface="Arial" pitchFamily="34" charset="0"/>
              </a:rPr>
              <a:t>hukum</a:t>
            </a:r>
            <a:r>
              <a:rPr lang="en-US" sz="1500" i="1" dirty="0">
                <a:latin typeface="Arial" pitchFamily="34" charset="0"/>
                <a:cs typeface="Arial" pitchFamily="34" charset="0"/>
              </a:rPr>
              <a:t> yang </a:t>
            </a:r>
            <a:r>
              <a:rPr lang="en-US" sz="1500" i="1" dirty="0" err="1">
                <a:latin typeface="Arial" pitchFamily="34" charset="0"/>
                <a:cs typeface="Arial" pitchFamily="34" charset="0"/>
              </a:rPr>
              <a:t>profesional</a:t>
            </a:r>
            <a:r>
              <a:rPr lang="en-US" sz="1500" i="1" dirty="0">
                <a:latin typeface="Arial" pitchFamily="34" charset="0"/>
                <a:cs typeface="Arial" pitchFamily="34" charset="0"/>
              </a:rPr>
              <a:t>.</a:t>
            </a:r>
          </a:p>
          <a:p>
            <a:pPr marL="171450" indent="-171450" algn="just">
              <a:buFont typeface="Wingdings" pitchFamily="2" charset="2"/>
              <a:buChar char="§"/>
            </a:pPr>
            <a:r>
              <a:rPr lang="en-US" sz="1500" i="1" dirty="0" err="1">
                <a:latin typeface="Arial" pitchFamily="34" charset="0"/>
                <a:cs typeface="Arial" pitchFamily="34" charset="0"/>
              </a:rPr>
              <a:t>Kepolisian</a:t>
            </a:r>
            <a:r>
              <a:rPr lang="en-US" sz="1500" i="1" dirty="0">
                <a:latin typeface="Arial" pitchFamily="34" charset="0"/>
                <a:cs typeface="Arial" pitchFamily="34" charset="0"/>
              </a:rPr>
              <a:t> </a:t>
            </a:r>
            <a:r>
              <a:rPr lang="en-US" sz="1500" i="1" dirty="0" err="1">
                <a:latin typeface="Arial" pitchFamily="34" charset="0"/>
                <a:cs typeface="Arial" pitchFamily="34" charset="0"/>
              </a:rPr>
              <a:t>dan</a:t>
            </a:r>
            <a:r>
              <a:rPr lang="en-US" sz="1500" i="1" dirty="0">
                <a:latin typeface="Arial" pitchFamily="34" charset="0"/>
                <a:cs typeface="Arial" pitchFamily="34" charset="0"/>
              </a:rPr>
              <a:t> </a:t>
            </a:r>
            <a:r>
              <a:rPr lang="en-US" sz="1500" i="1" dirty="0" err="1">
                <a:latin typeface="Arial" pitchFamily="34" charset="0"/>
                <a:cs typeface="Arial" pitchFamily="34" charset="0"/>
              </a:rPr>
              <a:t>Kejaksaan</a:t>
            </a:r>
            <a:r>
              <a:rPr lang="en-US" sz="1500" i="1" dirty="0">
                <a:latin typeface="Arial" pitchFamily="34" charset="0"/>
                <a:cs typeface="Arial" pitchFamily="34" charset="0"/>
              </a:rPr>
              <a:t> </a:t>
            </a:r>
            <a:r>
              <a:rPr lang="en-US" sz="1500" i="1" dirty="0" err="1">
                <a:latin typeface="Arial" pitchFamily="34" charset="0"/>
                <a:cs typeface="Arial" pitchFamily="34" charset="0"/>
              </a:rPr>
              <a:t>Agung</a:t>
            </a:r>
            <a:r>
              <a:rPr lang="en-US" sz="1500" i="1" dirty="0">
                <a:latin typeface="Arial" pitchFamily="34" charset="0"/>
                <a:cs typeface="Arial" pitchFamily="34" charset="0"/>
              </a:rPr>
              <a:t> </a:t>
            </a:r>
            <a:r>
              <a:rPr lang="en-US" sz="1500" i="1" dirty="0" err="1">
                <a:latin typeface="Arial" pitchFamily="34" charset="0"/>
                <a:cs typeface="Arial" pitchFamily="34" charset="0"/>
              </a:rPr>
              <a:t>harus</a:t>
            </a:r>
            <a:r>
              <a:rPr lang="en-US" sz="1500" i="1" dirty="0">
                <a:latin typeface="Arial" pitchFamily="34" charset="0"/>
                <a:cs typeface="Arial" pitchFamily="34" charset="0"/>
              </a:rPr>
              <a:t> </a:t>
            </a:r>
            <a:r>
              <a:rPr lang="en-US" sz="1500" i="1" dirty="0" err="1">
                <a:latin typeface="Arial" pitchFamily="34" charset="0"/>
                <a:cs typeface="Arial" pitchFamily="34" charset="0"/>
              </a:rPr>
              <a:t>memperkuat</a:t>
            </a:r>
            <a:r>
              <a:rPr lang="en-US" sz="1500" i="1" dirty="0">
                <a:latin typeface="Arial" pitchFamily="34" charset="0"/>
                <a:cs typeface="Arial" pitchFamily="34" charset="0"/>
              </a:rPr>
              <a:t> </a:t>
            </a:r>
            <a:r>
              <a:rPr lang="en-US" sz="1500" i="1" dirty="0" err="1">
                <a:latin typeface="Arial" pitchFamily="34" charset="0"/>
                <a:cs typeface="Arial" pitchFamily="34" charset="0"/>
              </a:rPr>
              <a:t>sinergi</a:t>
            </a:r>
            <a:r>
              <a:rPr lang="en-US" sz="1500" i="1" dirty="0">
                <a:latin typeface="Arial" pitchFamily="34" charset="0"/>
                <a:cs typeface="Arial" pitchFamily="34" charset="0"/>
              </a:rPr>
              <a:t> </a:t>
            </a:r>
            <a:r>
              <a:rPr lang="en-US" sz="1500" i="1" dirty="0" err="1">
                <a:latin typeface="Arial" pitchFamily="34" charset="0"/>
                <a:cs typeface="Arial" pitchFamily="34" charset="0"/>
              </a:rPr>
              <a:t>dengan</a:t>
            </a:r>
            <a:r>
              <a:rPr lang="en-US" sz="1500" i="1" dirty="0">
                <a:latin typeface="Arial" pitchFamily="34" charset="0"/>
                <a:cs typeface="Arial" pitchFamily="34" charset="0"/>
              </a:rPr>
              <a:t> KPK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98809"/>
            <a:ext cx="8077200" cy="2215991"/>
          </a:xfrm>
          <a:prstGeom prst="rect">
            <a:avLst/>
          </a:prstGeom>
        </p:spPr>
        <p:txBody>
          <a:bodyPr wrap="square">
            <a:spAutoFit/>
          </a:bodyPr>
          <a:lstStyle/>
          <a:p>
            <a:pPr algn="ctr"/>
            <a:r>
              <a:rPr lang="en-US" sz="5400" b="1" dirty="0" err="1"/>
              <a:t>Aksi</a:t>
            </a:r>
            <a:r>
              <a:rPr lang="en-US" sz="5400" b="1" dirty="0"/>
              <a:t> : 4</a:t>
            </a:r>
          </a:p>
          <a:p>
            <a:pPr algn="ctr"/>
            <a:r>
              <a:rPr lang="en-US" sz="2800" b="1" dirty="0" err="1"/>
              <a:t>Peningkatan</a:t>
            </a:r>
            <a:r>
              <a:rPr lang="en-US" sz="2800" b="1" dirty="0"/>
              <a:t> </a:t>
            </a:r>
            <a:r>
              <a:rPr lang="en-US" sz="2800" b="1" dirty="0" err="1"/>
              <a:t>transparansi</a:t>
            </a:r>
            <a:r>
              <a:rPr lang="en-US" sz="2800" b="1" dirty="0"/>
              <a:t> dan </a:t>
            </a:r>
            <a:r>
              <a:rPr lang="en-US" sz="2800" b="1" dirty="0" err="1"/>
              <a:t>akuntabilitas</a:t>
            </a:r>
            <a:r>
              <a:rPr lang="en-US" sz="2800" b="1" dirty="0"/>
              <a:t> </a:t>
            </a:r>
            <a:r>
              <a:rPr lang="en-US" sz="2800" b="1" dirty="0" err="1"/>
              <a:t>penyaluran</a:t>
            </a:r>
            <a:r>
              <a:rPr lang="en-US" sz="2800" b="1" dirty="0"/>
              <a:t> </a:t>
            </a:r>
            <a:r>
              <a:rPr lang="en-US" sz="2800" b="1" dirty="0" err="1"/>
              <a:t>serta</a:t>
            </a:r>
            <a:r>
              <a:rPr lang="en-US" sz="2800" b="1" dirty="0"/>
              <a:t> </a:t>
            </a:r>
            <a:r>
              <a:rPr lang="en-US" sz="2800" b="1" dirty="0" err="1"/>
              <a:t>penggunaan</a:t>
            </a:r>
            <a:r>
              <a:rPr lang="en-US" sz="2800" b="1" dirty="0"/>
              <a:t> Dana </a:t>
            </a:r>
            <a:r>
              <a:rPr lang="en-US" sz="2800" b="1" dirty="0" err="1"/>
              <a:t>Hibah</a:t>
            </a:r>
            <a:r>
              <a:rPr lang="en-US" sz="2800" b="1" dirty="0"/>
              <a:t> dan </a:t>
            </a:r>
            <a:r>
              <a:rPr lang="en-US" sz="2800" b="1" dirty="0" err="1"/>
              <a:t>Bantuan</a:t>
            </a:r>
            <a:r>
              <a:rPr lang="en-US" sz="2800" b="1" dirty="0"/>
              <a:t> </a:t>
            </a:r>
            <a:r>
              <a:rPr lang="en-US" sz="2800" b="1" dirty="0" err="1"/>
              <a:t>Sosial</a:t>
            </a:r>
            <a:endParaRPr 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99849020"/>
              </p:ext>
            </p:extLst>
          </p:nvPr>
        </p:nvGraphicFramePr>
        <p:xfrm>
          <a:off x="197071" y="838201"/>
          <a:ext cx="8794526" cy="5458540"/>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201109">
                  <a:extLst>
                    <a:ext uri="{9D8B030D-6E8A-4147-A177-3AD203B41FA5}">
                      <a16:colId xmlns:a16="http://schemas.microsoft.com/office/drawing/2014/main" xmlns="" val="20002"/>
                    </a:ext>
                  </a:extLst>
                </a:gridCol>
                <a:gridCol w="957516">
                  <a:extLst>
                    <a:ext uri="{9D8B030D-6E8A-4147-A177-3AD203B41FA5}">
                      <a16:colId xmlns:a16="http://schemas.microsoft.com/office/drawing/2014/main" xmlns="" val="20003"/>
                    </a:ext>
                  </a:extLst>
                </a:gridCol>
                <a:gridCol w="889122">
                  <a:extLst>
                    <a:ext uri="{9D8B030D-6E8A-4147-A177-3AD203B41FA5}">
                      <a16:colId xmlns:a16="http://schemas.microsoft.com/office/drawing/2014/main" xmlns="" val="20004"/>
                    </a:ext>
                  </a:extLst>
                </a:gridCol>
                <a:gridCol w="957516">
                  <a:extLst>
                    <a:ext uri="{9D8B030D-6E8A-4147-A177-3AD203B41FA5}">
                      <a16:colId xmlns:a16="http://schemas.microsoft.com/office/drawing/2014/main" xmlns="" val="20005"/>
                    </a:ext>
                  </a:extLst>
                </a:gridCol>
                <a:gridCol w="1025910">
                  <a:extLst>
                    <a:ext uri="{9D8B030D-6E8A-4147-A177-3AD203B41FA5}">
                      <a16:colId xmlns:a16="http://schemas.microsoft.com/office/drawing/2014/main" xmlns="" val="20006"/>
                    </a:ext>
                  </a:extLst>
                </a:gridCol>
                <a:gridCol w="615546">
                  <a:extLst>
                    <a:ext uri="{9D8B030D-6E8A-4147-A177-3AD203B41FA5}">
                      <a16:colId xmlns:a16="http://schemas.microsoft.com/office/drawing/2014/main" xmlns="" val="20007"/>
                    </a:ext>
                  </a:extLst>
                </a:gridCol>
                <a:gridCol w="997610">
                  <a:extLst>
                    <a:ext uri="{9D8B030D-6E8A-4147-A177-3AD203B41FA5}">
                      <a16:colId xmlns:a16="http://schemas.microsoft.com/office/drawing/2014/main" xmlns="" val="20008"/>
                    </a:ext>
                  </a:extLst>
                </a:gridCol>
                <a:gridCol w="997610">
                  <a:extLst>
                    <a:ext uri="{9D8B030D-6E8A-4147-A177-3AD203B41FA5}">
                      <a16:colId xmlns:a16="http://schemas.microsoft.com/office/drawing/2014/main" xmlns="" val="20009"/>
                    </a:ext>
                  </a:extLst>
                </a:gridCol>
              </a:tblGrid>
              <a:tr h="521915">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aseline="0" dirty="0"/>
                        <a:t>SKPD PENANGGUNG JAWAB</a:t>
                      </a:r>
                      <a:endParaRPr lang="en-US" sz="800" dirty="0"/>
                    </a:p>
                    <a:p>
                      <a:pPr algn="ctr"/>
                      <a:endParaRPr lang="en-US" sz="800" dirty="0"/>
                    </a:p>
                  </a:txBody>
                  <a:tcPr anchor="ctr"/>
                </a:tc>
                <a:extLst>
                  <a:ext uri="{0D108BD9-81ED-4DB2-BD59-A6C34878D82A}">
                    <a16:rowId xmlns:a16="http://schemas.microsoft.com/office/drawing/2014/main" xmlns="" val="10000"/>
                  </a:ext>
                </a:extLst>
              </a:tr>
              <a:tr h="246460">
                <a:tc>
                  <a:txBody>
                    <a:bodyPr/>
                    <a:lstStyle/>
                    <a:p>
                      <a:pPr algn="ctr"/>
                      <a:endParaRPr lang="en-US" sz="900" dirty="0"/>
                    </a:p>
                  </a:txBody>
                  <a:tcPr/>
                </a:tc>
                <a:tc>
                  <a:txBody>
                    <a:bodyPr/>
                    <a:lstStyle/>
                    <a:p>
                      <a:pPr algn="ctr"/>
                      <a:r>
                        <a:rPr lang="en-US" sz="900" dirty="0">
                          <a:solidFill>
                            <a:schemeClr val="tx1"/>
                          </a:solidFill>
                        </a:rPr>
                        <a:t>(1)</a:t>
                      </a:r>
                    </a:p>
                  </a:txBody>
                  <a:tcPr/>
                </a:tc>
                <a:tc>
                  <a:txBody>
                    <a:bodyPr/>
                    <a:lstStyle/>
                    <a:p>
                      <a:pPr algn="ctr"/>
                      <a:r>
                        <a:rPr lang="en-US" sz="900" dirty="0">
                          <a:solidFill>
                            <a:schemeClr val="tx1"/>
                          </a:solidFill>
                        </a:rPr>
                        <a:t>(2)</a:t>
                      </a:r>
                    </a:p>
                  </a:txBody>
                  <a:tcPr/>
                </a:tc>
                <a:tc>
                  <a:txBody>
                    <a:bodyPr/>
                    <a:lstStyle/>
                    <a:p>
                      <a:pPr algn="ctr"/>
                      <a:r>
                        <a:rPr lang="en-US" sz="900" dirty="0">
                          <a:solidFill>
                            <a:schemeClr val="tx1"/>
                          </a:solidFill>
                        </a:rPr>
                        <a:t>(3)</a:t>
                      </a:r>
                    </a:p>
                  </a:txBody>
                  <a:tcPr/>
                </a:tc>
                <a:tc>
                  <a:txBody>
                    <a:bodyPr/>
                    <a:lstStyle/>
                    <a:p>
                      <a:pPr algn="ctr"/>
                      <a:r>
                        <a:rPr lang="en-US" sz="900" dirty="0">
                          <a:solidFill>
                            <a:schemeClr val="tx1"/>
                          </a:solidFill>
                        </a:rPr>
                        <a:t>(4)</a:t>
                      </a:r>
                    </a:p>
                  </a:txBody>
                  <a:tcPr/>
                </a:tc>
                <a:tc>
                  <a:txBody>
                    <a:bodyPr/>
                    <a:lstStyle/>
                    <a:p>
                      <a:pPr algn="ctr"/>
                      <a:r>
                        <a:rPr lang="en-US" sz="900" dirty="0">
                          <a:solidFill>
                            <a:schemeClr val="tx1"/>
                          </a:solidFill>
                        </a:rPr>
                        <a:t>(5)</a:t>
                      </a:r>
                    </a:p>
                  </a:txBody>
                  <a:tcPr/>
                </a:tc>
                <a:tc>
                  <a:txBody>
                    <a:bodyPr/>
                    <a:lstStyle/>
                    <a:p>
                      <a:pPr algn="ctr"/>
                      <a:r>
                        <a:rPr lang="en-US" sz="900" dirty="0">
                          <a:solidFill>
                            <a:schemeClr val="tx1"/>
                          </a:solidFill>
                        </a:rPr>
                        <a:t>(6)</a:t>
                      </a:r>
                    </a:p>
                  </a:txBody>
                  <a:tcPr/>
                </a:tc>
                <a:tc>
                  <a:txBody>
                    <a:bodyPr/>
                    <a:lstStyle/>
                    <a:p>
                      <a:pPr algn="ctr"/>
                      <a:r>
                        <a:rPr lang="en-US" sz="900" dirty="0">
                          <a:solidFill>
                            <a:schemeClr val="tx1"/>
                          </a:solidFill>
                        </a:rPr>
                        <a:t>(7)</a:t>
                      </a:r>
                    </a:p>
                  </a:txBody>
                  <a:tcPr/>
                </a:tc>
                <a:tc>
                  <a:txBody>
                    <a:bodyPr/>
                    <a:lstStyle/>
                    <a:p>
                      <a:pPr algn="ctr"/>
                      <a:r>
                        <a:rPr lang="en-US" sz="900" dirty="0">
                          <a:solidFill>
                            <a:schemeClr val="tx1"/>
                          </a:solidFill>
                        </a:rPr>
                        <a:t>(8)</a:t>
                      </a:r>
                    </a:p>
                  </a:txBody>
                  <a:tcPr/>
                </a:tc>
                <a:tc>
                  <a:txBody>
                    <a:bodyPr/>
                    <a:lstStyle/>
                    <a:p>
                      <a:pPr algn="ctr"/>
                      <a:r>
                        <a:rPr lang="en-US" sz="900" dirty="0">
                          <a:solidFill>
                            <a:schemeClr val="tx1"/>
                          </a:solidFill>
                        </a:rPr>
                        <a:t>(9)</a:t>
                      </a:r>
                    </a:p>
                  </a:txBody>
                  <a:tcPr/>
                </a:tc>
                <a:extLst>
                  <a:ext uri="{0D108BD9-81ED-4DB2-BD59-A6C34878D82A}">
                    <a16:rowId xmlns:a16="http://schemas.microsoft.com/office/drawing/2014/main" xmlns="" val="10001"/>
                  </a:ext>
                </a:extLst>
              </a:tr>
              <a:tr h="1594742">
                <a:tc>
                  <a:txBody>
                    <a:bodyPr/>
                    <a:lstStyle/>
                    <a:p>
                      <a:r>
                        <a:rPr lang="en-US" sz="800" dirty="0"/>
                        <a:t>1</a:t>
                      </a:r>
                    </a:p>
                  </a:txBody>
                  <a:tcPr>
                    <a:solidFill>
                      <a:schemeClr val="accent1">
                        <a:lumMod val="20000"/>
                        <a:lumOff val="80000"/>
                      </a:schemeClr>
                    </a:solidFill>
                  </a:tcPr>
                </a:tc>
                <a:tc>
                  <a:txBody>
                    <a:bodyPr/>
                    <a:lstStyle/>
                    <a:p>
                      <a:r>
                        <a:rPr lang="en-US" sz="800" dirty="0" err="1"/>
                        <a:t>Peningkatan</a:t>
                      </a:r>
                      <a:r>
                        <a:rPr lang="en-US" sz="800" baseline="0" dirty="0"/>
                        <a:t> </a:t>
                      </a:r>
                      <a:r>
                        <a:rPr lang="en-US" sz="800" baseline="0" dirty="0" err="1"/>
                        <a:t>transparansi</a:t>
                      </a:r>
                      <a:r>
                        <a:rPr lang="en-US" sz="800" baseline="0" dirty="0"/>
                        <a:t> dan </a:t>
                      </a:r>
                      <a:r>
                        <a:rPr lang="en-US" sz="800" baseline="0" dirty="0" err="1"/>
                        <a:t>akuntabilitas</a:t>
                      </a:r>
                      <a:r>
                        <a:rPr lang="en-US" sz="800" baseline="0" dirty="0"/>
                        <a:t> </a:t>
                      </a:r>
                      <a:r>
                        <a:rPr lang="en-US" sz="800" baseline="0" dirty="0" err="1"/>
                        <a:t>penyaluran</a:t>
                      </a:r>
                      <a:r>
                        <a:rPr lang="en-US" sz="800" baseline="0" dirty="0"/>
                        <a:t> </a:t>
                      </a:r>
                      <a:r>
                        <a:rPr lang="en-US" sz="800" baseline="0" dirty="0" err="1"/>
                        <a:t>serta</a:t>
                      </a:r>
                      <a:r>
                        <a:rPr lang="en-US" sz="800" baseline="0" dirty="0"/>
                        <a:t> </a:t>
                      </a:r>
                      <a:r>
                        <a:rPr lang="en-US" sz="800" baseline="0" dirty="0" err="1"/>
                        <a:t>penggunaan</a:t>
                      </a:r>
                      <a:r>
                        <a:rPr lang="en-US" sz="800" baseline="0" dirty="0"/>
                        <a:t> Dana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dirty="0"/>
                    </a:p>
                  </a:txBody>
                  <a:tcPr>
                    <a:solidFill>
                      <a:schemeClr val="accent1">
                        <a:lumMod val="20000"/>
                        <a:lumOff val="80000"/>
                      </a:schemeClr>
                    </a:solidFill>
                  </a:tcPr>
                </a:tc>
                <a:tc>
                  <a:txBody>
                    <a:bodyPr/>
                    <a:lstStyle/>
                    <a:p>
                      <a:r>
                        <a:rPr lang="en-US" sz="800" dirty="0" err="1"/>
                        <a:t>Pemerintah</a:t>
                      </a:r>
                      <a:r>
                        <a:rPr lang="en-US" sz="800" baseline="0" dirty="0"/>
                        <a:t> </a:t>
                      </a:r>
                      <a:r>
                        <a:rPr lang="en-US" sz="800" baseline="0" dirty="0" err="1"/>
                        <a:t>Provinsi</a:t>
                      </a:r>
                      <a:r>
                        <a:rPr lang="en-US" sz="800" baseline="0" dirty="0"/>
                        <a:t>/</a:t>
                      </a:r>
                      <a:r>
                        <a:rPr lang="en-US" sz="800" baseline="0" dirty="0" err="1"/>
                        <a:t>Kabupaten</a:t>
                      </a:r>
                      <a:r>
                        <a:rPr lang="en-US" sz="800" baseline="0" dirty="0"/>
                        <a:t>/Kota (</a:t>
                      </a:r>
                      <a:r>
                        <a:rPr lang="en-US" sz="800" baseline="0" dirty="0" err="1"/>
                        <a:t>Gubernur</a:t>
                      </a:r>
                      <a:r>
                        <a:rPr lang="en-US" sz="800" baseline="0" dirty="0"/>
                        <a:t>/</a:t>
                      </a:r>
                      <a:r>
                        <a:rPr lang="en-US" sz="800" baseline="0" dirty="0" err="1"/>
                        <a:t>Bupati</a:t>
                      </a:r>
                      <a:r>
                        <a:rPr lang="en-US" sz="800" baseline="0" dirty="0"/>
                        <a:t>/</a:t>
                      </a:r>
                      <a:r>
                        <a:rPr lang="en-US" sz="800" baseline="0" dirty="0" err="1"/>
                        <a:t>Walikota</a:t>
                      </a:r>
                      <a:r>
                        <a:rPr lang="en-US" sz="800" baseline="0" dirty="0"/>
                        <a:t>)</a:t>
                      </a:r>
                      <a:endParaRPr lang="en-US" sz="800" dirty="0"/>
                    </a:p>
                  </a:txBody>
                  <a:tcPr>
                    <a:solidFill>
                      <a:schemeClr val="accent1">
                        <a:lumMod val="20000"/>
                        <a:lumOff val="80000"/>
                      </a:schemeClr>
                    </a:solidFill>
                  </a:tcPr>
                </a:tc>
                <a:tc>
                  <a:txBody>
                    <a:bodyPr/>
                    <a:lstStyle/>
                    <a:p>
                      <a:pPr marL="228600" indent="-228600">
                        <a:buAutoNum type="arabicPeriod"/>
                      </a:pPr>
                      <a:r>
                        <a:rPr lang="en-US" sz="800" baseline="0" dirty="0" err="1"/>
                        <a:t>Kementerian</a:t>
                      </a:r>
                      <a:r>
                        <a:rPr lang="en-US" sz="800" baseline="0" dirty="0"/>
                        <a:t> </a:t>
                      </a:r>
                      <a:r>
                        <a:rPr lang="en-US" sz="800" baseline="0" dirty="0" err="1"/>
                        <a:t>Dalam</a:t>
                      </a:r>
                      <a:r>
                        <a:rPr lang="en-US" sz="800" baseline="0" dirty="0"/>
                        <a:t> </a:t>
                      </a:r>
                      <a:r>
                        <a:rPr lang="en-US" sz="800" baseline="0" dirty="0" err="1"/>
                        <a:t>Negeri</a:t>
                      </a:r>
                      <a:endParaRPr lang="en-US" sz="800" baseline="0" dirty="0"/>
                    </a:p>
                    <a:p>
                      <a:pPr marL="228600" indent="-228600">
                        <a:buAutoNum type="arabicPeriod"/>
                      </a:pPr>
                      <a:r>
                        <a:rPr lang="en-US" sz="800" baseline="0" dirty="0" err="1"/>
                        <a:t>Kementerian</a:t>
                      </a:r>
                      <a:r>
                        <a:rPr lang="en-US" sz="800" baseline="0" dirty="0"/>
                        <a:t> </a:t>
                      </a:r>
                      <a:r>
                        <a:rPr lang="en-US" sz="800" baseline="0" dirty="0" err="1"/>
                        <a:t>Perencanaan</a:t>
                      </a:r>
                      <a:r>
                        <a:rPr lang="en-US" sz="800" baseline="0" dirty="0"/>
                        <a:t> Pembangunan </a:t>
                      </a:r>
                      <a:r>
                        <a:rPr lang="en-US" sz="800" baseline="0" dirty="0" err="1"/>
                        <a:t>Nasional</a:t>
                      </a:r>
                      <a:r>
                        <a:rPr lang="en-US" sz="800" baseline="0" dirty="0"/>
                        <a:t>/</a:t>
                      </a:r>
                      <a:r>
                        <a:rPr lang="en-US" sz="800" baseline="0" dirty="0" err="1"/>
                        <a:t>Badan</a:t>
                      </a:r>
                      <a:r>
                        <a:rPr lang="en-US" sz="800" baseline="0" dirty="0"/>
                        <a:t> </a:t>
                      </a:r>
                      <a:r>
                        <a:rPr lang="en-US" sz="800" baseline="0" dirty="0" err="1"/>
                        <a:t>Perencanaan</a:t>
                      </a:r>
                      <a:r>
                        <a:rPr lang="en-US" sz="800" baseline="0" dirty="0"/>
                        <a:t> Pembangunan </a:t>
                      </a:r>
                      <a:r>
                        <a:rPr lang="en-US" sz="800" baseline="0" dirty="0" err="1"/>
                        <a:t>Nasionall</a:t>
                      </a:r>
                      <a:r>
                        <a:rPr lang="en-US" sz="800" baseline="0" dirty="0"/>
                        <a:t>; dan</a:t>
                      </a:r>
                    </a:p>
                    <a:p>
                      <a:pPr marL="228600" indent="-228600">
                        <a:buAutoNum type="arabicPeriod"/>
                      </a:pPr>
                      <a:r>
                        <a:rPr lang="en-US" sz="800" baseline="0" dirty="0" err="1"/>
                        <a:t>Kementerian</a:t>
                      </a:r>
                      <a:r>
                        <a:rPr lang="en-US" sz="800" baseline="0" dirty="0"/>
                        <a:t> </a:t>
                      </a:r>
                      <a:r>
                        <a:rPr lang="en-US" sz="800" baseline="0" dirty="0" err="1"/>
                        <a:t>Keuangan</a:t>
                      </a:r>
                      <a:endParaRPr lang="en-US" sz="800" baseline="0" dirty="0"/>
                    </a:p>
                  </a:txBody>
                  <a:tcPr>
                    <a:solidFill>
                      <a:schemeClr val="accent1">
                        <a:lumMod val="20000"/>
                        <a:lumOff val="80000"/>
                      </a:schemeClr>
                    </a:solidFill>
                  </a:tcPr>
                </a:tc>
                <a:tc>
                  <a:txBody>
                    <a:bodyPr/>
                    <a:lstStyle/>
                    <a:p>
                      <a:pPr marL="0" indent="0">
                        <a:buNone/>
                      </a:pPr>
                      <a:r>
                        <a:rPr lang="en-US" sz="800" baseline="0" dirty="0" err="1"/>
                        <a:t>Berkurangnya</a:t>
                      </a:r>
                      <a:r>
                        <a:rPr lang="en-US" sz="800" baseline="0" dirty="0"/>
                        <a:t> </a:t>
                      </a:r>
                      <a:r>
                        <a:rPr lang="en-US" sz="800" baseline="0" dirty="0" err="1"/>
                        <a:t>penyimpangan</a:t>
                      </a:r>
                      <a:r>
                        <a:rPr lang="en-US" sz="800" baseline="0" dirty="0"/>
                        <a:t> </a:t>
                      </a:r>
                      <a:r>
                        <a:rPr lang="en-US" sz="800" baseline="0" dirty="0" err="1"/>
                        <a:t>dalam</a:t>
                      </a:r>
                      <a:r>
                        <a:rPr lang="en-US" sz="800" baseline="0" dirty="0"/>
                        <a:t> </a:t>
                      </a:r>
                      <a:r>
                        <a:rPr lang="en-US" sz="800" baseline="0" dirty="0" err="1"/>
                        <a:t>penyaluran</a:t>
                      </a:r>
                      <a:r>
                        <a:rPr lang="en-US" sz="800" baseline="0" dirty="0"/>
                        <a:t> dan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baseline="0" dirty="0"/>
                    </a:p>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r>
                        <a:rPr lang="en-US" sz="800" baseline="0" dirty="0" err="1"/>
                        <a:t>Publikasi</a:t>
                      </a:r>
                      <a:r>
                        <a:rPr lang="en-US" sz="800" baseline="0" dirty="0"/>
                        <a:t> </a:t>
                      </a:r>
                      <a:r>
                        <a:rPr lang="en-US" sz="800" baseline="0" dirty="0" err="1"/>
                        <a:t>daftar</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pada</a:t>
                      </a:r>
                      <a:r>
                        <a:rPr lang="en-US" sz="800" baseline="0" dirty="0"/>
                        <a:t> website </a:t>
                      </a:r>
                      <a:r>
                        <a:rPr lang="en-US" sz="800" baseline="0" dirty="0" err="1"/>
                        <a:t>Pemerintah</a:t>
                      </a:r>
                      <a:r>
                        <a:rPr lang="en-US" sz="800" baseline="0" dirty="0"/>
                        <a:t> Daerah</a:t>
                      </a:r>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err="1"/>
                        <a:t>Inventarisasi</a:t>
                      </a:r>
                      <a:r>
                        <a:rPr lang="en-US" sz="800" baseline="0" dirty="0"/>
                        <a:t> </a:t>
                      </a:r>
                      <a:r>
                        <a:rPr lang="en-US" sz="800" baseline="0" dirty="0" err="1"/>
                        <a:t>calon</a:t>
                      </a:r>
                      <a:r>
                        <a:rPr lang="en-US" sz="800" baseline="0" dirty="0"/>
                        <a:t> </a:t>
                      </a:r>
                      <a:r>
                        <a:rPr lang="en-US" sz="800" baseline="0" dirty="0" err="1"/>
                        <a:t>penerima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dalam</a:t>
                      </a:r>
                      <a:r>
                        <a:rPr lang="en-US" sz="800" baseline="0" dirty="0"/>
                        <a:t> </a:t>
                      </a:r>
                      <a:r>
                        <a:rPr lang="en-US" sz="800" baseline="0" dirty="0" err="1"/>
                        <a:t>Tahun</a:t>
                      </a:r>
                      <a:r>
                        <a:rPr lang="en-US" sz="800" baseline="0" dirty="0"/>
                        <a:t> </a:t>
                      </a:r>
                      <a:r>
                        <a:rPr lang="en-US" sz="800" baseline="0" dirty="0" err="1"/>
                        <a:t>anggaran</a:t>
                      </a:r>
                      <a:r>
                        <a:rPr lang="en-US" sz="800" baseline="0" dirty="0"/>
                        <a:t> 2017</a:t>
                      </a:r>
                    </a:p>
                    <a:p>
                      <a:pPr marL="228600" indent="-228600">
                        <a:buFont typeface="+mj-lt"/>
                        <a:buAutoNum type="arabicPeriod"/>
                      </a:pPr>
                      <a:r>
                        <a:rPr lang="en-US" sz="800" baseline="0" dirty="0" err="1"/>
                        <a:t>Publikasi</a:t>
                      </a:r>
                      <a:r>
                        <a:rPr lang="en-US" sz="800" baseline="0" dirty="0"/>
                        <a:t> </a:t>
                      </a:r>
                      <a:r>
                        <a:rPr lang="en-US" sz="800" baseline="0" dirty="0" err="1"/>
                        <a:t>calon</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tahun</a:t>
                      </a:r>
                      <a:r>
                        <a:rPr lang="en-US" sz="800" baseline="0" dirty="0"/>
                        <a:t> </a:t>
                      </a:r>
                      <a:r>
                        <a:rPr lang="en-US" sz="800" baseline="0" dirty="0" err="1"/>
                        <a:t>anggaran</a:t>
                      </a:r>
                      <a:r>
                        <a:rPr lang="en-US" sz="800" baseline="0" dirty="0"/>
                        <a:t> 2017</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pPr marL="228600" indent="-228600">
                        <a:buAutoNum type="arabicPeriod"/>
                      </a:pPr>
                      <a:r>
                        <a:rPr lang="en-US" sz="800" baseline="0" dirty="0" err="1"/>
                        <a:t>Daftar</a:t>
                      </a:r>
                      <a:r>
                        <a:rPr lang="en-US" sz="800" baseline="0" dirty="0"/>
                        <a:t> </a:t>
                      </a:r>
                      <a:r>
                        <a:rPr lang="en-US" sz="800" baseline="0" dirty="0" err="1"/>
                        <a:t>calon</a:t>
                      </a:r>
                      <a:r>
                        <a:rPr lang="en-US" sz="800" baseline="0" dirty="0"/>
                        <a:t> </a:t>
                      </a:r>
                      <a:r>
                        <a:rPr lang="en-US" sz="800" baseline="0" dirty="0" err="1"/>
                        <a:t>penerima</a:t>
                      </a:r>
                      <a:r>
                        <a:rPr lang="en-US" sz="800" baseline="0" dirty="0"/>
                        <a:t> </a:t>
                      </a:r>
                      <a:r>
                        <a:rPr lang="en-US" sz="800" baseline="0" dirty="0" err="1"/>
                        <a:t>hibah</a:t>
                      </a:r>
                      <a:r>
                        <a:rPr lang="en-US" sz="800" baseline="0" dirty="0"/>
                        <a:t> dan </a:t>
                      </a:r>
                      <a:r>
                        <a:rPr lang="en-US" sz="800" baseline="0" dirty="0" err="1"/>
                        <a:t>bansos</a:t>
                      </a:r>
                      <a:r>
                        <a:rPr lang="en-US" sz="800" baseline="0" dirty="0"/>
                        <a:t> </a:t>
                      </a:r>
                      <a:r>
                        <a:rPr lang="en-US" sz="800" baseline="0" dirty="0" err="1"/>
                        <a:t>pada</a:t>
                      </a:r>
                      <a:r>
                        <a:rPr lang="en-US" sz="800" baseline="0" dirty="0"/>
                        <a:t> </a:t>
                      </a:r>
                      <a:r>
                        <a:rPr lang="en-US" sz="800" baseline="0" dirty="0" err="1"/>
                        <a:t>tahu</a:t>
                      </a:r>
                      <a:r>
                        <a:rPr lang="en-US" sz="800" baseline="0" dirty="0"/>
                        <a:t> 2017</a:t>
                      </a:r>
                    </a:p>
                    <a:p>
                      <a:pPr marL="228600" indent="-228600">
                        <a:buAutoNum type="arabicPeriod"/>
                      </a:pPr>
                      <a:r>
                        <a:rPr lang="en-US" sz="800" baseline="0" dirty="0"/>
                        <a:t>Print Screen </a:t>
                      </a:r>
                      <a:r>
                        <a:rPr lang="en-US" sz="800" baseline="0" dirty="0" err="1"/>
                        <a:t>daftar</a:t>
                      </a:r>
                      <a:r>
                        <a:rPr lang="en-US" sz="800" baseline="0" dirty="0"/>
                        <a:t> </a:t>
                      </a:r>
                      <a:r>
                        <a:rPr lang="en-US" sz="800" baseline="0" dirty="0" err="1"/>
                        <a:t>penerima</a:t>
                      </a:r>
                      <a:r>
                        <a:rPr lang="en-US" sz="800" baseline="0" dirty="0"/>
                        <a:t> </a:t>
                      </a:r>
                      <a:r>
                        <a:rPr lang="en-US" sz="800" baseline="0" dirty="0" err="1"/>
                        <a:t>hibah</a:t>
                      </a:r>
                      <a:r>
                        <a:rPr lang="en-US" sz="800" baseline="0" dirty="0"/>
                        <a:t> </a:t>
                      </a:r>
                      <a:r>
                        <a:rPr lang="en-US" sz="800" baseline="0" dirty="0" err="1"/>
                        <a:t>namsos</a:t>
                      </a:r>
                      <a:endParaRPr lang="en-US" sz="800" baseline="0" dirty="0"/>
                    </a:p>
                    <a:p>
                      <a:endParaRPr lang="en-US" sz="800" baseline="0" dirty="0"/>
                    </a:p>
                    <a:p>
                      <a:endParaRPr lang="en-US" sz="800" baseline="0" dirty="0"/>
                    </a:p>
                  </a:txBody>
                  <a:tcPr>
                    <a:solidFill>
                      <a:schemeClr val="accent1">
                        <a:lumMod val="20000"/>
                        <a:lumOff val="80000"/>
                      </a:schemeClr>
                    </a:solidFill>
                  </a:tcPr>
                </a:tc>
                <a:tc>
                  <a:txBody>
                    <a:bodyPr/>
                    <a:lstStyle/>
                    <a:p>
                      <a:endParaRPr lang="en-US" sz="800" baseline="0" dirty="0"/>
                    </a:p>
                    <a:p>
                      <a:pPr marL="228600" indent="-228600">
                        <a:buAutoNum type="arabicPeriod"/>
                      </a:pPr>
                      <a:r>
                        <a:rPr lang="en-US" sz="800" baseline="0" dirty="0" err="1"/>
                        <a:t>Badan</a:t>
                      </a:r>
                      <a:r>
                        <a:rPr lang="en-US" sz="800" baseline="0" dirty="0"/>
                        <a:t> </a:t>
                      </a:r>
                      <a:r>
                        <a:rPr lang="en-US" sz="800" baseline="0" dirty="0" err="1"/>
                        <a:t>Pengelolaan</a:t>
                      </a:r>
                      <a:r>
                        <a:rPr lang="en-US" sz="800" baseline="0" dirty="0"/>
                        <a:t> </a:t>
                      </a:r>
                      <a:r>
                        <a:rPr lang="en-US" sz="800" baseline="0" dirty="0" err="1"/>
                        <a:t>Keuangan</a:t>
                      </a:r>
                      <a:r>
                        <a:rPr lang="en-US" sz="800" baseline="0" dirty="0"/>
                        <a:t> Daerah</a:t>
                      </a:r>
                    </a:p>
                    <a:p>
                      <a:pPr marL="228600" indent="-228600">
                        <a:buAutoNum type="arabicPeriod"/>
                      </a:pPr>
                      <a:endParaRPr lang="en-US" sz="800" baseline="0" dirty="0"/>
                    </a:p>
                    <a:p>
                      <a:pPr marL="228600" indent="-228600">
                        <a:buAutoNum type="arabicPeriod"/>
                      </a:pPr>
                      <a:endParaRPr lang="en-US" sz="800" baseline="0" dirty="0"/>
                    </a:p>
                    <a:p>
                      <a:pPr marL="228600" indent="-228600">
                        <a:buAutoNum type="arabicPeriod"/>
                      </a:pPr>
                      <a:endParaRPr lang="en-US" sz="800" baseline="0" dirty="0"/>
                    </a:p>
                    <a:p>
                      <a:pPr marL="228600" indent="-228600">
                        <a:buAutoNum type="arabicPeriod"/>
                      </a:pPr>
                      <a:r>
                        <a:rPr lang="en-US" sz="800" baseline="0" dirty="0" err="1"/>
                        <a:t>Badan</a:t>
                      </a:r>
                      <a:r>
                        <a:rPr lang="en-US" sz="800" baseline="0" dirty="0"/>
                        <a:t> </a:t>
                      </a:r>
                      <a:r>
                        <a:rPr lang="en-US" sz="800" baseline="0" dirty="0" err="1"/>
                        <a:t>Pengelolaan</a:t>
                      </a:r>
                      <a:r>
                        <a:rPr lang="en-US" sz="800" baseline="0" dirty="0"/>
                        <a:t> </a:t>
                      </a:r>
                      <a:r>
                        <a:rPr lang="en-US" sz="800" baseline="0" dirty="0" err="1"/>
                        <a:t>Keuangan</a:t>
                      </a:r>
                      <a:r>
                        <a:rPr lang="en-US" sz="800" baseline="0" dirty="0"/>
                        <a:t> Daerah</a:t>
                      </a:r>
                    </a:p>
                    <a:p>
                      <a:pPr marL="228600" indent="-228600">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761082">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O6</a:t>
                      </a:r>
                    </a:p>
                    <a:p>
                      <a:pPr marL="0" indent="0">
                        <a:buFont typeface="+mj-lt"/>
                        <a:buNone/>
                      </a:pPr>
                      <a:r>
                        <a:rPr lang="en-US" sz="800" dirty="0" err="1"/>
                        <a:t>Publikasi</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periode</a:t>
                      </a:r>
                      <a:r>
                        <a:rPr lang="en-US" sz="800" baseline="0" dirty="0"/>
                        <a:t> </a:t>
                      </a:r>
                      <a:r>
                        <a:rPr lang="en-US" sz="800" baseline="0" dirty="0" err="1"/>
                        <a:t>Januari-Juni</a:t>
                      </a:r>
                      <a:r>
                        <a:rPr lang="en-US" sz="800" baseline="0" dirty="0"/>
                        <a:t> 2017</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06</a:t>
                      </a:r>
                    </a:p>
                    <a:p>
                      <a:pPr marL="0" indent="0">
                        <a:buFont typeface="+mj-lt"/>
                        <a:buNone/>
                      </a:pPr>
                      <a:r>
                        <a:rPr lang="en-US" sz="800" dirty="0"/>
                        <a:t>Print Screen </a:t>
                      </a:r>
                      <a:r>
                        <a:rPr lang="en-US" sz="800" dirty="0" err="1"/>
                        <a:t>daftar</a:t>
                      </a:r>
                      <a:r>
                        <a:rPr lang="en-US" sz="800" baseline="0" dirty="0"/>
                        <a:t> </a:t>
                      </a:r>
                      <a:r>
                        <a:rPr lang="en-US" sz="800" dirty="0" err="1"/>
                        <a:t>Penenrima</a:t>
                      </a:r>
                      <a:r>
                        <a:rPr lang="en-US" sz="800" dirty="0"/>
                        <a:t> </a:t>
                      </a:r>
                      <a:r>
                        <a:rPr lang="en-US" sz="800" dirty="0" err="1"/>
                        <a:t>Hibah</a:t>
                      </a:r>
                      <a:r>
                        <a:rPr lang="en-US" sz="800" baseline="0" dirty="0"/>
                        <a:t> </a:t>
                      </a:r>
                      <a:r>
                        <a:rPr lang="en-US" sz="800" baseline="0" dirty="0" err="1"/>
                        <a:t>Bansos</a:t>
                      </a:r>
                      <a:endParaRPr lang="en-US" sz="800" baseline="0" dirty="0"/>
                    </a:p>
                  </a:txBody>
                  <a:tcPr>
                    <a:solidFill>
                      <a:schemeClr val="accent1">
                        <a:lumMod val="20000"/>
                        <a:lumOff val="80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800" baseline="0" dirty="0" err="1"/>
                        <a:t>Badan</a:t>
                      </a:r>
                      <a:r>
                        <a:rPr lang="en-US" sz="800" baseline="0" dirty="0"/>
                        <a:t> </a:t>
                      </a:r>
                      <a:r>
                        <a:rPr lang="en-US" sz="800" baseline="0" dirty="0" err="1"/>
                        <a:t>Pengelolaan</a:t>
                      </a:r>
                      <a:r>
                        <a:rPr lang="en-US" sz="800" baseline="0" dirty="0"/>
                        <a:t> </a:t>
                      </a:r>
                      <a:r>
                        <a:rPr lang="en-US" sz="800" baseline="0" dirty="0" err="1"/>
                        <a:t>Keuangan</a:t>
                      </a:r>
                      <a:r>
                        <a:rPr lang="en-US" sz="800" baseline="0" dirty="0"/>
                        <a:t> Daerah</a:t>
                      </a:r>
                    </a:p>
                    <a:p>
                      <a:pPr marL="228600" indent="-228600">
                        <a:buFont typeface="+mj-lt"/>
                        <a:buAutoNum type="arabicPeriod" startAt="3"/>
                      </a:pPr>
                      <a:endParaRPr lang="en-US" sz="800" baseline="0" dirty="0"/>
                    </a:p>
                    <a:p>
                      <a:pPr marL="228600" indent="-228600">
                        <a:buFont typeface="+mj-lt"/>
                        <a:buAutoNum type="arabicPeriod" startAt="3"/>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3"/>
                  </a:ext>
                </a:extLst>
              </a:tr>
              <a:tr h="761082">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 09</a:t>
                      </a:r>
                    </a:p>
                    <a:p>
                      <a:pPr marL="0" indent="0">
                        <a:buFont typeface="+mj-lt"/>
                        <a:buNone/>
                      </a:pPr>
                      <a:r>
                        <a:rPr lang="en-US" sz="800" dirty="0" err="1"/>
                        <a:t>Publlikasi</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sosial</a:t>
                      </a:r>
                      <a:r>
                        <a:rPr lang="en-US" sz="800" baseline="0" dirty="0"/>
                        <a:t>  </a:t>
                      </a:r>
                      <a:r>
                        <a:rPr lang="en-US" sz="800" baseline="0" dirty="0" err="1"/>
                        <a:t>periode</a:t>
                      </a:r>
                      <a:r>
                        <a:rPr lang="en-US" sz="800" baseline="0" dirty="0"/>
                        <a:t> </a:t>
                      </a:r>
                      <a:r>
                        <a:rPr lang="en-US" sz="800" baseline="0" dirty="0" err="1"/>
                        <a:t>Juli</a:t>
                      </a:r>
                      <a:r>
                        <a:rPr lang="en-US" sz="800" baseline="0" dirty="0"/>
                        <a:t>-September 2017 </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Font typeface="+mj-lt"/>
                        <a:buNone/>
                      </a:pPr>
                      <a:r>
                        <a:rPr lang="en-US" sz="800" baseline="0" dirty="0"/>
                        <a:t>B. 09</a:t>
                      </a:r>
                    </a:p>
                    <a:p>
                      <a:pPr marL="0" indent="0">
                        <a:buFont typeface="+mj-lt"/>
                        <a:buNone/>
                      </a:pPr>
                      <a:r>
                        <a:rPr lang="en-US" sz="800" baseline="0" dirty="0"/>
                        <a:t>Print Screen </a:t>
                      </a:r>
                      <a:r>
                        <a:rPr lang="en-US" sz="800" baseline="0" dirty="0" err="1"/>
                        <a:t>daftar</a:t>
                      </a:r>
                      <a:r>
                        <a:rPr lang="en-US" sz="800" baseline="0" dirty="0"/>
                        <a:t> </a:t>
                      </a:r>
                      <a:r>
                        <a:rPr lang="en-US" sz="800" baseline="0" dirty="0" err="1"/>
                        <a:t>penerima</a:t>
                      </a:r>
                      <a:r>
                        <a:rPr lang="en-US" sz="800" baseline="0" dirty="0"/>
                        <a:t> </a:t>
                      </a:r>
                      <a:r>
                        <a:rPr lang="en-US" sz="800" baseline="0" dirty="0" err="1"/>
                        <a:t>hibah</a:t>
                      </a:r>
                      <a:r>
                        <a:rPr lang="en-US" sz="800" baseline="0" dirty="0"/>
                        <a:t> </a:t>
                      </a:r>
                      <a:r>
                        <a:rPr lang="en-US" sz="800" baseline="0" dirty="0" err="1"/>
                        <a:t>bansos</a:t>
                      </a:r>
                      <a:r>
                        <a:rPr lang="en-US" sz="800" baseline="0" dirty="0"/>
                        <a:t> </a:t>
                      </a:r>
                      <a:r>
                        <a:rPr lang="en-US" sz="800" baseline="0" dirty="0" err="1"/>
                        <a:t>Juli</a:t>
                      </a:r>
                      <a:r>
                        <a:rPr lang="en-US" sz="800" baseline="0" dirty="0"/>
                        <a:t>-September 2017</a:t>
                      </a:r>
                    </a:p>
                  </a:txBody>
                  <a:tcPr>
                    <a:solidFill>
                      <a:schemeClr val="accent1">
                        <a:lumMod val="20000"/>
                        <a:lumOff val="80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800" baseline="0" dirty="0" err="1"/>
                        <a:t>Badan</a:t>
                      </a:r>
                      <a:r>
                        <a:rPr lang="en-US" sz="800" baseline="0" dirty="0"/>
                        <a:t> </a:t>
                      </a:r>
                      <a:r>
                        <a:rPr lang="en-US" sz="800" baseline="0" dirty="0" err="1"/>
                        <a:t>Pengelolaan</a:t>
                      </a:r>
                      <a:r>
                        <a:rPr lang="en-US" sz="800" baseline="0" dirty="0"/>
                        <a:t> </a:t>
                      </a:r>
                      <a:r>
                        <a:rPr lang="en-US" sz="800" baseline="0" dirty="0" err="1"/>
                        <a:t>Keuangan</a:t>
                      </a:r>
                      <a:r>
                        <a:rPr lang="en-US" sz="800" baseline="0" dirty="0"/>
                        <a:t> Daerah</a:t>
                      </a:r>
                    </a:p>
                    <a:p>
                      <a:pPr marL="228600" indent="-228600">
                        <a:buFont typeface="+mj-lt"/>
                        <a:buAutoNum type="arabicPeriod" startAt="4"/>
                      </a:pPr>
                      <a:endParaRPr lang="en-US" sz="800" baseline="0" dirty="0"/>
                    </a:p>
                    <a:p>
                      <a:pPr marL="228600" indent="-228600">
                        <a:buFont typeface="+mj-lt"/>
                        <a:buNone/>
                      </a:pPr>
                      <a:endParaRPr lang="en-US" sz="800" baseline="0" dirty="0"/>
                    </a:p>
                    <a:p>
                      <a:pPr marL="0" indent="0">
                        <a:buFont typeface="+mj-lt"/>
                        <a:buNone/>
                      </a:pPr>
                      <a:endParaRPr lang="en-US" sz="800" baseline="0" dirty="0"/>
                    </a:p>
                    <a:p>
                      <a:pPr marL="0" indent="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4"/>
                  </a:ext>
                </a:extLst>
              </a:tr>
              <a:tr h="761082">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0" indent="0">
                        <a:buFont typeface="+mj-lt"/>
                        <a:buNone/>
                      </a:pPr>
                      <a:r>
                        <a:rPr lang="en-US" sz="800" dirty="0"/>
                        <a:t>B</a:t>
                      </a:r>
                      <a:r>
                        <a:rPr lang="en-US" sz="800" baseline="0" dirty="0"/>
                        <a:t> 12</a:t>
                      </a:r>
                    </a:p>
                    <a:p>
                      <a:pPr marL="0" indent="0">
                        <a:buFont typeface="+mj-lt"/>
                        <a:buNone/>
                      </a:pPr>
                      <a:r>
                        <a:rPr lang="en-US" sz="800" baseline="0" dirty="0" err="1"/>
                        <a:t>Publikasi</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periode</a:t>
                      </a:r>
                      <a:r>
                        <a:rPr lang="en-US" sz="800" baseline="0" dirty="0"/>
                        <a:t> </a:t>
                      </a:r>
                      <a:r>
                        <a:rPr lang="en-US" sz="800" baseline="0" dirty="0" err="1"/>
                        <a:t>Oktober-Desember</a:t>
                      </a:r>
                      <a:r>
                        <a:rPr lang="en-US" sz="800" baseline="0" dirty="0"/>
                        <a:t> 2017</a:t>
                      </a:r>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0" indent="0">
                        <a:buFont typeface="+mj-lt"/>
                        <a:buNone/>
                      </a:pPr>
                      <a:r>
                        <a:rPr lang="en-US" sz="800" baseline="0" dirty="0"/>
                        <a:t>B 12</a:t>
                      </a:r>
                    </a:p>
                    <a:p>
                      <a:pPr marL="0" indent="0">
                        <a:buFont typeface="+mj-lt"/>
                        <a:buNone/>
                      </a:pPr>
                      <a:r>
                        <a:rPr lang="en-US" sz="800" baseline="0" dirty="0"/>
                        <a:t>Print screen </a:t>
                      </a:r>
                      <a:r>
                        <a:rPr lang="en-US" sz="800" baseline="0" dirty="0" err="1"/>
                        <a:t>daftra</a:t>
                      </a:r>
                      <a:r>
                        <a:rPr lang="en-US" sz="800" baseline="0" dirty="0"/>
                        <a:t> </a:t>
                      </a:r>
                      <a:r>
                        <a:rPr lang="en-US" sz="800" baseline="0" dirty="0" err="1"/>
                        <a:t>penerima</a:t>
                      </a:r>
                      <a:r>
                        <a:rPr lang="en-US" sz="800" baseline="0" dirty="0"/>
                        <a:t> </a:t>
                      </a:r>
                      <a:r>
                        <a:rPr lang="en-US" sz="800" baseline="0" dirty="0" err="1"/>
                        <a:t>hibah</a:t>
                      </a:r>
                      <a:r>
                        <a:rPr lang="en-US" sz="800" baseline="0" dirty="0"/>
                        <a:t>  </a:t>
                      </a:r>
                      <a:r>
                        <a:rPr lang="en-US" sz="800" baseline="0" dirty="0" err="1"/>
                        <a:t>bansos</a:t>
                      </a:r>
                      <a:r>
                        <a:rPr lang="en-US" sz="800" baseline="0" dirty="0"/>
                        <a:t> </a:t>
                      </a:r>
                      <a:r>
                        <a:rPr lang="en-US" sz="800" baseline="0" dirty="0" err="1"/>
                        <a:t>periode</a:t>
                      </a:r>
                      <a:r>
                        <a:rPr lang="en-US" sz="800" baseline="0" dirty="0"/>
                        <a:t>  </a:t>
                      </a:r>
                      <a:r>
                        <a:rPr lang="en-US" sz="800" baseline="0" dirty="0" err="1"/>
                        <a:t>Oktober-Desember</a:t>
                      </a:r>
                      <a:r>
                        <a:rPr lang="en-US" sz="800" baseline="0" dirty="0"/>
                        <a:t> 2017</a:t>
                      </a:r>
                    </a:p>
                  </a:txBody>
                  <a:tcPr>
                    <a:solidFill>
                      <a:schemeClr val="accent1">
                        <a:lumMod val="20000"/>
                        <a:lumOff val="80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800" baseline="0" dirty="0" err="1"/>
                        <a:t>Badan</a:t>
                      </a:r>
                      <a:r>
                        <a:rPr lang="en-US" sz="800" baseline="0" dirty="0"/>
                        <a:t> </a:t>
                      </a:r>
                      <a:r>
                        <a:rPr lang="en-US" sz="800" baseline="0" dirty="0" err="1"/>
                        <a:t>Pengelolaan</a:t>
                      </a:r>
                      <a:r>
                        <a:rPr lang="en-US" sz="800" baseline="0" dirty="0"/>
                        <a:t> </a:t>
                      </a:r>
                      <a:r>
                        <a:rPr lang="en-US" sz="800" baseline="0" dirty="0" err="1"/>
                        <a:t>Keuangan</a:t>
                      </a:r>
                      <a:r>
                        <a:rPr lang="en-US" sz="800" baseline="0" dirty="0"/>
                        <a:t> Daerah</a:t>
                      </a:r>
                    </a:p>
                    <a:p>
                      <a:pPr marL="228600" indent="-228600">
                        <a:buFont typeface="+mj-lt"/>
                        <a:buAutoNum type="arabicPeriod" startAt="5"/>
                      </a:pPr>
                      <a:endParaRPr lang="en-US" sz="800" baseline="0" dirty="0"/>
                    </a:p>
                    <a:p>
                      <a:pPr marL="228600" indent="-228600">
                        <a:buFont typeface="+mj-lt"/>
                        <a:buNone/>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5"/>
                  </a:ext>
                </a:extLst>
              </a:tr>
            </a:tbl>
          </a:graphicData>
        </a:graphic>
      </p:graphicFrame>
      <p:sp>
        <p:nvSpPr>
          <p:cNvPr id="5" name="Rectangle 4"/>
          <p:cNvSpPr/>
          <p:nvPr/>
        </p:nvSpPr>
        <p:spPr>
          <a:xfrm>
            <a:off x="5181600" y="7620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 B 09 &amp; B 012</a:t>
            </a:r>
          </a:p>
        </p:txBody>
      </p:sp>
      <p:sp>
        <p:nvSpPr>
          <p:cNvPr id="6" name="Rectangle 5"/>
          <p:cNvSpPr/>
          <p:nvPr/>
        </p:nvSpPr>
        <p:spPr>
          <a:xfrm>
            <a:off x="123500" y="486100"/>
            <a:ext cx="9414640" cy="307777"/>
          </a:xfrm>
          <a:prstGeom prst="rect">
            <a:avLst/>
          </a:prstGeom>
        </p:spPr>
        <p:txBody>
          <a:bodyPr wrap="square">
            <a:spAutoFit/>
          </a:bodyPr>
          <a:lstStyle/>
          <a:p>
            <a:r>
              <a:rPr lang="en-US" sz="1400" b="1" dirty="0" err="1"/>
              <a:t>Peningkatan</a:t>
            </a:r>
            <a:r>
              <a:rPr lang="en-US" sz="1400" b="1" dirty="0"/>
              <a:t> </a:t>
            </a:r>
            <a:r>
              <a:rPr lang="en-US" sz="1400" b="1" dirty="0" err="1"/>
              <a:t>transparansi</a:t>
            </a:r>
            <a:r>
              <a:rPr lang="en-US" sz="1400" b="1" dirty="0"/>
              <a:t> dan </a:t>
            </a:r>
            <a:r>
              <a:rPr lang="en-US" sz="1400" b="1" dirty="0" err="1"/>
              <a:t>akuntabilitas</a:t>
            </a:r>
            <a:r>
              <a:rPr lang="en-US" sz="1400" b="1" dirty="0"/>
              <a:t> </a:t>
            </a:r>
            <a:r>
              <a:rPr lang="en-US" sz="1400" b="1" dirty="0" err="1"/>
              <a:t>penyaluran</a:t>
            </a:r>
            <a:r>
              <a:rPr lang="en-US" sz="1400" b="1" dirty="0"/>
              <a:t> </a:t>
            </a:r>
            <a:r>
              <a:rPr lang="en-US" sz="1400" b="1" dirty="0" err="1"/>
              <a:t>serta</a:t>
            </a:r>
            <a:r>
              <a:rPr lang="en-US" sz="1400" b="1" dirty="0"/>
              <a:t> </a:t>
            </a:r>
            <a:r>
              <a:rPr lang="en-US" sz="1400" b="1" dirty="0" err="1"/>
              <a:t>penggunaan</a:t>
            </a:r>
            <a:r>
              <a:rPr lang="en-US" sz="1400" b="1" dirty="0"/>
              <a:t> Dana </a:t>
            </a:r>
            <a:r>
              <a:rPr lang="en-US" sz="1400" b="1" dirty="0" err="1"/>
              <a:t>Hibah</a:t>
            </a:r>
            <a:r>
              <a:rPr lang="en-US" sz="1400" b="1" dirty="0"/>
              <a:t> dan </a:t>
            </a:r>
            <a:r>
              <a:rPr lang="en-US" sz="1400" b="1" dirty="0" err="1"/>
              <a:t>Bantuan</a:t>
            </a:r>
            <a:r>
              <a:rPr lang="en-US" sz="1400" b="1" dirty="0"/>
              <a:t> </a:t>
            </a:r>
            <a:r>
              <a:rPr lang="en-US" sz="1400" b="1" dirty="0" err="1"/>
              <a:t>Sosial</a:t>
            </a:r>
            <a:endParaRPr lang="en-US" sz="1600" b="1" dirty="0"/>
          </a:p>
        </p:txBody>
      </p:sp>
      <p:sp>
        <p:nvSpPr>
          <p:cNvPr id="7" name="Rectangle 6"/>
          <p:cNvSpPr/>
          <p:nvPr/>
        </p:nvSpPr>
        <p:spPr>
          <a:xfrm>
            <a:off x="120870" y="186561"/>
            <a:ext cx="6324600" cy="369332"/>
          </a:xfrm>
          <a:prstGeom prst="rect">
            <a:avLst/>
          </a:prstGeom>
        </p:spPr>
        <p:txBody>
          <a:bodyPr wrap="square">
            <a:spAutoFit/>
          </a:bodyPr>
          <a:lstStyle/>
          <a:p>
            <a:r>
              <a:rPr lang="en-US" b="1" dirty="0"/>
              <a:t>AKSI : 4</a:t>
            </a:r>
          </a:p>
        </p:txBody>
      </p:sp>
      <p:cxnSp>
        <p:nvCxnSpPr>
          <p:cNvPr id="8" name="Straight Connector 7"/>
          <p:cNvCxnSpPr/>
          <p:nvPr/>
        </p:nvCxnSpPr>
        <p:spPr>
          <a:xfrm>
            <a:off x="6986452" y="7620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010400" y="838200"/>
            <a:ext cx="794" cy="543186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967652" y="762000"/>
            <a:ext cx="24742" cy="553835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010400" y="6300357"/>
            <a:ext cx="1957252" cy="1038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20244373"/>
              </p:ext>
            </p:extLst>
          </p:nvPr>
        </p:nvGraphicFramePr>
        <p:xfrm>
          <a:off x="197071" y="533400"/>
          <a:ext cx="8794526" cy="6251020"/>
        </p:xfrm>
        <a:graphic>
          <a:graphicData uri="http://schemas.openxmlformats.org/drawingml/2006/table">
            <a:tbl>
              <a:tblPr firstRow="1" bandRow="1">
                <a:tableStyleId>{5C22544A-7EE6-4342-B048-85BDC9FD1C3A}</a:tableStyleId>
              </a:tblPr>
              <a:tblGrid>
                <a:gridCol w="370269">
                  <a:extLst>
                    <a:ext uri="{9D8B030D-6E8A-4147-A177-3AD203B41FA5}">
                      <a16:colId xmlns:a16="http://schemas.microsoft.com/office/drawing/2014/main" xmlns="" val="20000"/>
                    </a:ext>
                  </a:extLst>
                </a:gridCol>
                <a:gridCol w="782318">
                  <a:extLst>
                    <a:ext uri="{9D8B030D-6E8A-4147-A177-3AD203B41FA5}">
                      <a16:colId xmlns:a16="http://schemas.microsoft.com/office/drawing/2014/main" xmlns="" val="20001"/>
                    </a:ext>
                  </a:extLst>
                </a:gridCol>
                <a:gridCol w="1088742">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838200">
                  <a:extLst>
                    <a:ext uri="{9D8B030D-6E8A-4147-A177-3AD203B41FA5}">
                      <a16:colId xmlns:a16="http://schemas.microsoft.com/office/drawing/2014/main" xmlns="" val="20004"/>
                    </a:ext>
                  </a:extLst>
                </a:gridCol>
                <a:gridCol w="914400">
                  <a:extLst>
                    <a:ext uri="{9D8B030D-6E8A-4147-A177-3AD203B41FA5}">
                      <a16:colId xmlns:a16="http://schemas.microsoft.com/office/drawing/2014/main" xmlns="" val="20005"/>
                    </a:ext>
                  </a:extLst>
                </a:gridCol>
                <a:gridCol w="1447800">
                  <a:extLst>
                    <a:ext uri="{9D8B030D-6E8A-4147-A177-3AD203B41FA5}">
                      <a16:colId xmlns:a16="http://schemas.microsoft.com/office/drawing/2014/main" xmlns="" val="20006"/>
                    </a:ext>
                  </a:extLst>
                </a:gridCol>
                <a:gridCol w="595577">
                  <a:extLst>
                    <a:ext uri="{9D8B030D-6E8A-4147-A177-3AD203B41FA5}">
                      <a16:colId xmlns:a16="http://schemas.microsoft.com/office/drawing/2014/main" xmlns="" val="20007"/>
                    </a:ext>
                  </a:extLst>
                </a:gridCol>
                <a:gridCol w="997610">
                  <a:extLst>
                    <a:ext uri="{9D8B030D-6E8A-4147-A177-3AD203B41FA5}">
                      <a16:colId xmlns:a16="http://schemas.microsoft.com/office/drawing/2014/main" xmlns="" val="20008"/>
                    </a:ext>
                  </a:extLst>
                </a:gridCol>
                <a:gridCol w="997610">
                  <a:extLst>
                    <a:ext uri="{9D8B030D-6E8A-4147-A177-3AD203B41FA5}">
                      <a16:colId xmlns:a16="http://schemas.microsoft.com/office/drawing/2014/main" xmlns="" val="20009"/>
                    </a:ext>
                  </a:extLst>
                </a:gridCol>
              </a:tblGrid>
              <a:tr h="304800">
                <a:tc>
                  <a:txBody>
                    <a:bodyPr/>
                    <a:lstStyle/>
                    <a:p>
                      <a:pPr algn="ctr"/>
                      <a:r>
                        <a:rPr lang="en-US" sz="800" dirty="0"/>
                        <a:t>NO</a:t>
                      </a:r>
                    </a:p>
                  </a:txBody>
                  <a:tcPr anchor="ctr"/>
                </a:tc>
                <a:tc>
                  <a:txBody>
                    <a:bodyPr/>
                    <a:lstStyle/>
                    <a:p>
                      <a:pPr algn="ctr"/>
                      <a:r>
                        <a:rPr lang="en-US" sz="800" dirty="0"/>
                        <a:t>AKSI</a:t>
                      </a:r>
                    </a:p>
                  </a:txBody>
                  <a:tcPr anchor="ctr"/>
                </a:tc>
                <a:tc>
                  <a:txBody>
                    <a:bodyPr/>
                    <a:lstStyle/>
                    <a:p>
                      <a:pPr algn="ctr"/>
                      <a:r>
                        <a:rPr lang="en-US" sz="800" dirty="0"/>
                        <a:t>PENANGGUGJAWAB</a:t>
                      </a:r>
                    </a:p>
                  </a:txBody>
                  <a:tcPr anchor="ctr"/>
                </a:tc>
                <a:tc>
                  <a:txBody>
                    <a:bodyPr/>
                    <a:lstStyle/>
                    <a:p>
                      <a:pPr algn="ctr"/>
                      <a:r>
                        <a:rPr lang="en-US" sz="800" dirty="0"/>
                        <a:t>INSTANSI TERKAIT</a:t>
                      </a:r>
                    </a:p>
                  </a:txBody>
                  <a:tcPr anchor="ctr"/>
                </a:tc>
                <a:tc>
                  <a:txBody>
                    <a:bodyPr/>
                    <a:lstStyle/>
                    <a:p>
                      <a:pPr algn="ctr"/>
                      <a:r>
                        <a:rPr lang="en-US" sz="800" dirty="0"/>
                        <a:t>KRITERIA KEBERHASILAN</a:t>
                      </a:r>
                    </a:p>
                  </a:txBody>
                  <a:tcPr anchor="ctr"/>
                </a:tc>
                <a:tc>
                  <a:txBody>
                    <a:bodyPr/>
                    <a:lstStyle/>
                    <a:p>
                      <a:pPr algn="ctr"/>
                      <a:r>
                        <a:rPr lang="en-US" sz="800" dirty="0"/>
                        <a:t>UKURAN KEBERHASILAN</a:t>
                      </a:r>
                    </a:p>
                  </a:txBody>
                  <a:tcPr anchor="ctr"/>
                </a:tc>
                <a:tc>
                  <a:txBody>
                    <a:bodyPr/>
                    <a:lstStyle/>
                    <a:p>
                      <a:pPr algn="ctr"/>
                      <a:r>
                        <a:rPr lang="en-US" sz="800" dirty="0"/>
                        <a:t>UKURAN</a:t>
                      </a:r>
                      <a:r>
                        <a:rPr lang="en-US" sz="800" baseline="0" dirty="0"/>
                        <a:t> KEBERHASILAN B03,BO6,B09,B12</a:t>
                      </a:r>
                      <a:endParaRPr lang="en-US" sz="800" dirty="0"/>
                    </a:p>
                  </a:txBody>
                  <a:tcPr anchor="ctr"/>
                </a:tc>
                <a:tc>
                  <a:txBody>
                    <a:bodyPr/>
                    <a:lstStyle/>
                    <a:p>
                      <a:pPr algn="ctr"/>
                      <a:r>
                        <a:rPr lang="en-US" sz="800" dirty="0"/>
                        <a:t>%</a:t>
                      </a:r>
                    </a:p>
                    <a:p>
                      <a:pPr algn="ctr"/>
                      <a:r>
                        <a:rPr lang="en-US" sz="800" dirty="0"/>
                        <a:t>CAPAIAN</a:t>
                      </a:r>
                    </a:p>
                  </a:txBody>
                  <a:tcPr anchor="ctr"/>
                </a:tc>
                <a:tc>
                  <a:txBody>
                    <a:bodyPr/>
                    <a:lstStyle/>
                    <a:p>
                      <a:pPr algn="ctr"/>
                      <a:r>
                        <a:rPr lang="en-US" sz="800" dirty="0"/>
                        <a:t>KETERANGAN (DATA DUKUNG)</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aseline="0" dirty="0"/>
                        <a:t>SKPD PENANGGUNG JAWAB</a:t>
                      </a:r>
                      <a:endParaRPr lang="en-US" sz="800" dirty="0"/>
                    </a:p>
                    <a:p>
                      <a:pPr algn="ctr"/>
                      <a:endParaRPr lang="en-US" sz="800" dirty="0"/>
                    </a:p>
                    <a:p>
                      <a:pPr algn="ctr"/>
                      <a:endParaRPr lang="en-US" sz="800" dirty="0"/>
                    </a:p>
                  </a:txBody>
                  <a:tcPr anchor="ctr"/>
                </a:tc>
                <a:extLst>
                  <a:ext uri="{0D108BD9-81ED-4DB2-BD59-A6C34878D82A}">
                    <a16:rowId xmlns:a16="http://schemas.microsoft.com/office/drawing/2014/main" xmlns="" val="10000"/>
                  </a:ext>
                </a:extLst>
              </a:tr>
              <a:tr h="246460">
                <a:tc>
                  <a:txBody>
                    <a:bodyPr/>
                    <a:lstStyle/>
                    <a:p>
                      <a:pPr algn="ctr"/>
                      <a:endParaRPr lang="en-US" sz="800" dirty="0"/>
                    </a:p>
                  </a:txBody>
                  <a:tcPr/>
                </a:tc>
                <a:tc>
                  <a:txBody>
                    <a:bodyPr/>
                    <a:lstStyle/>
                    <a:p>
                      <a:pPr algn="ctr"/>
                      <a:r>
                        <a:rPr lang="en-US" sz="800" dirty="0">
                          <a:solidFill>
                            <a:schemeClr val="tx1"/>
                          </a:solidFill>
                        </a:rPr>
                        <a:t>(1)</a:t>
                      </a:r>
                    </a:p>
                  </a:txBody>
                  <a:tcPr/>
                </a:tc>
                <a:tc>
                  <a:txBody>
                    <a:bodyPr/>
                    <a:lstStyle/>
                    <a:p>
                      <a:pPr algn="ctr"/>
                      <a:r>
                        <a:rPr lang="en-US" sz="800" dirty="0">
                          <a:solidFill>
                            <a:schemeClr val="tx1"/>
                          </a:solidFill>
                        </a:rPr>
                        <a:t>(2)</a:t>
                      </a:r>
                    </a:p>
                  </a:txBody>
                  <a:tcPr/>
                </a:tc>
                <a:tc>
                  <a:txBody>
                    <a:bodyPr/>
                    <a:lstStyle/>
                    <a:p>
                      <a:pPr algn="ctr"/>
                      <a:r>
                        <a:rPr lang="en-US" sz="800" dirty="0">
                          <a:solidFill>
                            <a:schemeClr val="tx1"/>
                          </a:solidFill>
                        </a:rPr>
                        <a:t>(3)</a:t>
                      </a:r>
                    </a:p>
                  </a:txBody>
                  <a:tcPr/>
                </a:tc>
                <a:tc>
                  <a:txBody>
                    <a:bodyPr/>
                    <a:lstStyle/>
                    <a:p>
                      <a:pPr algn="ctr"/>
                      <a:r>
                        <a:rPr lang="en-US" sz="800" dirty="0">
                          <a:solidFill>
                            <a:schemeClr val="tx1"/>
                          </a:solidFill>
                        </a:rPr>
                        <a:t>(4)</a:t>
                      </a:r>
                    </a:p>
                  </a:txBody>
                  <a:tcPr/>
                </a:tc>
                <a:tc>
                  <a:txBody>
                    <a:bodyPr/>
                    <a:lstStyle/>
                    <a:p>
                      <a:pPr algn="ctr"/>
                      <a:r>
                        <a:rPr lang="en-US" sz="800" dirty="0">
                          <a:solidFill>
                            <a:schemeClr val="tx1"/>
                          </a:solidFill>
                        </a:rPr>
                        <a:t>(5)</a:t>
                      </a:r>
                    </a:p>
                  </a:txBody>
                  <a:tcPr/>
                </a:tc>
                <a:tc>
                  <a:txBody>
                    <a:bodyPr/>
                    <a:lstStyle/>
                    <a:p>
                      <a:pPr algn="ctr"/>
                      <a:r>
                        <a:rPr lang="en-US" sz="800" dirty="0">
                          <a:solidFill>
                            <a:schemeClr val="tx1"/>
                          </a:solidFill>
                        </a:rPr>
                        <a:t>(6)</a:t>
                      </a:r>
                    </a:p>
                  </a:txBody>
                  <a:tcPr/>
                </a:tc>
                <a:tc>
                  <a:txBody>
                    <a:bodyPr/>
                    <a:lstStyle/>
                    <a:p>
                      <a:pPr algn="ctr"/>
                      <a:r>
                        <a:rPr lang="en-US" sz="800" dirty="0">
                          <a:solidFill>
                            <a:schemeClr val="tx1"/>
                          </a:solidFill>
                        </a:rPr>
                        <a:t>(7)</a:t>
                      </a:r>
                    </a:p>
                  </a:txBody>
                  <a:tcPr/>
                </a:tc>
                <a:tc>
                  <a:txBody>
                    <a:bodyPr/>
                    <a:lstStyle/>
                    <a:p>
                      <a:pPr algn="ctr"/>
                      <a:r>
                        <a:rPr lang="en-US" sz="800" dirty="0">
                          <a:solidFill>
                            <a:schemeClr val="tx1"/>
                          </a:solidFill>
                        </a:rPr>
                        <a:t>(8)</a:t>
                      </a:r>
                    </a:p>
                  </a:txBody>
                  <a:tcPr/>
                </a:tc>
                <a:tc>
                  <a:txBody>
                    <a:bodyPr/>
                    <a:lstStyle/>
                    <a:p>
                      <a:pPr algn="ctr"/>
                      <a:r>
                        <a:rPr lang="en-US" sz="800" dirty="0">
                          <a:solidFill>
                            <a:schemeClr val="tx1"/>
                          </a:solidFill>
                        </a:rPr>
                        <a:t>(9)</a:t>
                      </a:r>
                    </a:p>
                  </a:txBody>
                  <a:tcPr/>
                </a:tc>
                <a:extLst>
                  <a:ext uri="{0D108BD9-81ED-4DB2-BD59-A6C34878D82A}">
                    <a16:rowId xmlns:a16="http://schemas.microsoft.com/office/drawing/2014/main" xmlns="" val="10001"/>
                  </a:ext>
                </a:extLst>
              </a:tr>
              <a:tr h="1594742">
                <a:tc>
                  <a:txBody>
                    <a:bodyPr/>
                    <a:lstStyle/>
                    <a:p>
                      <a:endParaRPr lang="en-US"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pPr marL="115888" indent="-115888">
                        <a:buNone/>
                      </a:pPr>
                      <a:r>
                        <a:rPr lang="en-US" sz="800" baseline="0" dirty="0"/>
                        <a:t>2. </a:t>
                      </a:r>
                      <a:r>
                        <a:rPr lang="en-US" sz="800" baseline="0" dirty="0" err="1"/>
                        <a:t>Publikasi</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Pemerintah</a:t>
                      </a:r>
                      <a:r>
                        <a:rPr lang="en-US" sz="800" baseline="0" dirty="0"/>
                        <a:t> Daerah </a:t>
                      </a:r>
                      <a:r>
                        <a:rPr lang="en-US" sz="800" baseline="0" dirty="0" err="1"/>
                        <a:t>mengenai</a:t>
                      </a:r>
                      <a:r>
                        <a:rPr lang="en-US" sz="800" baseline="0" dirty="0"/>
                        <a:t> </a:t>
                      </a:r>
                      <a:r>
                        <a:rPr lang="en-US" sz="800" baseline="0" dirty="0" err="1"/>
                        <a:t>Penyaluran</a:t>
                      </a:r>
                      <a:r>
                        <a:rPr lang="en-US" sz="800" baseline="0" dirty="0"/>
                        <a:t> dan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Bansos</a:t>
                      </a:r>
                      <a:r>
                        <a:rPr lang="en-US" sz="800" baseline="0" dirty="0"/>
                        <a:t> yang </a:t>
                      </a:r>
                      <a:r>
                        <a:rPr lang="en-US" sz="800" baseline="0" dirty="0" err="1"/>
                        <a:t>memuat</a:t>
                      </a:r>
                      <a:r>
                        <a:rPr lang="en-US" sz="800" baseline="0" dirty="0"/>
                        <a:t>:</a:t>
                      </a:r>
                    </a:p>
                    <a:p>
                      <a:pPr marL="115888" indent="-115888">
                        <a:buNone/>
                      </a:pPr>
                      <a:r>
                        <a:rPr lang="en-US" sz="800" baseline="0" dirty="0"/>
                        <a:t>a). Proses </a:t>
                      </a:r>
                      <a:r>
                        <a:rPr lang="en-US" sz="800" baseline="0" dirty="0" err="1"/>
                        <a:t>penentuan</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baseline="0" dirty="0"/>
                    </a:p>
                    <a:p>
                      <a:pPr marL="115888" indent="-115888">
                        <a:buNone/>
                      </a:pPr>
                      <a:r>
                        <a:rPr lang="en-US" sz="800" baseline="0" dirty="0"/>
                        <a:t>b).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realisasi</a:t>
                      </a:r>
                      <a:r>
                        <a:rPr lang="en-US" sz="800" baseline="0" dirty="0"/>
                        <a:t> dan </a:t>
                      </a:r>
                      <a:r>
                        <a:rPr lang="en-US" sz="800" baseline="0" dirty="0" err="1"/>
                        <a:t>penggunaan</a:t>
                      </a:r>
                      <a:r>
                        <a:rPr lang="en-US" sz="800" baseline="0" dirty="0"/>
                        <a:t> </a:t>
                      </a:r>
                      <a:r>
                        <a:rPr lang="en-US" sz="800" baseline="0" dirty="0" err="1"/>
                        <a:t>oleh</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bantuna</a:t>
                      </a:r>
                      <a:r>
                        <a:rPr lang="en-US" sz="800" baseline="0" dirty="0"/>
                        <a:t> </a:t>
                      </a:r>
                      <a:r>
                        <a:rPr lang="en-US" sz="800" baseline="0" dirty="0" err="1"/>
                        <a:t>sosial</a:t>
                      </a:r>
                      <a:endParaRPr lang="en-US" sz="800" baseline="0" dirty="0"/>
                    </a:p>
                  </a:txBody>
                  <a:tcPr>
                    <a:solidFill>
                      <a:schemeClr val="accent1">
                        <a:lumMod val="20000"/>
                        <a:lumOff val="80000"/>
                      </a:schemeClr>
                    </a:solidFill>
                  </a:tcPr>
                </a:tc>
                <a:tc>
                  <a:txBody>
                    <a:bodyPr/>
                    <a:lstStyle/>
                    <a:p>
                      <a:r>
                        <a:rPr lang="en-US" sz="800" dirty="0"/>
                        <a:t>B 03</a:t>
                      </a:r>
                    </a:p>
                    <a:p>
                      <a:pPr marL="228600" indent="-228600">
                        <a:buFont typeface="+mj-lt"/>
                        <a:buAutoNum type="arabicPeriod"/>
                      </a:pPr>
                      <a:r>
                        <a:rPr lang="en-US" sz="800" dirty="0" err="1"/>
                        <a:t>Penetapan</a:t>
                      </a:r>
                      <a:r>
                        <a:rPr lang="en-US" sz="800" baseline="0" dirty="0"/>
                        <a:t> </a:t>
                      </a:r>
                      <a:r>
                        <a:rPr lang="en-US" sz="800" baseline="0" dirty="0" err="1"/>
                        <a:t>aturan</a:t>
                      </a:r>
                      <a:r>
                        <a:rPr lang="en-US" sz="800" baseline="0" dirty="0"/>
                        <a:t> </a:t>
                      </a:r>
                      <a:r>
                        <a:rPr lang="en-US" sz="800" baseline="0" dirty="0" err="1"/>
                        <a:t>teknis</a:t>
                      </a:r>
                      <a:r>
                        <a:rPr lang="en-US" sz="800" baseline="0" dirty="0"/>
                        <a:t> </a:t>
                      </a:r>
                      <a:r>
                        <a:rPr lang="en-US" sz="800" baseline="0" dirty="0" err="1"/>
                        <a:t>tentang</a:t>
                      </a:r>
                      <a:r>
                        <a:rPr lang="en-US" sz="800" baseline="0" dirty="0"/>
                        <a:t> </a:t>
                      </a:r>
                      <a:r>
                        <a:rPr lang="en-US" sz="800" baseline="0" dirty="0" err="1"/>
                        <a:t>mekanisme</a:t>
                      </a:r>
                      <a:r>
                        <a:rPr lang="en-US" sz="800" baseline="0" dirty="0"/>
                        <a:t> </a:t>
                      </a:r>
                      <a:r>
                        <a:rPr lang="en-US" sz="800" baseline="0" dirty="0" err="1"/>
                        <a:t>penyaluran</a:t>
                      </a:r>
                      <a:r>
                        <a:rPr lang="en-US" sz="800" baseline="0" dirty="0"/>
                        <a:t> dan </a:t>
                      </a:r>
                      <a:r>
                        <a:rPr lang="en-US" sz="800" baseline="0" dirty="0" err="1"/>
                        <a:t>kewajiban</a:t>
                      </a:r>
                      <a:r>
                        <a:rPr lang="en-US" sz="800" baseline="0" dirty="0"/>
                        <a:t> </a:t>
                      </a:r>
                      <a:r>
                        <a:rPr lang="en-US" sz="800" baseline="0" dirty="0" err="1"/>
                        <a:t>penyusunan</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baseline="0" dirty="0"/>
                    </a:p>
                    <a:p>
                      <a:pPr marL="228600" indent="-228600">
                        <a:buFont typeface="+mj-lt"/>
                        <a:buAutoNum type="arabicPeriod"/>
                      </a:pPr>
                      <a:r>
                        <a:rPr lang="en-US" sz="800" baseline="0" dirty="0" err="1"/>
                        <a:t>Publikasi</a:t>
                      </a:r>
                      <a:r>
                        <a:rPr lang="en-US" sz="800" baseline="0" dirty="0"/>
                        <a:t> dan </a:t>
                      </a:r>
                      <a:r>
                        <a:rPr lang="en-US" sz="800" baseline="0" dirty="0" err="1"/>
                        <a:t>sosiallisasi</a:t>
                      </a:r>
                      <a:r>
                        <a:rPr lang="en-US" sz="800" baseline="0" dirty="0"/>
                        <a:t> </a:t>
                      </a:r>
                      <a:r>
                        <a:rPr lang="en-US" sz="800" baseline="0" dirty="0" err="1"/>
                        <a:t>aturan</a:t>
                      </a:r>
                      <a:r>
                        <a:rPr lang="en-US" sz="800" baseline="0" dirty="0"/>
                        <a:t> </a:t>
                      </a:r>
                      <a:r>
                        <a:rPr lang="en-US" sz="800" baseline="0" dirty="0" err="1"/>
                        <a:t>mengenai</a:t>
                      </a:r>
                      <a:r>
                        <a:rPr lang="en-US" sz="800" baseline="0" dirty="0"/>
                        <a:t> </a:t>
                      </a:r>
                      <a:r>
                        <a:rPr lang="en-US" sz="800" baseline="0" dirty="0" err="1"/>
                        <a:t>penyaluran</a:t>
                      </a:r>
                      <a:r>
                        <a:rPr lang="en-US" sz="800" baseline="0" dirty="0"/>
                        <a:t> dan </a:t>
                      </a:r>
                      <a:r>
                        <a:rPr lang="en-US" sz="800" baseline="0" dirty="0" err="1"/>
                        <a:t>kewajiban</a:t>
                      </a:r>
                      <a:r>
                        <a:rPr lang="en-US" sz="800" baseline="0" dirty="0"/>
                        <a:t> </a:t>
                      </a:r>
                      <a:r>
                        <a:rPr lang="en-US" sz="800" baseline="0" dirty="0" err="1"/>
                        <a:t>penyusunan</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baseline="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pPr marL="228600" indent="-228600">
                        <a:buAutoNum type="arabicPeriod"/>
                      </a:pPr>
                      <a:r>
                        <a:rPr lang="en-US" sz="800" baseline="0" dirty="0"/>
                        <a:t>Scan </a:t>
                      </a:r>
                      <a:r>
                        <a:rPr lang="en-US" sz="800" baseline="0" dirty="0" err="1"/>
                        <a:t>Aturan</a:t>
                      </a:r>
                      <a:r>
                        <a:rPr lang="en-US" sz="800" baseline="0" dirty="0"/>
                        <a:t> </a:t>
                      </a:r>
                    </a:p>
                    <a:p>
                      <a:pPr marL="228600" indent="-228600">
                        <a:buAutoNum type="arabicPeriod"/>
                      </a:pPr>
                      <a:r>
                        <a:rPr lang="en-US" sz="800" baseline="0" dirty="0"/>
                        <a:t>Print screen </a:t>
                      </a:r>
                      <a:r>
                        <a:rPr lang="en-US" sz="800" baseline="0" dirty="0" err="1"/>
                        <a:t>bukti</a:t>
                      </a:r>
                      <a:r>
                        <a:rPr lang="en-US" sz="800" baseline="0" dirty="0"/>
                        <a:t>  </a:t>
                      </a:r>
                      <a:r>
                        <a:rPr lang="en-US" sz="800" baseline="0" dirty="0" err="1"/>
                        <a:t>publikasi</a:t>
                      </a:r>
                      <a:r>
                        <a:rPr lang="en-US" sz="800" baseline="0" dirty="0"/>
                        <a:t> </a:t>
                      </a:r>
                      <a:r>
                        <a:rPr lang="en-US" sz="800" baseline="0" dirty="0" err="1"/>
                        <a:t>aturan</a:t>
                      </a:r>
                      <a:r>
                        <a:rPr lang="en-US" sz="800" baseline="0" dirty="0"/>
                        <a:t> dan </a:t>
                      </a:r>
                      <a:r>
                        <a:rPr lang="en-US" sz="800" baseline="0" dirty="0" err="1"/>
                        <a:t>laporan</a:t>
                      </a:r>
                      <a:r>
                        <a:rPr lang="en-US" sz="800" baseline="0" dirty="0"/>
                        <a:t> </a:t>
                      </a:r>
                      <a:r>
                        <a:rPr lang="en-US" sz="800" baseline="0" dirty="0" err="1"/>
                        <a:t>sosialisasi</a:t>
                      </a:r>
                      <a:endParaRPr lang="en-US" sz="800" baseline="0" dirty="0"/>
                    </a:p>
                    <a:p>
                      <a:endParaRPr lang="en-US" sz="800" baseline="0" dirty="0"/>
                    </a:p>
                    <a:p>
                      <a:endParaRPr lang="en-US" sz="800" baseline="0" dirty="0"/>
                    </a:p>
                  </a:txBody>
                  <a:tcPr>
                    <a:solidFill>
                      <a:schemeClr val="accent1">
                        <a:lumMod val="20000"/>
                        <a:lumOff val="80000"/>
                      </a:schemeClr>
                    </a:solidFill>
                  </a:tcPr>
                </a:tc>
                <a:tc>
                  <a:txBody>
                    <a:bodyPr/>
                    <a:lstStyle/>
                    <a:p>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761082">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Font typeface="+mj-lt"/>
                        <a:buNone/>
                      </a:pPr>
                      <a:r>
                        <a:rPr lang="en-US" sz="800" dirty="0"/>
                        <a:t>B O6</a:t>
                      </a:r>
                    </a:p>
                    <a:p>
                      <a:pPr marL="228600" indent="-228600">
                        <a:buFont typeface="+mj-lt"/>
                        <a:buAutoNum type="arabicPeriod"/>
                      </a:pPr>
                      <a:r>
                        <a:rPr lang="en-US" sz="800" dirty="0" err="1"/>
                        <a:t>Tersedianya</a:t>
                      </a:r>
                      <a:r>
                        <a:rPr lang="en-US" sz="800" dirty="0"/>
                        <a:t> </a:t>
                      </a:r>
                      <a:r>
                        <a:rPr lang="en-US" sz="800" dirty="0" err="1"/>
                        <a:t>laporan</a:t>
                      </a:r>
                      <a:r>
                        <a:rPr lang="en-US" sz="800" baseline="0" dirty="0"/>
                        <a:t> </a:t>
                      </a:r>
                      <a:r>
                        <a:rPr lang="en-US" sz="800" baseline="0" dirty="0" err="1"/>
                        <a:t>penyaluran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pada</a:t>
                      </a:r>
                      <a:r>
                        <a:rPr lang="en-US" sz="800" baseline="0" dirty="0"/>
                        <a:t> </a:t>
                      </a:r>
                      <a:r>
                        <a:rPr lang="en-US" sz="800" baseline="0" dirty="0" err="1"/>
                        <a:t>triwulan</a:t>
                      </a:r>
                      <a:r>
                        <a:rPr lang="en-US" sz="800" baseline="0" dirty="0"/>
                        <a:t> I (</a:t>
                      </a:r>
                      <a:r>
                        <a:rPr lang="en-US" sz="800" baseline="0" dirty="0" err="1"/>
                        <a:t>Januari-Juni</a:t>
                      </a:r>
                      <a:r>
                        <a:rPr lang="en-US" sz="800" baseline="0" dirty="0"/>
                        <a:t> 2017)</a:t>
                      </a:r>
                    </a:p>
                    <a:p>
                      <a:pPr marL="228600" indent="-228600">
                        <a:buFont typeface="+mj-lt"/>
                        <a:buAutoNum type="arabicPeriod"/>
                      </a:pPr>
                      <a:r>
                        <a:rPr lang="en-US" sz="800" baseline="0" dirty="0" err="1"/>
                        <a:t>Surat</a:t>
                      </a:r>
                      <a:r>
                        <a:rPr lang="en-US" sz="800" baseline="0" dirty="0"/>
                        <a:t> </a:t>
                      </a:r>
                      <a:r>
                        <a:rPr lang="en-US" sz="800" baseline="0" dirty="0" err="1"/>
                        <a:t>Edaran</a:t>
                      </a:r>
                      <a:r>
                        <a:rPr lang="en-US" sz="800" baseline="0" dirty="0"/>
                        <a:t> </a:t>
                      </a:r>
                      <a:r>
                        <a:rPr lang="en-US" sz="800" baseline="0" dirty="0" err="1"/>
                        <a:t>kepada</a:t>
                      </a:r>
                      <a:r>
                        <a:rPr lang="en-US" sz="800" baseline="0" dirty="0"/>
                        <a:t> </a:t>
                      </a:r>
                      <a:r>
                        <a:rPr lang="en-US" sz="800" baseline="0" dirty="0" err="1"/>
                        <a:t>Penerima</a:t>
                      </a:r>
                      <a:r>
                        <a:rPr lang="en-US" sz="800" baseline="0" dirty="0"/>
                        <a:t> </a:t>
                      </a:r>
                      <a:r>
                        <a:rPr lang="en-US" sz="800" baseline="0" dirty="0" err="1"/>
                        <a:t>Hibah</a:t>
                      </a:r>
                      <a:r>
                        <a:rPr lang="en-US" sz="800" baseline="0" dirty="0"/>
                        <a:t> dan </a:t>
                      </a:r>
                      <a:r>
                        <a:rPr lang="en-US" sz="800" baseline="0" dirty="0" err="1"/>
                        <a:t>Bansos</a:t>
                      </a:r>
                      <a:r>
                        <a:rPr lang="en-US" sz="800" baseline="0" dirty="0"/>
                        <a:t> </a:t>
                      </a:r>
                      <a:r>
                        <a:rPr lang="en-US" sz="800" baseline="0" dirty="0" err="1"/>
                        <a:t>periode</a:t>
                      </a:r>
                      <a:r>
                        <a:rPr lang="en-US" sz="800" baseline="0" dirty="0"/>
                        <a:t> </a:t>
                      </a:r>
                      <a:r>
                        <a:rPr lang="en-US" sz="800" baseline="0" dirty="0" err="1"/>
                        <a:t>Januari-Juni</a:t>
                      </a:r>
                      <a:r>
                        <a:rPr lang="en-US" sz="800" baseline="0" dirty="0"/>
                        <a:t> 2017 </a:t>
                      </a:r>
                      <a:r>
                        <a:rPr lang="en-US" sz="800" baseline="0" dirty="0" err="1"/>
                        <a:t>untuk</a:t>
                      </a:r>
                      <a:r>
                        <a:rPr lang="en-US" sz="800" baseline="0" dirty="0"/>
                        <a:t> </a:t>
                      </a:r>
                      <a:r>
                        <a:rPr lang="en-US" sz="800" baseline="0" dirty="0" err="1"/>
                        <a:t>menyampaikan</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bansos</a:t>
                      </a:r>
                      <a:r>
                        <a:rPr lang="en-US" sz="800" baseline="0" dirty="0"/>
                        <a:t>.</a:t>
                      </a:r>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Font typeface="+mj-lt"/>
                        <a:buNone/>
                      </a:pPr>
                      <a:r>
                        <a:rPr lang="en-US" sz="800" dirty="0"/>
                        <a:t>B 06</a:t>
                      </a:r>
                    </a:p>
                    <a:p>
                      <a:pPr marL="228600" indent="-228600">
                        <a:buFont typeface="+mj-lt"/>
                        <a:buAutoNum type="arabicPeriod"/>
                      </a:pPr>
                      <a:r>
                        <a:rPr lang="en-US" sz="800" baseline="0" dirty="0" err="1"/>
                        <a:t>Tabel</a:t>
                      </a:r>
                      <a:r>
                        <a:rPr lang="en-US" sz="800" baseline="0" dirty="0"/>
                        <a:t> </a:t>
                      </a:r>
                      <a:r>
                        <a:rPr lang="en-US" sz="800" baseline="0" dirty="0" err="1"/>
                        <a:t>realisasi</a:t>
                      </a:r>
                      <a:r>
                        <a:rPr lang="en-US" sz="800" baseline="0" dirty="0"/>
                        <a:t> </a:t>
                      </a:r>
                      <a:r>
                        <a:rPr lang="en-US" sz="800" baseline="0" dirty="0" err="1"/>
                        <a:t>penmyaluran</a:t>
                      </a:r>
                      <a:r>
                        <a:rPr lang="en-US" sz="800" baseline="0" dirty="0"/>
                        <a:t> dan </a:t>
                      </a:r>
                      <a:r>
                        <a:rPr lang="en-US" sz="800" baseline="0" dirty="0" err="1"/>
                        <a:t>hibah</a:t>
                      </a:r>
                      <a:r>
                        <a:rPr lang="en-US" sz="800" baseline="0" dirty="0"/>
                        <a:t> dan </a:t>
                      </a:r>
                      <a:r>
                        <a:rPr lang="en-US" sz="800" baseline="0" dirty="0" err="1"/>
                        <a:t>bansos</a:t>
                      </a:r>
                      <a:r>
                        <a:rPr lang="en-US" sz="800" baseline="0" dirty="0"/>
                        <a:t> </a:t>
                      </a:r>
                      <a:r>
                        <a:rPr lang="en-US" sz="800" baseline="0" dirty="0" err="1"/>
                        <a:t>periode</a:t>
                      </a:r>
                      <a:r>
                        <a:rPr lang="en-US" sz="800" baseline="0" dirty="0"/>
                        <a:t> </a:t>
                      </a:r>
                      <a:r>
                        <a:rPr lang="en-US" sz="800" baseline="0" dirty="0" err="1"/>
                        <a:t>Januari</a:t>
                      </a:r>
                      <a:r>
                        <a:rPr lang="en-US" sz="800" baseline="0" dirty="0"/>
                        <a:t> – </a:t>
                      </a:r>
                      <a:r>
                        <a:rPr lang="en-US" sz="800" baseline="0" dirty="0" err="1"/>
                        <a:t>Juni</a:t>
                      </a:r>
                      <a:r>
                        <a:rPr lang="en-US" sz="800" baseline="0" dirty="0"/>
                        <a:t> 2017</a:t>
                      </a:r>
                    </a:p>
                    <a:p>
                      <a:pPr marL="228600" indent="-228600">
                        <a:buFont typeface="+mj-lt"/>
                        <a:buAutoNum type="arabicPeriod"/>
                      </a:pPr>
                      <a:r>
                        <a:rPr lang="en-US" sz="800" baseline="0" dirty="0"/>
                        <a:t>Scan </a:t>
                      </a:r>
                      <a:r>
                        <a:rPr lang="en-US" sz="800" baseline="0" dirty="0" err="1"/>
                        <a:t>surat</a:t>
                      </a:r>
                      <a:r>
                        <a:rPr lang="en-US" sz="800" baseline="0" dirty="0"/>
                        <a:t> </a:t>
                      </a:r>
                      <a:r>
                        <a:rPr lang="en-US" sz="800" baseline="0" dirty="0" err="1"/>
                        <a:t>edaran</a:t>
                      </a:r>
                      <a:endParaRPr lang="en-US" sz="800" baseline="0" dirty="0"/>
                    </a:p>
                  </a:txBody>
                  <a:tcPr>
                    <a:solidFill>
                      <a:schemeClr val="accent1">
                        <a:lumMod val="20000"/>
                        <a:lumOff val="80000"/>
                      </a:schemeClr>
                    </a:solidFill>
                  </a:tcPr>
                </a:tc>
                <a:tc>
                  <a:txBody>
                    <a:bodyPr/>
                    <a:lstStyle/>
                    <a:p>
                      <a:pPr marL="228600" indent="-228600">
                        <a:buFont typeface="+mj-lt"/>
                        <a:buAutoNum type="arabicPeriod"/>
                      </a:pPr>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3"/>
                  </a:ext>
                </a:extLst>
              </a:tr>
            </a:tbl>
          </a:graphicData>
        </a:graphic>
      </p:graphicFrame>
      <p:sp>
        <p:nvSpPr>
          <p:cNvPr id="5" name="Rectangle 4"/>
          <p:cNvSpPr/>
          <p:nvPr/>
        </p:nvSpPr>
        <p:spPr>
          <a:xfrm>
            <a:off x="5336630" y="4204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03, B 06</a:t>
            </a:r>
          </a:p>
        </p:txBody>
      </p:sp>
      <p:sp>
        <p:nvSpPr>
          <p:cNvPr id="6" name="Rectangle 5"/>
          <p:cNvSpPr/>
          <p:nvPr/>
        </p:nvSpPr>
        <p:spPr>
          <a:xfrm>
            <a:off x="131380" y="31530"/>
            <a:ext cx="5181600" cy="523220"/>
          </a:xfrm>
          <a:prstGeom prst="rect">
            <a:avLst/>
          </a:prstGeom>
        </p:spPr>
        <p:txBody>
          <a:bodyPr wrap="square">
            <a:spAutoFit/>
          </a:bodyPr>
          <a:lstStyle/>
          <a:p>
            <a:r>
              <a:rPr lang="en-US" sz="1400" b="1" dirty="0" err="1"/>
              <a:t>Peningkatan</a:t>
            </a:r>
            <a:r>
              <a:rPr lang="en-US" sz="1400" b="1" dirty="0"/>
              <a:t> </a:t>
            </a:r>
            <a:r>
              <a:rPr lang="en-US" sz="1400" b="1" dirty="0" err="1"/>
              <a:t>transparansi</a:t>
            </a:r>
            <a:r>
              <a:rPr lang="en-US" sz="1400" b="1" dirty="0"/>
              <a:t> dan </a:t>
            </a:r>
            <a:r>
              <a:rPr lang="en-US" sz="1400" b="1" dirty="0" err="1"/>
              <a:t>akuntabilitas</a:t>
            </a:r>
            <a:r>
              <a:rPr lang="en-US" sz="1400" b="1" dirty="0"/>
              <a:t> </a:t>
            </a:r>
            <a:r>
              <a:rPr lang="en-US" sz="1400" b="1" dirty="0" err="1"/>
              <a:t>penyaluran</a:t>
            </a:r>
            <a:r>
              <a:rPr lang="en-US" sz="1400" b="1" dirty="0"/>
              <a:t> </a:t>
            </a:r>
            <a:r>
              <a:rPr lang="en-US" sz="1400" b="1" dirty="0" err="1"/>
              <a:t>serta</a:t>
            </a:r>
            <a:r>
              <a:rPr lang="en-US" sz="1400" b="1" dirty="0"/>
              <a:t> </a:t>
            </a:r>
            <a:r>
              <a:rPr lang="en-US" sz="1400" b="1" dirty="0" err="1"/>
              <a:t>penggunaan</a:t>
            </a:r>
            <a:r>
              <a:rPr lang="en-US" sz="1400" b="1" dirty="0"/>
              <a:t> Dana </a:t>
            </a:r>
            <a:r>
              <a:rPr lang="en-US" sz="1400" b="1" dirty="0" err="1"/>
              <a:t>Hibah</a:t>
            </a:r>
            <a:r>
              <a:rPr lang="en-US" sz="1400" b="1" dirty="0"/>
              <a:t> dan </a:t>
            </a:r>
            <a:r>
              <a:rPr lang="en-US" sz="1400" b="1" dirty="0" err="1"/>
              <a:t>Bantuan</a:t>
            </a:r>
            <a:r>
              <a:rPr lang="en-US" sz="1400" b="1" dirty="0"/>
              <a:t> </a:t>
            </a:r>
            <a:r>
              <a:rPr lang="en-US" sz="1400" b="1" dirty="0" err="1"/>
              <a:t>Sosial</a:t>
            </a:r>
            <a:endParaRPr lang="en-US" sz="1600" b="1" dirty="0"/>
          </a:p>
        </p:txBody>
      </p:sp>
      <p:cxnSp>
        <p:nvCxnSpPr>
          <p:cNvPr id="7" name="Straight Connector 6"/>
          <p:cNvCxnSpPr/>
          <p:nvPr/>
        </p:nvCxnSpPr>
        <p:spPr>
          <a:xfrm>
            <a:off x="7010400" y="561864"/>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4115197" y="3581003"/>
            <a:ext cx="57912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020197" y="3581003"/>
            <a:ext cx="57912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400" y="6477000"/>
            <a:ext cx="19812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 03</a:t>
            </a:r>
          </a:p>
          <a:p>
            <a:pPr marL="228600" indent="-228600">
              <a:buAutoNum type="arabicPeriod"/>
            </a:pPr>
            <a:r>
              <a:rPr lang="en-US" dirty="0"/>
              <a:t>Scan </a:t>
            </a:r>
            <a:r>
              <a:rPr lang="en-US" dirty="0" err="1"/>
              <a:t>kompilasi</a:t>
            </a:r>
            <a:r>
              <a:rPr lang="en-US" dirty="0"/>
              <a:t> </a:t>
            </a:r>
            <a:r>
              <a:rPr lang="en-US" dirty="0" err="1"/>
              <a:t>laporan</a:t>
            </a:r>
            <a:endParaRPr lang="en-US" dirty="0"/>
          </a:p>
          <a:p>
            <a:pPr marL="228600" indent="-228600">
              <a:buAutoNum type="arabicPeriod"/>
            </a:pPr>
            <a:r>
              <a:rPr lang="en-US" dirty="0"/>
              <a:t>Scan </a:t>
            </a:r>
            <a:r>
              <a:rPr lang="en-US" dirty="0" err="1"/>
              <a:t>surat</a:t>
            </a:r>
            <a:r>
              <a:rPr lang="en-US" dirty="0"/>
              <a:t> </a:t>
            </a:r>
            <a:r>
              <a:rPr lang="en-US" dirty="0" err="1"/>
              <a:t>edaran</a:t>
            </a:r>
            <a:endParaRPr lang="en-US" dirty="0"/>
          </a:p>
          <a:p>
            <a:endParaRPr lang="en-US" dirty="0"/>
          </a:p>
          <a:p>
            <a:endParaRPr lang="en-US" dirty="0"/>
          </a:p>
          <a:p>
            <a:endParaRPr lang="en-US" dirty="0"/>
          </a:p>
        </p:txBody>
      </p:sp>
      <p:graphicFrame>
        <p:nvGraphicFramePr>
          <p:cNvPr id="4" name="Table 3"/>
          <p:cNvGraphicFramePr>
            <a:graphicFrameLocks noGrp="1"/>
          </p:cNvGraphicFramePr>
          <p:nvPr/>
        </p:nvGraphicFramePr>
        <p:xfrm>
          <a:off x="197071" y="533400"/>
          <a:ext cx="8794529" cy="4069080"/>
        </p:xfrm>
        <a:graphic>
          <a:graphicData uri="http://schemas.openxmlformats.org/drawingml/2006/table">
            <a:tbl>
              <a:tblPr firstRow="1" bandRow="1">
                <a:tableStyleId>{5C22544A-7EE6-4342-B048-85BDC9FD1C3A}</a:tableStyleId>
              </a:tblPr>
              <a:tblGrid>
                <a:gridCol w="417645">
                  <a:extLst>
                    <a:ext uri="{9D8B030D-6E8A-4147-A177-3AD203B41FA5}">
                      <a16:colId xmlns:a16="http://schemas.microsoft.com/office/drawing/2014/main" xmlns="" val="20000"/>
                    </a:ext>
                  </a:extLst>
                </a:gridCol>
                <a:gridCol w="882415">
                  <a:extLst>
                    <a:ext uri="{9D8B030D-6E8A-4147-A177-3AD203B41FA5}">
                      <a16:colId xmlns:a16="http://schemas.microsoft.com/office/drawing/2014/main" xmlns="" val="20001"/>
                    </a:ext>
                  </a:extLst>
                </a:gridCol>
                <a:gridCol w="1354790">
                  <a:extLst>
                    <a:ext uri="{9D8B030D-6E8A-4147-A177-3AD203B41FA5}">
                      <a16:colId xmlns:a16="http://schemas.microsoft.com/office/drawing/2014/main" xmlns="" val="20002"/>
                    </a:ext>
                  </a:extLst>
                </a:gridCol>
                <a:gridCol w="1080030">
                  <a:extLst>
                    <a:ext uri="{9D8B030D-6E8A-4147-A177-3AD203B41FA5}">
                      <a16:colId xmlns:a16="http://schemas.microsoft.com/office/drawing/2014/main" xmlns="" val="20003"/>
                    </a:ext>
                  </a:extLst>
                </a:gridCol>
                <a:gridCol w="1002885">
                  <a:extLst>
                    <a:ext uri="{9D8B030D-6E8A-4147-A177-3AD203B41FA5}">
                      <a16:colId xmlns:a16="http://schemas.microsoft.com/office/drawing/2014/main" xmlns="" val="20004"/>
                    </a:ext>
                  </a:extLst>
                </a:gridCol>
                <a:gridCol w="1080030">
                  <a:extLst>
                    <a:ext uri="{9D8B030D-6E8A-4147-A177-3AD203B41FA5}">
                      <a16:colId xmlns:a16="http://schemas.microsoft.com/office/drawing/2014/main" xmlns="" val="20005"/>
                    </a:ext>
                  </a:extLst>
                </a:gridCol>
                <a:gridCol w="1157175">
                  <a:extLst>
                    <a:ext uri="{9D8B030D-6E8A-4147-A177-3AD203B41FA5}">
                      <a16:colId xmlns:a16="http://schemas.microsoft.com/office/drawing/2014/main" xmlns="" val="20006"/>
                    </a:ext>
                  </a:extLst>
                </a:gridCol>
                <a:gridCol w="694305">
                  <a:extLst>
                    <a:ext uri="{9D8B030D-6E8A-4147-A177-3AD203B41FA5}">
                      <a16:colId xmlns:a16="http://schemas.microsoft.com/office/drawing/2014/main" xmlns="" val="20007"/>
                    </a:ext>
                  </a:extLst>
                </a:gridCol>
                <a:gridCol w="1125254">
                  <a:extLst>
                    <a:ext uri="{9D8B030D-6E8A-4147-A177-3AD203B41FA5}">
                      <a16:colId xmlns:a16="http://schemas.microsoft.com/office/drawing/2014/main" xmlns="" val="20008"/>
                    </a:ext>
                  </a:extLst>
                </a:gridCol>
              </a:tblGrid>
              <a:tr h="521915">
                <a:tc>
                  <a:txBody>
                    <a:bodyPr/>
                    <a:lstStyle/>
                    <a:p>
                      <a:pPr algn="ctr"/>
                      <a:r>
                        <a:rPr lang="en-US" sz="1000" dirty="0"/>
                        <a:t>NO</a:t>
                      </a:r>
                    </a:p>
                  </a:txBody>
                  <a:tcPr anchor="ctr"/>
                </a:tc>
                <a:tc>
                  <a:txBody>
                    <a:bodyPr/>
                    <a:lstStyle/>
                    <a:p>
                      <a:pPr algn="ctr"/>
                      <a:r>
                        <a:rPr lang="en-US" sz="1000" dirty="0"/>
                        <a:t>AKSI</a:t>
                      </a:r>
                    </a:p>
                  </a:txBody>
                  <a:tcPr anchor="ctr"/>
                </a:tc>
                <a:tc>
                  <a:txBody>
                    <a:bodyPr/>
                    <a:lstStyle/>
                    <a:p>
                      <a:pPr algn="ctr"/>
                      <a:r>
                        <a:rPr lang="en-US" sz="1000" dirty="0"/>
                        <a:t>PENANGGUGJAWAB</a:t>
                      </a:r>
                    </a:p>
                  </a:txBody>
                  <a:tcPr anchor="ctr"/>
                </a:tc>
                <a:tc>
                  <a:txBody>
                    <a:bodyPr/>
                    <a:lstStyle/>
                    <a:p>
                      <a:pPr algn="ctr"/>
                      <a:r>
                        <a:rPr lang="en-US" sz="1000" dirty="0"/>
                        <a:t>INSTANSI TERKAIT</a:t>
                      </a:r>
                    </a:p>
                  </a:txBody>
                  <a:tcPr anchor="ctr"/>
                </a:tc>
                <a:tc>
                  <a:txBody>
                    <a:bodyPr/>
                    <a:lstStyle/>
                    <a:p>
                      <a:pPr algn="ctr"/>
                      <a:r>
                        <a:rPr lang="en-US" sz="1000" dirty="0"/>
                        <a:t>KRITERIA KEBERHASILAN</a:t>
                      </a:r>
                    </a:p>
                  </a:txBody>
                  <a:tcPr anchor="ctr"/>
                </a:tc>
                <a:tc>
                  <a:txBody>
                    <a:bodyPr/>
                    <a:lstStyle/>
                    <a:p>
                      <a:pPr algn="ctr"/>
                      <a:r>
                        <a:rPr lang="en-US" sz="1000" dirty="0"/>
                        <a:t>UKURAN KEBERHASILAN</a:t>
                      </a:r>
                    </a:p>
                  </a:txBody>
                  <a:tcPr anchor="ctr"/>
                </a:tc>
                <a:tc>
                  <a:txBody>
                    <a:bodyPr/>
                    <a:lstStyle/>
                    <a:p>
                      <a:pPr algn="ctr"/>
                      <a:r>
                        <a:rPr lang="en-US" sz="1000" dirty="0"/>
                        <a:t>UKURAN</a:t>
                      </a:r>
                      <a:r>
                        <a:rPr lang="en-US" sz="1000" baseline="0" dirty="0"/>
                        <a:t> KEBERHASILAN B03,BO6,B09,B12</a:t>
                      </a:r>
                      <a:endParaRPr lang="en-US" sz="1000" dirty="0"/>
                    </a:p>
                  </a:txBody>
                  <a:tcPr anchor="ctr"/>
                </a:tc>
                <a:tc>
                  <a:txBody>
                    <a:bodyPr/>
                    <a:lstStyle/>
                    <a:p>
                      <a:pPr algn="ctr"/>
                      <a:r>
                        <a:rPr lang="en-US" sz="900" dirty="0"/>
                        <a:t>%</a:t>
                      </a:r>
                    </a:p>
                    <a:p>
                      <a:pPr algn="ctr"/>
                      <a:r>
                        <a:rPr lang="en-US" sz="900" dirty="0"/>
                        <a:t>CAPAIAN</a:t>
                      </a:r>
                    </a:p>
                  </a:txBody>
                  <a:tcPr anchor="ctr"/>
                </a:tc>
                <a:tc>
                  <a:txBody>
                    <a:bodyPr/>
                    <a:lstStyle/>
                    <a:p>
                      <a:pPr algn="ctr"/>
                      <a:r>
                        <a:rPr lang="en-US" sz="1000" dirty="0"/>
                        <a:t>KETERANGAN (DATA DUKUNG)</a:t>
                      </a:r>
                    </a:p>
                  </a:txBody>
                  <a:tcPr anchor="ctr"/>
                </a:tc>
                <a:extLst>
                  <a:ext uri="{0D108BD9-81ED-4DB2-BD59-A6C34878D82A}">
                    <a16:rowId xmlns:a16="http://schemas.microsoft.com/office/drawing/2014/main" xmlns="" val="10000"/>
                  </a:ext>
                </a:extLst>
              </a:tr>
              <a:tr h="246460">
                <a:tc>
                  <a:txBody>
                    <a:bodyPr/>
                    <a:lstStyle/>
                    <a:p>
                      <a:pPr algn="ctr"/>
                      <a:endParaRPr lang="en-US" sz="1100" dirty="0"/>
                    </a:p>
                  </a:txBody>
                  <a:tcPr/>
                </a:tc>
                <a:tc>
                  <a:txBody>
                    <a:bodyPr/>
                    <a:lstStyle/>
                    <a:p>
                      <a:pPr algn="ctr"/>
                      <a:r>
                        <a:rPr lang="en-US" sz="1100" dirty="0">
                          <a:solidFill>
                            <a:schemeClr val="tx1"/>
                          </a:solidFill>
                        </a:rPr>
                        <a:t>(1)</a:t>
                      </a:r>
                    </a:p>
                  </a:txBody>
                  <a:tcPr/>
                </a:tc>
                <a:tc>
                  <a:txBody>
                    <a:bodyPr/>
                    <a:lstStyle/>
                    <a:p>
                      <a:pPr algn="ctr"/>
                      <a:r>
                        <a:rPr lang="en-US" sz="1100" dirty="0">
                          <a:solidFill>
                            <a:schemeClr val="tx1"/>
                          </a:solidFill>
                        </a:rPr>
                        <a:t>(2)</a:t>
                      </a:r>
                    </a:p>
                  </a:txBody>
                  <a:tcPr/>
                </a:tc>
                <a:tc>
                  <a:txBody>
                    <a:bodyPr/>
                    <a:lstStyle/>
                    <a:p>
                      <a:pPr algn="ctr"/>
                      <a:r>
                        <a:rPr lang="en-US" sz="1100" dirty="0">
                          <a:solidFill>
                            <a:schemeClr val="tx1"/>
                          </a:solidFill>
                        </a:rPr>
                        <a:t>(3)</a:t>
                      </a:r>
                    </a:p>
                  </a:txBody>
                  <a:tcPr/>
                </a:tc>
                <a:tc>
                  <a:txBody>
                    <a:bodyPr/>
                    <a:lstStyle/>
                    <a:p>
                      <a:pPr algn="ctr"/>
                      <a:r>
                        <a:rPr lang="en-US" sz="1100" dirty="0">
                          <a:solidFill>
                            <a:schemeClr val="tx1"/>
                          </a:solidFill>
                        </a:rPr>
                        <a:t>(4)</a:t>
                      </a:r>
                    </a:p>
                  </a:txBody>
                  <a:tcPr/>
                </a:tc>
                <a:tc>
                  <a:txBody>
                    <a:bodyPr/>
                    <a:lstStyle/>
                    <a:p>
                      <a:pPr algn="ctr"/>
                      <a:r>
                        <a:rPr lang="en-US" sz="1100" dirty="0">
                          <a:solidFill>
                            <a:schemeClr val="tx1"/>
                          </a:solidFill>
                        </a:rPr>
                        <a:t>(5)</a:t>
                      </a:r>
                    </a:p>
                  </a:txBody>
                  <a:tcPr/>
                </a:tc>
                <a:tc>
                  <a:txBody>
                    <a:bodyPr/>
                    <a:lstStyle/>
                    <a:p>
                      <a:pPr algn="ctr"/>
                      <a:r>
                        <a:rPr lang="en-US" sz="1100" dirty="0">
                          <a:solidFill>
                            <a:schemeClr val="tx1"/>
                          </a:solidFill>
                        </a:rPr>
                        <a:t>(6)</a:t>
                      </a:r>
                    </a:p>
                  </a:txBody>
                  <a:tcPr/>
                </a:tc>
                <a:tc>
                  <a:txBody>
                    <a:bodyPr/>
                    <a:lstStyle/>
                    <a:p>
                      <a:pPr algn="ctr"/>
                      <a:r>
                        <a:rPr lang="en-US" sz="1100" dirty="0">
                          <a:solidFill>
                            <a:schemeClr val="tx1"/>
                          </a:solidFill>
                        </a:rPr>
                        <a:t>(7)</a:t>
                      </a:r>
                    </a:p>
                  </a:txBody>
                  <a:tcPr/>
                </a:tc>
                <a:tc>
                  <a:txBody>
                    <a:bodyPr/>
                    <a:lstStyle/>
                    <a:p>
                      <a:pPr algn="ctr"/>
                      <a:r>
                        <a:rPr lang="en-US" sz="1100" dirty="0">
                          <a:solidFill>
                            <a:schemeClr val="tx1"/>
                          </a:solidFill>
                        </a:rPr>
                        <a:t>(8)</a:t>
                      </a:r>
                    </a:p>
                  </a:txBody>
                  <a:tcPr/>
                </a:tc>
                <a:extLst>
                  <a:ext uri="{0D108BD9-81ED-4DB2-BD59-A6C34878D82A}">
                    <a16:rowId xmlns:a16="http://schemas.microsoft.com/office/drawing/2014/main" xmlns="" val="10001"/>
                  </a:ext>
                </a:extLst>
              </a:tr>
              <a:tr h="1594742">
                <a:tc>
                  <a:txBody>
                    <a:bodyPr/>
                    <a:lstStyle/>
                    <a:p>
                      <a:endParaRPr lang="en-US"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pPr marL="115888" indent="-115888">
                        <a:buNone/>
                      </a:pPr>
                      <a:endParaRPr lang="en-US" sz="800" baseline="0" dirty="0"/>
                    </a:p>
                  </a:txBody>
                  <a:tcPr>
                    <a:solidFill>
                      <a:schemeClr val="accent1">
                        <a:lumMod val="20000"/>
                        <a:lumOff val="80000"/>
                      </a:schemeClr>
                    </a:solidFill>
                  </a:tcPr>
                </a:tc>
                <a:tc>
                  <a:txBody>
                    <a:bodyPr/>
                    <a:lstStyle/>
                    <a:p>
                      <a:r>
                        <a:rPr lang="en-US" sz="800" dirty="0"/>
                        <a:t>B 09</a:t>
                      </a:r>
                    </a:p>
                    <a:p>
                      <a:pPr marL="228600" indent="-228600">
                        <a:buFont typeface="+mj-lt"/>
                        <a:buAutoNum type="arabicPeriod"/>
                      </a:pPr>
                      <a:r>
                        <a:rPr lang="en-US" sz="800" dirty="0" err="1"/>
                        <a:t>Tersedianya</a:t>
                      </a:r>
                      <a:r>
                        <a:rPr lang="en-US" sz="800" baseline="0" dirty="0"/>
                        <a:t> </a:t>
                      </a:r>
                      <a:r>
                        <a:rPr lang="en-US" sz="800" baseline="0" dirty="0" err="1"/>
                        <a:t>kompilasi</a:t>
                      </a:r>
                      <a:r>
                        <a:rPr lang="en-US" sz="800" baseline="0" dirty="0"/>
                        <a:t> </a:t>
                      </a:r>
                      <a:r>
                        <a:rPr lang="en-US" sz="800" baseline="0" dirty="0" err="1"/>
                        <a:t>laporan</a:t>
                      </a:r>
                      <a:r>
                        <a:rPr lang="en-US" sz="800" baseline="0" dirty="0"/>
                        <a:t> </a:t>
                      </a:r>
                      <a:r>
                        <a:rPr lang="en-US" sz="800" baseline="0" dirty="0" err="1"/>
                        <a:t>pertanggungjawab</a:t>
                      </a:r>
                      <a:r>
                        <a:rPr lang="en-US" sz="800" baseline="0" dirty="0"/>
                        <a:t> </a:t>
                      </a:r>
                      <a:r>
                        <a:rPr lang="en-US" sz="800" baseline="0" dirty="0" err="1"/>
                        <a:t>realisasi</a:t>
                      </a:r>
                      <a:r>
                        <a:rPr lang="en-US" sz="800" baseline="0" dirty="0"/>
                        <a:t> dan </a:t>
                      </a:r>
                      <a:r>
                        <a:rPr lang="en-US" sz="800" baseline="0" dirty="0" err="1"/>
                        <a:t>penggunaaan</a:t>
                      </a:r>
                      <a:r>
                        <a:rPr lang="en-US" sz="800" baseline="0" dirty="0"/>
                        <a:t> </a:t>
                      </a:r>
                      <a:r>
                        <a:rPr lang="en-US" sz="800" baseline="0" dirty="0" err="1"/>
                        <a:t>oleh</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a:t>
                      </a:r>
                      <a:r>
                        <a:rPr lang="en-US" sz="800" baseline="0" dirty="0" err="1"/>
                        <a:t>periode</a:t>
                      </a:r>
                      <a:r>
                        <a:rPr lang="en-US" sz="800" baseline="0" dirty="0"/>
                        <a:t> </a:t>
                      </a:r>
                      <a:r>
                        <a:rPr lang="en-US" sz="800" baseline="0" dirty="0" err="1"/>
                        <a:t>Januari</a:t>
                      </a:r>
                      <a:r>
                        <a:rPr lang="en-US" sz="800" baseline="0" dirty="0"/>
                        <a:t> –</a:t>
                      </a:r>
                      <a:r>
                        <a:rPr lang="en-US" sz="800" baseline="0" dirty="0" err="1"/>
                        <a:t>Juni</a:t>
                      </a:r>
                      <a:r>
                        <a:rPr lang="en-US" sz="800" baseline="0" dirty="0"/>
                        <a:t> 2017</a:t>
                      </a:r>
                    </a:p>
                    <a:p>
                      <a:pPr marL="228600" indent="-228600">
                        <a:buFont typeface="+mj-lt"/>
                        <a:buAutoNum type="arabicPeriod"/>
                      </a:pPr>
                      <a:r>
                        <a:rPr lang="en-US" sz="800" baseline="0" dirty="0" err="1"/>
                        <a:t>Surat</a:t>
                      </a:r>
                      <a:r>
                        <a:rPr lang="en-US" sz="800" baseline="0" dirty="0"/>
                        <a:t> </a:t>
                      </a:r>
                      <a:r>
                        <a:rPr lang="en-US" sz="800" baseline="0" dirty="0" err="1"/>
                        <a:t>Edaran</a:t>
                      </a:r>
                      <a:r>
                        <a:rPr lang="en-US" sz="800" baseline="0" dirty="0"/>
                        <a:t> </a:t>
                      </a:r>
                      <a:r>
                        <a:rPr lang="en-US" sz="800" baseline="0" dirty="0" err="1"/>
                        <a:t>Kepada</a:t>
                      </a:r>
                      <a:r>
                        <a:rPr lang="en-US" sz="800" baseline="0" dirty="0"/>
                        <a:t> </a:t>
                      </a:r>
                      <a:r>
                        <a:rPr lang="en-US" sz="800" baseline="0" dirty="0" err="1"/>
                        <a:t>Penerima</a:t>
                      </a:r>
                      <a:r>
                        <a:rPr lang="en-US" sz="800" baseline="0" dirty="0"/>
                        <a:t> </a:t>
                      </a:r>
                      <a:r>
                        <a:rPr lang="en-US" sz="800" baseline="0" dirty="0" err="1"/>
                        <a:t>Hibah</a:t>
                      </a:r>
                      <a:r>
                        <a:rPr lang="en-US" sz="800" baseline="0" dirty="0"/>
                        <a:t> dan </a:t>
                      </a:r>
                      <a:r>
                        <a:rPr lang="en-US" sz="800" baseline="0" dirty="0" err="1"/>
                        <a:t>Bansos</a:t>
                      </a:r>
                      <a:r>
                        <a:rPr lang="en-US" sz="800" baseline="0" dirty="0"/>
                        <a:t> </a:t>
                      </a:r>
                      <a:r>
                        <a:rPr lang="en-US" sz="800" baseline="0" dirty="0" err="1"/>
                        <a:t>Periode</a:t>
                      </a:r>
                      <a:r>
                        <a:rPr lang="en-US" sz="800" baseline="0" dirty="0"/>
                        <a:t> </a:t>
                      </a:r>
                      <a:r>
                        <a:rPr lang="en-US" sz="800" dirty="0" err="1"/>
                        <a:t>Penetapan</a:t>
                      </a:r>
                      <a:r>
                        <a:rPr lang="en-US" sz="800" baseline="0" dirty="0"/>
                        <a:t> </a:t>
                      </a:r>
                      <a:r>
                        <a:rPr lang="en-US" sz="800" baseline="0" dirty="0" err="1"/>
                        <a:t>aturan</a:t>
                      </a:r>
                      <a:r>
                        <a:rPr lang="en-US" sz="800" baseline="0" dirty="0"/>
                        <a:t> </a:t>
                      </a:r>
                      <a:r>
                        <a:rPr lang="en-US" sz="800" baseline="0" dirty="0" err="1"/>
                        <a:t>teknis</a:t>
                      </a:r>
                      <a:r>
                        <a:rPr lang="en-US" sz="800" baseline="0" dirty="0"/>
                        <a:t> </a:t>
                      </a:r>
                      <a:r>
                        <a:rPr lang="en-US" sz="800" baseline="0" dirty="0" err="1"/>
                        <a:t>tentang</a:t>
                      </a:r>
                      <a:r>
                        <a:rPr lang="en-US" sz="800" baseline="0" dirty="0"/>
                        <a:t> </a:t>
                      </a:r>
                      <a:r>
                        <a:rPr lang="en-US" sz="800" baseline="0" dirty="0" err="1"/>
                        <a:t>mekanisme</a:t>
                      </a:r>
                      <a:r>
                        <a:rPr lang="en-US" sz="800" baseline="0" dirty="0"/>
                        <a:t> </a:t>
                      </a:r>
                      <a:r>
                        <a:rPr lang="en-US" sz="800" baseline="0" dirty="0" err="1"/>
                        <a:t>penyaluran</a:t>
                      </a:r>
                      <a:r>
                        <a:rPr lang="en-US" sz="800" baseline="0" dirty="0"/>
                        <a:t> dan </a:t>
                      </a:r>
                      <a:r>
                        <a:rPr lang="en-US" sz="800" baseline="0" dirty="0" err="1"/>
                        <a:t>kewajiban</a:t>
                      </a:r>
                      <a:r>
                        <a:rPr lang="en-US" sz="800" baseline="0" dirty="0"/>
                        <a:t> </a:t>
                      </a:r>
                      <a:r>
                        <a:rPr lang="en-US" sz="800" baseline="0" dirty="0" err="1"/>
                        <a:t>penyusunan</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penggunaan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endParaRPr lang="en-US" sz="800" baseline="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03</a:t>
                      </a:r>
                    </a:p>
                    <a:p>
                      <a:pPr marL="228600" indent="-228600">
                        <a:buAutoNum type="arabicPeriod"/>
                      </a:pPr>
                      <a:r>
                        <a:rPr lang="en-US" sz="800" baseline="0" dirty="0"/>
                        <a:t>Scan </a:t>
                      </a:r>
                      <a:r>
                        <a:rPr lang="en-US" sz="800" baseline="0" dirty="0" err="1"/>
                        <a:t>kompilasi</a:t>
                      </a:r>
                      <a:r>
                        <a:rPr lang="en-US" sz="800" baseline="0" dirty="0"/>
                        <a:t> </a:t>
                      </a:r>
                      <a:r>
                        <a:rPr lang="en-US" sz="800" baseline="0" dirty="0" err="1"/>
                        <a:t>laporan</a:t>
                      </a:r>
                      <a:endParaRPr lang="en-US" sz="800" baseline="0" dirty="0"/>
                    </a:p>
                    <a:p>
                      <a:pPr marL="228600" indent="-228600">
                        <a:buAutoNum type="arabicPeriod"/>
                      </a:pPr>
                      <a:r>
                        <a:rPr lang="en-US" sz="800" baseline="0" dirty="0"/>
                        <a:t>Scan </a:t>
                      </a:r>
                      <a:r>
                        <a:rPr lang="en-US" sz="800" baseline="0" dirty="0" err="1"/>
                        <a:t>surat</a:t>
                      </a:r>
                      <a:r>
                        <a:rPr lang="en-US" sz="800" baseline="0" dirty="0"/>
                        <a:t> </a:t>
                      </a:r>
                      <a:r>
                        <a:rPr lang="en-US" sz="800" baseline="0" dirty="0" err="1"/>
                        <a:t>edaran</a:t>
                      </a:r>
                      <a:endParaRPr lang="en-US" sz="800" baseline="0" dirty="0"/>
                    </a:p>
                    <a:p>
                      <a:endParaRPr lang="en-US" sz="800" baseline="0" dirty="0"/>
                    </a:p>
                    <a:p>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a:off x="5336630" y="4204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09</a:t>
            </a:r>
          </a:p>
        </p:txBody>
      </p:sp>
      <p:sp>
        <p:nvSpPr>
          <p:cNvPr id="6" name="Rectangle 5"/>
          <p:cNvSpPr/>
          <p:nvPr/>
        </p:nvSpPr>
        <p:spPr>
          <a:xfrm>
            <a:off x="131380" y="31530"/>
            <a:ext cx="5181600" cy="523220"/>
          </a:xfrm>
          <a:prstGeom prst="rect">
            <a:avLst/>
          </a:prstGeom>
        </p:spPr>
        <p:txBody>
          <a:bodyPr wrap="square">
            <a:spAutoFit/>
          </a:bodyPr>
          <a:lstStyle/>
          <a:p>
            <a:r>
              <a:rPr lang="en-US" sz="1400" b="1" dirty="0" err="1"/>
              <a:t>Peningkatan</a:t>
            </a:r>
            <a:r>
              <a:rPr lang="en-US" sz="1400" b="1" dirty="0"/>
              <a:t> </a:t>
            </a:r>
            <a:r>
              <a:rPr lang="en-US" sz="1400" b="1" dirty="0" err="1"/>
              <a:t>transparansi</a:t>
            </a:r>
            <a:r>
              <a:rPr lang="en-US" sz="1400" b="1" dirty="0"/>
              <a:t> dan </a:t>
            </a:r>
            <a:r>
              <a:rPr lang="en-US" sz="1400" b="1" dirty="0" err="1"/>
              <a:t>akuntabilitas</a:t>
            </a:r>
            <a:r>
              <a:rPr lang="en-US" sz="1400" b="1" dirty="0"/>
              <a:t> </a:t>
            </a:r>
            <a:r>
              <a:rPr lang="en-US" sz="1400" b="1" dirty="0" err="1"/>
              <a:t>penyaluran</a:t>
            </a:r>
            <a:r>
              <a:rPr lang="en-US" sz="1400" b="1" dirty="0"/>
              <a:t> </a:t>
            </a:r>
            <a:r>
              <a:rPr lang="en-US" sz="1400" b="1" dirty="0" err="1"/>
              <a:t>serta</a:t>
            </a:r>
            <a:r>
              <a:rPr lang="en-US" sz="1400" b="1" dirty="0"/>
              <a:t> </a:t>
            </a:r>
            <a:r>
              <a:rPr lang="en-US" sz="1400" b="1" dirty="0" err="1"/>
              <a:t>penggunaan</a:t>
            </a:r>
            <a:r>
              <a:rPr lang="en-US" sz="1400" b="1" dirty="0"/>
              <a:t> Dana </a:t>
            </a:r>
            <a:r>
              <a:rPr lang="en-US" sz="1400" b="1" dirty="0" err="1"/>
              <a:t>Hibah</a:t>
            </a:r>
            <a:r>
              <a:rPr lang="en-US" sz="1400" b="1" dirty="0"/>
              <a:t> dan </a:t>
            </a:r>
            <a:r>
              <a:rPr lang="en-US" sz="1400" b="1" dirty="0" err="1"/>
              <a:t>Bantuan</a:t>
            </a:r>
            <a:r>
              <a:rPr lang="en-US" sz="1400" b="1" dirty="0"/>
              <a:t> </a:t>
            </a:r>
            <a:r>
              <a:rPr lang="en-US" sz="1400" b="1" dirty="0" err="1"/>
              <a:t>Sosial</a:t>
            </a:r>
            <a:endParaRPr lang="en-US" sz="1600" b="1" dirty="0"/>
          </a:p>
        </p:txBody>
      </p:sp>
      <p:cxnSp>
        <p:nvCxnSpPr>
          <p:cNvPr id="7" name="Straight Connector 6"/>
          <p:cNvCxnSpPr/>
          <p:nvPr/>
        </p:nvCxnSpPr>
        <p:spPr>
          <a:xfrm rot="5400000">
            <a:off x="5105797" y="2666603"/>
            <a:ext cx="41148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62800" y="609600"/>
            <a:ext cx="18288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858397" y="2666603"/>
            <a:ext cx="41148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62800" y="4724400"/>
            <a:ext cx="18288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87818271"/>
              </p:ext>
            </p:extLst>
          </p:nvPr>
        </p:nvGraphicFramePr>
        <p:xfrm>
          <a:off x="197071" y="533400"/>
          <a:ext cx="8794529" cy="5805522"/>
        </p:xfrm>
        <a:graphic>
          <a:graphicData uri="http://schemas.openxmlformats.org/drawingml/2006/table">
            <a:tbl>
              <a:tblPr firstRow="1" bandRow="1">
                <a:tableStyleId>{5C22544A-7EE6-4342-B048-85BDC9FD1C3A}</a:tableStyleId>
              </a:tblPr>
              <a:tblGrid>
                <a:gridCol w="417645">
                  <a:extLst>
                    <a:ext uri="{9D8B030D-6E8A-4147-A177-3AD203B41FA5}">
                      <a16:colId xmlns:a16="http://schemas.microsoft.com/office/drawing/2014/main" xmlns="" val="20000"/>
                    </a:ext>
                  </a:extLst>
                </a:gridCol>
                <a:gridCol w="882415">
                  <a:extLst>
                    <a:ext uri="{9D8B030D-6E8A-4147-A177-3AD203B41FA5}">
                      <a16:colId xmlns:a16="http://schemas.microsoft.com/office/drawing/2014/main" xmlns="" val="20001"/>
                    </a:ext>
                  </a:extLst>
                </a:gridCol>
                <a:gridCol w="1354790">
                  <a:extLst>
                    <a:ext uri="{9D8B030D-6E8A-4147-A177-3AD203B41FA5}">
                      <a16:colId xmlns:a16="http://schemas.microsoft.com/office/drawing/2014/main" xmlns="" val="20002"/>
                    </a:ext>
                  </a:extLst>
                </a:gridCol>
                <a:gridCol w="1080030">
                  <a:extLst>
                    <a:ext uri="{9D8B030D-6E8A-4147-A177-3AD203B41FA5}">
                      <a16:colId xmlns:a16="http://schemas.microsoft.com/office/drawing/2014/main" xmlns="" val="20003"/>
                    </a:ext>
                  </a:extLst>
                </a:gridCol>
                <a:gridCol w="1002885">
                  <a:extLst>
                    <a:ext uri="{9D8B030D-6E8A-4147-A177-3AD203B41FA5}">
                      <a16:colId xmlns:a16="http://schemas.microsoft.com/office/drawing/2014/main" xmlns="" val="20004"/>
                    </a:ext>
                  </a:extLst>
                </a:gridCol>
                <a:gridCol w="1080030">
                  <a:extLst>
                    <a:ext uri="{9D8B030D-6E8A-4147-A177-3AD203B41FA5}">
                      <a16:colId xmlns:a16="http://schemas.microsoft.com/office/drawing/2014/main" xmlns="" val="20005"/>
                    </a:ext>
                  </a:extLst>
                </a:gridCol>
                <a:gridCol w="1157175">
                  <a:extLst>
                    <a:ext uri="{9D8B030D-6E8A-4147-A177-3AD203B41FA5}">
                      <a16:colId xmlns:a16="http://schemas.microsoft.com/office/drawing/2014/main" xmlns="" val="20006"/>
                    </a:ext>
                  </a:extLst>
                </a:gridCol>
                <a:gridCol w="694305">
                  <a:extLst>
                    <a:ext uri="{9D8B030D-6E8A-4147-A177-3AD203B41FA5}">
                      <a16:colId xmlns:a16="http://schemas.microsoft.com/office/drawing/2014/main" xmlns="" val="20007"/>
                    </a:ext>
                  </a:extLst>
                </a:gridCol>
                <a:gridCol w="1125254">
                  <a:extLst>
                    <a:ext uri="{9D8B030D-6E8A-4147-A177-3AD203B41FA5}">
                      <a16:colId xmlns:a16="http://schemas.microsoft.com/office/drawing/2014/main" xmlns="" val="20008"/>
                    </a:ext>
                  </a:extLst>
                </a:gridCol>
              </a:tblGrid>
              <a:tr h="521915">
                <a:tc>
                  <a:txBody>
                    <a:bodyPr/>
                    <a:lstStyle/>
                    <a:p>
                      <a:pPr algn="ctr"/>
                      <a:r>
                        <a:rPr lang="en-US" sz="1000" dirty="0"/>
                        <a:t>NO</a:t>
                      </a:r>
                    </a:p>
                  </a:txBody>
                  <a:tcPr anchor="ctr"/>
                </a:tc>
                <a:tc>
                  <a:txBody>
                    <a:bodyPr/>
                    <a:lstStyle/>
                    <a:p>
                      <a:pPr algn="ctr"/>
                      <a:r>
                        <a:rPr lang="en-US" sz="1000" dirty="0"/>
                        <a:t>AKSI</a:t>
                      </a:r>
                    </a:p>
                  </a:txBody>
                  <a:tcPr anchor="ctr"/>
                </a:tc>
                <a:tc>
                  <a:txBody>
                    <a:bodyPr/>
                    <a:lstStyle/>
                    <a:p>
                      <a:pPr algn="ctr"/>
                      <a:r>
                        <a:rPr lang="en-US" sz="1000" dirty="0"/>
                        <a:t>PENANGGUGJAWAB</a:t>
                      </a:r>
                    </a:p>
                  </a:txBody>
                  <a:tcPr anchor="ctr"/>
                </a:tc>
                <a:tc>
                  <a:txBody>
                    <a:bodyPr/>
                    <a:lstStyle/>
                    <a:p>
                      <a:pPr algn="ctr"/>
                      <a:r>
                        <a:rPr lang="en-US" sz="1000" dirty="0"/>
                        <a:t>INSTANSI TERKAIT</a:t>
                      </a:r>
                    </a:p>
                  </a:txBody>
                  <a:tcPr anchor="ctr"/>
                </a:tc>
                <a:tc>
                  <a:txBody>
                    <a:bodyPr/>
                    <a:lstStyle/>
                    <a:p>
                      <a:pPr algn="ctr"/>
                      <a:r>
                        <a:rPr lang="en-US" sz="1000" dirty="0"/>
                        <a:t>KRITERIA KEBERHASILAN</a:t>
                      </a:r>
                    </a:p>
                  </a:txBody>
                  <a:tcPr anchor="ctr"/>
                </a:tc>
                <a:tc>
                  <a:txBody>
                    <a:bodyPr/>
                    <a:lstStyle/>
                    <a:p>
                      <a:pPr algn="ctr"/>
                      <a:r>
                        <a:rPr lang="en-US" sz="1000" dirty="0"/>
                        <a:t>UKURAN KEBERHASILAN</a:t>
                      </a:r>
                    </a:p>
                  </a:txBody>
                  <a:tcPr anchor="ctr"/>
                </a:tc>
                <a:tc>
                  <a:txBody>
                    <a:bodyPr/>
                    <a:lstStyle/>
                    <a:p>
                      <a:pPr algn="ctr"/>
                      <a:r>
                        <a:rPr lang="en-US" sz="1000" dirty="0"/>
                        <a:t>UKURAN</a:t>
                      </a:r>
                      <a:r>
                        <a:rPr lang="en-US" sz="1000" baseline="0" dirty="0"/>
                        <a:t> KEBERHASILAN B03,BO6,B09,B12</a:t>
                      </a:r>
                      <a:endParaRPr lang="en-US" sz="1000" dirty="0"/>
                    </a:p>
                  </a:txBody>
                  <a:tcPr anchor="ctr"/>
                </a:tc>
                <a:tc>
                  <a:txBody>
                    <a:bodyPr/>
                    <a:lstStyle/>
                    <a:p>
                      <a:pPr algn="ctr"/>
                      <a:r>
                        <a:rPr lang="en-US" sz="900" dirty="0"/>
                        <a:t>%</a:t>
                      </a:r>
                    </a:p>
                    <a:p>
                      <a:pPr algn="ctr"/>
                      <a:r>
                        <a:rPr lang="en-US" sz="900" dirty="0"/>
                        <a:t>CAPAIAN</a:t>
                      </a:r>
                    </a:p>
                  </a:txBody>
                  <a:tcPr anchor="ctr"/>
                </a:tc>
                <a:tc>
                  <a:txBody>
                    <a:bodyPr/>
                    <a:lstStyle/>
                    <a:p>
                      <a:pPr algn="ctr"/>
                      <a:r>
                        <a:rPr lang="en-US" sz="1000" dirty="0"/>
                        <a:t>KETERANGAN (DATA DUKUNG)</a:t>
                      </a:r>
                    </a:p>
                  </a:txBody>
                  <a:tcPr anchor="ctr"/>
                </a:tc>
                <a:extLst>
                  <a:ext uri="{0D108BD9-81ED-4DB2-BD59-A6C34878D82A}">
                    <a16:rowId xmlns:a16="http://schemas.microsoft.com/office/drawing/2014/main" xmlns="" val="10000"/>
                  </a:ext>
                </a:extLst>
              </a:tr>
              <a:tr h="246460">
                <a:tc>
                  <a:txBody>
                    <a:bodyPr/>
                    <a:lstStyle/>
                    <a:p>
                      <a:pPr algn="ctr"/>
                      <a:endParaRPr lang="en-US" sz="1100" dirty="0"/>
                    </a:p>
                  </a:txBody>
                  <a:tcPr/>
                </a:tc>
                <a:tc>
                  <a:txBody>
                    <a:bodyPr/>
                    <a:lstStyle/>
                    <a:p>
                      <a:pPr algn="ctr"/>
                      <a:r>
                        <a:rPr lang="en-US" sz="1100" dirty="0">
                          <a:solidFill>
                            <a:schemeClr val="tx1"/>
                          </a:solidFill>
                        </a:rPr>
                        <a:t>(1)</a:t>
                      </a:r>
                    </a:p>
                  </a:txBody>
                  <a:tcPr/>
                </a:tc>
                <a:tc>
                  <a:txBody>
                    <a:bodyPr/>
                    <a:lstStyle/>
                    <a:p>
                      <a:pPr algn="ctr"/>
                      <a:r>
                        <a:rPr lang="en-US" sz="1100" dirty="0">
                          <a:solidFill>
                            <a:schemeClr val="tx1"/>
                          </a:solidFill>
                        </a:rPr>
                        <a:t>(2)</a:t>
                      </a:r>
                    </a:p>
                  </a:txBody>
                  <a:tcPr/>
                </a:tc>
                <a:tc>
                  <a:txBody>
                    <a:bodyPr/>
                    <a:lstStyle/>
                    <a:p>
                      <a:pPr algn="ctr"/>
                      <a:r>
                        <a:rPr lang="en-US" sz="1100" dirty="0">
                          <a:solidFill>
                            <a:schemeClr val="tx1"/>
                          </a:solidFill>
                        </a:rPr>
                        <a:t>(3)</a:t>
                      </a:r>
                    </a:p>
                  </a:txBody>
                  <a:tcPr/>
                </a:tc>
                <a:tc>
                  <a:txBody>
                    <a:bodyPr/>
                    <a:lstStyle/>
                    <a:p>
                      <a:pPr algn="ctr"/>
                      <a:r>
                        <a:rPr lang="en-US" sz="1100" dirty="0">
                          <a:solidFill>
                            <a:schemeClr val="tx1"/>
                          </a:solidFill>
                        </a:rPr>
                        <a:t>(4)</a:t>
                      </a:r>
                    </a:p>
                  </a:txBody>
                  <a:tcPr/>
                </a:tc>
                <a:tc>
                  <a:txBody>
                    <a:bodyPr/>
                    <a:lstStyle/>
                    <a:p>
                      <a:pPr algn="ctr"/>
                      <a:r>
                        <a:rPr lang="en-US" sz="1100" dirty="0">
                          <a:solidFill>
                            <a:schemeClr val="tx1"/>
                          </a:solidFill>
                        </a:rPr>
                        <a:t>(5)</a:t>
                      </a:r>
                    </a:p>
                  </a:txBody>
                  <a:tcPr/>
                </a:tc>
                <a:tc>
                  <a:txBody>
                    <a:bodyPr/>
                    <a:lstStyle/>
                    <a:p>
                      <a:pPr algn="ctr"/>
                      <a:r>
                        <a:rPr lang="en-US" sz="1100" dirty="0">
                          <a:solidFill>
                            <a:schemeClr val="tx1"/>
                          </a:solidFill>
                        </a:rPr>
                        <a:t>(6)</a:t>
                      </a:r>
                    </a:p>
                  </a:txBody>
                  <a:tcPr/>
                </a:tc>
                <a:tc>
                  <a:txBody>
                    <a:bodyPr/>
                    <a:lstStyle/>
                    <a:p>
                      <a:pPr algn="ctr"/>
                      <a:r>
                        <a:rPr lang="en-US" sz="1100" dirty="0">
                          <a:solidFill>
                            <a:schemeClr val="tx1"/>
                          </a:solidFill>
                        </a:rPr>
                        <a:t>(7)</a:t>
                      </a:r>
                    </a:p>
                  </a:txBody>
                  <a:tcPr/>
                </a:tc>
                <a:tc>
                  <a:txBody>
                    <a:bodyPr/>
                    <a:lstStyle/>
                    <a:p>
                      <a:pPr algn="ctr"/>
                      <a:r>
                        <a:rPr lang="en-US" sz="1100" dirty="0">
                          <a:solidFill>
                            <a:schemeClr val="tx1"/>
                          </a:solidFill>
                        </a:rPr>
                        <a:t>(8)</a:t>
                      </a:r>
                    </a:p>
                  </a:txBody>
                  <a:tcPr/>
                </a:tc>
                <a:extLst>
                  <a:ext uri="{0D108BD9-81ED-4DB2-BD59-A6C34878D82A}">
                    <a16:rowId xmlns:a16="http://schemas.microsoft.com/office/drawing/2014/main" xmlns="" val="10001"/>
                  </a:ext>
                </a:extLst>
              </a:tr>
              <a:tr h="1594742">
                <a:tc>
                  <a:txBody>
                    <a:bodyPr/>
                    <a:lstStyle/>
                    <a:p>
                      <a:endParaRPr lang="en-US"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tc>
                  <a:txBody>
                    <a:bodyPr/>
                    <a:lstStyle/>
                    <a:p>
                      <a:pPr marL="115888" indent="-115888">
                        <a:buNone/>
                      </a:pPr>
                      <a:endParaRPr lang="en-US" sz="800" baseline="0" dirty="0"/>
                    </a:p>
                  </a:txBody>
                  <a:tcPr>
                    <a:solidFill>
                      <a:schemeClr val="accent1">
                        <a:lumMod val="20000"/>
                        <a:lumOff val="80000"/>
                      </a:schemeClr>
                    </a:solidFill>
                  </a:tcPr>
                </a:tc>
                <a:tc>
                  <a:txBody>
                    <a:bodyPr/>
                    <a:lstStyle/>
                    <a:p>
                      <a:r>
                        <a:rPr lang="en-US" sz="800" dirty="0"/>
                        <a:t>B </a:t>
                      </a:r>
                      <a:r>
                        <a:rPr lang="en-US" sz="800" baseline="0" dirty="0"/>
                        <a:t> 12</a:t>
                      </a:r>
                      <a:endParaRPr lang="en-US" sz="800" dirty="0"/>
                    </a:p>
                    <a:p>
                      <a:pPr marL="228600" indent="-228600">
                        <a:buFont typeface="+mj-lt"/>
                        <a:buAutoNum type="arabicPeriod"/>
                      </a:pPr>
                      <a:r>
                        <a:rPr lang="en-US" sz="800" dirty="0" err="1"/>
                        <a:t>Tersedianya</a:t>
                      </a:r>
                      <a:r>
                        <a:rPr lang="en-US" sz="800" dirty="0"/>
                        <a:t> </a:t>
                      </a:r>
                      <a:r>
                        <a:rPr lang="en-US" sz="800" dirty="0" err="1"/>
                        <a:t>kompilasi</a:t>
                      </a:r>
                      <a:r>
                        <a:rPr lang="en-US" sz="800" dirty="0"/>
                        <a:t> </a:t>
                      </a:r>
                      <a:r>
                        <a:rPr lang="en-US" sz="800" dirty="0" err="1"/>
                        <a:t>laporan</a:t>
                      </a:r>
                      <a:r>
                        <a:rPr lang="en-US" sz="800" dirty="0"/>
                        <a:t> </a:t>
                      </a:r>
                      <a:r>
                        <a:rPr lang="en-US" sz="800" dirty="0" err="1"/>
                        <a:t>pertanggungjawaban</a:t>
                      </a:r>
                      <a:r>
                        <a:rPr lang="en-US" sz="800" baseline="0" dirty="0"/>
                        <a:t> </a:t>
                      </a:r>
                      <a:r>
                        <a:rPr lang="en-US" sz="800" baseline="0" dirty="0" err="1"/>
                        <a:t>realisasi</a:t>
                      </a:r>
                      <a:r>
                        <a:rPr lang="en-US" sz="800" baseline="0" dirty="0"/>
                        <a:t> dan </a:t>
                      </a:r>
                      <a:r>
                        <a:rPr lang="en-US" sz="800" baseline="0" dirty="0" err="1"/>
                        <a:t>penggunaan</a:t>
                      </a:r>
                      <a:r>
                        <a:rPr lang="en-US" sz="800" baseline="0" dirty="0"/>
                        <a:t> </a:t>
                      </a:r>
                      <a:r>
                        <a:rPr lang="en-US" sz="800" baseline="0" dirty="0" err="1"/>
                        <a:t>oleh</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a:t>
                      </a:r>
                      <a:r>
                        <a:rPr lang="en-US" sz="800" baseline="0" dirty="0"/>
                        <a:t> TA. 2017</a:t>
                      </a:r>
                    </a:p>
                    <a:p>
                      <a:pPr marL="228600" indent="-228600">
                        <a:buFont typeface="+mj-lt"/>
                        <a:buAutoNum type="arabicPeriod"/>
                      </a:pPr>
                      <a:r>
                        <a:rPr lang="en-US" sz="800" baseline="0" dirty="0" err="1"/>
                        <a:t>Publikasi</a:t>
                      </a:r>
                      <a:r>
                        <a:rPr lang="en-US" sz="800" baseline="0" dirty="0"/>
                        <a:t> di website </a:t>
                      </a:r>
                      <a:r>
                        <a:rPr lang="en-US" sz="800" baseline="0" dirty="0" err="1"/>
                        <a:t>Pemerintah</a:t>
                      </a:r>
                      <a:r>
                        <a:rPr lang="en-US" sz="800" baseline="0" dirty="0"/>
                        <a:t> Daerah </a:t>
                      </a:r>
                      <a:r>
                        <a:rPr lang="en-US" sz="800" baseline="0" dirty="0" err="1"/>
                        <a:t>terkait</a:t>
                      </a:r>
                      <a:r>
                        <a:rPr lang="en-US" sz="800" baseline="0" dirty="0"/>
                        <a:t> </a:t>
                      </a:r>
                      <a:r>
                        <a:rPr lang="en-US" sz="800" baseline="0" dirty="0" err="1"/>
                        <a:t>Publikasi</a:t>
                      </a:r>
                      <a:r>
                        <a:rPr lang="en-US" sz="800" baseline="0" dirty="0"/>
                        <a:t> </a:t>
                      </a:r>
                      <a:r>
                        <a:rPr lang="en-US" sz="800" baseline="0" dirty="0" err="1"/>
                        <a:t>Laporan</a:t>
                      </a:r>
                      <a:r>
                        <a:rPr lang="en-US" sz="800" baseline="0" dirty="0"/>
                        <a:t> </a:t>
                      </a:r>
                      <a:r>
                        <a:rPr lang="en-US" sz="800" baseline="0" dirty="0" err="1"/>
                        <a:t>Pertanggungjawaban</a:t>
                      </a:r>
                      <a:r>
                        <a:rPr lang="en-US" sz="800" baseline="0" dirty="0"/>
                        <a:t> </a:t>
                      </a:r>
                      <a:r>
                        <a:rPr lang="en-US" sz="800" baseline="0" dirty="0" err="1"/>
                        <a:t>Pemerintah</a:t>
                      </a:r>
                      <a:r>
                        <a:rPr lang="en-US" sz="800" baseline="0" dirty="0"/>
                        <a:t> Daerah </a:t>
                      </a:r>
                      <a:r>
                        <a:rPr lang="en-US" sz="800" baseline="0" dirty="0" err="1"/>
                        <a:t>mengenai</a:t>
                      </a:r>
                      <a:r>
                        <a:rPr lang="en-US" sz="800" baseline="0" dirty="0"/>
                        <a:t> </a:t>
                      </a:r>
                      <a:r>
                        <a:rPr lang="en-US" sz="800" baseline="0" dirty="0" err="1"/>
                        <a:t>penyaluran</a:t>
                      </a:r>
                      <a:r>
                        <a:rPr lang="en-US" sz="800" baseline="0" dirty="0"/>
                        <a:t> </a:t>
                      </a:r>
                      <a:r>
                        <a:rPr lang="en-US" sz="800" baseline="0" dirty="0" err="1"/>
                        <a:t>dana</a:t>
                      </a:r>
                      <a:r>
                        <a:rPr lang="en-US" sz="800" baseline="0" dirty="0"/>
                        <a:t> </a:t>
                      </a:r>
                      <a:r>
                        <a:rPr lang="en-US" sz="800" baseline="0" dirty="0" err="1"/>
                        <a:t>penggunaaan</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bansos</a:t>
                      </a:r>
                      <a:r>
                        <a:rPr lang="en-US" sz="800" baseline="0" dirty="0"/>
                        <a:t> yang </a:t>
                      </a:r>
                      <a:r>
                        <a:rPr lang="en-US" sz="800" baseline="0" dirty="0" err="1"/>
                        <a:t>memuat</a:t>
                      </a:r>
                      <a:r>
                        <a:rPr lang="en-US" sz="800" baseline="0" dirty="0"/>
                        <a:t>: proses </a:t>
                      </a:r>
                      <a:r>
                        <a:rPr lang="en-US" sz="800" baseline="0" dirty="0" err="1"/>
                        <a:t>penentuan</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dan </a:t>
                      </a:r>
                      <a:r>
                        <a:rPr lang="en-US" sz="800" baseline="0" dirty="0" err="1"/>
                        <a:t>bantuan</a:t>
                      </a:r>
                      <a:r>
                        <a:rPr lang="en-US" sz="800" baseline="0" dirty="0"/>
                        <a:t> </a:t>
                      </a:r>
                      <a:r>
                        <a:rPr lang="en-US" sz="800" baseline="0" dirty="0" err="1"/>
                        <a:t>sosial,laporan</a:t>
                      </a:r>
                      <a:r>
                        <a:rPr lang="en-US" sz="800" baseline="0" dirty="0"/>
                        <a:t> </a:t>
                      </a:r>
                      <a:r>
                        <a:rPr lang="en-US" sz="800" baseline="0" dirty="0" err="1"/>
                        <a:t>pertanggungjawaban</a:t>
                      </a:r>
                      <a:r>
                        <a:rPr lang="en-US" sz="800" baseline="0" dirty="0"/>
                        <a:t> </a:t>
                      </a:r>
                      <a:r>
                        <a:rPr lang="en-US" sz="800" baseline="0" dirty="0" err="1"/>
                        <a:t>realisasi</a:t>
                      </a:r>
                      <a:r>
                        <a:rPr lang="en-US" sz="800" baseline="0" dirty="0"/>
                        <a:t> </a:t>
                      </a:r>
                      <a:r>
                        <a:rPr lang="en-US" sz="800" baseline="0" dirty="0" err="1"/>
                        <a:t>dan</a:t>
                      </a:r>
                      <a:r>
                        <a:rPr lang="en-US" sz="800" baseline="0" dirty="0"/>
                        <a:t> </a:t>
                      </a:r>
                      <a:r>
                        <a:rPr lang="en-US" sz="800" baseline="0" dirty="0" err="1"/>
                        <a:t>penggunaan</a:t>
                      </a:r>
                      <a:r>
                        <a:rPr lang="en-US" sz="800" baseline="0" dirty="0"/>
                        <a:t> </a:t>
                      </a:r>
                      <a:r>
                        <a:rPr lang="en-US" sz="800" baseline="0" dirty="0" err="1"/>
                        <a:t>oleh</a:t>
                      </a:r>
                      <a:r>
                        <a:rPr lang="en-US" sz="800" baseline="0" dirty="0"/>
                        <a:t> </a:t>
                      </a:r>
                      <a:r>
                        <a:rPr lang="en-US" sz="800" baseline="0" dirty="0" err="1"/>
                        <a:t>penerima</a:t>
                      </a:r>
                      <a:r>
                        <a:rPr lang="en-US" sz="800" baseline="0" dirty="0"/>
                        <a:t> </a:t>
                      </a:r>
                      <a:r>
                        <a:rPr lang="en-US" sz="800" baseline="0" dirty="0" err="1"/>
                        <a:t>dana</a:t>
                      </a:r>
                      <a:r>
                        <a:rPr lang="en-US" sz="800" baseline="0" dirty="0"/>
                        <a:t> </a:t>
                      </a:r>
                      <a:r>
                        <a:rPr lang="en-US" sz="800" baseline="0" dirty="0" err="1"/>
                        <a:t>hibah</a:t>
                      </a:r>
                      <a:r>
                        <a:rPr lang="en-US" sz="800" baseline="0" dirty="0"/>
                        <a:t> </a:t>
                      </a:r>
                      <a:r>
                        <a:rPr lang="en-US" sz="800" baseline="0" dirty="0" err="1"/>
                        <a:t>dan</a:t>
                      </a:r>
                      <a:r>
                        <a:rPr lang="en-US" sz="800" baseline="0" dirty="0"/>
                        <a:t> </a:t>
                      </a:r>
                      <a:r>
                        <a:rPr lang="en-US" sz="800" baseline="0" dirty="0" err="1"/>
                        <a:t>bantuan</a:t>
                      </a:r>
                      <a:r>
                        <a:rPr lang="en-US" sz="800" baseline="0" dirty="0"/>
                        <a:t> </a:t>
                      </a:r>
                      <a:r>
                        <a:rPr lang="en-US" sz="800" baseline="0" dirty="0" err="1"/>
                        <a:t>sosial</a:t>
                      </a:r>
                      <a:endParaRPr lang="en-US" sz="800" baseline="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r>
                        <a:rPr lang="en-US" sz="800" dirty="0"/>
                        <a:t>B 12</a:t>
                      </a:r>
                    </a:p>
                    <a:p>
                      <a:pPr marL="228600" indent="-228600">
                        <a:buAutoNum type="arabicPeriod"/>
                      </a:pPr>
                      <a:r>
                        <a:rPr lang="en-US" sz="800" baseline="0" dirty="0"/>
                        <a:t>Scan  </a:t>
                      </a:r>
                      <a:r>
                        <a:rPr lang="en-US" sz="800" baseline="0" dirty="0" err="1"/>
                        <a:t>Kompilasi</a:t>
                      </a:r>
                      <a:r>
                        <a:rPr lang="en-US" sz="800" baseline="0" dirty="0"/>
                        <a:t> </a:t>
                      </a:r>
                      <a:r>
                        <a:rPr lang="en-US" sz="800" baseline="0" dirty="0" err="1"/>
                        <a:t>Laporan</a:t>
                      </a:r>
                      <a:endParaRPr lang="en-US" sz="800" baseline="0" dirty="0"/>
                    </a:p>
                    <a:p>
                      <a:pPr marL="228600" indent="-228600">
                        <a:buAutoNum type="arabicPeriod"/>
                      </a:pPr>
                      <a:r>
                        <a:rPr lang="en-US" sz="800" baseline="0" dirty="0"/>
                        <a:t>Print Screen</a:t>
                      </a:r>
                    </a:p>
                    <a:p>
                      <a:endParaRPr lang="en-US" sz="800" baseline="0" dirty="0"/>
                    </a:p>
                    <a:p>
                      <a:endParaRPr lang="en-US" sz="800" baseline="0" dirty="0"/>
                    </a:p>
                  </a:txBody>
                  <a:tcPr>
                    <a:solidFill>
                      <a:schemeClr val="accent1">
                        <a:lumMod val="20000"/>
                        <a:lumOff val="80000"/>
                      </a:schemeClr>
                    </a:solidFill>
                  </a:tcPr>
                </a:tc>
                <a:extLst>
                  <a:ext uri="{0D108BD9-81ED-4DB2-BD59-A6C34878D82A}">
                    <a16:rowId xmlns:a16="http://schemas.microsoft.com/office/drawing/2014/main" xmlns="" val="10002"/>
                  </a:ext>
                </a:extLst>
              </a:tr>
              <a:tr h="761082">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pPr marL="228600" indent="-228600">
                        <a:buNone/>
                      </a:pPr>
                      <a:endParaRPr lang="en-US" sz="800" dirty="0"/>
                    </a:p>
                  </a:txBody>
                  <a:tcPr>
                    <a:solidFill>
                      <a:schemeClr val="accent1">
                        <a:lumMod val="20000"/>
                        <a:lumOff val="80000"/>
                      </a:schemeClr>
                    </a:solidFill>
                  </a:tcPr>
                </a:tc>
                <a:tc>
                  <a:txBody>
                    <a:bodyPr/>
                    <a:lstStyle/>
                    <a:p>
                      <a:pPr marL="228600" indent="-228600">
                        <a:buAutoNum type="arabicPeriod"/>
                      </a:pPr>
                      <a:endParaRPr lang="en-US" sz="800" baseline="0" dirty="0"/>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xmlns="" val="10003"/>
                  </a:ext>
                </a:extLst>
              </a:tr>
            </a:tbl>
          </a:graphicData>
        </a:graphic>
      </p:graphicFrame>
      <p:sp>
        <p:nvSpPr>
          <p:cNvPr id="5" name="Rectangle 4"/>
          <p:cNvSpPr/>
          <p:nvPr/>
        </p:nvSpPr>
        <p:spPr>
          <a:xfrm>
            <a:off x="5336630" y="42040"/>
            <a:ext cx="3644460" cy="457200"/>
          </a:xfrm>
          <a:prstGeom prst="rect">
            <a:avLst/>
          </a:prstGeom>
          <a:solidFill>
            <a:schemeClr val="bg1"/>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FORMAT B 012</a:t>
            </a:r>
          </a:p>
        </p:txBody>
      </p:sp>
      <p:sp>
        <p:nvSpPr>
          <p:cNvPr id="6" name="Rectangle 5"/>
          <p:cNvSpPr/>
          <p:nvPr/>
        </p:nvSpPr>
        <p:spPr>
          <a:xfrm>
            <a:off x="131380" y="31530"/>
            <a:ext cx="5181600" cy="523220"/>
          </a:xfrm>
          <a:prstGeom prst="rect">
            <a:avLst/>
          </a:prstGeom>
        </p:spPr>
        <p:txBody>
          <a:bodyPr wrap="square">
            <a:spAutoFit/>
          </a:bodyPr>
          <a:lstStyle/>
          <a:p>
            <a:r>
              <a:rPr lang="en-US" sz="1400" b="1" dirty="0" err="1"/>
              <a:t>Peningkatan</a:t>
            </a:r>
            <a:r>
              <a:rPr lang="en-US" sz="1400" b="1" dirty="0"/>
              <a:t> </a:t>
            </a:r>
            <a:r>
              <a:rPr lang="en-US" sz="1400" b="1" dirty="0" err="1"/>
              <a:t>transparansi</a:t>
            </a:r>
            <a:r>
              <a:rPr lang="en-US" sz="1400" b="1" dirty="0"/>
              <a:t> dan </a:t>
            </a:r>
            <a:r>
              <a:rPr lang="en-US" sz="1400" b="1" dirty="0" err="1"/>
              <a:t>akuntabilitas</a:t>
            </a:r>
            <a:r>
              <a:rPr lang="en-US" sz="1400" b="1" dirty="0"/>
              <a:t> </a:t>
            </a:r>
            <a:r>
              <a:rPr lang="en-US" sz="1400" b="1" dirty="0" err="1"/>
              <a:t>penyaluran</a:t>
            </a:r>
            <a:r>
              <a:rPr lang="en-US" sz="1400" b="1" dirty="0"/>
              <a:t> </a:t>
            </a:r>
            <a:r>
              <a:rPr lang="en-US" sz="1400" b="1" dirty="0" err="1"/>
              <a:t>serta</a:t>
            </a:r>
            <a:r>
              <a:rPr lang="en-US" sz="1400" b="1" dirty="0"/>
              <a:t> </a:t>
            </a:r>
            <a:r>
              <a:rPr lang="en-US" sz="1400" b="1" dirty="0" err="1"/>
              <a:t>penggunaan</a:t>
            </a:r>
            <a:r>
              <a:rPr lang="en-US" sz="1400" b="1" dirty="0"/>
              <a:t> Dana </a:t>
            </a:r>
            <a:r>
              <a:rPr lang="en-US" sz="1400" b="1" dirty="0" err="1"/>
              <a:t>Hibah</a:t>
            </a:r>
            <a:r>
              <a:rPr lang="en-US" sz="1400" b="1" dirty="0"/>
              <a:t> dan </a:t>
            </a:r>
            <a:r>
              <a:rPr lang="en-US" sz="1400" b="1" dirty="0" err="1"/>
              <a:t>Bantuan</a:t>
            </a:r>
            <a:r>
              <a:rPr lang="en-US" sz="1400" b="1" dirty="0"/>
              <a:t> </a:t>
            </a:r>
            <a:r>
              <a:rPr lang="en-US" sz="1400" b="1" dirty="0" err="1"/>
              <a:t>Sosial</a:t>
            </a:r>
            <a:endParaRPr lang="en-US" sz="1600" b="1" dirty="0"/>
          </a:p>
        </p:txBody>
      </p:sp>
      <p:cxnSp>
        <p:nvCxnSpPr>
          <p:cNvPr id="7" name="Straight Connector 6"/>
          <p:cNvCxnSpPr/>
          <p:nvPr/>
        </p:nvCxnSpPr>
        <p:spPr>
          <a:xfrm>
            <a:off x="7162800" y="609600"/>
            <a:ext cx="18288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943997" y="1828403"/>
            <a:ext cx="24384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62800" y="3048000"/>
            <a:ext cx="1828800" cy="158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696597" y="1828403"/>
            <a:ext cx="2438400" cy="79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incipal Title"/>
          <p:cNvSpPr txBox="1"/>
          <p:nvPr/>
        </p:nvSpPr>
        <p:spPr>
          <a:xfrm>
            <a:off x="3221852" y="1906582"/>
            <a:ext cx="4582635" cy="779598"/>
          </a:xfrm>
          <a:prstGeom prst="rect">
            <a:avLst/>
          </a:prstGeom>
          <a:noFill/>
        </p:spPr>
        <p:txBody>
          <a:bodyPr wrap="square" lIns="101498" tIns="50749" rIns="101498" bIns="50749" rtlCol="0" anchor="ctr">
            <a:spAutoFit/>
          </a:bodyPr>
          <a:lstStyle/>
          <a:p>
            <a:r>
              <a:rPr lang="id-ID" sz="4400" dirty="0">
                <a:solidFill>
                  <a:schemeClr val="accent1"/>
                </a:solidFill>
                <a:latin typeface="Oswald" panose="02000503000000000000" pitchFamily="2" charset="0"/>
                <a:ea typeface="Segoe UI" panose="020B0502040204020203" pitchFamily="34" charset="0"/>
                <a:cs typeface="Helvetica" panose="020B0604020202020204" pitchFamily="34" charset="0"/>
              </a:rPr>
              <a:t>TERIMA KASIH</a:t>
            </a:r>
            <a:endParaRPr lang="en-US" sz="4400" dirty="0">
              <a:solidFill>
                <a:schemeClr val="accent1"/>
              </a:solidFill>
              <a:latin typeface="Oswald" panose="02000503000000000000" pitchFamily="2" charset="0"/>
              <a:ea typeface="Segoe UI" panose="020B0502040204020203" pitchFamily="34" charset="0"/>
              <a:cs typeface="Helvetica" panose="020B0604020202020204" pitchFamily="34" charset="0"/>
            </a:endParaRPr>
          </a:p>
        </p:txBody>
      </p:sp>
      <p:grpSp>
        <p:nvGrpSpPr>
          <p:cNvPr id="34" name="33 Grupo"/>
          <p:cNvGrpSpPr>
            <a:grpSpLocks noChangeAspect="1"/>
          </p:cNvGrpSpPr>
          <p:nvPr/>
        </p:nvGrpSpPr>
        <p:grpSpPr>
          <a:xfrm>
            <a:off x="2972940" y="2181415"/>
            <a:ext cx="170689" cy="231317"/>
            <a:chOff x="3714712" y="987574"/>
            <a:chExt cx="1714577" cy="1714386"/>
          </a:xfrm>
        </p:grpSpPr>
        <p:sp>
          <p:nvSpPr>
            <p:cNvPr id="36" name="35 Rectángulo redondeado"/>
            <p:cNvSpPr>
              <a:spLocks noChangeAspect="1"/>
            </p:cNvSpPr>
            <p:nvPr/>
          </p:nvSpPr>
          <p:spPr bwMode="auto">
            <a:xfrm rot="2681146">
              <a:off x="3829705" y="1102554"/>
              <a:ext cx="1484591" cy="1484425"/>
            </a:xfrm>
            <a:prstGeom prst="roundRect">
              <a:avLst>
                <a:gd name="adj" fmla="val 1728"/>
              </a:avLst>
            </a:prstGeom>
            <a:solidFill>
              <a:schemeClr val="tx1">
                <a:lumMod val="50000"/>
                <a:lumOff val="50000"/>
              </a:schemeClr>
            </a:solidFill>
            <a:ln>
              <a:noFill/>
            </a:ln>
            <a:extLst/>
          </p:spPr>
          <p:txBody>
            <a:bodyPr lIns="0" tIns="0" rIns="0" bIns="0" rtlCol="0" anchor="ctr"/>
            <a:lstStyle/>
            <a:p>
              <a:pPr algn="ctr"/>
              <a:endParaRPr lang="es-SV">
                <a:latin typeface="Segoe UI Light" panose="020B0502040204020203" pitchFamily="34" charset="0"/>
                <a:ea typeface="Segoe UI" panose="020B0502040204020203" pitchFamily="34" charset="0"/>
                <a:cs typeface="Segoe UI" panose="020B0502040204020203" pitchFamily="34" charset="0"/>
              </a:endParaRPr>
            </a:p>
          </p:txBody>
        </p:sp>
        <p:sp>
          <p:nvSpPr>
            <p:cNvPr id="37" name="36 Rectángulo redondeado"/>
            <p:cNvSpPr>
              <a:spLocks noChangeAspect="1"/>
            </p:cNvSpPr>
            <p:nvPr/>
          </p:nvSpPr>
          <p:spPr bwMode="auto">
            <a:xfrm rot="2681146">
              <a:off x="3714712" y="987574"/>
              <a:ext cx="1714577" cy="1714386"/>
            </a:xfrm>
            <a:prstGeom prst="roundRect">
              <a:avLst>
                <a:gd name="adj" fmla="val 2748"/>
              </a:avLst>
            </a:prstGeom>
            <a:noFill/>
            <a:ln>
              <a:solidFill>
                <a:schemeClr val="accent1"/>
              </a:solidFill>
            </a:ln>
            <a:extLst/>
          </p:spPr>
          <p:txBody>
            <a:bodyPr lIns="0" tIns="0" rIns="0" bIns="0" rtlCol="0" anchor="ctr"/>
            <a:lstStyle/>
            <a:p>
              <a:pPr algn="ctr"/>
              <a:endParaRPr lang="es-SV">
                <a:latin typeface="Segoe UI Light" panose="020B0502040204020203" pitchFamily="34" charset="0"/>
                <a:ea typeface="Segoe UI" panose="020B0502040204020203" pitchFamily="34" charset="0"/>
                <a:cs typeface="Segoe UI" panose="020B0502040204020203" pitchFamily="34" charset="0"/>
              </a:endParaRPr>
            </a:p>
          </p:txBody>
        </p:sp>
      </p:gr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52" y="2686180"/>
            <a:ext cx="2665528" cy="150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 fill="hold"/>
                                        <p:tgtEl>
                                          <p:spTgt spid="3"/>
                                        </p:tgtEl>
                                        <p:attrNameLst>
                                          <p:attrName>ppt_x</p:attrName>
                                        </p:attrNameLst>
                                      </p:cBhvr>
                                      <p:tavLst>
                                        <p:tav tm="0">
                                          <p:val>
                                            <p:strVal val="1+#ppt_w/2"/>
                                          </p:val>
                                        </p:tav>
                                        <p:tav tm="100000">
                                          <p:val>
                                            <p:strVal val="#ppt_x"/>
                                          </p:val>
                                        </p:tav>
                                      </p:tavLst>
                                    </p:anim>
                                    <p:anim calcmode="lin" valueType="num">
                                      <p:cBhvr additive="base">
                                        <p:cTn id="8" dur="2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200" fill="hold"/>
                                        <p:tgtEl>
                                          <p:spTgt spid="34"/>
                                        </p:tgtEl>
                                        <p:attrNameLst>
                                          <p:attrName>ppt_x</p:attrName>
                                        </p:attrNameLst>
                                      </p:cBhvr>
                                      <p:tavLst>
                                        <p:tav tm="0">
                                          <p:val>
                                            <p:strVal val="1+#ppt_w/2"/>
                                          </p:val>
                                        </p:tav>
                                        <p:tav tm="100000">
                                          <p:val>
                                            <p:strVal val="#ppt_x"/>
                                          </p:val>
                                        </p:tav>
                                      </p:tavLst>
                                    </p:anim>
                                    <p:anim calcmode="lin" valueType="num">
                                      <p:cBhvr additive="base">
                                        <p:cTn id="12" dur="2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200"/>
                            </p:stCondLst>
                            <p:childTnLst>
                              <p:par>
                                <p:cTn id="14" presetID="35" presetClass="path" presetSubtype="0" fill="hold" grpId="1" nodeType="afterEffect">
                                  <p:stCondLst>
                                    <p:cond delay="0"/>
                                  </p:stCondLst>
                                  <p:childTnLst>
                                    <p:animMotion origin="layout" path="M -8.33333E-7 2.44911E-6 L -0.11771 0.00061 " pathEditMode="relative" rAng="0" ptsTypes="AA">
                                      <p:cBhvr>
                                        <p:cTn id="15" dur="4000" fill="hold"/>
                                        <p:tgtEl>
                                          <p:spTgt spid="3"/>
                                        </p:tgtEl>
                                        <p:attrNameLst>
                                          <p:attrName>ppt_x</p:attrName>
                                          <p:attrName>ppt_y</p:attrName>
                                        </p:attrNameLst>
                                      </p:cBhvr>
                                      <p:rCtr x="-5885" y="31"/>
                                    </p:animMotion>
                                  </p:childTnLst>
                                </p:cTn>
                              </p:par>
                              <p:par>
                                <p:cTn id="16" presetID="35" presetClass="path" presetSubtype="0" fill="hold" nodeType="withEffect">
                                  <p:stCondLst>
                                    <p:cond delay="0"/>
                                  </p:stCondLst>
                                  <p:childTnLst>
                                    <p:animMotion origin="layout" path="M -8.33333E-7 2.44911E-6 L -0.11771 0.00061 " pathEditMode="relative" rAng="0" ptsTypes="AA">
                                      <p:cBhvr>
                                        <p:cTn id="17" dur="4000" fill="hold"/>
                                        <p:tgtEl>
                                          <p:spTgt spid="34"/>
                                        </p:tgtEl>
                                        <p:attrNameLst>
                                          <p:attrName>ppt_x</p:attrName>
                                          <p:attrName>ppt_y</p:attrName>
                                        </p:attrNameLst>
                                      </p:cBhvr>
                                      <p:rCtr x="-5885" y="31"/>
                                    </p:animMotion>
                                  </p:childTnLst>
                                </p:cTn>
                              </p:par>
                            </p:childTnLst>
                          </p:cTn>
                        </p:par>
                        <p:par>
                          <p:cTn id="18" fill="hold">
                            <p:stCondLst>
                              <p:cond delay="4200"/>
                            </p:stCondLst>
                            <p:childTnLst>
                              <p:par>
                                <p:cTn id="19" presetID="2" presetClass="exit" presetSubtype="8" fill="hold" grpId="2" nodeType="afterEffect">
                                  <p:stCondLst>
                                    <p:cond delay="0"/>
                                  </p:stCondLst>
                                  <p:childTnLst>
                                    <p:anim calcmode="lin" valueType="num">
                                      <p:cBhvr additive="base">
                                        <p:cTn id="20" dur="250"/>
                                        <p:tgtEl>
                                          <p:spTgt spid="3"/>
                                        </p:tgtEl>
                                        <p:attrNameLst>
                                          <p:attrName>ppt_x</p:attrName>
                                        </p:attrNameLst>
                                      </p:cBhvr>
                                      <p:tavLst>
                                        <p:tav tm="0">
                                          <p:val>
                                            <p:strVal val="ppt_x"/>
                                          </p:val>
                                        </p:tav>
                                        <p:tav tm="100000">
                                          <p:val>
                                            <p:strVal val="0-ppt_w/2"/>
                                          </p:val>
                                        </p:tav>
                                      </p:tavLst>
                                    </p:anim>
                                    <p:anim calcmode="lin" valueType="num">
                                      <p:cBhvr additive="base">
                                        <p:cTn id="21" dur="250"/>
                                        <p:tgtEl>
                                          <p:spTgt spid="3"/>
                                        </p:tgtEl>
                                        <p:attrNameLst>
                                          <p:attrName>ppt_y</p:attrName>
                                        </p:attrNameLst>
                                      </p:cBhvr>
                                      <p:tavLst>
                                        <p:tav tm="0">
                                          <p:val>
                                            <p:strVal val="ppt_y"/>
                                          </p:val>
                                        </p:tav>
                                        <p:tav tm="100000">
                                          <p:val>
                                            <p:strVal val="ppt_y"/>
                                          </p:val>
                                        </p:tav>
                                      </p:tavLst>
                                    </p:anim>
                                    <p:set>
                                      <p:cBhvr>
                                        <p:cTn id="22" dur="1" fill="hold">
                                          <p:stCondLst>
                                            <p:cond delay="249"/>
                                          </p:stCondLst>
                                        </p:cTn>
                                        <p:tgtEl>
                                          <p:spTgt spid="3"/>
                                        </p:tgtEl>
                                        <p:attrNameLst>
                                          <p:attrName>style.visibility</p:attrName>
                                        </p:attrNameLst>
                                      </p:cBhvr>
                                      <p:to>
                                        <p:strVal val="hidden"/>
                                      </p:to>
                                    </p:set>
                                  </p:childTnLst>
                                </p:cTn>
                              </p:par>
                              <p:par>
                                <p:cTn id="23" presetID="2" presetClass="exit" presetSubtype="8" fill="hold" nodeType="withEffect">
                                  <p:stCondLst>
                                    <p:cond delay="0"/>
                                  </p:stCondLst>
                                  <p:childTnLst>
                                    <p:anim calcmode="lin" valueType="num">
                                      <p:cBhvr additive="base">
                                        <p:cTn id="24" dur="250"/>
                                        <p:tgtEl>
                                          <p:spTgt spid="34"/>
                                        </p:tgtEl>
                                        <p:attrNameLst>
                                          <p:attrName>ppt_x</p:attrName>
                                        </p:attrNameLst>
                                      </p:cBhvr>
                                      <p:tavLst>
                                        <p:tav tm="0">
                                          <p:val>
                                            <p:strVal val="ppt_x"/>
                                          </p:val>
                                        </p:tav>
                                        <p:tav tm="100000">
                                          <p:val>
                                            <p:strVal val="0-ppt_w/2"/>
                                          </p:val>
                                        </p:tav>
                                      </p:tavLst>
                                    </p:anim>
                                    <p:anim calcmode="lin" valueType="num">
                                      <p:cBhvr additive="base">
                                        <p:cTn id="25" dur="250"/>
                                        <p:tgtEl>
                                          <p:spTgt spid="34"/>
                                        </p:tgtEl>
                                        <p:attrNameLst>
                                          <p:attrName>ppt_y</p:attrName>
                                        </p:attrNameLst>
                                      </p:cBhvr>
                                      <p:tavLst>
                                        <p:tav tm="0">
                                          <p:val>
                                            <p:strVal val="ppt_y"/>
                                          </p:val>
                                        </p:tav>
                                        <p:tav tm="100000">
                                          <p:val>
                                            <p:strVal val="ppt_y"/>
                                          </p:val>
                                        </p:tav>
                                      </p:tavLst>
                                    </p:anim>
                                    <p:set>
                                      <p:cBhvr>
                                        <p:cTn id="26" dur="1" fill="hold">
                                          <p:stCondLst>
                                            <p:cond delay="24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72632" y="1610400"/>
            <a:ext cx="4842568" cy="828000"/>
            <a:chOff x="2884481" y="2033071"/>
            <a:chExt cx="6456757" cy="828000"/>
          </a:xfrm>
        </p:grpSpPr>
        <p:sp>
          <p:nvSpPr>
            <p:cNvPr id="4" name="Rectangle 3"/>
            <p:cNvSpPr>
              <a:spLocks noChangeArrowheads="1"/>
            </p:cNvSpPr>
            <p:nvPr/>
          </p:nvSpPr>
          <p:spPr bwMode="auto">
            <a:xfrm>
              <a:off x="2884481" y="2038513"/>
              <a:ext cx="5853118" cy="779235"/>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lin ang="0" scaled="1"/>
              <a:tileRect/>
            </a:gradFill>
            <a:ln w="9525">
              <a:solidFill>
                <a:schemeClr val="bg1">
                  <a:lumMod val="50000"/>
                </a:schemeClr>
              </a:solidFill>
              <a:miter lim="800000"/>
              <a:headEnd/>
              <a:tailEnd/>
            </a:ln>
          </p:spPr>
          <p:txBody>
            <a:bodyPr wrap="none" anchor="ctr"/>
            <a:lstStyle/>
            <a:p>
              <a:endParaRPr lang="zh-CN" altLang="en-US" sz="2000"/>
            </a:p>
          </p:txBody>
        </p:sp>
        <p:sp>
          <p:nvSpPr>
            <p:cNvPr id="5" name="Text Box 13"/>
            <p:cNvSpPr txBox="1">
              <a:spLocks noChangeArrowheads="1"/>
            </p:cNvSpPr>
            <p:nvPr/>
          </p:nvSpPr>
          <p:spPr bwMode="auto">
            <a:xfrm>
              <a:off x="3618622" y="2089919"/>
              <a:ext cx="4866429" cy="600164"/>
            </a:xfrm>
            <a:prstGeom prst="rect">
              <a:avLst/>
            </a:prstGeom>
            <a:noFill/>
            <a:ln w="9525" algn="ctr">
              <a:noFill/>
              <a:miter lim="800000"/>
              <a:headEnd/>
              <a:tailEnd/>
            </a:ln>
          </p:spPr>
          <p:txBody>
            <a:bodyPr wrap="square">
              <a:spAutoFit/>
            </a:bodyPr>
            <a:lstStyle/>
            <a:p>
              <a:pPr latinLnBrk="1"/>
              <a:r>
                <a:rPr kumimoji="1" lang="en-US" altLang="ko-KR" sz="1100" b="1" dirty="0" err="1">
                  <a:solidFill>
                    <a:schemeClr val="accent1">
                      <a:lumMod val="75000"/>
                    </a:schemeClr>
                  </a:solidFill>
                  <a:ea typeface="Gulim" pitchFamily="34" charset="-127"/>
                </a:rPr>
                <a:t>Sejak</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Inpres</a:t>
              </a:r>
              <a:r>
                <a:rPr kumimoji="1" lang="en-US" altLang="ko-KR" sz="1100" b="1" dirty="0">
                  <a:solidFill>
                    <a:schemeClr val="accent1">
                      <a:lumMod val="75000"/>
                    </a:schemeClr>
                  </a:solidFill>
                  <a:ea typeface="Gulim" pitchFamily="34" charset="-127"/>
                </a:rPr>
                <a:t> No. 7 </a:t>
              </a:r>
              <a:r>
                <a:rPr kumimoji="1" lang="en-US" altLang="ko-KR" sz="1100" b="1" dirty="0" err="1">
                  <a:solidFill>
                    <a:schemeClr val="accent1">
                      <a:lumMod val="75000"/>
                    </a:schemeClr>
                  </a:solidFill>
                  <a:ea typeface="Gulim" pitchFamily="34" charset="-127"/>
                </a:rPr>
                <a:t>Tahun</a:t>
              </a:r>
              <a:r>
                <a:rPr kumimoji="1" lang="en-US" altLang="ko-KR" sz="1100" b="1" dirty="0">
                  <a:solidFill>
                    <a:schemeClr val="accent1">
                      <a:lumMod val="75000"/>
                    </a:schemeClr>
                  </a:solidFill>
                  <a:ea typeface="Gulim" pitchFamily="34" charset="-127"/>
                </a:rPr>
                <a:t> 2015, </a:t>
              </a:r>
              <a:r>
                <a:rPr kumimoji="1" lang="en-US" altLang="ko-KR" sz="1100" b="1" dirty="0" err="1">
                  <a:solidFill>
                    <a:schemeClr val="accent1">
                      <a:lumMod val="75000"/>
                    </a:schemeClr>
                  </a:solidFill>
                  <a:ea typeface="Gulim" pitchFamily="34" charset="-127"/>
                </a:rPr>
                <a:t>Strategi</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dalam</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Aksi</a:t>
              </a:r>
              <a:r>
                <a:rPr kumimoji="1" lang="en-US" altLang="ko-KR" sz="1100" b="1" dirty="0">
                  <a:solidFill>
                    <a:schemeClr val="accent1">
                      <a:lumMod val="75000"/>
                    </a:schemeClr>
                  </a:solidFill>
                  <a:ea typeface="Gulim" pitchFamily="34" charset="-127"/>
                </a:rPr>
                <a:t> PPK </a:t>
              </a:r>
              <a:r>
                <a:rPr kumimoji="1" lang="en-US" altLang="ko-KR" sz="1100" b="1" dirty="0" err="1">
                  <a:solidFill>
                    <a:schemeClr val="accent1">
                      <a:lumMod val="75000"/>
                    </a:schemeClr>
                  </a:solidFill>
                  <a:ea typeface="Gulim" pitchFamily="34" charset="-127"/>
                </a:rPr>
                <a:t>menjadi</a:t>
              </a:r>
              <a:r>
                <a:rPr kumimoji="1" lang="en-US" altLang="ko-KR" sz="1100" b="1" dirty="0">
                  <a:solidFill>
                    <a:schemeClr val="accent1">
                      <a:lumMod val="75000"/>
                    </a:schemeClr>
                  </a:solidFill>
                  <a:ea typeface="Gulim" pitchFamily="34" charset="-127"/>
                </a:rPr>
                <a:t> 2, </a:t>
              </a:r>
              <a:r>
                <a:rPr kumimoji="1" lang="en-US" altLang="ko-KR" sz="1100" b="1" dirty="0" err="1">
                  <a:solidFill>
                    <a:schemeClr val="accent1">
                      <a:lumMod val="75000"/>
                    </a:schemeClr>
                  </a:solidFill>
                  <a:ea typeface="Gulim" pitchFamily="34" charset="-127"/>
                </a:rPr>
                <a:t>yaitu</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Pencegahan</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dan</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Penegakan</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Hukum</a:t>
              </a:r>
              <a:r>
                <a:rPr kumimoji="1" lang="en-US" altLang="ko-KR" sz="1100" b="1" dirty="0">
                  <a:solidFill>
                    <a:schemeClr val="accent1">
                      <a:lumMod val="75000"/>
                    </a:schemeClr>
                  </a:solidFill>
                  <a:ea typeface="Gulim" pitchFamily="34" charset="-127"/>
                </a:rPr>
                <a:t> (</a:t>
              </a:r>
              <a:r>
                <a:rPr kumimoji="1" lang="en-US" altLang="ko-KR" sz="1100" b="1" dirty="0" err="1">
                  <a:solidFill>
                    <a:schemeClr val="accent1">
                      <a:lumMod val="75000"/>
                    </a:schemeClr>
                  </a:solidFill>
                  <a:ea typeface="Gulim" pitchFamily="34" charset="-127"/>
                </a:rPr>
                <a:t>Sebelumnya</a:t>
              </a:r>
              <a:r>
                <a:rPr kumimoji="1" lang="en-US" altLang="ko-KR" sz="1100" b="1" dirty="0">
                  <a:solidFill>
                    <a:schemeClr val="accent1">
                      <a:lumMod val="75000"/>
                    </a:schemeClr>
                  </a:solidFill>
                  <a:ea typeface="Gulim" pitchFamily="34" charset="-127"/>
                </a:rPr>
                <a:t> 6 </a:t>
              </a:r>
              <a:r>
                <a:rPr kumimoji="1" lang="en-US" altLang="ko-KR" sz="1100" b="1" dirty="0" err="1">
                  <a:solidFill>
                    <a:schemeClr val="accent1">
                      <a:lumMod val="75000"/>
                    </a:schemeClr>
                  </a:solidFill>
                  <a:ea typeface="Gulim" pitchFamily="34" charset="-127"/>
                </a:rPr>
                <a:t>Strategi</a:t>
              </a:r>
              <a:r>
                <a:rPr kumimoji="1" lang="en-US" altLang="ko-KR" sz="1100" b="1" dirty="0">
                  <a:solidFill>
                    <a:schemeClr val="accent1">
                      <a:lumMod val="75000"/>
                    </a:schemeClr>
                  </a:solidFill>
                  <a:ea typeface="Gulim" pitchFamily="34" charset="-127"/>
                </a:rPr>
                <a:t>)</a:t>
              </a:r>
            </a:p>
          </p:txBody>
        </p:sp>
        <p:sp>
          <p:nvSpPr>
            <p:cNvPr id="6" name="Oval 5"/>
            <p:cNvSpPr/>
            <p:nvPr/>
          </p:nvSpPr>
          <p:spPr>
            <a:xfrm>
              <a:off x="8513238" y="2033071"/>
              <a:ext cx="828000" cy="828000"/>
            </a:xfrm>
            <a:prstGeom prst="ellipse">
              <a:avLst/>
            </a:prstGeom>
            <a:solidFill>
              <a:schemeClr val="bg1">
                <a:lumMod val="95000"/>
              </a:schemeClr>
            </a:solid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7" name="TextBox 6"/>
            <p:cNvSpPr txBox="1"/>
            <p:nvPr/>
          </p:nvSpPr>
          <p:spPr>
            <a:xfrm flipH="1">
              <a:off x="8737649" y="2172238"/>
              <a:ext cx="524075" cy="584775"/>
            </a:xfrm>
            <a:prstGeom prst="rect">
              <a:avLst/>
            </a:prstGeom>
            <a:noFill/>
          </p:spPr>
          <p:txBody>
            <a:bodyPr wrap="none" rtlCol="0">
              <a:spAutoFit/>
            </a:bodyPr>
            <a:lstStyle/>
            <a:p>
              <a:r>
                <a:rPr lang="en-US" sz="3200" b="1" dirty="0">
                  <a:solidFill>
                    <a:schemeClr val="accent1"/>
                  </a:solidFill>
                  <a:ea typeface="Roboto" panose="02000000000000000000" pitchFamily="2" charset="0"/>
                </a:rPr>
                <a:t>2</a:t>
              </a:r>
              <a:endParaRPr lang="id-ID" sz="3200" b="1" dirty="0">
                <a:solidFill>
                  <a:schemeClr val="accent1"/>
                </a:solidFill>
                <a:ea typeface="Roboto" panose="02000000000000000000" pitchFamily="2" charset="0"/>
              </a:endParaRPr>
            </a:p>
          </p:txBody>
        </p:sp>
      </p:grpSp>
      <p:grpSp>
        <p:nvGrpSpPr>
          <p:cNvPr id="8" name="Group 7"/>
          <p:cNvGrpSpPr/>
          <p:nvPr/>
        </p:nvGrpSpPr>
        <p:grpSpPr>
          <a:xfrm>
            <a:off x="3061571" y="2626399"/>
            <a:ext cx="4009457" cy="828000"/>
            <a:chOff x="3358070" y="2759339"/>
            <a:chExt cx="5345942" cy="828000"/>
          </a:xfrm>
        </p:grpSpPr>
        <p:sp>
          <p:nvSpPr>
            <p:cNvPr id="9" name="Rectangle 8"/>
            <p:cNvSpPr>
              <a:spLocks noChangeArrowheads="1"/>
            </p:cNvSpPr>
            <p:nvPr/>
          </p:nvSpPr>
          <p:spPr bwMode="auto">
            <a:xfrm>
              <a:off x="3358070" y="2759339"/>
              <a:ext cx="4916431" cy="779234"/>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0" scaled="1"/>
              <a:tileRect/>
            </a:gradFill>
            <a:ln w="9525">
              <a:solidFill>
                <a:schemeClr val="bg1">
                  <a:lumMod val="50000"/>
                </a:schemeClr>
              </a:solidFill>
              <a:miter lim="800000"/>
              <a:headEnd/>
              <a:tailEnd/>
            </a:ln>
          </p:spPr>
          <p:txBody>
            <a:bodyPr wrap="none" anchor="ctr"/>
            <a:lstStyle/>
            <a:p>
              <a:endParaRPr lang="zh-CN" altLang="en-US"/>
            </a:p>
          </p:txBody>
        </p:sp>
        <p:sp>
          <p:nvSpPr>
            <p:cNvPr id="10" name="Text Box 12"/>
            <p:cNvSpPr txBox="1">
              <a:spLocks noChangeArrowheads="1"/>
            </p:cNvSpPr>
            <p:nvPr/>
          </p:nvSpPr>
          <p:spPr bwMode="auto">
            <a:xfrm>
              <a:off x="4263799" y="2960951"/>
              <a:ext cx="3415622" cy="430887"/>
            </a:xfrm>
            <a:prstGeom prst="rect">
              <a:avLst/>
            </a:prstGeom>
            <a:noFill/>
            <a:ln w="9525" algn="ctr">
              <a:noFill/>
              <a:miter lim="800000"/>
              <a:headEnd/>
              <a:tailEnd/>
            </a:ln>
          </p:spPr>
          <p:txBody>
            <a:bodyPr wrap="square">
              <a:spAutoFit/>
            </a:bodyPr>
            <a:lstStyle/>
            <a:p>
              <a:pPr latinLnBrk="1"/>
              <a:r>
                <a:rPr kumimoji="1" lang="en-US" altLang="ko-KR" sz="1100" b="1" dirty="0" err="1">
                  <a:solidFill>
                    <a:schemeClr val="accent5">
                      <a:lumMod val="75000"/>
                    </a:schemeClr>
                  </a:solidFill>
                  <a:ea typeface="Gulim" pitchFamily="34" charset="-127"/>
                </a:rPr>
                <a:t>Setiap</a:t>
              </a:r>
              <a:r>
                <a:rPr kumimoji="1" lang="en-US" altLang="ko-KR" sz="1100" b="1" dirty="0">
                  <a:solidFill>
                    <a:schemeClr val="accent5">
                      <a:lumMod val="75000"/>
                    </a:schemeClr>
                  </a:solidFill>
                  <a:ea typeface="Gulim" pitchFamily="34" charset="-127"/>
                </a:rPr>
                <a:t> </a:t>
              </a:r>
              <a:r>
                <a:rPr kumimoji="1" lang="en-US" altLang="ko-KR" sz="1100" b="1" dirty="0" err="1">
                  <a:solidFill>
                    <a:schemeClr val="accent5">
                      <a:lumMod val="75000"/>
                    </a:schemeClr>
                  </a:solidFill>
                  <a:ea typeface="Gulim" pitchFamily="34" charset="-127"/>
                </a:rPr>
                <a:t>Strategi</a:t>
              </a:r>
              <a:r>
                <a:rPr kumimoji="1" lang="en-US" altLang="ko-KR" sz="1100" b="1" dirty="0">
                  <a:solidFill>
                    <a:schemeClr val="accent5">
                      <a:lumMod val="75000"/>
                    </a:schemeClr>
                  </a:solidFill>
                  <a:ea typeface="Gulim" pitchFamily="34" charset="-127"/>
                </a:rPr>
                <a:t> </a:t>
              </a:r>
              <a:r>
                <a:rPr kumimoji="1" lang="en-US" altLang="ko-KR" sz="1100" b="1" dirty="0" err="1">
                  <a:solidFill>
                    <a:schemeClr val="accent5">
                      <a:lumMod val="75000"/>
                    </a:schemeClr>
                  </a:solidFill>
                  <a:ea typeface="Gulim" pitchFamily="34" charset="-127"/>
                </a:rPr>
                <a:t>dijabarkan</a:t>
              </a:r>
              <a:r>
                <a:rPr kumimoji="1" lang="en-US" altLang="ko-KR" sz="1100" b="1" dirty="0">
                  <a:solidFill>
                    <a:schemeClr val="accent5">
                      <a:lumMod val="75000"/>
                    </a:schemeClr>
                  </a:solidFill>
                  <a:ea typeface="Gulim" pitchFamily="34" charset="-127"/>
                </a:rPr>
                <a:t> </a:t>
              </a:r>
              <a:r>
                <a:rPr kumimoji="1" lang="en-US" altLang="ko-KR" sz="1100" b="1" dirty="0" err="1">
                  <a:solidFill>
                    <a:schemeClr val="accent5">
                      <a:lumMod val="75000"/>
                    </a:schemeClr>
                  </a:solidFill>
                  <a:ea typeface="Gulim" pitchFamily="34" charset="-127"/>
                </a:rPr>
                <a:t>dalam</a:t>
              </a:r>
              <a:r>
                <a:rPr kumimoji="1" lang="en-US" altLang="ko-KR" sz="1100" b="1" dirty="0">
                  <a:solidFill>
                    <a:schemeClr val="accent5">
                      <a:lumMod val="75000"/>
                    </a:schemeClr>
                  </a:solidFill>
                  <a:ea typeface="Gulim" pitchFamily="34" charset="-127"/>
                </a:rPr>
                <a:t> </a:t>
              </a:r>
              <a:r>
                <a:rPr kumimoji="1" lang="en-US" altLang="ko-KR" sz="1100" b="1" dirty="0" err="1">
                  <a:solidFill>
                    <a:schemeClr val="accent5">
                      <a:lumMod val="75000"/>
                    </a:schemeClr>
                  </a:solidFill>
                  <a:ea typeface="Gulim" pitchFamily="34" charset="-127"/>
                </a:rPr>
                <a:t>fokus-fokus</a:t>
              </a:r>
              <a:r>
                <a:rPr kumimoji="1" lang="en-US" altLang="ko-KR" sz="1100" b="1" dirty="0">
                  <a:solidFill>
                    <a:schemeClr val="accent5">
                      <a:lumMod val="75000"/>
                    </a:schemeClr>
                  </a:solidFill>
                  <a:ea typeface="Gulim" pitchFamily="34" charset="-127"/>
                </a:rPr>
                <a:t> </a:t>
              </a:r>
              <a:r>
                <a:rPr kumimoji="1" lang="en-US" altLang="ko-KR" sz="1100" b="1" dirty="0" err="1">
                  <a:solidFill>
                    <a:schemeClr val="accent5">
                      <a:lumMod val="75000"/>
                    </a:schemeClr>
                  </a:solidFill>
                  <a:ea typeface="Gulim" pitchFamily="34" charset="-127"/>
                </a:rPr>
                <a:t>kegiatan</a:t>
              </a:r>
              <a:endParaRPr kumimoji="1" lang="en-US" altLang="ko-KR" sz="1100" b="1" dirty="0">
                <a:solidFill>
                  <a:schemeClr val="accent5">
                    <a:lumMod val="75000"/>
                  </a:schemeClr>
                </a:solidFill>
                <a:ea typeface="Gulim" pitchFamily="34" charset="-127"/>
              </a:endParaRPr>
            </a:p>
          </p:txBody>
        </p:sp>
        <p:sp>
          <p:nvSpPr>
            <p:cNvPr id="11" name="Oval 10"/>
            <p:cNvSpPr/>
            <p:nvPr/>
          </p:nvSpPr>
          <p:spPr>
            <a:xfrm>
              <a:off x="7876012" y="2759339"/>
              <a:ext cx="828000" cy="828000"/>
            </a:xfrm>
            <a:prstGeom prst="ellipse">
              <a:avLst/>
            </a:prstGeom>
            <a:solidFill>
              <a:schemeClr val="bg1">
                <a:lumMod val="95000"/>
              </a:schemeClr>
            </a:solidFill>
            <a:ln w="1143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flipH="1">
              <a:off x="7991240" y="2898506"/>
              <a:ext cx="489877" cy="523220"/>
            </a:xfrm>
            <a:prstGeom prst="rect">
              <a:avLst/>
            </a:prstGeom>
            <a:noFill/>
          </p:spPr>
          <p:txBody>
            <a:bodyPr wrap="none" rtlCol="0">
              <a:spAutoFit/>
            </a:bodyPr>
            <a:lstStyle/>
            <a:p>
              <a:r>
                <a:rPr lang="id-ID" sz="2800" b="1" dirty="0">
                  <a:solidFill>
                    <a:schemeClr val="accent5"/>
                  </a:solidFill>
                  <a:ea typeface="Roboto" panose="02000000000000000000" pitchFamily="2" charset="0"/>
                </a:rPr>
                <a:t>7</a:t>
              </a:r>
            </a:p>
          </p:txBody>
        </p:sp>
      </p:grpSp>
      <p:grpSp>
        <p:nvGrpSpPr>
          <p:cNvPr id="13" name="Group 12"/>
          <p:cNvGrpSpPr/>
          <p:nvPr/>
        </p:nvGrpSpPr>
        <p:grpSpPr>
          <a:xfrm>
            <a:off x="3657600" y="3464599"/>
            <a:ext cx="4052594" cy="828000"/>
            <a:chOff x="3930355" y="3524505"/>
            <a:chExt cx="5403459" cy="828000"/>
          </a:xfrm>
        </p:grpSpPr>
        <p:sp>
          <p:nvSpPr>
            <p:cNvPr id="14" name="Rectangle 13"/>
            <p:cNvSpPr>
              <a:spLocks noChangeArrowheads="1"/>
            </p:cNvSpPr>
            <p:nvPr/>
          </p:nvSpPr>
          <p:spPr bwMode="auto">
            <a:xfrm>
              <a:off x="3930355" y="3539901"/>
              <a:ext cx="4778340" cy="756667"/>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lin ang="0" scaled="1"/>
              <a:tileRect/>
            </a:gradFill>
            <a:ln w="9525">
              <a:solidFill>
                <a:schemeClr val="bg1">
                  <a:lumMod val="50000"/>
                </a:schemeClr>
              </a:solidFill>
              <a:miter lim="800000"/>
              <a:headEnd/>
              <a:tailEnd/>
            </a:ln>
          </p:spPr>
          <p:txBody>
            <a:bodyPr wrap="none" anchor="ctr"/>
            <a:lstStyle/>
            <a:p>
              <a:endParaRPr lang="zh-CN" altLang="en-US"/>
            </a:p>
          </p:txBody>
        </p:sp>
        <p:sp>
          <p:nvSpPr>
            <p:cNvPr id="15" name="Text Box 11"/>
            <p:cNvSpPr txBox="1">
              <a:spLocks noChangeArrowheads="1"/>
            </p:cNvSpPr>
            <p:nvPr/>
          </p:nvSpPr>
          <p:spPr bwMode="auto">
            <a:xfrm>
              <a:off x="4789558" y="3712474"/>
              <a:ext cx="3130687" cy="461665"/>
            </a:xfrm>
            <a:prstGeom prst="rect">
              <a:avLst/>
            </a:prstGeom>
            <a:noFill/>
            <a:ln w="9525" algn="ctr">
              <a:noFill/>
              <a:miter lim="800000"/>
              <a:headEnd/>
              <a:tailEnd/>
            </a:ln>
          </p:spPr>
          <p:txBody>
            <a:bodyPr wrap="none">
              <a:spAutoFit/>
            </a:bodyPr>
            <a:lstStyle/>
            <a:p>
              <a:pPr latinLnBrk="1"/>
              <a:r>
                <a:rPr kumimoji="1" lang="en-US" altLang="ko-KR" sz="1200" b="1" dirty="0" err="1">
                  <a:solidFill>
                    <a:schemeClr val="accent4">
                      <a:lumMod val="75000"/>
                    </a:schemeClr>
                  </a:solidFill>
                  <a:ea typeface="Gulim" pitchFamily="34" charset="-127"/>
                </a:rPr>
                <a:t>Terdiri</a:t>
              </a:r>
              <a:r>
                <a:rPr kumimoji="1" lang="en-US" altLang="ko-KR" sz="1200" b="1" dirty="0">
                  <a:solidFill>
                    <a:schemeClr val="accent4">
                      <a:lumMod val="75000"/>
                    </a:schemeClr>
                  </a:solidFill>
                  <a:ea typeface="Gulim" pitchFamily="34" charset="-127"/>
                </a:rPr>
                <a:t> </a:t>
              </a:r>
              <a:r>
                <a:rPr kumimoji="1" lang="en-US" altLang="ko-KR" sz="1200" b="1" dirty="0" err="1">
                  <a:solidFill>
                    <a:schemeClr val="accent4">
                      <a:lumMod val="75000"/>
                    </a:schemeClr>
                  </a:solidFill>
                  <a:ea typeface="Gulim" pitchFamily="34" charset="-127"/>
                </a:rPr>
                <a:t>atas</a:t>
              </a:r>
              <a:r>
                <a:rPr kumimoji="1" lang="en-US" altLang="ko-KR" sz="1200" b="1" dirty="0">
                  <a:solidFill>
                    <a:schemeClr val="accent4">
                      <a:lumMod val="75000"/>
                    </a:schemeClr>
                  </a:solidFill>
                  <a:ea typeface="Gulim" pitchFamily="34" charset="-127"/>
                </a:rPr>
                <a:t> </a:t>
              </a:r>
              <a:r>
                <a:rPr kumimoji="1" lang="id-ID" altLang="ko-KR" sz="1200" b="1" dirty="0">
                  <a:solidFill>
                    <a:schemeClr val="accent4">
                      <a:lumMod val="75000"/>
                    </a:schemeClr>
                  </a:solidFill>
                  <a:ea typeface="Gulim" pitchFamily="34" charset="-127"/>
                </a:rPr>
                <a:t>23</a:t>
              </a:r>
              <a:r>
                <a:rPr kumimoji="1" lang="en-US" altLang="ko-KR" sz="1200" b="1" dirty="0">
                  <a:solidFill>
                    <a:schemeClr val="accent4">
                      <a:lumMod val="75000"/>
                    </a:schemeClr>
                  </a:solidFill>
                  <a:ea typeface="Gulim" pitchFamily="34" charset="-127"/>
                </a:rPr>
                <a:t> </a:t>
              </a:r>
              <a:r>
                <a:rPr kumimoji="1" lang="en-US" altLang="ko-KR" sz="1200" b="1" dirty="0" err="1">
                  <a:solidFill>
                    <a:schemeClr val="accent4">
                      <a:lumMod val="75000"/>
                    </a:schemeClr>
                  </a:solidFill>
                  <a:ea typeface="Gulim" pitchFamily="34" charset="-127"/>
                </a:rPr>
                <a:t>Aksi</a:t>
              </a:r>
              <a:r>
                <a:rPr kumimoji="1" lang="en-US" altLang="ko-KR" sz="1200" b="1" dirty="0">
                  <a:solidFill>
                    <a:schemeClr val="accent4">
                      <a:lumMod val="75000"/>
                    </a:schemeClr>
                  </a:solidFill>
                  <a:ea typeface="Gulim" pitchFamily="34" charset="-127"/>
                </a:rPr>
                <a:t> PENCEGAHAN </a:t>
              </a:r>
            </a:p>
            <a:p>
              <a:pPr latinLnBrk="1"/>
              <a:r>
                <a:rPr kumimoji="1" lang="id-ID" altLang="ko-KR" sz="1200" b="1" dirty="0">
                  <a:solidFill>
                    <a:schemeClr val="accent4">
                      <a:lumMod val="75000"/>
                    </a:schemeClr>
                  </a:solidFill>
                  <a:ea typeface="Gulim" pitchFamily="34" charset="-127"/>
                </a:rPr>
                <a:t>8</a:t>
              </a:r>
              <a:r>
                <a:rPr kumimoji="1" lang="en-US" altLang="ko-KR" sz="1200" b="1" dirty="0">
                  <a:solidFill>
                    <a:schemeClr val="accent4">
                      <a:lumMod val="75000"/>
                    </a:schemeClr>
                  </a:solidFill>
                  <a:ea typeface="Gulim" pitchFamily="34" charset="-127"/>
                </a:rPr>
                <a:t> </a:t>
              </a:r>
              <a:r>
                <a:rPr kumimoji="1" lang="en-US" altLang="ko-KR" sz="1200" b="1" dirty="0" err="1">
                  <a:solidFill>
                    <a:schemeClr val="accent4">
                      <a:lumMod val="75000"/>
                    </a:schemeClr>
                  </a:solidFill>
                  <a:ea typeface="Gulim" pitchFamily="34" charset="-127"/>
                </a:rPr>
                <a:t>Aksi</a:t>
              </a:r>
              <a:r>
                <a:rPr kumimoji="1" lang="en-US" altLang="ko-KR" sz="1200" b="1" dirty="0">
                  <a:solidFill>
                    <a:schemeClr val="accent4">
                      <a:lumMod val="75000"/>
                    </a:schemeClr>
                  </a:solidFill>
                  <a:ea typeface="Gulim" pitchFamily="34" charset="-127"/>
                </a:rPr>
                <a:t> PENEGAKAN HUKUM</a:t>
              </a:r>
            </a:p>
          </p:txBody>
        </p:sp>
        <p:sp>
          <p:nvSpPr>
            <p:cNvPr id="16" name="Oval 15"/>
            <p:cNvSpPr/>
            <p:nvPr/>
          </p:nvSpPr>
          <p:spPr>
            <a:xfrm>
              <a:off x="8485051" y="3524505"/>
              <a:ext cx="828000" cy="828000"/>
            </a:xfrm>
            <a:prstGeom prst="ellipse">
              <a:avLst/>
            </a:prstGeom>
            <a:solidFill>
              <a:schemeClr val="bg1">
                <a:lumMod val="95000"/>
              </a:schemeClr>
            </a:solidFill>
            <a:ln w="1143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p:nvSpPr>
          <p:spPr>
            <a:xfrm flipH="1">
              <a:off x="8600279" y="3663672"/>
              <a:ext cx="733535" cy="523220"/>
            </a:xfrm>
            <a:prstGeom prst="rect">
              <a:avLst/>
            </a:prstGeom>
            <a:noFill/>
          </p:spPr>
          <p:txBody>
            <a:bodyPr wrap="none" rtlCol="0">
              <a:spAutoFit/>
            </a:bodyPr>
            <a:lstStyle/>
            <a:p>
              <a:r>
                <a:rPr lang="id-ID" sz="2800" b="1" dirty="0">
                  <a:solidFill>
                    <a:schemeClr val="accent4"/>
                  </a:solidFill>
                  <a:ea typeface="Roboto" panose="02000000000000000000" pitchFamily="2" charset="0"/>
                </a:rPr>
                <a:t>31</a:t>
              </a:r>
            </a:p>
          </p:txBody>
        </p:sp>
      </p:grpSp>
      <p:grpSp>
        <p:nvGrpSpPr>
          <p:cNvPr id="18" name="Group 17"/>
          <p:cNvGrpSpPr>
            <a:grpSpLocks/>
          </p:cNvGrpSpPr>
          <p:nvPr/>
        </p:nvGrpSpPr>
        <p:grpSpPr bwMode="auto">
          <a:xfrm>
            <a:off x="977455" y="1143000"/>
            <a:ext cx="3137345" cy="3464599"/>
            <a:chOff x="305" y="653"/>
            <a:chExt cx="2912" cy="2713"/>
          </a:xfrm>
        </p:grpSpPr>
        <p:grpSp>
          <p:nvGrpSpPr>
            <p:cNvPr id="19" name="Group 19"/>
            <p:cNvGrpSpPr>
              <a:grpSpLocks/>
            </p:cNvGrpSpPr>
            <p:nvPr/>
          </p:nvGrpSpPr>
          <p:grpSpPr bwMode="auto">
            <a:xfrm>
              <a:off x="305" y="2403"/>
              <a:ext cx="2912" cy="963"/>
              <a:chOff x="305" y="2403"/>
              <a:chExt cx="2912" cy="963"/>
            </a:xfrm>
          </p:grpSpPr>
          <p:sp>
            <p:nvSpPr>
              <p:cNvPr id="31" name="Freeform 20"/>
              <p:cNvSpPr>
                <a:spLocks/>
              </p:cNvSpPr>
              <p:nvPr/>
            </p:nvSpPr>
            <p:spPr bwMode="gray">
              <a:xfrm>
                <a:off x="595" y="2403"/>
                <a:ext cx="2242" cy="346"/>
              </a:xfrm>
              <a:custGeom>
                <a:avLst/>
                <a:gdLst>
                  <a:gd name="T0" fmla="*/ 0 w 2208"/>
                  <a:gd name="T1" fmla="*/ 2180 h 303"/>
                  <a:gd name="T2" fmla="*/ 2487 w 2208"/>
                  <a:gd name="T3" fmla="*/ 2214 h 303"/>
                  <a:gd name="T4" fmla="*/ 2776 w 2208"/>
                  <a:gd name="T5" fmla="*/ 0 h 303"/>
                  <a:gd name="T6" fmla="*/ 868 w 2208"/>
                  <a:gd name="T7" fmla="*/ 208 h 303"/>
                  <a:gd name="T8" fmla="*/ 0 w 2208"/>
                  <a:gd name="T9" fmla="*/ 2180 h 303"/>
                  <a:gd name="T10" fmla="*/ 0 60000 65536"/>
                  <a:gd name="T11" fmla="*/ 0 60000 65536"/>
                  <a:gd name="T12" fmla="*/ 0 60000 65536"/>
                  <a:gd name="T13" fmla="*/ 0 60000 65536"/>
                  <a:gd name="T14" fmla="*/ 0 60000 65536"/>
                  <a:gd name="T15" fmla="*/ 0 w 2208"/>
                  <a:gd name="T16" fmla="*/ 0 h 303"/>
                  <a:gd name="T17" fmla="*/ 2208 w 2208"/>
                  <a:gd name="T18" fmla="*/ 303 h 303"/>
                </a:gdLst>
                <a:ahLst/>
                <a:cxnLst>
                  <a:cxn ang="T10">
                    <a:pos x="T0" y="T1"/>
                  </a:cxn>
                  <a:cxn ang="T11">
                    <a:pos x="T2" y="T3"/>
                  </a:cxn>
                  <a:cxn ang="T12">
                    <a:pos x="T4" y="T5"/>
                  </a:cxn>
                  <a:cxn ang="T13">
                    <a:pos x="T6" y="T7"/>
                  </a:cxn>
                  <a:cxn ang="T14">
                    <a:pos x="T8" y="T9"/>
                  </a:cxn>
                </a:cxnLst>
                <a:rect l="T15" t="T16" r="T17" b="T18"/>
                <a:pathLst>
                  <a:path w="2208" h="303">
                    <a:moveTo>
                      <a:pt x="0" y="298"/>
                    </a:moveTo>
                    <a:lnTo>
                      <a:pt x="1979" y="302"/>
                    </a:lnTo>
                    <a:lnTo>
                      <a:pt x="2207" y="0"/>
                    </a:lnTo>
                    <a:lnTo>
                      <a:pt x="690" y="28"/>
                    </a:lnTo>
                    <a:lnTo>
                      <a:pt x="0" y="298"/>
                    </a:lnTo>
                  </a:path>
                </a:pathLst>
              </a:custGeom>
              <a:solidFill>
                <a:schemeClr val="accent4">
                  <a:lumMod val="60000"/>
                  <a:lumOff val="40000"/>
                </a:schemeClr>
              </a:solidFill>
              <a:ln w="12700" cap="rnd">
                <a:noFill/>
                <a:round/>
                <a:headEnd/>
                <a:tailEnd/>
              </a:ln>
            </p:spPr>
            <p:txBody>
              <a:bodyPr/>
              <a:lstStyle/>
              <a:p>
                <a:endParaRPr lang="zh-CN" altLang="en-US"/>
              </a:p>
            </p:txBody>
          </p:sp>
          <p:sp>
            <p:nvSpPr>
              <p:cNvPr id="32" name="Freeform 21"/>
              <p:cNvSpPr>
                <a:spLocks/>
              </p:cNvSpPr>
              <p:nvPr/>
            </p:nvSpPr>
            <p:spPr bwMode="gray">
              <a:xfrm>
                <a:off x="305" y="2746"/>
                <a:ext cx="2597" cy="617"/>
              </a:xfrm>
              <a:custGeom>
                <a:avLst/>
                <a:gdLst>
                  <a:gd name="T0" fmla="*/ 0 w 2557"/>
                  <a:gd name="T1" fmla="*/ 4191 h 538"/>
                  <a:gd name="T2" fmla="*/ 3227 w 2557"/>
                  <a:gd name="T3" fmla="*/ 4185 h 538"/>
                  <a:gd name="T4" fmla="*/ 2854 w 2557"/>
                  <a:gd name="T5" fmla="*/ 1 h 538"/>
                  <a:gd name="T6" fmla="*/ 365 w 2557"/>
                  <a:gd name="T7" fmla="*/ 0 h 538"/>
                  <a:gd name="T8" fmla="*/ 0 w 2557"/>
                  <a:gd name="T9" fmla="*/ 419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accent4">
                  <a:lumMod val="75000"/>
                </a:schemeClr>
              </a:solidFill>
              <a:ln w="12700" cap="rnd">
                <a:noFill/>
                <a:round/>
                <a:headEnd/>
                <a:tailEnd/>
              </a:ln>
            </p:spPr>
            <p:txBody>
              <a:bodyPr/>
              <a:lstStyle/>
              <a:p>
                <a:endParaRPr lang="zh-CN" altLang="en-US"/>
              </a:p>
            </p:txBody>
          </p:sp>
          <p:sp>
            <p:nvSpPr>
              <p:cNvPr id="33" name="Freeform 22"/>
              <p:cNvSpPr>
                <a:spLocks/>
              </p:cNvSpPr>
              <p:nvPr/>
            </p:nvSpPr>
            <p:spPr bwMode="gray">
              <a:xfrm>
                <a:off x="2596" y="2409"/>
                <a:ext cx="621" cy="957"/>
              </a:xfrm>
              <a:custGeom>
                <a:avLst/>
                <a:gdLst>
                  <a:gd name="T0" fmla="*/ 376 w 612"/>
                  <a:gd name="T1" fmla="*/ 6338 h 836"/>
                  <a:gd name="T2" fmla="*/ 761 w 612"/>
                  <a:gd name="T3" fmla="*/ 3611 h 836"/>
                  <a:gd name="T4" fmla="*/ 281 w 612"/>
                  <a:gd name="T5" fmla="*/ 0 h 836"/>
                  <a:gd name="T6" fmla="*/ 0 w 612"/>
                  <a:gd name="T7" fmla="*/ 2297 h 836"/>
                  <a:gd name="T8" fmla="*/ 376 w 612"/>
                  <a:gd name="T9" fmla="*/ 6338 h 836"/>
                  <a:gd name="T10" fmla="*/ 0 60000 65536"/>
                  <a:gd name="T11" fmla="*/ 0 60000 65536"/>
                  <a:gd name="T12" fmla="*/ 0 60000 65536"/>
                  <a:gd name="T13" fmla="*/ 0 60000 65536"/>
                  <a:gd name="T14" fmla="*/ 0 60000 65536"/>
                  <a:gd name="T15" fmla="*/ 0 w 612"/>
                  <a:gd name="T16" fmla="*/ 0 h 836"/>
                  <a:gd name="T17" fmla="*/ 612 w 612"/>
                  <a:gd name="T18" fmla="*/ 836 h 836"/>
                </a:gdLst>
                <a:ahLst/>
                <a:cxnLst>
                  <a:cxn ang="T10">
                    <a:pos x="T0" y="T1"/>
                  </a:cxn>
                  <a:cxn ang="T11">
                    <a:pos x="T2" y="T3"/>
                  </a:cxn>
                  <a:cxn ang="T12">
                    <a:pos x="T4" y="T5"/>
                  </a:cxn>
                  <a:cxn ang="T13">
                    <a:pos x="T6" y="T7"/>
                  </a:cxn>
                  <a:cxn ang="T14">
                    <a:pos x="T8" y="T9"/>
                  </a:cxn>
                </a:cxnLst>
                <a:rect l="T15" t="T16" r="T17" b="T18"/>
                <a:pathLst>
                  <a:path w="612" h="836">
                    <a:moveTo>
                      <a:pt x="302" y="835"/>
                    </a:moveTo>
                    <a:lnTo>
                      <a:pt x="611" y="476"/>
                    </a:lnTo>
                    <a:lnTo>
                      <a:pt x="226" y="0"/>
                    </a:lnTo>
                    <a:lnTo>
                      <a:pt x="0" y="302"/>
                    </a:lnTo>
                    <a:lnTo>
                      <a:pt x="302" y="835"/>
                    </a:lnTo>
                  </a:path>
                </a:pathLst>
              </a:custGeom>
              <a:solidFill>
                <a:schemeClr val="accent4"/>
              </a:solidFill>
              <a:ln w="12700" cap="rnd">
                <a:noFill/>
                <a:round/>
                <a:headEnd/>
                <a:tailEnd/>
              </a:ln>
            </p:spPr>
            <p:txBody>
              <a:bodyPr/>
              <a:lstStyle/>
              <a:p>
                <a:endParaRPr lang="zh-CN" altLang="en-US"/>
              </a:p>
            </p:txBody>
          </p:sp>
        </p:grpSp>
        <p:grpSp>
          <p:nvGrpSpPr>
            <p:cNvPr id="20" name="Group 23"/>
            <p:cNvGrpSpPr>
              <a:grpSpLocks/>
            </p:cNvGrpSpPr>
            <p:nvPr/>
          </p:nvGrpSpPr>
          <p:grpSpPr bwMode="auto">
            <a:xfrm>
              <a:off x="635" y="1825"/>
              <a:ext cx="2150" cy="838"/>
              <a:chOff x="635" y="1825"/>
              <a:chExt cx="2150" cy="838"/>
            </a:xfrm>
          </p:grpSpPr>
          <p:sp>
            <p:nvSpPr>
              <p:cNvPr id="28" name="Freeform 24"/>
              <p:cNvSpPr>
                <a:spLocks/>
              </p:cNvSpPr>
              <p:nvPr/>
            </p:nvSpPr>
            <p:spPr bwMode="gray">
              <a:xfrm>
                <a:off x="2261" y="1825"/>
                <a:ext cx="524" cy="838"/>
              </a:xfrm>
              <a:custGeom>
                <a:avLst/>
                <a:gdLst>
                  <a:gd name="T0" fmla="*/ 0 w 516"/>
                  <a:gd name="T1" fmla="*/ 1526 h 732"/>
                  <a:gd name="T2" fmla="*/ 371 w 516"/>
                  <a:gd name="T3" fmla="*/ 5559 h 732"/>
                  <a:gd name="T4" fmla="*/ 648 w 516"/>
                  <a:gd name="T5" fmla="*/ 3374 h 732"/>
                  <a:gd name="T6" fmla="*/ 198 w 516"/>
                  <a:gd name="T7" fmla="*/ 0 h 732"/>
                  <a:gd name="T8" fmla="*/ 0 w 516"/>
                  <a:gd name="T9" fmla="*/ 1526 h 732"/>
                  <a:gd name="T10" fmla="*/ 0 60000 65536"/>
                  <a:gd name="T11" fmla="*/ 0 60000 65536"/>
                  <a:gd name="T12" fmla="*/ 0 60000 65536"/>
                  <a:gd name="T13" fmla="*/ 0 60000 65536"/>
                  <a:gd name="T14" fmla="*/ 0 60000 65536"/>
                  <a:gd name="T15" fmla="*/ 0 w 516"/>
                  <a:gd name="T16" fmla="*/ 0 h 732"/>
                  <a:gd name="T17" fmla="*/ 516 w 516"/>
                  <a:gd name="T18" fmla="*/ 732 h 732"/>
                </a:gdLst>
                <a:ahLst/>
                <a:cxnLst>
                  <a:cxn ang="T10">
                    <a:pos x="T0" y="T1"/>
                  </a:cxn>
                  <a:cxn ang="T11">
                    <a:pos x="T2" y="T3"/>
                  </a:cxn>
                  <a:cxn ang="T12">
                    <a:pos x="T4" y="T5"/>
                  </a:cxn>
                  <a:cxn ang="T13">
                    <a:pos x="T6" y="T7"/>
                  </a:cxn>
                  <a:cxn ang="T14">
                    <a:pos x="T8" y="T9"/>
                  </a:cxn>
                </a:cxnLst>
                <a:rect l="T15" t="T16" r="T17" b="T18"/>
                <a:pathLst>
                  <a:path w="516" h="732">
                    <a:moveTo>
                      <a:pt x="0" y="201"/>
                    </a:moveTo>
                    <a:lnTo>
                      <a:pt x="294" y="731"/>
                    </a:lnTo>
                    <a:lnTo>
                      <a:pt x="515" y="444"/>
                    </a:lnTo>
                    <a:lnTo>
                      <a:pt x="156" y="0"/>
                    </a:lnTo>
                    <a:lnTo>
                      <a:pt x="0" y="201"/>
                    </a:lnTo>
                  </a:path>
                </a:pathLst>
              </a:custGeom>
              <a:solidFill>
                <a:schemeClr val="accent5"/>
              </a:solidFill>
              <a:ln w="12700" cap="rnd">
                <a:noFill/>
                <a:round/>
                <a:headEnd/>
                <a:tailEnd/>
              </a:ln>
            </p:spPr>
            <p:txBody>
              <a:bodyPr/>
              <a:lstStyle/>
              <a:p>
                <a:endParaRPr lang="zh-CN" altLang="en-US"/>
              </a:p>
            </p:txBody>
          </p:sp>
          <p:sp>
            <p:nvSpPr>
              <p:cNvPr id="29" name="Freeform 25"/>
              <p:cNvSpPr>
                <a:spLocks/>
              </p:cNvSpPr>
              <p:nvPr/>
            </p:nvSpPr>
            <p:spPr bwMode="gray">
              <a:xfrm>
                <a:off x="915" y="1825"/>
                <a:ext cx="1504" cy="226"/>
              </a:xfrm>
              <a:custGeom>
                <a:avLst/>
                <a:gdLst>
                  <a:gd name="T0" fmla="*/ 0 w 1481"/>
                  <a:gd name="T1" fmla="*/ 1541 h 197"/>
                  <a:gd name="T2" fmla="*/ 1675 w 1481"/>
                  <a:gd name="T3" fmla="*/ 1541 h 197"/>
                  <a:gd name="T4" fmla="*/ 1865 w 1481"/>
                  <a:gd name="T5" fmla="*/ 0 h 197"/>
                  <a:gd name="T6" fmla="*/ 463 w 1481"/>
                  <a:gd name="T7" fmla="*/ 3 h 197"/>
                  <a:gd name="T8" fmla="*/ 0 w 1481"/>
                  <a:gd name="T9" fmla="*/ 1541 h 197"/>
                  <a:gd name="T10" fmla="*/ 0 60000 65536"/>
                  <a:gd name="T11" fmla="*/ 0 60000 65536"/>
                  <a:gd name="T12" fmla="*/ 0 60000 65536"/>
                  <a:gd name="T13" fmla="*/ 0 60000 65536"/>
                  <a:gd name="T14" fmla="*/ 0 60000 65536"/>
                  <a:gd name="T15" fmla="*/ 0 w 1481"/>
                  <a:gd name="T16" fmla="*/ 0 h 197"/>
                  <a:gd name="T17" fmla="*/ 1481 w 1481"/>
                  <a:gd name="T18" fmla="*/ 197 h 197"/>
                </a:gdLst>
                <a:ahLst/>
                <a:cxnLst>
                  <a:cxn ang="T10">
                    <a:pos x="T0" y="T1"/>
                  </a:cxn>
                  <a:cxn ang="T11">
                    <a:pos x="T2" y="T3"/>
                  </a:cxn>
                  <a:cxn ang="T12">
                    <a:pos x="T4" y="T5"/>
                  </a:cxn>
                  <a:cxn ang="T13">
                    <a:pos x="T6" y="T7"/>
                  </a:cxn>
                  <a:cxn ang="T14">
                    <a:pos x="T8" y="T9"/>
                  </a:cxn>
                </a:cxnLst>
                <a:rect l="T15" t="T16" r="T17" b="T18"/>
                <a:pathLst>
                  <a:path w="1481" h="197">
                    <a:moveTo>
                      <a:pt x="0" y="196"/>
                    </a:moveTo>
                    <a:lnTo>
                      <a:pt x="1329" y="196"/>
                    </a:lnTo>
                    <a:lnTo>
                      <a:pt x="1480" y="0"/>
                    </a:lnTo>
                    <a:lnTo>
                      <a:pt x="367" y="3"/>
                    </a:lnTo>
                    <a:lnTo>
                      <a:pt x="0" y="196"/>
                    </a:lnTo>
                  </a:path>
                </a:pathLst>
              </a:custGeom>
              <a:solidFill>
                <a:schemeClr val="accent5">
                  <a:lumMod val="60000"/>
                  <a:lumOff val="40000"/>
                </a:schemeClr>
              </a:solidFill>
              <a:ln w="12700" cap="rnd">
                <a:noFill/>
                <a:round/>
                <a:headEnd/>
                <a:tailEnd/>
              </a:ln>
            </p:spPr>
            <p:txBody>
              <a:bodyPr/>
              <a:lstStyle/>
              <a:p>
                <a:endParaRPr lang="zh-CN" altLang="en-US"/>
              </a:p>
            </p:txBody>
          </p:sp>
          <p:sp>
            <p:nvSpPr>
              <p:cNvPr id="30" name="Freeform 26"/>
              <p:cNvSpPr>
                <a:spLocks/>
              </p:cNvSpPr>
              <p:nvPr/>
            </p:nvSpPr>
            <p:spPr bwMode="gray">
              <a:xfrm>
                <a:off x="635" y="2051"/>
                <a:ext cx="1935" cy="607"/>
              </a:xfrm>
              <a:custGeom>
                <a:avLst/>
                <a:gdLst>
                  <a:gd name="T0" fmla="*/ 0 w 1906"/>
                  <a:gd name="T1" fmla="*/ 4042 h 530"/>
                  <a:gd name="T2" fmla="*/ 2389 w 1906"/>
                  <a:gd name="T3" fmla="*/ 4042 h 530"/>
                  <a:gd name="T4" fmla="*/ 2014 w 1906"/>
                  <a:gd name="T5" fmla="*/ 0 h 530"/>
                  <a:gd name="T6" fmla="*/ 353 w 1906"/>
                  <a:gd name="T7" fmla="*/ 0 h 530"/>
                  <a:gd name="T8" fmla="*/ 0 w 1906"/>
                  <a:gd name="T9" fmla="*/ 4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solidFill>
                <a:schemeClr val="accent5">
                  <a:lumMod val="75000"/>
                </a:schemeClr>
              </a:solidFill>
              <a:ln w="12700" cap="rnd">
                <a:noFill/>
                <a:round/>
                <a:headEnd/>
                <a:tailEnd/>
              </a:ln>
            </p:spPr>
            <p:txBody>
              <a:bodyPr/>
              <a:lstStyle/>
              <a:p>
                <a:endParaRPr lang="zh-CN" altLang="en-US"/>
              </a:p>
            </p:txBody>
          </p:sp>
        </p:grpSp>
        <p:grpSp>
          <p:nvGrpSpPr>
            <p:cNvPr id="21" name="Group 27"/>
            <p:cNvGrpSpPr>
              <a:grpSpLocks/>
            </p:cNvGrpSpPr>
            <p:nvPr/>
          </p:nvGrpSpPr>
          <p:grpSpPr bwMode="auto">
            <a:xfrm>
              <a:off x="955" y="1234"/>
              <a:ext cx="1404" cy="737"/>
              <a:chOff x="955" y="1234"/>
              <a:chExt cx="1404" cy="737"/>
            </a:xfrm>
          </p:grpSpPr>
          <p:sp>
            <p:nvSpPr>
              <p:cNvPr id="25" name="Freeform 28"/>
              <p:cNvSpPr>
                <a:spLocks/>
              </p:cNvSpPr>
              <p:nvPr/>
            </p:nvSpPr>
            <p:spPr bwMode="gray">
              <a:xfrm>
                <a:off x="1250" y="1239"/>
                <a:ext cx="742" cy="118"/>
              </a:xfrm>
              <a:custGeom>
                <a:avLst/>
                <a:gdLst>
                  <a:gd name="T0" fmla="*/ 0 w 734"/>
                  <a:gd name="T1" fmla="*/ 661 h 104"/>
                  <a:gd name="T2" fmla="*/ 766 w 734"/>
                  <a:gd name="T3" fmla="*/ 686 h 104"/>
                  <a:gd name="T4" fmla="*/ 862 w 734"/>
                  <a:gd name="T5" fmla="*/ 0 h 104"/>
                  <a:gd name="T6" fmla="*/ 210 w 734"/>
                  <a:gd name="T7" fmla="*/ 0 h 104"/>
                  <a:gd name="T8" fmla="*/ 0 w 734"/>
                  <a:gd name="T9" fmla="*/ 661 h 104"/>
                  <a:gd name="T10" fmla="*/ 0 60000 65536"/>
                  <a:gd name="T11" fmla="*/ 0 60000 65536"/>
                  <a:gd name="T12" fmla="*/ 0 60000 65536"/>
                  <a:gd name="T13" fmla="*/ 0 60000 65536"/>
                  <a:gd name="T14" fmla="*/ 0 60000 65536"/>
                  <a:gd name="T15" fmla="*/ 0 w 734"/>
                  <a:gd name="T16" fmla="*/ 0 h 104"/>
                  <a:gd name="T17" fmla="*/ 734 w 734"/>
                  <a:gd name="T18" fmla="*/ 104 h 104"/>
                </a:gdLst>
                <a:ahLst/>
                <a:cxnLst>
                  <a:cxn ang="T10">
                    <a:pos x="T0" y="T1"/>
                  </a:cxn>
                  <a:cxn ang="T11">
                    <a:pos x="T2" y="T3"/>
                  </a:cxn>
                  <a:cxn ang="T12">
                    <a:pos x="T4" y="T5"/>
                  </a:cxn>
                  <a:cxn ang="T13">
                    <a:pos x="T6" y="T7"/>
                  </a:cxn>
                  <a:cxn ang="T14">
                    <a:pos x="T8" y="T9"/>
                  </a:cxn>
                </a:cxnLst>
                <a:rect l="T15" t="T16" r="T17" b="T18"/>
                <a:pathLst>
                  <a:path w="734" h="104">
                    <a:moveTo>
                      <a:pt x="0" y="100"/>
                    </a:moveTo>
                    <a:lnTo>
                      <a:pt x="652" y="103"/>
                    </a:lnTo>
                    <a:lnTo>
                      <a:pt x="733" y="0"/>
                    </a:lnTo>
                    <a:lnTo>
                      <a:pt x="180" y="0"/>
                    </a:lnTo>
                    <a:lnTo>
                      <a:pt x="0" y="100"/>
                    </a:lnTo>
                  </a:path>
                </a:pathLst>
              </a:custGeom>
              <a:solidFill>
                <a:schemeClr val="accent1">
                  <a:lumMod val="60000"/>
                  <a:lumOff val="40000"/>
                </a:schemeClr>
              </a:solidFill>
              <a:ln w="12700" cap="rnd">
                <a:noFill/>
                <a:round/>
                <a:headEnd/>
                <a:tailEnd/>
              </a:ln>
            </p:spPr>
            <p:txBody>
              <a:bodyPr/>
              <a:lstStyle/>
              <a:p>
                <a:endParaRPr lang="zh-CN" altLang="en-US"/>
              </a:p>
            </p:txBody>
          </p:sp>
          <p:sp>
            <p:nvSpPr>
              <p:cNvPr id="26" name="Freeform 29"/>
              <p:cNvSpPr>
                <a:spLocks/>
              </p:cNvSpPr>
              <p:nvPr/>
            </p:nvSpPr>
            <p:spPr bwMode="gray">
              <a:xfrm>
                <a:off x="955" y="1354"/>
                <a:ext cx="1258" cy="617"/>
              </a:xfrm>
              <a:custGeom>
                <a:avLst/>
                <a:gdLst>
                  <a:gd name="T0" fmla="*/ 0 w 1239"/>
                  <a:gd name="T1" fmla="*/ 4191 h 538"/>
                  <a:gd name="T2" fmla="*/ 1554 w 1239"/>
                  <a:gd name="T3" fmla="*/ 4191 h 538"/>
                  <a:gd name="T4" fmla="*/ 1193 w 1239"/>
                  <a:gd name="T5" fmla="*/ 0 h 538"/>
                  <a:gd name="T6" fmla="*/ 361 w 1239"/>
                  <a:gd name="T7" fmla="*/ 0 h 538"/>
                  <a:gd name="T8" fmla="*/ 0 w 1239"/>
                  <a:gd name="T9" fmla="*/ 419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solidFill>
                <a:schemeClr val="accent1">
                  <a:lumMod val="75000"/>
                </a:schemeClr>
              </a:solidFill>
              <a:ln w="12700" cap="rnd">
                <a:noFill/>
                <a:round/>
                <a:headEnd/>
                <a:tailEnd/>
              </a:ln>
            </p:spPr>
            <p:txBody>
              <a:bodyPr/>
              <a:lstStyle/>
              <a:p>
                <a:endParaRPr lang="zh-CN" altLang="en-US"/>
              </a:p>
            </p:txBody>
          </p:sp>
          <p:sp>
            <p:nvSpPr>
              <p:cNvPr id="27" name="Freeform 30"/>
              <p:cNvSpPr>
                <a:spLocks/>
              </p:cNvSpPr>
              <p:nvPr/>
            </p:nvSpPr>
            <p:spPr bwMode="gray">
              <a:xfrm>
                <a:off x="1914" y="1234"/>
                <a:ext cx="445" cy="732"/>
              </a:xfrm>
              <a:custGeom>
                <a:avLst/>
                <a:gdLst>
                  <a:gd name="T0" fmla="*/ 353 w 439"/>
                  <a:gd name="T1" fmla="*/ 5012 h 638"/>
                  <a:gd name="T2" fmla="*/ 536 w 439"/>
                  <a:gd name="T3" fmla="*/ 3467 h 638"/>
                  <a:gd name="T4" fmla="*/ 94 w 439"/>
                  <a:gd name="T5" fmla="*/ 0 h 638"/>
                  <a:gd name="T6" fmla="*/ 0 w 439"/>
                  <a:gd name="T7" fmla="*/ 750 h 638"/>
                  <a:gd name="T8" fmla="*/ 353 w 439"/>
                  <a:gd name="T9" fmla="*/ 5012 h 638"/>
                  <a:gd name="T10" fmla="*/ 0 60000 65536"/>
                  <a:gd name="T11" fmla="*/ 0 60000 65536"/>
                  <a:gd name="T12" fmla="*/ 0 60000 65536"/>
                  <a:gd name="T13" fmla="*/ 0 60000 65536"/>
                  <a:gd name="T14" fmla="*/ 0 60000 65536"/>
                  <a:gd name="T15" fmla="*/ 0 w 439"/>
                  <a:gd name="T16" fmla="*/ 0 h 638"/>
                  <a:gd name="T17" fmla="*/ 439 w 439"/>
                  <a:gd name="T18" fmla="*/ 638 h 638"/>
                </a:gdLst>
                <a:ahLst/>
                <a:cxnLst>
                  <a:cxn ang="T10">
                    <a:pos x="T0" y="T1"/>
                  </a:cxn>
                  <a:cxn ang="T11">
                    <a:pos x="T2" y="T3"/>
                  </a:cxn>
                  <a:cxn ang="T12">
                    <a:pos x="T4" y="T5"/>
                  </a:cxn>
                  <a:cxn ang="T13">
                    <a:pos x="T6" y="T7"/>
                  </a:cxn>
                  <a:cxn ang="T14">
                    <a:pos x="T8" y="T9"/>
                  </a:cxn>
                </a:cxnLst>
                <a:rect l="T15" t="T16" r="T17" b="T18"/>
                <a:pathLst>
                  <a:path w="439" h="638">
                    <a:moveTo>
                      <a:pt x="289" y="637"/>
                    </a:moveTo>
                    <a:lnTo>
                      <a:pt x="438" y="441"/>
                    </a:lnTo>
                    <a:lnTo>
                      <a:pt x="79" y="0"/>
                    </a:lnTo>
                    <a:lnTo>
                      <a:pt x="0" y="96"/>
                    </a:lnTo>
                    <a:lnTo>
                      <a:pt x="289" y="637"/>
                    </a:lnTo>
                  </a:path>
                </a:pathLst>
              </a:custGeom>
              <a:solidFill>
                <a:schemeClr val="accent1"/>
              </a:solidFill>
              <a:ln w="12700" cap="rnd">
                <a:noFill/>
                <a:round/>
                <a:headEnd/>
                <a:tailEnd/>
              </a:ln>
            </p:spPr>
            <p:txBody>
              <a:bodyPr/>
              <a:lstStyle/>
              <a:p>
                <a:endParaRPr lang="zh-CN" altLang="en-US"/>
              </a:p>
            </p:txBody>
          </p:sp>
        </p:grpSp>
        <p:grpSp>
          <p:nvGrpSpPr>
            <p:cNvPr id="22" name="Group 31"/>
            <p:cNvGrpSpPr>
              <a:grpSpLocks/>
            </p:cNvGrpSpPr>
            <p:nvPr/>
          </p:nvGrpSpPr>
          <p:grpSpPr bwMode="auto">
            <a:xfrm>
              <a:off x="1284" y="653"/>
              <a:ext cx="653" cy="616"/>
              <a:chOff x="1284" y="653"/>
              <a:chExt cx="653" cy="616"/>
            </a:xfrm>
          </p:grpSpPr>
          <p:sp>
            <p:nvSpPr>
              <p:cNvPr id="23" name="Freeform 32"/>
              <p:cNvSpPr>
                <a:spLocks/>
              </p:cNvSpPr>
              <p:nvPr/>
            </p:nvSpPr>
            <p:spPr bwMode="gray">
              <a:xfrm>
                <a:off x="1284" y="653"/>
                <a:ext cx="598" cy="616"/>
              </a:xfrm>
              <a:custGeom>
                <a:avLst/>
                <a:gdLst>
                  <a:gd name="T0" fmla="*/ 0 w 587"/>
                  <a:gd name="T1" fmla="*/ 4177 h 537"/>
                  <a:gd name="T2" fmla="*/ 773 w 587"/>
                  <a:gd name="T3" fmla="*/ 4203 h 537"/>
                  <a:gd name="T4" fmla="*/ 373 w 587"/>
                  <a:gd name="T5" fmla="*/ 0 h 537"/>
                  <a:gd name="T6" fmla="*/ 0 w 587"/>
                  <a:gd name="T7" fmla="*/ 417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solidFill>
                <a:schemeClr val="accent3">
                  <a:lumMod val="75000"/>
                </a:schemeClr>
              </a:solidFill>
              <a:ln w="12700" cap="rnd">
                <a:noFill/>
                <a:round/>
                <a:headEnd/>
                <a:tailEnd/>
              </a:ln>
            </p:spPr>
            <p:txBody>
              <a:bodyPr/>
              <a:lstStyle/>
              <a:p>
                <a:endParaRPr lang="zh-CN" altLang="en-US"/>
              </a:p>
            </p:txBody>
          </p:sp>
          <p:sp>
            <p:nvSpPr>
              <p:cNvPr id="24" name="Freeform 33"/>
              <p:cNvSpPr>
                <a:spLocks/>
              </p:cNvSpPr>
              <p:nvPr/>
            </p:nvSpPr>
            <p:spPr bwMode="gray">
              <a:xfrm>
                <a:off x="1568" y="653"/>
                <a:ext cx="369" cy="613"/>
              </a:xfrm>
              <a:custGeom>
                <a:avLst/>
                <a:gdLst>
                  <a:gd name="T0" fmla="*/ 363 w 364"/>
                  <a:gd name="T1" fmla="*/ 4113 h 535"/>
                  <a:gd name="T2" fmla="*/ 445 w 364"/>
                  <a:gd name="T3" fmla="*/ 3428 h 535"/>
                  <a:gd name="T4" fmla="*/ 0 w 364"/>
                  <a:gd name="T5" fmla="*/ 0 h 535"/>
                  <a:gd name="T6" fmla="*/ 363 w 364"/>
                  <a:gd name="T7" fmla="*/ 4113 h 535"/>
                  <a:gd name="T8" fmla="*/ 0 60000 65536"/>
                  <a:gd name="T9" fmla="*/ 0 60000 65536"/>
                  <a:gd name="T10" fmla="*/ 0 60000 65536"/>
                  <a:gd name="T11" fmla="*/ 0 60000 65536"/>
                  <a:gd name="T12" fmla="*/ 0 w 364"/>
                  <a:gd name="T13" fmla="*/ 0 h 535"/>
                  <a:gd name="T14" fmla="*/ 364 w 364"/>
                  <a:gd name="T15" fmla="*/ 535 h 535"/>
                </a:gdLst>
                <a:ahLst/>
                <a:cxnLst>
                  <a:cxn ang="T8">
                    <a:pos x="T0" y="T1"/>
                  </a:cxn>
                  <a:cxn ang="T9">
                    <a:pos x="T2" y="T3"/>
                  </a:cxn>
                  <a:cxn ang="T10">
                    <a:pos x="T4" y="T5"/>
                  </a:cxn>
                  <a:cxn ang="T11">
                    <a:pos x="T6" y="T7"/>
                  </a:cxn>
                </a:cxnLst>
                <a:rect l="T12" t="T13" r="T14" b="T15"/>
                <a:pathLst>
                  <a:path w="364" h="535">
                    <a:moveTo>
                      <a:pt x="296" y="534"/>
                    </a:moveTo>
                    <a:lnTo>
                      <a:pt x="363" y="445"/>
                    </a:lnTo>
                    <a:lnTo>
                      <a:pt x="0" y="0"/>
                    </a:lnTo>
                    <a:lnTo>
                      <a:pt x="296" y="534"/>
                    </a:lnTo>
                  </a:path>
                </a:pathLst>
              </a:custGeom>
              <a:solidFill>
                <a:schemeClr val="accent3"/>
              </a:solidFill>
              <a:ln w="12700" cap="rnd">
                <a:noFill/>
                <a:round/>
                <a:headEnd/>
                <a:tailEnd/>
              </a:ln>
            </p:spPr>
            <p:txBody>
              <a:bodyPr/>
              <a:lstStyle/>
              <a:p>
                <a:endParaRPr lang="zh-CN" altLang="en-US"/>
              </a:p>
            </p:txBody>
          </p:sp>
        </p:grpSp>
      </p:grpSp>
      <p:sp>
        <p:nvSpPr>
          <p:cNvPr id="34" name="Text Box 34"/>
          <p:cNvSpPr txBox="1">
            <a:spLocks noChangeArrowheads="1"/>
          </p:cNvSpPr>
          <p:nvPr/>
        </p:nvSpPr>
        <p:spPr bwMode="auto">
          <a:xfrm>
            <a:off x="1873771" y="3236077"/>
            <a:ext cx="901081" cy="395173"/>
          </a:xfrm>
          <a:prstGeom prst="rect">
            <a:avLst/>
          </a:prstGeom>
          <a:noFill/>
          <a:ln w="9525" algn="ctr">
            <a:noFill/>
            <a:miter lim="800000"/>
            <a:headEnd/>
            <a:tailEnd/>
          </a:ln>
          <a:effectLst>
            <a:outerShdw dist="17961" dir="2700000" algn="ctr" rotWithShape="0">
              <a:schemeClr val="bg2">
                <a:alpha val="50000"/>
              </a:schemeClr>
            </a:outerShdw>
          </a:effectLst>
        </p:spPr>
        <p:txBody>
          <a:bodyPr wrap="none">
            <a:spAutoFit/>
          </a:bodyPr>
          <a:lstStyle/>
          <a:p>
            <a:pPr algn="ctr" latinLnBrk="1">
              <a:lnSpc>
                <a:spcPct val="80000"/>
              </a:lnSpc>
              <a:defRPr/>
            </a:pPr>
            <a:r>
              <a:rPr kumimoji="1" lang="en-US" altLang="ko-KR" sz="2400" dirty="0" err="1">
                <a:solidFill>
                  <a:schemeClr val="bg1">
                    <a:lumMod val="95000"/>
                  </a:schemeClr>
                </a:solidFill>
                <a:ea typeface="Gulim" pitchFamily="34" charset="-127"/>
              </a:rPr>
              <a:t>Fokus</a:t>
            </a:r>
            <a:endParaRPr kumimoji="1" lang="en-US" altLang="ko-KR" sz="2400" dirty="0">
              <a:solidFill>
                <a:schemeClr val="bg1">
                  <a:lumMod val="95000"/>
                </a:schemeClr>
              </a:solidFill>
              <a:ea typeface="Gulim" pitchFamily="34" charset="-127"/>
            </a:endParaRPr>
          </a:p>
        </p:txBody>
      </p:sp>
      <p:sp>
        <p:nvSpPr>
          <p:cNvPr id="35" name="Text Box 35"/>
          <p:cNvSpPr txBox="1">
            <a:spLocks noChangeArrowheads="1"/>
          </p:cNvSpPr>
          <p:nvPr/>
        </p:nvSpPr>
        <p:spPr bwMode="auto">
          <a:xfrm>
            <a:off x="1911410" y="2321599"/>
            <a:ext cx="903068" cy="319446"/>
          </a:xfrm>
          <a:prstGeom prst="rect">
            <a:avLst/>
          </a:prstGeom>
          <a:noFill/>
          <a:ln w="9525" algn="ctr">
            <a:noFill/>
            <a:miter lim="800000"/>
            <a:headEnd/>
            <a:tailEnd/>
          </a:ln>
          <a:effectLst>
            <a:outerShdw dist="17961" dir="2700000" algn="ctr" rotWithShape="0">
              <a:schemeClr val="bg2">
                <a:alpha val="50000"/>
              </a:schemeClr>
            </a:outerShdw>
          </a:effectLst>
        </p:spPr>
        <p:txBody>
          <a:bodyPr wrap="none">
            <a:spAutoFit/>
          </a:bodyPr>
          <a:lstStyle/>
          <a:p>
            <a:pPr algn="ctr" latinLnBrk="1">
              <a:lnSpc>
                <a:spcPct val="80000"/>
              </a:lnSpc>
              <a:defRPr/>
            </a:pPr>
            <a:r>
              <a:rPr kumimoji="1" lang="en-US" altLang="ko-KR" dirty="0" err="1">
                <a:solidFill>
                  <a:schemeClr val="bg1">
                    <a:lumMod val="95000"/>
                  </a:schemeClr>
                </a:solidFill>
                <a:ea typeface="Gulim" pitchFamily="34" charset="-127"/>
              </a:rPr>
              <a:t>Strategi</a:t>
            </a:r>
            <a:endParaRPr kumimoji="1" lang="en-US" altLang="ko-KR" dirty="0">
              <a:solidFill>
                <a:schemeClr val="bg1">
                  <a:lumMod val="95000"/>
                </a:schemeClr>
              </a:solidFill>
              <a:ea typeface="Gulim" pitchFamily="34" charset="-127"/>
            </a:endParaRPr>
          </a:p>
        </p:txBody>
      </p:sp>
      <p:sp>
        <p:nvSpPr>
          <p:cNvPr id="36" name="Rectangle 35"/>
          <p:cNvSpPr>
            <a:spLocks noChangeArrowheads="1"/>
          </p:cNvSpPr>
          <p:nvPr/>
        </p:nvSpPr>
        <p:spPr bwMode="auto">
          <a:xfrm>
            <a:off x="1427339" y="4089663"/>
            <a:ext cx="1898309" cy="240275"/>
          </a:xfrm>
          <a:prstGeom prst="rect">
            <a:avLst/>
          </a:prstGeom>
          <a:noFill/>
          <a:ln w="9525" algn="ctr">
            <a:noFill/>
            <a:miter lim="800000"/>
            <a:headEnd/>
            <a:tailEnd/>
          </a:ln>
          <a:effectLst>
            <a:outerShdw dist="17961" dir="2700000" algn="ctr" rotWithShape="0">
              <a:schemeClr val="bg2">
                <a:alpha val="50000"/>
              </a:schemeClr>
            </a:outerShdw>
          </a:effectLst>
        </p:spPr>
        <p:txBody>
          <a:bodyPr wrap="none" anchor="ctr"/>
          <a:lstStyle/>
          <a:p>
            <a:pPr algn="ctr" latinLnBrk="1">
              <a:defRPr/>
            </a:pPr>
            <a:r>
              <a:rPr kumimoji="1" lang="en-US" altLang="ko-KR" sz="3200" dirty="0" err="1">
                <a:solidFill>
                  <a:schemeClr val="bg1">
                    <a:lumMod val="95000"/>
                  </a:schemeClr>
                </a:solidFill>
                <a:ea typeface="Gulim" pitchFamily="34" charset="-127"/>
              </a:rPr>
              <a:t>Aksi</a:t>
            </a:r>
            <a:endParaRPr kumimoji="1" lang="en-US" altLang="ko-KR" sz="3200" dirty="0">
              <a:solidFill>
                <a:schemeClr val="bg1">
                  <a:lumMod val="95000"/>
                </a:schemeClr>
              </a:solidFill>
              <a:ea typeface="Gulim" pitchFamily="34" charset="-127"/>
            </a:endParaRPr>
          </a:p>
        </p:txBody>
      </p:sp>
      <p:sp>
        <p:nvSpPr>
          <p:cNvPr id="37" name="Rectangle 36"/>
          <p:cNvSpPr/>
          <p:nvPr/>
        </p:nvSpPr>
        <p:spPr>
          <a:xfrm>
            <a:off x="304800" y="4724400"/>
            <a:ext cx="853440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id-ID" sz="1600" dirty="0">
                <a:solidFill>
                  <a:schemeClr val="tx1"/>
                </a:solidFill>
                <a:latin typeface="+mj-lt"/>
                <a:cs typeface="Arial"/>
              </a:rPr>
              <a:t>Inpres dirancang untuk </a:t>
            </a:r>
            <a:r>
              <a:rPr lang="id-ID" sz="1600" b="1" dirty="0">
                <a:solidFill>
                  <a:schemeClr val="tx1"/>
                </a:solidFill>
                <a:latin typeface="+mj-lt"/>
                <a:cs typeface="Arial"/>
              </a:rPr>
              <a:t>mengawal program prioritas Pemerintah</a:t>
            </a:r>
            <a:r>
              <a:rPr lang="id-ID" sz="1600" dirty="0">
                <a:solidFill>
                  <a:schemeClr val="tx1"/>
                </a:solidFill>
                <a:latin typeface="+mj-lt"/>
                <a:cs typeface="Arial"/>
              </a:rPr>
              <a:t>, memperkuat dan memfokuskan aksi tahunan yang telah dilaksanakan sejak 2011-2015, dengan memastikan keterkaitan dan penekanan aksi untuk pencapaian </a:t>
            </a:r>
            <a:r>
              <a:rPr lang="id-ID" sz="1600" i="1" dirty="0">
                <a:solidFill>
                  <a:schemeClr val="tx1"/>
                </a:solidFill>
                <a:latin typeface="+mj-lt"/>
                <a:cs typeface="Arial"/>
              </a:rPr>
              <a:t>outcome</a:t>
            </a:r>
            <a:r>
              <a:rPr lang="id-ID" sz="1600" dirty="0">
                <a:solidFill>
                  <a:schemeClr val="tx1"/>
                </a:solidFill>
                <a:latin typeface="+mj-lt"/>
                <a:cs typeface="Arial"/>
              </a:rPr>
              <a:t>, peningkatan kinerja </a:t>
            </a:r>
            <a:r>
              <a:rPr lang="id-ID" sz="1600" i="1" dirty="0">
                <a:solidFill>
                  <a:schemeClr val="tx1"/>
                </a:solidFill>
                <a:latin typeface="+mj-lt"/>
                <a:cs typeface="Arial"/>
              </a:rPr>
              <a:t>core business</a:t>
            </a:r>
            <a:r>
              <a:rPr lang="id-ID" sz="1600" dirty="0">
                <a:solidFill>
                  <a:schemeClr val="tx1"/>
                </a:solidFill>
                <a:latin typeface="+mj-lt"/>
                <a:cs typeface="Arial"/>
              </a:rPr>
              <a:t> K/L yang sejalan dengan prioritas Presiden.</a:t>
            </a:r>
          </a:p>
          <a:p>
            <a:pPr algn="just"/>
            <a:endParaRPr lang="id-ID" sz="1600" dirty="0">
              <a:solidFill>
                <a:schemeClr val="tx1"/>
              </a:solidFill>
              <a:latin typeface="+mj-lt"/>
            </a:endParaRPr>
          </a:p>
        </p:txBody>
      </p:sp>
      <p:sp>
        <p:nvSpPr>
          <p:cNvPr id="38" name="TextBox 37"/>
          <p:cNvSpPr txBox="1"/>
          <p:nvPr/>
        </p:nvSpPr>
        <p:spPr>
          <a:xfrm>
            <a:off x="819805" y="424198"/>
            <a:ext cx="7175945" cy="369332"/>
          </a:xfrm>
          <a:prstGeom prst="rect">
            <a:avLst/>
          </a:prstGeom>
          <a:noFill/>
        </p:spPr>
        <p:txBody>
          <a:bodyPr wrap="square" rtlCol="0">
            <a:spAutoFit/>
          </a:bodyPr>
          <a:lstStyle/>
          <a:p>
            <a:pPr algn="ctr"/>
            <a:r>
              <a:rPr lang="id-ID" b="1" dirty="0">
                <a:latin typeface="Arial Bold" panose="020B0704020202020204" pitchFamily="34" charset="0"/>
                <a:cs typeface="Arial Bold" panose="020B0704020202020204" pitchFamily="34" charset="0"/>
              </a:rPr>
              <a:t>INPRES NO. 10 TAHUN 2016 – AKSI PPK TAHUN 2016 DAN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0-#ppt_h/2"/>
                                          </p:val>
                                        </p:tav>
                                        <p:tav tm="100000">
                                          <p:val>
                                            <p:strVal val="#ppt_y"/>
                                          </p:val>
                                        </p:tav>
                                      </p:tavLst>
                                    </p:anim>
                                  </p:childTnLst>
                                </p:cTn>
                              </p:par>
                              <p:par>
                                <p:cTn id="21" presetID="22" presetClass="entr" presetSubtype="8" fill="hold" nodeType="withEffect">
                                  <p:stCondLst>
                                    <p:cond delay="150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1000"/>
                                        <p:tgtEl>
                                          <p:spTgt spid="13"/>
                                        </p:tgtEl>
                                      </p:cBhvr>
                                    </p:animEffect>
                                  </p:childTnLst>
                                </p:cTn>
                              </p:par>
                              <p:par>
                                <p:cTn id="24" presetID="22" presetClass="entr" presetSubtype="8" fill="hold" nodeType="withEffect">
                                  <p:stCondLst>
                                    <p:cond delay="1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000"/>
                                        <p:tgtEl>
                                          <p:spTgt spid="8"/>
                                        </p:tgtEl>
                                      </p:cBhvr>
                                    </p:animEffect>
                                  </p:childTnLst>
                                </p:cTn>
                              </p:par>
                              <p:par>
                                <p:cTn id="27" presetID="22" presetClass="entr" presetSubtype="8" fill="hold" nodeType="withEffect">
                                  <p:stCondLst>
                                    <p:cond delay="150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850" y="310060"/>
            <a:ext cx="7315200" cy="646331"/>
          </a:xfrm>
          <a:prstGeom prst="rect">
            <a:avLst/>
          </a:prstGeom>
          <a:noFill/>
        </p:spPr>
        <p:txBody>
          <a:bodyPr wrap="square" rtlCol="0">
            <a:spAutoFit/>
          </a:bodyPr>
          <a:lstStyle/>
          <a:p>
            <a:pPr algn="ctr"/>
            <a:r>
              <a:rPr lang="id-ID" sz="3600" b="1" dirty="0">
                <a:latin typeface="Arial Bold" pitchFamily="34" charset="0"/>
                <a:cs typeface="Arial Bold" pitchFamily="34" charset="0"/>
              </a:rPr>
              <a:t>AKSI PPK PEMDA 2013-2016</a:t>
            </a:r>
          </a:p>
        </p:txBody>
      </p:sp>
      <p:sp>
        <p:nvSpPr>
          <p:cNvPr id="4" name="TextBox 3"/>
          <p:cNvSpPr txBox="1"/>
          <p:nvPr/>
        </p:nvSpPr>
        <p:spPr>
          <a:xfrm>
            <a:off x="363568" y="1099051"/>
            <a:ext cx="8576890" cy="1323439"/>
          </a:xfrm>
          <a:prstGeom prst="rect">
            <a:avLst/>
          </a:prstGeom>
          <a:noFill/>
        </p:spPr>
        <p:txBody>
          <a:bodyPr wrap="square" rtlCol="0">
            <a:spAutoFit/>
          </a:bodyPr>
          <a:lstStyle/>
          <a:p>
            <a:pPr marL="342900" indent="-342900">
              <a:buFont typeface="+mj-lt"/>
              <a:buAutoNum type="arabicPeriod"/>
            </a:pPr>
            <a:r>
              <a:rPr lang="id-ID" sz="2000" dirty="0"/>
              <a:t>Perizinan – PTSP</a:t>
            </a:r>
          </a:p>
          <a:p>
            <a:pPr marL="342900" indent="-342900">
              <a:buFont typeface="+mj-lt"/>
              <a:buAutoNum type="arabicPeriod"/>
            </a:pPr>
            <a:r>
              <a:rPr lang="id-ID" sz="2000" dirty="0"/>
              <a:t>Pengadaan Barang dan Jasa</a:t>
            </a:r>
          </a:p>
          <a:p>
            <a:pPr marL="342900" indent="-342900">
              <a:buFont typeface="+mj-lt"/>
              <a:buAutoNum type="arabicPeriod"/>
            </a:pPr>
            <a:r>
              <a:rPr lang="id-ID" sz="2000" dirty="0"/>
              <a:t>Keterbukaan Informasi – PPID dan Transparansi Dokumen Perencanaan dan Penganggaran</a:t>
            </a:r>
          </a:p>
        </p:txBody>
      </p:sp>
      <p:grpSp>
        <p:nvGrpSpPr>
          <p:cNvPr id="5" name="Group 4"/>
          <p:cNvGrpSpPr/>
          <p:nvPr/>
        </p:nvGrpSpPr>
        <p:grpSpPr>
          <a:xfrm>
            <a:off x="304800" y="2969842"/>
            <a:ext cx="8534400" cy="3156421"/>
            <a:chOff x="152400" y="491490"/>
            <a:chExt cx="8839200" cy="3156421"/>
          </a:xfrm>
        </p:grpSpPr>
        <p:sp>
          <p:nvSpPr>
            <p:cNvPr id="6" name="Freeform 5"/>
            <p:cNvSpPr/>
            <p:nvPr/>
          </p:nvSpPr>
          <p:spPr>
            <a:xfrm>
              <a:off x="652066" y="1575616"/>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7" name="Freeform 6"/>
            <p:cNvSpPr/>
            <p:nvPr/>
          </p:nvSpPr>
          <p:spPr>
            <a:xfrm rot="10800000">
              <a:off x="2361748" y="1712173"/>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 name="Freeform 7"/>
            <p:cNvSpPr/>
            <p:nvPr/>
          </p:nvSpPr>
          <p:spPr>
            <a:xfrm>
              <a:off x="4192357" y="1575616"/>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9" name="Freeform 8"/>
            <p:cNvSpPr/>
            <p:nvPr/>
          </p:nvSpPr>
          <p:spPr>
            <a:xfrm rot="10800000">
              <a:off x="6020705" y="1712173"/>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Content Placeholder 2"/>
            <p:cNvSpPr txBox="1">
              <a:spLocks/>
            </p:cNvSpPr>
            <p:nvPr/>
          </p:nvSpPr>
          <p:spPr>
            <a:xfrm>
              <a:off x="152400" y="761509"/>
              <a:ext cx="2514600" cy="838691"/>
            </a:xfrm>
            <a:prstGeom prst="rect">
              <a:avLst/>
            </a:prstGeom>
          </p:spPr>
          <p:style>
            <a:lnRef idx="2">
              <a:schemeClr val="accent3"/>
            </a:lnRef>
            <a:fillRef idx="1">
              <a:schemeClr val="lt1"/>
            </a:fillRef>
            <a:effectRef idx="0">
              <a:schemeClr val="accent3"/>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dirty="0" err="1">
                  <a:solidFill>
                    <a:schemeClr val="tx2"/>
                  </a:solidFill>
                </a:rPr>
                <a:t>Pembentukan</a:t>
              </a:r>
              <a:r>
                <a:rPr lang="en-US" sz="1000" dirty="0">
                  <a:solidFill>
                    <a:schemeClr val="tx2"/>
                  </a:solidFill>
                </a:rPr>
                <a:t> </a:t>
              </a:r>
              <a:r>
                <a:rPr lang="en-US" sz="1000" dirty="0" err="1">
                  <a:solidFill>
                    <a:schemeClr val="tx2"/>
                  </a:solidFill>
                </a:rPr>
                <a:t>lembaga</a:t>
              </a:r>
              <a:r>
                <a:rPr lang="en-US" sz="1000" dirty="0">
                  <a:solidFill>
                    <a:schemeClr val="tx2"/>
                  </a:solidFill>
                </a:rPr>
                <a:t> PTSP, </a:t>
              </a:r>
              <a:r>
                <a:rPr lang="en-US" sz="1000" dirty="0" err="1">
                  <a:solidFill>
                    <a:schemeClr val="tx2"/>
                  </a:solidFill>
                </a:rPr>
                <a:t>pelimpahan</a:t>
              </a:r>
              <a:r>
                <a:rPr lang="en-US" sz="1000" dirty="0">
                  <a:solidFill>
                    <a:schemeClr val="tx2"/>
                  </a:solidFill>
                </a:rPr>
                <a:t> </a:t>
              </a:r>
              <a:r>
                <a:rPr lang="en-US" sz="1000" dirty="0" err="1">
                  <a:solidFill>
                    <a:schemeClr val="tx2"/>
                  </a:solidFill>
                </a:rPr>
                <a:t>kewenangan</a:t>
              </a:r>
              <a:r>
                <a:rPr lang="en-US" sz="1000" dirty="0">
                  <a:solidFill>
                    <a:schemeClr val="tx2"/>
                  </a:solidFill>
                </a:rPr>
                <a:t> </a:t>
              </a:r>
              <a:r>
                <a:rPr lang="en-US" sz="1000" dirty="0" err="1">
                  <a:solidFill>
                    <a:schemeClr val="tx2"/>
                  </a:solidFill>
                </a:rPr>
                <a:t>perizinan</a:t>
              </a:r>
              <a:r>
                <a:rPr lang="en-US" sz="1000" dirty="0">
                  <a:solidFill>
                    <a:schemeClr val="tx2"/>
                  </a:solidFill>
                </a:rPr>
                <a:t> </a:t>
              </a:r>
              <a:r>
                <a:rPr lang="en-US" sz="1000" dirty="0" err="1">
                  <a:solidFill>
                    <a:schemeClr val="tx2"/>
                  </a:solidFill>
                </a:rPr>
                <a:t>dan</a:t>
              </a:r>
              <a:r>
                <a:rPr lang="en-US" sz="1000" dirty="0">
                  <a:solidFill>
                    <a:schemeClr val="tx2"/>
                  </a:solidFill>
                </a:rPr>
                <a:t> non </a:t>
              </a:r>
              <a:r>
                <a:rPr lang="en-US" sz="1000" dirty="0" err="1">
                  <a:solidFill>
                    <a:schemeClr val="tx2"/>
                  </a:solidFill>
                </a:rPr>
                <a:t>perizinan</a:t>
              </a:r>
              <a:r>
                <a:rPr lang="en-US" sz="1000" dirty="0">
                  <a:solidFill>
                    <a:schemeClr val="tx2"/>
                  </a:solidFill>
                </a:rPr>
                <a:t> </a:t>
              </a:r>
              <a:r>
                <a:rPr lang="en-US" sz="1000" dirty="0" err="1">
                  <a:solidFill>
                    <a:schemeClr val="tx2"/>
                  </a:solidFill>
                </a:rPr>
                <a:t>kepada</a:t>
              </a:r>
              <a:r>
                <a:rPr lang="en-US" sz="1000" dirty="0">
                  <a:solidFill>
                    <a:schemeClr val="tx2"/>
                  </a:solidFill>
                </a:rPr>
                <a:t> PTSP,  SOP </a:t>
              </a:r>
              <a:r>
                <a:rPr lang="en-US" sz="1000" dirty="0" err="1">
                  <a:solidFill>
                    <a:schemeClr val="tx2"/>
                  </a:solidFill>
                </a:rPr>
                <a:t>layanan</a:t>
              </a:r>
              <a:r>
                <a:rPr lang="en-US" sz="1000" dirty="0">
                  <a:solidFill>
                    <a:schemeClr val="tx2"/>
                  </a:solidFill>
                </a:rPr>
                <a:t> </a:t>
              </a:r>
              <a:r>
                <a:rPr lang="en-US" sz="1000" dirty="0" err="1">
                  <a:solidFill>
                    <a:schemeClr val="tx2"/>
                  </a:solidFill>
                </a:rPr>
                <a:t>perizinan</a:t>
              </a:r>
              <a:r>
                <a:rPr lang="en-US" sz="1000" dirty="0">
                  <a:solidFill>
                    <a:schemeClr val="tx2"/>
                  </a:solidFill>
                </a:rPr>
                <a:t>, </a:t>
              </a:r>
              <a:r>
                <a:rPr lang="en-US" sz="1000" dirty="0" err="1">
                  <a:solidFill>
                    <a:schemeClr val="tx2"/>
                  </a:solidFill>
                </a:rPr>
                <a:t>mekanisme</a:t>
              </a:r>
              <a:r>
                <a:rPr lang="en-US" sz="1000" dirty="0">
                  <a:solidFill>
                    <a:schemeClr val="tx2"/>
                  </a:solidFill>
                </a:rPr>
                <a:t> </a:t>
              </a:r>
              <a:r>
                <a:rPr lang="en-US" sz="1000" dirty="0" err="1">
                  <a:solidFill>
                    <a:schemeClr val="tx2"/>
                  </a:solidFill>
                </a:rPr>
                <a:t>pengaduan</a:t>
              </a:r>
              <a:r>
                <a:rPr lang="en-US" sz="1000" dirty="0">
                  <a:solidFill>
                    <a:schemeClr val="tx2"/>
                  </a:solidFill>
                </a:rPr>
                <a:t> </a:t>
              </a:r>
              <a:r>
                <a:rPr lang="en-US" sz="1000" dirty="0" err="1">
                  <a:solidFill>
                    <a:schemeClr val="tx2"/>
                  </a:solidFill>
                </a:rPr>
                <a:t>masyarakat</a:t>
              </a:r>
              <a:r>
                <a:rPr lang="en-US" sz="1000" dirty="0">
                  <a:solidFill>
                    <a:schemeClr val="tx2"/>
                  </a:solidFill>
                </a:rPr>
                <a:t> </a:t>
              </a:r>
              <a:r>
                <a:rPr lang="en-US" sz="1000" dirty="0" err="1">
                  <a:solidFill>
                    <a:schemeClr val="tx2"/>
                  </a:solidFill>
                </a:rPr>
                <a:t>tentang</a:t>
              </a:r>
              <a:r>
                <a:rPr lang="en-US" sz="1000" dirty="0">
                  <a:solidFill>
                    <a:schemeClr val="tx2"/>
                  </a:solidFill>
                </a:rPr>
                <a:t> </a:t>
              </a:r>
              <a:r>
                <a:rPr lang="en-US" sz="1000" dirty="0" err="1">
                  <a:solidFill>
                    <a:schemeClr val="tx2"/>
                  </a:solidFill>
                </a:rPr>
                <a:t>perizinan</a:t>
              </a:r>
              <a:endParaRPr lang="id-ID" sz="1000" dirty="0">
                <a:solidFill>
                  <a:schemeClr val="tx2"/>
                </a:solidFill>
              </a:endParaRPr>
            </a:p>
          </p:txBody>
        </p:sp>
        <p:sp>
          <p:nvSpPr>
            <p:cNvPr id="11" name="Content Placeholder 2"/>
            <p:cNvSpPr txBox="1">
              <a:spLocks/>
            </p:cNvSpPr>
            <p:nvPr/>
          </p:nvSpPr>
          <p:spPr>
            <a:xfrm>
              <a:off x="1676401" y="2209800"/>
              <a:ext cx="2590800" cy="1200329"/>
            </a:xfrm>
            <a:prstGeom prst="rect">
              <a:avLst/>
            </a:prstGeom>
          </p:spPr>
          <p:style>
            <a:lnRef idx="2">
              <a:schemeClr val="accent6"/>
            </a:lnRef>
            <a:fillRef idx="1">
              <a:schemeClr val="lt1"/>
            </a:fillRef>
            <a:effectRef idx="0">
              <a:schemeClr val="accent6"/>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a:solidFill>
                    <a:schemeClr val="tx2"/>
                  </a:solidFill>
                </a:rPr>
                <a:t>Daerah yang </a:t>
              </a:r>
              <a:r>
                <a:rPr lang="en-US" sz="1050" dirty="0" err="1">
                  <a:solidFill>
                    <a:schemeClr val="tx2"/>
                  </a:solidFill>
                </a:rPr>
                <a:t>belum</a:t>
              </a:r>
              <a:r>
                <a:rPr lang="en-US" sz="1050" dirty="0">
                  <a:solidFill>
                    <a:schemeClr val="tx2"/>
                  </a:solidFill>
                </a:rPr>
                <a:t> </a:t>
              </a:r>
              <a:r>
                <a:rPr lang="en-US" sz="1050" dirty="0" err="1">
                  <a:solidFill>
                    <a:schemeClr val="tx2"/>
                  </a:solidFill>
                </a:rPr>
                <a:t>membentuk</a:t>
              </a:r>
              <a:r>
                <a:rPr lang="en-US" sz="1050" dirty="0">
                  <a:solidFill>
                    <a:schemeClr val="tx2"/>
                  </a:solidFill>
                </a:rPr>
                <a:t> PTSP </a:t>
              </a:r>
              <a:r>
                <a:rPr lang="en-US" sz="1050" dirty="0" err="1">
                  <a:solidFill>
                    <a:schemeClr val="tx2"/>
                  </a:solidFill>
                </a:rPr>
                <a:t>diwajibkan</a:t>
              </a:r>
              <a:r>
                <a:rPr lang="en-US" sz="1050" dirty="0">
                  <a:solidFill>
                    <a:schemeClr val="tx2"/>
                  </a:solidFill>
                </a:rPr>
                <a:t> </a:t>
              </a:r>
              <a:r>
                <a:rPr lang="en-US" sz="1050" dirty="0" err="1">
                  <a:solidFill>
                    <a:schemeClr val="tx2"/>
                  </a:solidFill>
                </a:rPr>
                <a:t>membentuk</a:t>
              </a:r>
              <a:r>
                <a:rPr lang="en-US" sz="1050" dirty="0">
                  <a:solidFill>
                    <a:schemeClr val="tx2"/>
                  </a:solidFill>
                </a:rPr>
                <a:t> PTSP;  yang </a:t>
              </a:r>
              <a:r>
                <a:rPr lang="en-US" sz="1050" dirty="0" err="1">
                  <a:solidFill>
                    <a:schemeClr val="tx2"/>
                  </a:solidFill>
                </a:rPr>
                <a:t>sudah</a:t>
              </a:r>
              <a:r>
                <a:rPr lang="en-US" sz="1050" dirty="0">
                  <a:solidFill>
                    <a:schemeClr val="tx2"/>
                  </a:solidFill>
                </a:rPr>
                <a:t> </a:t>
              </a:r>
              <a:r>
                <a:rPr lang="en-US" sz="1050" dirty="0" err="1">
                  <a:solidFill>
                    <a:schemeClr val="tx2"/>
                  </a:solidFill>
                </a:rPr>
                <a:t>membentuk</a:t>
              </a:r>
              <a:r>
                <a:rPr lang="en-US" sz="1050" dirty="0">
                  <a:solidFill>
                    <a:schemeClr val="tx2"/>
                  </a:solidFill>
                </a:rPr>
                <a:t> </a:t>
              </a:r>
              <a:r>
                <a:rPr lang="en-US" sz="1050" dirty="0" err="1">
                  <a:solidFill>
                    <a:schemeClr val="tx2"/>
                  </a:solidFill>
                </a:rPr>
                <a:t>diwajibkan</a:t>
              </a:r>
              <a:r>
                <a:rPr lang="en-US" sz="1050" dirty="0">
                  <a:solidFill>
                    <a:schemeClr val="tx2"/>
                  </a:solidFill>
                </a:rPr>
                <a:t> </a:t>
              </a:r>
              <a:r>
                <a:rPr lang="en-US" sz="1050" dirty="0" err="1">
                  <a:solidFill>
                    <a:schemeClr val="tx2"/>
                  </a:solidFill>
                </a:rPr>
                <a:t>menyusun</a:t>
              </a:r>
              <a:r>
                <a:rPr lang="en-US" sz="1050" dirty="0">
                  <a:solidFill>
                    <a:schemeClr val="tx2"/>
                  </a:solidFill>
                </a:rPr>
                <a:t> </a:t>
              </a:r>
              <a:r>
                <a:rPr lang="en-US" sz="1050" dirty="0" err="1">
                  <a:solidFill>
                    <a:schemeClr val="tx2"/>
                  </a:solidFill>
                </a:rPr>
                <a:t>dan</a:t>
              </a:r>
              <a:r>
                <a:rPr lang="en-US" sz="1050" dirty="0">
                  <a:solidFill>
                    <a:schemeClr val="tx2"/>
                  </a:solidFill>
                </a:rPr>
                <a:t> </a:t>
              </a:r>
              <a:r>
                <a:rPr lang="en-US" sz="1050" dirty="0" err="1">
                  <a:solidFill>
                    <a:schemeClr val="tx2"/>
                  </a:solidFill>
                </a:rPr>
                <a:t>mempublikasikan</a:t>
              </a:r>
              <a:r>
                <a:rPr lang="en-US" sz="1050" dirty="0">
                  <a:solidFill>
                    <a:schemeClr val="tx2"/>
                  </a:solidFill>
                </a:rPr>
                <a:t> SOP </a:t>
              </a:r>
              <a:r>
                <a:rPr lang="en-US" sz="1050" dirty="0" err="1">
                  <a:solidFill>
                    <a:schemeClr val="tx2"/>
                  </a:solidFill>
                </a:rPr>
                <a:t>dan</a:t>
              </a:r>
              <a:r>
                <a:rPr lang="en-US" sz="1050" dirty="0">
                  <a:solidFill>
                    <a:schemeClr val="tx2"/>
                  </a:solidFill>
                </a:rPr>
                <a:t> </a:t>
              </a:r>
              <a:r>
                <a:rPr lang="en-US" sz="1050" dirty="0" err="1">
                  <a:solidFill>
                    <a:schemeClr val="tx2"/>
                  </a:solidFill>
                </a:rPr>
                <a:t>mekanisme</a:t>
              </a:r>
              <a:r>
                <a:rPr lang="en-US" sz="1050" dirty="0">
                  <a:solidFill>
                    <a:schemeClr val="tx2"/>
                  </a:solidFill>
                </a:rPr>
                <a:t> </a:t>
              </a:r>
              <a:r>
                <a:rPr lang="en-US" sz="1050" dirty="0" err="1">
                  <a:solidFill>
                    <a:schemeClr val="tx2"/>
                  </a:solidFill>
                </a:rPr>
                <a:t>pengaduan</a:t>
              </a:r>
              <a:r>
                <a:rPr lang="en-US" sz="1050" dirty="0">
                  <a:solidFill>
                    <a:schemeClr val="tx2"/>
                  </a:solidFill>
                </a:rPr>
                <a:t>, </a:t>
              </a:r>
              <a:r>
                <a:rPr lang="en-US" sz="1050" dirty="0" err="1">
                  <a:solidFill>
                    <a:schemeClr val="tx2"/>
                  </a:solidFill>
                </a:rPr>
                <a:t>daerah</a:t>
              </a:r>
              <a:r>
                <a:rPr lang="en-US" sz="1050" dirty="0">
                  <a:solidFill>
                    <a:schemeClr val="tx2"/>
                  </a:solidFill>
                </a:rPr>
                <a:t> </a:t>
              </a:r>
              <a:r>
                <a:rPr lang="en-US" sz="1050" dirty="0" err="1">
                  <a:solidFill>
                    <a:schemeClr val="tx2"/>
                  </a:solidFill>
                </a:rPr>
                <a:t>baru</a:t>
              </a:r>
              <a:r>
                <a:rPr lang="en-US" sz="1050" dirty="0">
                  <a:solidFill>
                    <a:schemeClr val="tx2"/>
                  </a:solidFill>
                </a:rPr>
                <a:t> </a:t>
              </a:r>
              <a:r>
                <a:rPr lang="en-US" sz="1050" dirty="0" err="1">
                  <a:solidFill>
                    <a:schemeClr val="tx2"/>
                  </a:solidFill>
                </a:rPr>
                <a:t>melimpahkan</a:t>
              </a:r>
              <a:r>
                <a:rPr lang="en-US" sz="1050" dirty="0">
                  <a:solidFill>
                    <a:schemeClr val="tx2"/>
                  </a:solidFill>
                </a:rPr>
                <a:t> </a:t>
              </a:r>
              <a:r>
                <a:rPr lang="en-US" sz="1050" dirty="0" err="1">
                  <a:solidFill>
                    <a:schemeClr val="tx2"/>
                  </a:solidFill>
                </a:rPr>
                <a:t>sebagian</a:t>
              </a:r>
              <a:r>
                <a:rPr lang="en-US" sz="1050" dirty="0">
                  <a:solidFill>
                    <a:schemeClr val="tx2"/>
                  </a:solidFill>
                </a:rPr>
                <a:t> </a:t>
              </a:r>
              <a:r>
                <a:rPr lang="en-US" sz="1050" dirty="0" err="1">
                  <a:solidFill>
                    <a:schemeClr val="tx2"/>
                  </a:solidFill>
                </a:rPr>
                <a:t>kewenangan</a:t>
              </a:r>
              <a:r>
                <a:rPr lang="en-US" sz="1050" dirty="0">
                  <a:solidFill>
                    <a:schemeClr val="tx2"/>
                  </a:solidFill>
                </a:rPr>
                <a:t> </a:t>
              </a:r>
              <a:r>
                <a:rPr lang="en-US" sz="1050" dirty="0" err="1">
                  <a:solidFill>
                    <a:schemeClr val="tx2"/>
                  </a:solidFill>
                </a:rPr>
                <a:t>perizinan</a:t>
              </a:r>
              <a:r>
                <a:rPr lang="en-US" sz="1050" dirty="0">
                  <a:solidFill>
                    <a:schemeClr val="tx2"/>
                  </a:solidFill>
                </a:rPr>
                <a:t> </a:t>
              </a:r>
              <a:r>
                <a:rPr lang="en-US" sz="1050" dirty="0" err="1">
                  <a:solidFill>
                    <a:schemeClr val="tx2"/>
                  </a:solidFill>
                </a:rPr>
                <a:t>kepada</a:t>
              </a:r>
              <a:r>
                <a:rPr lang="en-US" sz="1050" dirty="0">
                  <a:solidFill>
                    <a:schemeClr val="tx2"/>
                  </a:solidFill>
                </a:rPr>
                <a:t> PTSP</a:t>
              </a:r>
              <a:endParaRPr lang="id-ID" sz="1050" dirty="0">
                <a:solidFill>
                  <a:schemeClr val="tx2"/>
                </a:solidFill>
              </a:endParaRPr>
            </a:p>
          </p:txBody>
        </p:sp>
        <p:sp>
          <p:nvSpPr>
            <p:cNvPr id="12" name="Content Placeholder 2"/>
            <p:cNvSpPr txBox="1">
              <a:spLocks/>
            </p:cNvSpPr>
            <p:nvPr/>
          </p:nvSpPr>
          <p:spPr>
            <a:xfrm>
              <a:off x="3962400" y="914400"/>
              <a:ext cx="2362200" cy="553998"/>
            </a:xfrm>
            <a:prstGeom prst="rect">
              <a:avLst/>
            </a:prstGeom>
          </p:spPr>
          <p:style>
            <a:lnRef idx="2">
              <a:schemeClr val="accent5"/>
            </a:lnRef>
            <a:fillRef idx="1">
              <a:schemeClr val="lt1"/>
            </a:fillRef>
            <a:effectRef idx="0">
              <a:schemeClr val="accent5"/>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err="1">
                  <a:solidFill>
                    <a:schemeClr val="tx2"/>
                  </a:solidFill>
                </a:rPr>
                <a:t>Kemendagri</a:t>
              </a:r>
              <a:r>
                <a:rPr lang="en-US" sz="1050" dirty="0">
                  <a:solidFill>
                    <a:schemeClr val="tx2"/>
                  </a:solidFill>
                </a:rPr>
                <a:t> </a:t>
              </a:r>
              <a:r>
                <a:rPr lang="en-US" sz="1050" dirty="0" err="1">
                  <a:solidFill>
                    <a:schemeClr val="tx2"/>
                  </a:solidFill>
                </a:rPr>
                <a:t>diperintahkan</a:t>
              </a:r>
              <a:r>
                <a:rPr lang="en-US" sz="1050" dirty="0">
                  <a:solidFill>
                    <a:schemeClr val="tx2"/>
                  </a:solidFill>
                </a:rPr>
                <a:t> </a:t>
              </a:r>
              <a:r>
                <a:rPr lang="en-US" sz="1050" dirty="0" err="1">
                  <a:solidFill>
                    <a:schemeClr val="tx2"/>
                  </a:solidFill>
                </a:rPr>
                <a:t>untuk</a:t>
              </a:r>
              <a:r>
                <a:rPr lang="en-US" sz="1050" dirty="0">
                  <a:solidFill>
                    <a:schemeClr val="tx2"/>
                  </a:solidFill>
                </a:rPr>
                <a:t> </a:t>
              </a:r>
              <a:r>
                <a:rPr lang="en-US" sz="1050" dirty="0" err="1">
                  <a:solidFill>
                    <a:schemeClr val="tx2"/>
                  </a:solidFill>
                </a:rPr>
                <a:t>mengevaluasi</a:t>
              </a:r>
              <a:r>
                <a:rPr lang="en-US" sz="1050" dirty="0">
                  <a:solidFill>
                    <a:schemeClr val="tx2"/>
                  </a:solidFill>
                </a:rPr>
                <a:t> </a:t>
              </a:r>
              <a:r>
                <a:rPr lang="en-US" sz="1050" dirty="0" err="1">
                  <a:solidFill>
                    <a:schemeClr val="tx2"/>
                  </a:solidFill>
                </a:rPr>
                <a:t>capaian</a:t>
              </a:r>
              <a:r>
                <a:rPr lang="en-US" sz="1050" dirty="0">
                  <a:solidFill>
                    <a:schemeClr val="tx2"/>
                  </a:solidFill>
                </a:rPr>
                <a:t> </a:t>
              </a:r>
              <a:r>
                <a:rPr lang="en-US" sz="1050" dirty="0" err="1">
                  <a:solidFill>
                    <a:schemeClr val="tx2"/>
                  </a:solidFill>
                </a:rPr>
                <a:t>pembentukan</a:t>
              </a:r>
              <a:r>
                <a:rPr lang="en-US" sz="1050" dirty="0">
                  <a:solidFill>
                    <a:schemeClr val="tx2"/>
                  </a:solidFill>
                </a:rPr>
                <a:t> PTSP </a:t>
              </a:r>
              <a:r>
                <a:rPr lang="en-US" sz="1050" dirty="0" err="1">
                  <a:solidFill>
                    <a:schemeClr val="tx2"/>
                  </a:solidFill>
                </a:rPr>
                <a:t>di</a:t>
              </a:r>
              <a:r>
                <a:rPr lang="en-US" sz="1050" dirty="0">
                  <a:solidFill>
                    <a:schemeClr val="tx2"/>
                  </a:solidFill>
                </a:rPr>
                <a:t> </a:t>
              </a:r>
              <a:r>
                <a:rPr lang="en-US" sz="1050" dirty="0" err="1">
                  <a:solidFill>
                    <a:schemeClr val="tx2"/>
                  </a:solidFill>
                </a:rPr>
                <a:t>daerah</a:t>
              </a:r>
              <a:r>
                <a:rPr lang="en-US" sz="1050" dirty="0">
                  <a:solidFill>
                    <a:schemeClr val="tx2"/>
                  </a:solidFill>
                </a:rPr>
                <a:t>. </a:t>
              </a:r>
              <a:endParaRPr lang="id-ID" sz="1050" dirty="0">
                <a:solidFill>
                  <a:schemeClr val="tx2"/>
                </a:solidFill>
              </a:endParaRPr>
            </a:p>
          </p:txBody>
        </p:sp>
        <p:sp>
          <p:nvSpPr>
            <p:cNvPr id="13" name="Content Placeholder 2"/>
            <p:cNvSpPr txBox="1">
              <a:spLocks/>
            </p:cNvSpPr>
            <p:nvPr/>
          </p:nvSpPr>
          <p:spPr>
            <a:xfrm>
              <a:off x="6096000" y="2286000"/>
              <a:ext cx="2895600" cy="1361911"/>
            </a:xfrm>
            <a:prstGeom prst="rect">
              <a:avLst/>
            </a:prstGeom>
          </p:spPr>
          <p:style>
            <a:lnRef idx="2">
              <a:schemeClr val="accent2"/>
            </a:lnRef>
            <a:fillRef idx="1">
              <a:schemeClr val="lt1"/>
            </a:fillRef>
            <a:effectRef idx="0">
              <a:schemeClr val="accent2"/>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err="1">
                  <a:solidFill>
                    <a:schemeClr val="tx2"/>
                  </a:solidFill>
                </a:rPr>
                <a:t>Pada</a:t>
              </a:r>
              <a:r>
                <a:rPr lang="en-US" sz="1050" dirty="0">
                  <a:solidFill>
                    <a:schemeClr val="tx2"/>
                  </a:solidFill>
                </a:rPr>
                <a:t> </a:t>
              </a:r>
              <a:r>
                <a:rPr lang="en-US" sz="1050" dirty="0" err="1">
                  <a:solidFill>
                    <a:schemeClr val="tx2"/>
                  </a:solidFill>
                </a:rPr>
                <a:t>tahun</a:t>
              </a:r>
              <a:r>
                <a:rPr lang="en-US" sz="1050" dirty="0">
                  <a:solidFill>
                    <a:schemeClr val="tx2"/>
                  </a:solidFill>
                </a:rPr>
                <a:t> 2016, </a:t>
              </a:r>
              <a:r>
                <a:rPr lang="en-US" sz="1050" dirty="0" err="1">
                  <a:solidFill>
                    <a:schemeClr val="tx2"/>
                  </a:solidFill>
                </a:rPr>
                <a:t>seluruh</a:t>
              </a:r>
              <a:r>
                <a:rPr lang="en-US" sz="1050" dirty="0">
                  <a:solidFill>
                    <a:schemeClr val="tx2"/>
                  </a:solidFill>
                </a:rPr>
                <a:t> </a:t>
              </a:r>
              <a:r>
                <a:rPr lang="en-US" sz="1050" dirty="0" err="1">
                  <a:solidFill>
                    <a:schemeClr val="tx2"/>
                  </a:solidFill>
                </a:rPr>
                <a:t>provinsi</a:t>
              </a:r>
              <a:r>
                <a:rPr lang="en-US" sz="1050" dirty="0">
                  <a:solidFill>
                    <a:schemeClr val="tx2"/>
                  </a:solidFill>
                </a:rPr>
                <a:t> </a:t>
              </a:r>
              <a:r>
                <a:rPr lang="en-US" sz="1050" dirty="0" err="1">
                  <a:solidFill>
                    <a:schemeClr val="tx2"/>
                  </a:solidFill>
                </a:rPr>
                <a:t>dan</a:t>
              </a:r>
              <a:r>
                <a:rPr lang="en-US" sz="1050" dirty="0">
                  <a:solidFill>
                    <a:schemeClr val="tx2"/>
                  </a:solidFill>
                </a:rPr>
                <a:t> </a:t>
              </a:r>
              <a:r>
                <a:rPr lang="en-US" sz="1050" dirty="0" err="1">
                  <a:solidFill>
                    <a:schemeClr val="tx2"/>
                  </a:solidFill>
                </a:rPr>
                <a:t>kabupaten</a:t>
              </a:r>
              <a:r>
                <a:rPr lang="en-US" sz="1050" dirty="0">
                  <a:solidFill>
                    <a:schemeClr val="tx2"/>
                  </a:solidFill>
                </a:rPr>
                <a:t> </a:t>
              </a:r>
              <a:r>
                <a:rPr lang="en-US" sz="1050" dirty="0" err="1">
                  <a:solidFill>
                    <a:schemeClr val="tx2"/>
                  </a:solidFill>
                </a:rPr>
                <a:t>kota</a:t>
              </a:r>
              <a:r>
                <a:rPr lang="en-US" sz="1050" dirty="0">
                  <a:solidFill>
                    <a:schemeClr val="tx2"/>
                  </a:solidFill>
                </a:rPr>
                <a:t>  </a:t>
              </a:r>
              <a:r>
                <a:rPr lang="en-US" sz="1050" dirty="0" err="1">
                  <a:solidFill>
                    <a:schemeClr val="tx2"/>
                  </a:solidFill>
                </a:rPr>
                <a:t>sudah</a:t>
              </a:r>
              <a:r>
                <a:rPr lang="en-US" sz="1050" dirty="0">
                  <a:solidFill>
                    <a:schemeClr val="tx2"/>
                  </a:solidFill>
                </a:rPr>
                <a:t> </a:t>
              </a:r>
              <a:r>
                <a:rPr lang="en-US" sz="1050" dirty="0" err="1">
                  <a:solidFill>
                    <a:schemeClr val="tx2"/>
                  </a:solidFill>
                </a:rPr>
                <a:t>harus</a:t>
              </a:r>
              <a:r>
                <a:rPr lang="en-US" sz="1050" dirty="0">
                  <a:solidFill>
                    <a:schemeClr val="tx2"/>
                  </a:solidFill>
                </a:rPr>
                <a:t> </a:t>
              </a:r>
              <a:r>
                <a:rPr lang="en-US" sz="1050" dirty="0" err="1">
                  <a:solidFill>
                    <a:schemeClr val="tx2"/>
                  </a:solidFill>
                </a:rPr>
                <a:t>melimpahkan</a:t>
              </a:r>
              <a:r>
                <a:rPr lang="en-US" sz="1050" dirty="0">
                  <a:solidFill>
                    <a:schemeClr val="tx2"/>
                  </a:solidFill>
                </a:rPr>
                <a:t> </a:t>
              </a:r>
              <a:r>
                <a:rPr lang="en-US" sz="1050" dirty="0" err="1">
                  <a:solidFill>
                    <a:schemeClr val="tx2"/>
                  </a:solidFill>
                </a:rPr>
                <a:t>seluruh</a:t>
              </a:r>
              <a:r>
                <a:rPr lang="en-US" sz="1050" dirty="0">
                  <a:solidFill>
                    <a:schemeClr val="tx2"/>
                  </a:solidFill>
                </a:rPr>
                <a:t> </a:t>
              </a:r>
              <a:r>
                <a:rPr lang="en-US" sz="1050" dirty="0" err="1">
                  <a:solidFill>
                    <a:schemeClr val="tx2"/>
                  </a:solidFill>
                </a:rPr>
                <a:t>kewenangan</a:t>
              </a:r>
              <a:r>
                <a:rPr lang="en-US" sz="1050" dirty="0">
                  <a:solidFill>
                    <a:schemeClr val="tx2"/>
                  </a:solidFill>
                </a:rPr>
                <a:t> </a:t>
              </a:r>
              <a:r>
                <a:rPr lang="en-US" sz="1050" dirty="0" err="1">
                  <a:solidFill>
                    <a:schemeClr val="tx2"/>
                  </a:solidFill>
                </a:rPr>
                <a:t>persizinan</a:t>
              </a:r>
              <a:r>
                <a:rPr lang="en-US" sz="1050" dirty="0">
                  <a:solidFill>
                    <a:schemeClr val="tx2"/>
                  </a:solidFill>
                </a:rPr>
                <a:t> </a:t>
              </a:r>
              <a:r>
                <a:rPr lang="en-US" sz="1050" dirty="0" err="1">
                  <a:solidFill>
                    <a:schemeClr val="tx2"/>
                  </a:solidFill>
                </a:rPr>
                <a:t>dan</a:t>
              </a:r>
              <a:r>
                <a:rPr lang="en-US" sz="1050" dirty="0">
                  <a:solidFill>
                    <a:schemeClr val="tx2"/>
                  </a:solidFill>
                </a:rPr>
                <a:t> non </a:t>
              </a:r>
              <a:r>
                <a:rPr lang="en-US" sz="1050" dirty="0" err="1">
                  <a:solidFill>
                    <a:schemeClr val="tx2"/>
                  </a:solidFill>
                </a:rPr>
                <a:t>perizinan</a:t>
              </a:r>
              <a:r>
                <a:rPr lang="en-US" sz="1050" dirty="0">
                  <a:solidFill>
                    <a:schemeClr val="tx2"/>
                  </a:solidFill>
                </a:rPr>
                <a:t> </a:t>
              </a:r>
              <a:r>
                <a:rPr lang="en-US" sz="1050" dirty="0" err="1">
                  <a:solidFill>
                    <a:schemeClr val="tx2"/>
                  </a:solidFill>
                </a:rPr>
                <a:t>kepada</a:t>
              </a:r>
              <a:r>
                <a:rPr lang="en-US" sz="1050" dirty="0">
                  <a:solidFill>
                    <a:schemeClr val="tx2"/>
                  </a:solidFill>
                </a:rPr>
                <a:t>  </a:t>
              </a:r>
              <a:r>
                <a:rPr lang="en-US" sz="1050" dirty="0" err="1">
                  <a:solidFill>
                    <a:schemeClr val="tx2"/>
                  </a:solidFill>
                </a:rPr>
                <a:t>lembaga</a:t>
              </a:r>
              <a:r>
                <a:rPr lang="en-US" sz="1050" dirty="0">
                  <a:solidFill>
                    <a:schemeClr val="tx2"/>
                  </a:solidFill>
                </a:rPr>
                <a:t> PTSP. </a:t>
              </a:r>
              <a:r>
                <a:rPr lang="en-US" sz="1050" dirty="0" err="1">
                  <a:solidFill>
                    <a:schemeClr val="tx2"/>
                  </a:solidFill>
                </a:rPr>
                <a:t>Selain</a:t>
              </a:r>
              <a:r>
                <a:rPr lang="en-US" sz="1050" dirty="0">
                  <a:solidFill>
                    <a:schemeClr val="tx2"/>
                  </a:solidFill>
                </a:rPr>
                <a:t> </a:t>
              </a:r>
              <a:r>
                <a:rPr lang="en-US" sz="1050" dirty="0" err="1">
                  <a:solidFill>
                    <a:schemeClr val="tx2"/>
                  </a:solidFill>
                </a:rPr>
                <a:t>itu</a:t>
              </a:r>
              <a:r>
                <a:rPr lang="en-US" sz="1050" dirty="0">
                  <a:solidFill>
                    <a:schemeClr val="tx2"/>
                  </a:solidFill>
                </a:rPr>
                <a:t>, </a:t>
              </a:r>
              <a:r>
                <a:rPr lang="en-US" sz="1050" dirty="0" err="1">
                  <a:solidFill>
                    <a:schemeClr val="tx2"/>
                  </a:solidFill>
                </a:rPr>
                <a:t>daerah</a:t>
              </a:r>
              <a:r>
                <a:rPr lang="en-US" sz="1050" dirty="0">
                  <a:solidFill>
                    <a:schemeClr val="tx2"/>
                  </a:solidFill>
                </a:rPr>
                <a:t> </a:t>
              </a:r>
              <a:r>
                <a:rPr lang="en-US" sz="1050" dirty="0" err="1">
                  <a:solidFill>
                    <a:schemeClr val="tx2"/>
                  </a:solidFill>
                </a:rPr>
                <a:t>harus</a:t>
              </a:r>
              <a:r>
                <a:rPr lang="en-US" sz="1050" dirty="0">
                  <a:solidFill>
                    <a:schemeClr val="tx2"/>
                  </a:solidFill>
                </a:rPr>
                <a:t> </a:t>
              </a:r>
              <a:r>
                <a:rPr lang="en-US" sz="1050" dirty="0" err="1">
                  <a:solidFill>
                    <a:schemeClr val="tx2"/>
                  </a:solidFill>
                </a:rPr>
                <a:t>mengatur</a:t>
              </a:r>
              <a:r>
                <a:rPr lang="en-US" sz="1050" dirty="0">
                  <a:solidFill>
                    <a:schemeClr val="tx2"/>
                  </a:solidFill>
                </a:rPr>
                <a:t> </a:t>
              </a:r>
              <a:r>
                <a:rPr lang="en-US" sz="1050" dirty="0" err="1">
                  <a:solidFill>
                    <a:schemeClr val="tx2"/>
                  </a:solidFill>
                </a:rPr>
                <a:t>ketentuan</a:t>
              </a:r>
              <a:r>
                <a:rPr lang="en-US" sz="1050" dirty="0">
                  <a:solidFill>
                    <a:schemeClr val="tx2"/>
                  </a:solidFill>
                </a:rPr>
                <a:t> </a:t>
              </a:r>
              <a:r>
                <a:rPr lang="en-US" sz="1050" dirty="0" err="1">
                  <a:solidFill>
                    <a:schemeClr val="tx2"/>
                  </a:solidFill>
                </a:rPr>
                <a:t>mengenai</a:t>
              </a:r>
              <a:r>
                <a:rPr lang="en-US" sz="1050" dirty="0">
                  <a:solidFill>
                    <a:schemeClr val="tx2"/>
                  </a:solidFill>
                </a:rPr>
                <a:t>  </a:t>
              </a:r>
              <a:r>
                <a:rPr lang="en-US" sz="1050" dirty="0" err="1">
                  <a:solidFill>
                    <a:schemeClr val="tx2"/>
                  </a:solidFill>
                </a:rPr>
                <a:t>kewajiban</a:t>
              </a:r>
              <a:r>
                <a:rPr lang="en-US" sz="1050" dirty="0">
                  <a:solidFill>
                    <a:schemeClr val="tx2"/>
                  </a:solidFill>
                </a:rPr>
                <a:t> </a:t>
              </a:r>
              <a:r>
                <a:rPr lang="en-US" sz="1050" dirty="0" err="1">
                  <a:solidFill>
                    <a:schemeClr val="tx2"/>
                  </a:solidFill>
                </a:rPr>
                <a:t>pelaku</a:t>
              </a:r>
              <a:r>
                <a:rPr lang="en-US" sz="1050" dirty="0">
                  <a:solidFill>
                    <a:schemeClr val="tx2"/>
                  </a:solidFill>
                </a:rPr>
                <a:t> </a:t>
              </a:r>
              <a:r>
                <a:rPr lang="en-US" sz="1050" dirty="0" err="1">
                  <a:solidFill>
                    <a:schemeClr val="tx2"/>
                  </a:solidFill>
                </a:rPr>
                <a:t>usaha</a:t>
              </a:r>
              <a:r>
                <a:rPr lang="en-US" sz="1050" dirty="0">
                  <a:solidFill>
                    <a:schemeClr val="tx2"/>
                  </a:solidFill>
                </a:rPr>
                <a:t> </a:t>
              </a:r>
              <a:r>
                <a:rPr lang="en-US" sz="1050" dirty="0" err="1">
                  <a:solidFill>
                    <a:schemeClr val="tx2"/>
                  </a:solidFill>
                </a:rPr>
                <a:t>untuk</a:t>
              </a:r>
              <a:r>
                <a:rPr lang="en-US" sz="1050" dirty="0">
                  <a:solidFill>
                    <a:schemeClr val="tx2"/>
                  </a:solidFill>
                </a:rPr>
                <a:t> </a:t>
              </a:r>
              <a:r>
                <a:rPr lang="en-US" sz="1050" dirty="0" err="1">
                  <a:solidFill>
                    <a:schemeClr val="tx2"/>
                  </a:solidFill>
                </a:rPr>
                <a:t>menyelesaikan</a:t>
              </a:r>
              <a:r>
                <a:rPr lang="en-US" sz="1050" dirty="0">
                  <a:solidFill>
                    <a:schemeClr val="tx2"/>
                  </a:solidFill>
                </a:rPr>
                <a:t> </a:t>
              </a:r>
              <a:r>
                <a:rPr lang="en-US" sz="1050" dirty="0" err="1">
                  <a:solidFill>
                    <a:schemeClr val="tx2"/>
                  </a:solidFill>
                </a:rPr>
                <a:t>pembayran</a:t>
              </a:r>
              <a:r>
                <a:rPr lang="en-US" sz="1050" dirty="0">
                  <a:solidFill>
                    <a:schemeClr val="tx2"/>
                  </a:solidFill>
                </a:rPr>
                <a:t> </a:t>
              </a:r>
              <a:r>
                <a:rPr lang="en-US" sz="1050" dirty="0" err="1">
                  <a:solidFill>
                    <a:schemeClr val="tx2"/>
                  </a:solidFill>
                </a:rPr>
                <a:t>pajak</a:t>
              </a:r>
              <a:r>
                <a:rPr lang="en-US" sz="1050" dirty="0">
                  <a:solidFill>
                    <a:schemeClr val="tx2"/>
                  </a:solidFill>
                </a:rPr>
                <a:t>/</a:t>
              </a:r>
              <a:r>
                <a:rPr lang="en-US" sz="1050" dirty="0" err="1">
                  <a:solidFill>
                    <a:schemeClr val="tx2"/>
                  </a:solidFill>
                </a:rPr>
                <a:t>retribusi</a:t>
              </a:r>
              <a:r>
                <a:rPr lang="en-US" sz="1050" dirty="0">
                  <a:solidFill>
                    <a:schemeClr val="tx2"/>
                  </a:solidFill>
                </a:rPr>
                <a:t> </a:t>
              </a:r>
              <a:r>
                <a:rPr lang="en-US" sz="1050" dirty="0" err="1">
                  <a:solidFill>
                    <a:schemeClr val="tx2"/>
                  </a:solidFill>
                </a:rPr>
                <a:t>sebagai</a:t>
              </a:r>
              <a:r>
                <a:rPr lang="en-US" sz="1050" dirty="0">
                  <a:solidFill>
                    <a:schemeClr val="tx2"/>
                  </a:solidFill>
                </a:rPr>
                <a:t> </a:t>
              </a:r>
              <a:r>
                <a:rPr lang="en-US" sz="1050" dirty="0" err="1">
                  <a:solidFill>
                    <a:schemeClr val="tx2"/>
                  </a:solidFill>
                </a:rPr>
                <a:t>prasyarat</a:t>
              </a:r>
              <a:r>
                <a:rPr lang="en-US" sz="1050" dirty="0">
                  <a:solidFill>
                    <a:schemeClr val="tx2"/>
                  </a:solidFill>
                </a:rPr>
                <a:t> </a:t>
              </a:r>
              <a:r>
                <a:rPr lang="en-US" sz="1050" dirty="0" err="1">
                  <a:solidFill>
                    <a:schemeClr val="tx2"/>
                  </a:solidFill>
                </a:rPr>
                <a:t>dalam</a:t>
              </a:r>
              <a:r>
                <a:rPr lang="en-US" sz="1050" dirty="0">
                  <a:solidFill>
                    <a:schemeClr val="tx2"/>
                  </a:solidFill>
                </a:rPr>
                <a:t>  </a:t>
              </a:r>
              <a:r>
                <a:rPr lang="en-US" sz="1050" dirty="0" err="1">
                  <a:solidFill>
                    <a:schemeClr val="tx2"/>
                  </a:solidFill>
                </a:rPr>
                <a:t>mengurus</a:t>
              </a:r>
              <a:r>
                <a:rPr lang="en-US" sz="1050" dirty="0">
                  <a:solidFill>
                    <a:schemeClr val="tx2"/>
                  </a:solidFill>
                </a:rPr>
                <a:t> </a:t>
              </a:r>
              <a:r>
                <a:rPr lang="en-US" sz="1050" dirty="0" err="1">
                  <a:solidFill>
                    <a:schemeClr val="tx2"/>
                  </a:solidFill>
                </a:rPr>
                <a:t>perizinan</a:t>
              </a:r>
              <a:endParaRPr lang="id-ID" sz="1050" dirty="0">
                <a:solidFill>
                  <a:schemeClr val="tx2"/>
                </a:solidFill>
              </a:endParaRPr>
            </a:p>
          </p:txBody>
        </p:sp>
        <p:sp>
          <p:nvSpPr>
            <p:cNvPr id="14" name="TextBox 13"/>
            <p:cNvSpPr txBox="1"/>
            <p:nvPr/>
          </p:nvSpPr>
          <p:spPr>
            <a:xfrm>
              <a:off x="685800" y="1775450"/>
              <a:ext cx="1676400" cy="276999"/>
            </a:xfrm>
            <a:prstGeom prst="rect">
              <a:avLst/>
            </a:prstGeom>
            <a:noFill/>
          </p:spPr>
          <p:txBody>
            <a:bodyPr wrap="square" rtlCol="0">
              <a:spAutoFit/>
            </a:bodyPr>
            <a:lstStyle/>
            <a:p>
              <a:pPr algn="ctr"/>
              <a:r>
                <a:rPr lang="en-US" sz="1200" b="1" dirty="0">
                  <a:solidFill>
                    <a:schemeClr val="bg1"/>
                  </a:solidFill>
                  <a:latin typeface="+mj-lt"/>
                </a:rPr>
                <a:t>2013</a:t>
              </a:r>
              <a:endParaRPr lang="id-ID" sz="1200" b="1" dirty="0">
                <a:solidFill>
                  <a:schemeClr val="bg1"/>
                </a:solidFill>
                <a:latin typeface="+mj-lt"/>
              </a:endParaRPr>
            </a:p>
          </p:txBody>
        </p:sp>
        <p:sp>
          <p:nvSpPr>
            <p:cNvPr id="15" name="TextBox 14"/>
            <p:cNvSpPr txBox="1"/>
            <p:nvPr/>
          </p:nvSpPr>
          <p:spPr>
            <a:xfrm>
              <a:off x="2394701" y="1775450"/>
              <a:ext cx="1907677" cy="276999"/>
            </a:xfrm>
            <a:prstGeom prst="rect">
              <a:avLst/>
            </a:prstGeom>
            <a:noFill/>
          </p:spPr>
          <p:txBody>
            <a:bodyPr wrap="square" rtlCol="0">
              <a:spAutoFit/>
            </a:bodyPr>
            <a:lstStyle/>
            <a:p>
              <a:pPr algn="ctr"/>
              <a:r>
                <a:rPr lang="en-US" sz="1200" b="1" dirty="0">
                  <a:solidFill>
                    <a:schemeClr val="bg1"/>
                  </a:solidFill>
                  <a:latin typeface="+mj-lt"/>
                </a:rPr>
                <a:t>2014</a:t>
              </a:r>
              <a:endParaRPr lang="id-ID" sz="1200" b="1" dirty="0">
                <a:solidFill>
                  <a:schemeClr val="bg1"/>
                </a:solidFill>
                <a:latin typeface="+mj-lt"/>
              </a:endParaRPr>
            </a:p>
          </p:txBody>
        </p:sp>
        <p:sp>
          <p:nvSpPr>
            <p:cNvPr id="16" name="TextBox 15"/>
            <p:cNvSpPr txBox="1"/>
            <p:nvPr/>
          </p:nvSpPr>
          <p:spPr>
            <a:xfrm>
              <a:off x="4270228" y="1775450"/>
              <a:ext cx="1907677" cy="276999"/>
            </a:xfrm>
            <a:prstGeom prst="rect">
              <a:avLst/>
            </a:prstGeom>
            <a:noFill/>
          </p:spPr>
          <p:txBody>
            <a:bodyPr wrap="square" rtlCol="0">
              <a:spAutoFit/>
            </a:bodyPr>
            <a:lstStyle/>
            <a:p>
              <a:pPr algn="ctr"/>
              <a:r>
                <a:rPr lang="en-US" sz="1200" b="1" dirty="0">
                  <a:solidFill>
                    <a:schemeClr val="bg1"/>
                  </a:solidFill>
                  <a:latin typeface="+mj-lt"/>
                </a:rPr>
                <a:t>2015</a:t>
              </a:r>
              <a:endParaRPr lang="id-ID" sz="1200" b="1" dirty="0">
                <a:solidFill>
                  <a:schemeClr val="bg1"/>
                </a:solidFill>
                <a:latin typeface="+mj-lt"/>
              </a:endParaRPr>
            </a:p>
          </p:txBody>
        </p:sp>
        <p:sp>
          <p:nvSpPr>
            <p:cNvPr id="17" name="TextBox 16"/>
            <p:cNvSpPr txBox="1"/>
            <p:nvPr/>
          </p:nvSpPr>
          <p:spPr>
            <a:xfrm>
              <a:off x="6093323" y="1775450"/>
              <a:ext cx="1907677" cy="276999"/>
            </a:xfrm>
            <a:prstGeom prst="rect">
              <a:avLst/>
            </a:prstGeom>
            <a:noFill/>
          </p:spPr>
          <p:txBody>
            <a:bodyPr wrap="square" rtlCol="0">
              <a:spAutoFit/>
            </a:bodyPr>
            <a:lstStyle/>
            <a:p>
              <a:pPr algn="ctr"/>
              <a:r>
                <a:rPr lang="en-US" sz="1200" b="1" dirty="0">
                  <a:solidFill>
                    <a:schemeClr val="bg1"/>
                  </a:solidFill>
                  <a:latin typeface="+mj-lt"/>
                </a:rPr>
                <a:t>2016</a:t>
              </a:r>
              <a:endParaRPr lang="id-ID" sz="1200" b="1" dirty="0">
                <a:solidFill>
                  <a:schemeClr val="bg1"/>
                </a:solidFill>
                <a:latin typeface="+mj-lt"/>
              </a:endParaRPr>
            </a:p>
          </p:txBody>
        </p:sp>
        <p:sp>
          <p:nvSpPr>
            <p:cNvPr id="18" name="TextBox 17"/>
            <p:cNvSpPr txBox="1"/>
            <p:nvPr/>
          </p:nvSpPr>
          <p:spPr>
            <a:xfrm>
              <a:off x="685800" y="2133600"/>
              <a:ext cx="1676400" cy="369332"/>
            </a:xfrm>
            <a:prstGeom prst="rect">
              <a:avLst/>
            </a:prstGeom>
            <a:noFill/>
          </p:spPr>
          <p:txBody>
            <a:bodyPr wrap="square" rtlCol="0">
              <a:spAutoFit/>
            </a:bodyPr>
            <a:lstStyle/>
            <a:p>
              <a:endParaRPr lang="en-US" dirty="0"/>
            </a:p>
          </p:txBody>
        </p:sp>
        <p:sp>
          <p:nvSpPr>
            <p:cNvPr id="19" name="TextBox 18"/>
            <p:cNvSpPr txBox="1"/>
            <p:nvPr/>
          </p:nvSpPr>
          <p:spPr>
            <a:xfrm>
              <a:off x="4503420" y="491490"/>
              <a:ext cx="4343400" cy="369332"/>
            </a:xfrm>
            <a:prstGeom prst="rect">
              <a:avLst/>
            </a:prstGeom>
            <a:solidFill>
              <a:schemeClr val="accent2">
                <a:lumMod val="75000"/>
              </a:schemeClr>
            </a:solidFill>
          </p:spPr>
          <p:txBody>
            <a:bodyPr wrap="square" rtlCol="0">
              <a:spAutoFit/>
            </a:bodyPr>
            <a:lstStyle/>
            <a:p>
              <a:pPr algn="r"/>
              <a:r>
                <a:rPr lang="en-US" b="1" dirty="0" err="1"/>
                <a:t>Reformasi</a:t>
              </a:r>
              <a:r>
                <a:rPr lang="en-US" b="1" dirty="0"/>
                <a:t> </a:t>
              </a:r>
              <a:r>
                <a:rPr lang="en-US" b="1" dirty="0" err="1"/>
                <a:t>Layanan</a:t>
              </a:r>
              <a:r>
                <a:rPr lang="en-US" b="1" dirty="0"/>
                <a:t> </a:t>
              </a:r>
              <a:r>
                <a:rPr lang="en-US" b="1" dirty="0" err="1"/>
                <a:t>Perizinan</a:t>
              </a:r>
              <a:r>
                <a:rPr lang="en-US" b="1" dirty="0"/>
                <a:t> </a:t>
              </a:r>
              <a:r>
                <a:rPr lang="en-US" b="1" dirty="0" err="1"/>
                <a:t>di</a:t>
              </a:r>
              <a:r>
                <a:rPr lang="en-US" b="1" dirty="0"/>
                <a:t> Daerah</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00" y="316468"/>
            <a:ext cx="2438400" cy="369332"/>
          </a:xfrm>
          <a:prstGeom prst="rect">
            <a:avLst/>
          </a:prstGeom>
          <a:solidFill>
            <a:schemeClr val="accent2"/>
          </a:solidFill>
        </p:spPr>
        <p:txBody>
          <a:bodyPr wrap="square" rtlCol="0">
            <a:spAutoFit/>
          </a:bodyPr>
          <a:lstStyle/>
          <a:p>
            <a:pPr algn="r"/>
            <a:r>
              <a:rPr lang="en-US" b="1" dirty="0" err="1"/>
              <a:t>Keterbukaan</a:t>
            </a:r>
            <a:r>
              <a:rPr lang="en-US" b="1" dirty="0"/>
              <a:t> </a:t>
            </a:r>
            <a:r>
              <a:rPr lang="en-US" b="1" dirty="0" err="1"/>
              <a:t>Informasi</a:t>
            </a:r>
            <a:endParaRPr lang="en-US" b="1" dirty="0"/>
          </a:p>
        </p:txBody>
      </p:sp>
      <p:sp>
        <p:nvSpPr>
          <p:cNvPr id="4" name="Freeform 3"/>
          <p:cNvSpPr/>
          <p:nvPr/>
        </p:nvSpPr>
        <p:spPr>
          <a:xfrm>
            <a:off x="728266" y="1796912"/>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p:cNvSpPr/>
          <p:nvPr/>
        </p:nvSpPr>
        <p:spPr>
          <a:xfrm rot="10800000">
            <a:off x="2437948" y="1933469"/>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6" name="Freeform 5"/>
          <p:cNvSpPr/>
          <p:nvPr/>
        </p:nvSpPr>
        <p:spPr>
          <a:xfrm>
            <a:off x="4268557" y="1796912"/>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7" name="Freeform 6"/>
          <p:cNvSpPr/>
          <p:nvPr/>
        </p:nvSpPr>
        <p:spPr>
          <a:xfrm rot="10800000">
            <a:off x="6096905" y="1933469"/>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 name="Content Placeholder 2"/>
          <p:cNvSpPr txBox="1">
            <a:spLocks/>
          </p:cNvSpPr>
          <p:nvPr/>
        </p:nvSpPr>
        <p:spPr>
          <a:xfrm>
            <a:off x="228600" y="685800"/>
            <a:ext cx="3200400" cy="1135696"/>
          </a:xfrm>
          <a:prstGeom prst="rect">
            <a:avLst/>
          </a:prstGeom>
        </p:spPr>
        <p:style>
          <a:lnRef idx="2">
            <a:schemeClr val="accent6"/>
          </a:lnRef>
          <a:fillRef idx="1">
            <a:schemeClr val="lt1"/>
          </a:fillRef>
          <a:effectRef idx="0">
            <a:schemeClr val="accent6"/>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Font typeface="+mj-lt"/>
              <a:buAutoNum type="arabicPeriod"/>
            </a:pPr>
            <a:r>
              <a:rPr lang="en-US" sz="1050" dirty="0" err="1">
                <a:solidFill>
                  <a:schemeClr val="tx2"/>
                </a:solidFill>
              </a:rPr>
              <a:t>Publikasi</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layanan</a:t>
            </a:r>
            <a:r>
              <a:rPr lang="en-US" sz="1050" dirty="0">
                <a:solidFill>
                  <a:schemeClr val="tx2"/>
                </a:solidFill>
              </a:rPr>
              <a:t> </a:t>
            </a:r>
            <a:r>
              <a:rPr lang="en-US" sz="1050" dirty="0" err="1">
                <a:solidFill>
                  <a:schemeClr val="tx2"/>
                </a:solidFill>
              </a:rPr>
              <a:t>publik</a:t>
            </a:r>
            <a:r>
              <a:rPr lang="en-US" sz="1050" dirty="0">
                <a:solidFill>
                  <a:schemeClr val="tx2"/>
                </a:solidFill>
              </a:rPr>
              <a:t> </a:t>
            </a:r>
            <a:r>
              <a:rPr lang="en-US" sz="1050" dirty="0" err="1">
                <a:solidFill>
                  <a:schemeClr val="tx2"/>
                </a:solidFill>
              </a:rPr>
              <a:t>pada</a:t>
            </a:r>
            <a:r>
              <a:rPr lang="en-US" sz="1050" dirty="0">
                <a:solidFill>
                  <a:schemeClr val="tx2"/>
                </a:solidFill>
              </a:rPr>
              <a:t> K/L </a:t>
            </a:r>
            <a:r>
              <a:rPr lang="en-US" sz="1050" dirty="0" err="1">
                <a:solidFill>
                  <a:schemeClr val="tx2"/>
                </a:solidFill>
              </a:rPr>
              <a:t>dan</a:t>
            </a:r>
            <a:r>
              <a:rPr lang="en-US" sz="1050" dirty="0">
                <a:solidFill>
                  <a:schemeClr val="tx2"/>
                </a:solidFill>
              </a:rPr>
              <a:t> </a:t>
            </a:r>
            <a:r>
              <a:rPr lang="en-US" sz="1050" dirty="0" err="1">
                <a:solidFill>
                  <a:schemeClr val="tx2"/>
                </a:solidFill>
              </a:rPr>
              <a:t>Pemda</a:t>
            </a:r>
            <a:r>
              <a:rPr lang="en-US" sz="1050" dirty="0">
                <a:solidFill>
                  <a:schemeClr val="tx2"/>
                </a:solidFill>
              </a:rPr>
              <a:t> (</a:t>
            </a:r>
            <a:r>
              <a:rPr lang="en-US" sz="1050" dirty="0" err="1">
                <a:solidFill>
                  <a:schemeClr val="tx2"/>
                </a:solidFill>
              </a:rPr>
              <a:t>khususnya</a:t>
            </a:r>
            <a:r>
              <a:rPr lang="en-US" sz="1050" dirty="0">
                <a:solidFill>
                  <a:schemeClr val="tx2"/>
                </a:solidFill>
              </a:rPr>
              <a:t> </a:t>
            </a:r>
            <a:r>
              <a:rPr lang="en-US" sz="1050" dirty="0" err="1">
                <a:solidFill>
                  <a:schemeClr val="tx2"/>
                </a:solidFill>
              </a:rPr>
              <a:t>perizinan</a:t>
            </a:r>
            <a:r>
              <a:rPr lang="en-US" sz="1050" dirty="0">
                <a:solidFill>
                  <a:schemeClr val="tx2"/>
                </a:solidFill>
              </a:rPr>
              <a:t>)</a:t>
            </a:r>
          </a:p>
          <a:p>
            <a:pPr marL="228600" indent="-228600">
              <a:buFont typeface="+mj-lt"/>
              <a:buAutoNum type="arabicPeriod"/>
            </a:pPr>
            <a:r>
              <a:rPr lang="en-US" sz="1050" dirty="0" err="1">
                <a:solidFill>
                  <a:schemeClr val="tx2"/>
                </a:solidFill>
              </a:rPr>
              <a:t>Standarisasi</a:t>
            </a:r>
            <a:r>
              <a:rPr lang="en-US" sz="1050" dirty="0">
                <a:solidFill>
                  <a:schemeClr val="tx2"/>
                </a:solidFill>
              </a:rPr>
              <a:t> </a:t>
            </a:r>
            <a:r>
              <a:rPr lang="en-US" sz="1050" dirty="0" err="1">
                <a:solidFill>
                  <a:schemeClr val="tx2"/>
                </a:solidFill>
              </a:rPr>
              <a:t>layanan</a:t>
            </a:r>
            <a:r>
              <a:rPr lang="en-US" sz="1050" dirty="0">
                <a:solidFill>
                  <a:schemeClr val="tx2"/>
                </a:solidFill>
              </a:rPr>
              <a:t> </a:t>
            </a:r>
            <a:r>
              <a:rPr lang="en-US" sz="1050" dirty="0" err="1">
                <a:solidFill>
                  <a:schemeClr val="tx2"/>
                </a:solidFill>
              </a:rPr>
              <a:t>publik</a:t>
            </a:r>
            <a:r>
              <a:rPr lang="en-US" sz="1050" dirty="0">
                <a:solidFill>
                  <a:schemeClr val="tx2"/>
                </a:solidFill>
              </a:rPr>
              <a:t> </a:t>
            </a:r>
            <a:r>
              <a:rPr lang="en-US" sz="1050" dirty="0" err="1">
                <a:solidFill>
                  <a:schemeClr val="tx2"/>
                </a:solidFill>
              </a:rPr>
              <a:t>berbasis</a:t>
            </a:r>
            <a:r>
              <a:rPr lang="en-US" sz="1050" dirty="0">
                <a:solidFill>
                  <a:schemeClr val="tx2"/>
                </a:solidFill>
              </a:rPr>
              <a:t> </a:t>
            </a:r>
            <a:r>
              <a:rPr lang="en-US" sz="1050" dirty="0" err="1">
                <a:solidFill>
                  <a:schemeClr val="tx2"/>
                </a:solidFill>
              </a:rPr>
              <a:t>teknologi</a:t>
            </a:r>
            <a:r>
              <a:rPr lang="en-US" sz="1050" dirty="0">
                <a:solidFill>
                  <a:schemeClr val="tx2"/>
                </a:solidFill>
              </a:rPr>
              <a:t> </a:t>
            </a:r>
            <a:r>
              <a:rPr lang="en-US" sz="1050" dirty="0" err="1">
                <a:solidFill>
                  <a:schemeClr val="tx2"/>
                </a:solidFill>
              </a:rPr>
              <a:t>informasi</a:t>
            </a:r>
            <a:endParaRPr lang="en-US" sz="1050" dirty="0">
              <a:solidFill>
                <a:schemeClr val="tx2"/>
              </a:solidFill>
            </a:endParaRPr>
          </a:p>
          <a:p>
            <a:pPr marL="228600" indent="-228600">
              <a:buFont typeface="+mj-lt"/>
              <a:buAutoNum type="arabicPeriod"/>
            </a:pPr>
            <a:r>
              <a:rPr lang="en-US" sz="1050" dirty="0" err="1">
                <a:solidFill>
                  <a:schemeClr val="tx2"/>
                </a:solidFill>
              </a:rPr>
              <a:t>Publikasi</a:t>
            </a:r>
            <a:r>
              <a:rPr lang="en-US" sz="1050" dirty="0">
                <a:solidFill>
                  <a:schemeClr val="tx2"/>
                </a:solidFill>
              </a:rPr>
              <a:t> SOP </a:t>
            </a:r>
            <a:r>
              <a:rPr lang="en-US" sz="1050" dirty="0" err="1">
                <a:solidFill>
                  <a:schemeClr val="tx2"/>
                </a:solidFill>
              </a:rPr>
              <a:t>dan</a:t>
            </a:r>
            <a:r>
              <a:rPr lang="en-US" sz="1050" dirty="0">
                <a:solidFill>
                  <a:schemeClr val="tx2"/>
                </a:solidFill>
              </a:rPr>
              <a:t> SPM</a:t>
            </a:r>
          </a:p>
          <a:p>
            <a:pPr marL="228600" indent="-228600">
              <a:buFont typeface="+mj-lt"/>
              <a:buAutoNum type="arabicPeriod"/>
            </a:pPr>
            <a:r>
              <a:rPr lang="en-US" sz="1050" dirty="0" err="1">
                <a:solidFill>
                  <a:schemeClr val="tx2"/>
                </a:solidFill>
              </a:rPr>
              <a:t>Publikasi</a:t>
            </a:r>
            <a:r>
              <a:rPr lang="en-US" sz="1050" dirty="0">
                <a:solidFill>
                  <a:schemeClr val="tx2"/>
                </a:solidFill>
              </a:rPr>
              <a:t> </a:t>
            </a:r>
            <a:r>
              <a:rPr lang="en-US" sz="1050" dirty="0" err="1">
                <a:solidFill>
                  <a:schemeClr val="tx2"/>
                </a:solidFill>
              </a:rPr>
              <a:t>dokumen</a:t>
            </a:r>
            <a:r>
              <a:rPr lang="en-US" sz="1050" dirty="0">
                <a:solidFill>
                  <a:schemeClr val="tx2"/>
                </a:solidFill>
              </a:rPr>
              <a:t> </a:t>
            </a:r>
            <a:r>
              <a:rPr lang="en-US" sz="1050" dirty="0" err="1">
                <a:solidFill>
                  <a:schemeClr val="tx2"/>
                </a:solidFill>
              </a:rPr>
              <a:t>perencanaan</a:t>
            </a:r>
            <a:r>
              <a:rPr lang="en-US" sz="1050" dirty="0">
                <a:solidFill>
                  <a:schemeClr val="tx2"/>
                </a:solidFill>
              </a:rPr>
              <a:t> (</a:t>
            </a:r>
            <a:r>
              <a:rPr lang="en-US" sz="1050" dirty="0" err="1">
                <a:solidFill>
                  <a:schemeClr val="tx2"/>
                </a:solidFill>
              </a:rPr>
              <a:t>Pemda</a:t>
            </a:r>
            <a:r>
              <a:rPr lang="en-US" sz="1050" dirty="0">
                <a:solidFill>
                  <a:schemeClr val="tx2"/>
                </a:solidFill>
              </a:rPr>
              <a:t>)</a:t>
            </a:r>
          </a:p>
        </p:txBody>
      </p:sp>
      <p:sp>
        <p:nvSpPr>
          <p:cNvPr id="9" name="Content Placeholder 2"/>
          <p:cNvSpPr txBox="1">
            <a:spLocks/>
          </p:cNvSpPr>
          <p:nvPr/>
        </p:nvSpPr>
        <p:spPr>
          <a:xfrm>
            <a:off x="1905000" y="2354896"/>
            <a:ext cx="2743200" cy="81253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Font typeface="+mj-lt"/>
              <a:buAutoNum type="arabicPeriod"/>
            </a:pPr>
            <a:r>
              <a:rPr lang="en-US" sz="1050" dirty="0">
                <a:solidFill>
                  <a:schemeClr val="tx2"/>
                </a:solidFill>
              </a:rPr>
              <a:t>SOP </a:t>
            </a:r>
            <a:r>
              <a:rPr lang="en-US" sz="1050" dirty="0" err="1">
                <a:solidFill>
                  <a:schemeClr val="tx2"/>
                </a:solidFill>
              </a:rPr>
              <a:t>dan</a:t>
            </a:r>
            <a:r>
              <a:rPr lang="en-US" sz="1050" dirty="0">
                <a:solidFill>
                  <a:schemeClr val="tx2"/>
                </a:solidFill>
              </a:rPr>
              <a:t> </a:t>
            </a:r>
            <a:r>
              <a:rPr lang="en-US" sz="1050" dirty="0" err="1">
                <a:solidFill>
                  <a:schemeClr val="tx2"/>
                </a:solidFill>
              </a:rPr>
              <a:t>tugas</a:t>
            </a:r>
            <a:r>
              <a:rPr lang="en-US" sz="1050" dirty="0">
                <a:solidFill>
                  <a:schemeClr val="tx2"/>
                </a:solidFill>
              </a:rPr>
              <a:t> PPID</a:t>
            </a:r>
          </a:p>
          <a:p>
            <a:pPr marL="228600" indent="-228600">
              <a:buFont typeface="+mj-lt"/>
              <a:buAutoNum type="arabicPeriod"/>
            </a:pPr>
            <a:r>
              <a:rPr lang="en-US" sz="1050" dirty="0" err="1">
                <a:solidFill>
                  <a:schemeClr val="tx2"/>
                </a:solidFill>
              </a:rPr>
              <a:t>Publikasi</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berkala</a:t>
            </a:r>
            <a:endParaRPr lang="en-US" sz="1050" dirty="0">
              <a:solidFill>
                <a:schemeClr val="tx2"/>
              </a:solidFill>
            </a:endParaRPr>
          </a:p>
          <a:p>
            <a:pPr marL="228600" indent="-228600">
              <a:buFont typeface="+mj-lt"/>
              <a:buAutoNum type="arabicPeriod"/>
            </a:pPr>
            <a:r>
              <a:rPr lang="en-US" sz="1050" dirty="0" err="1">
                <a:solidFill>
                  <a:schemeClr val="tx2"/>
                </a:solidFill>
              </a:rPr>
              <a:t>Tindak</a:t>
            </a:r>
            <a:r>
              <a:rPr lang="en-US" sz="1050" dirty="0">
                <a:solidFill>
                  <a:schemeClr val="tx2"/>
                </a:solidFill>
              </a:rPr>
              <a:t> </a:t>
            </a:r>
            <a:r>
              <a:rPr lang="en-US" sz="1050" dirty="0" err="1">
                <a:solidFill>
                  <a:schemeClr val="tx2"/>
                </a:solidFill>
              </a:rPr>
              <a:t>lanjut</a:t>
            </a:r>
            <a:r>
              <a:rPr lang="en-US" sz="1050" dirty="0">
                <a:solidFill>
                  <a:schemeClr val="tx2"/>
                </a:solidFill>
              </a:rPr>
              <a:t> </a:t>
            </a:r>
            <a:r>
              <a:rPr lang="en-US" sz="1050" dirty="0" err="1">
                <a:solidFill>
                  <a:schemeClr val="tx2"/>
                </a:solidFill>
              </a:rPr>
              <a:t>sengketa</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publik</a:t>
            </a:r>
            <a:endParaRPr lang="en-US" sz="1050" dirty="0">
              <a:solidFill>
                <a:schemeClr val="tx2"/>
              </a:solidFill>
            </a:endParaRPr>
          </a:p>
          <a:p>
            <a:pPr marL="228600" indent="-228600">
              <a:buFont typeface="+mj-lt"/>
              <a:buAutoNum type="arabicPeriod"/>
            </a:pPr>
            <a:r>
              <a:rPr lang="en-US" sz="1050" dirty="0" err="1">
                <a:solidFill>
                  <a:schemeClr val="tx2"/>
                </a:solidFill>
              </a:rPr>
              <a:t>Publikasi</a:t>
            </a:r>
            <a:r>
              <a:rPr lang="en-US" sz="1050" dirty="0">
                <a:solidFill>
                  <a:schemeClr val="tx2"/>
                </a:solidFill>
              </a:rPr>
              <a:t> </a:t>
            </a:r>
            <a:r>
              <a:rPr lang="en-US" sz="1050" dirty="0" err="1">
                <a:solidFill>
                  <a:schemeClr val="tx2"/>
                </a:solidFill>
              </a:rPr>
              <a:t>dokumen</a:t>
            </a:r>
            <a:r>
              <a:rPr lang="en-US" sz="1050" dirty="0">
                <a:solidFill>
                  <a:schemeClr val="tx2"/>
                </a:solidFill>
              </a:rPr>
              <a:t> </a:t>
            </a:r>
            <a:r>
              <a:rPr lang="en-US" sz="1050" dirty="0" err="1">
                <a:solidFill>
                  <a:schemeClr val="tx2"/>
                </a:solidFill>
              </a:rPr>
              <a:t>perencanaan</a:t>
            </a:r>
            <a:r>
              <a:rPr lang="en-US" sz="1050" dirty="0">
                <a:solidFill>
                  <a:schemeClr val="tx2"/>
                </a:solidFill>
              </a:rPr>
              <a:t> (</a:t>
            </a:r>
            <a:r>
              <a:rPr lang="en-US" sz="1050" dirty="0" err="1">
                <a:solidFill>
                  <a:schemeClr val="tx2"/>
                </a:solidFill>
              </a:rPr>
              <a:t>Pemda</a:t>
            </a:r>
            <a:r>
              <a:rPr lang="en-US" sz="1050" dirty="0">
                <a:solidFill>
                  <a:schemeClr val="tx2"/>
                </a:solidFill>
              </a:rPr>
              <a:t>)</a:t>
            </a:r>
            <a:endParaRPr lang="id-ID" sz="1050" dirty="0">
              <a:solidFill>
                <a:schemeClr val="tx2"/>
              </a:solidFill>
            </a:endParaRPr>
          </a:p>
        </p:txBody>
      </p:sp>
      <p:sp>
        <p:nvSpPr>
          <p:cNvPr id="10" name="Content Placeholder 2"/>
          <p:cNvSpPr txBox="1">
            <a:spLocks/>
          </p:cNvSpPr>
          <p:nvPr/>
        </p:nvSpPr>
        <p:spPr>
          <a:xfrm>
            <a:off x="3810000" y="754696"/>
            <a:ext cx="4876800" cy="1006429"/>
          </a:xfrm>
          <a:prstGeom prst="rect">
            <a:avLst/>
          </a:prstGeom>
        </p:spPr>
        <p:style>
          <a:lnRef idx="2">
            <a:schemeClr val="accent3"/>
          </a:lnRef>
          <a:fillRef idx="1">
            <a:schemeClr val="lt1"/>
          </a:fillRef>
          <a:effectRef idx="0">
            <a:schemeClr val="accent3"/>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Font typeface="+mj-lt"/>
              <a:buAutoNum type="arabicPeriod"/>
            </a:pPr>
            <a:r>
              <a:rPr lang="en-US" sz="1050" dirty="0" err="1">
                <a:solidFill>
                  <a:schemeClr val="tx2"/>
                </a:solidFill>
              </a:rPr>
              <a:t>Pembentukan</a:t>
            </a:r>
            <a:r>
              <a:rPr lang="en-US" sz="1050" dirty="0">
                <a:solidFill>
                  <a:schemeClr val="tx2"/>
                </a:solidFill>
              </a:rPr>
              <a:t>  PPID (</a:t>
            </a:r>
            <a:r>
              <a:rPr lang="en-US" sz="1050" dirty="0" err="1">
                <a:solidFill>
                  <a:schemeClr val="tx2"/>
                </a:solidFill>
              </a:rPr>
              <a:t>bagi</a:t>
            </a:r>
            <a:r>
              <a:rPr lang="en-US" sz="1050" dirty="0">
                <a:solidFill>
                  <a:schemeClr val="tx2"/>
                </a:solidFill>
              </a:rPr>
              <a:t> </a:t>
            </a:r>
            <a:r>
              <a:rPr lang="en-US" sz="1050" dirty="0" err="1">
                <a:solidFill>
                  <a:schemeClr val="tx2"/>
                </a:solidFill>
              </a:rPr>
              <a:t>daerah</a:t>
            </a:r>
            <a:r>
              <a:rPr lang="en-US" sz="1050" dirty="0">
                <a:solidFill>
                  <a:schemeClr val="tx2"/>
                </a:solidFill>
              </a:rPr>
              <a:t> yang </a:t>
            </a:r>
            <a:r>
              <a:rPr lang="en-US" sz="1050" dirty="0" err="1">
                <a:solidFill>
                  <a:schemeClr val="tx2"/>
                </a:solidFill>
              </a:rPr>
              <a:t>belum</a:t>
            </a:r>
            <a:r>
              <a:rPr lang="en-US" sz="1050" dirty="0">
                <a:solidFill>
                  <a:schemeClr val="tx2"/>
                </a:solidFill>
              </a:rPr>
              <a:t> </a:t>
            </a:r>
            <a:r>
              <a:rPr lang="en-US" sz="1050" dirty="0" err="1">
                <a:solidFill>
                  <a:schemeClr val="tx2"/>
                </a:solidFill>
              </a:rPr>
              <a:t>membentuk</a:t>
            </a:r>
            <a:r>
              <a:rPr lang="en-US" sz="1050" dirty="0">
                <a:solidFill>
                  <a:schemeClr val="tx2"/>
                </a:solidFill>
              </a:rPr>
              <a:t>)</a:t>
            </a:r>
          </a:p>
          <a:p>
            <a:pPr marL="228600" indent="-228600">
              <a:buFont typeface="+mj-lt"/>
              <a:buAutoNum type="arabicPeriod"/>
            </a:pPr>
            <a:r>
              <a:rPr lang="en-US" sz="1050" dirty="0" err="1">
                <a:solidFill>
                  <a:schemeClr val="tx2"/>
                </a:solidFill>
              </a:rPr>
              <a:t>Penetapan</a:t>
            </a:r>
            <a:r>
              <a:rPr lang="en-US" sz="1050" dirty="0">
                <a:solidFill>
                  <a:schemeClr val="tx2"/>
                </a:solidFill>
              </a:rPr>
              <a:t> SOP </a:t>
            </a:r>
            <a:r>
              <a:rPr lang="en-US" sz="1050" dirty="0" err="1">
                <a:solidFill>
                  <a:schemeClr val="tx2"/>
                </a:solidFill>
              </a:rPr>
              <a:t>Layanan</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Publik</a:t>
            </a:r>
            <a:r>
              <a:rPr lang="en-US" sz="1050" dirty="0">
                <a:solidFill>
                  <a:schemeClr val="tx2"/>
                </a:solidFill>
              </a:rPr>
              <a:t> (</a:t>
            </a:r>
            <a:r>
              <a:rPr lang="en-US" sz="1050" dirty="0" err="1">
                <a:solidFill>
                  <a:schemeClr val="tx2"/>
                </a:solidFill>
              </a:rPr>
              <a:t>bagi</a:t>
            </a:r>
            <a:r>
              <a:rPr lang="en-US" sz="1050" dirty="0">
                <a:solidFill>
                  <a:schemeClr val="tx2"/>
                </a:solidFill>
              </a:rPr>
              <a:t> </a:t>
            </a:r>
            <a:r>
              <a:rPr lang="en-US" sz="1050" dirty="0" err="1">
                <a:solidFill>
                  <a:schemeClr val="tx2"/>
                </a:solidFill>
              </a:rPr>
              <a:t>daerah</a:t>
            </a:r>
            <a:r>
              <a:rPr lang="en-US" sz="1050" dirty="0">
                <a:solidFill>
                  <a:schemeClr val="tx2"/>
                </a:solidFill>
              </a:rPr>
              <a:t> yang </a:t>
            </a:r>
            <a:r>
              <a:rPr lang="en-US" sz="1050" dirty="0" err="1">
                <a:solidFill>
                  <a:schemeClr val="tx2"/>
                </a:solidFill>
              </a:rPr>
              <a:t>belum</a:t>
            </a:r>
            <a:r>
              <a:rPr lang="en-US" sz="1050" dirty="0">
                <a:solidFill>
                  <a:schemeClr val="tx2"/>
                </a:solidFill>
              </a:rPr>
              <a:t> </a:t>
            </a:r>
            <a:r>
              <a:rPr lang="en-US" sz="1050" dirty="0" err="1">
                <a:solidFill>
                  <a:schemeClr val="tx2"/>
                </a:solidFill>
              </a:rPr>
              <a:t>menetapkan</a:t>
            </a:r>
            <a:r>
              <a:rPr lang="id-ID" sz="1050" dirty="0">
                <a:solidFill>
                  <a:schemeClr val="tx2"/>
                </a:solidFill>
              </a:rPr>
              <a:t>)</a:t>
            </a:r>
            <a:endParaRPr lang="en-US" sz="1050" dirty="0">
              <a:solidFill>
                <a:schemeClr val="tx2"/>
              </a:solidFill>
            </a:endParaRPr>
          </a:p>
          <a:p>
            <a:pPr marL="228600" indent="-228600">
              <a:buFont typeface="+mj-lt"/>
              <a:buAutoNum type="arabicPeriod"/>
            </a:pPr>
            <a:r>
              <a:rPr lang="en-US" sz="1050" dirty="0" err="1">
                <a:solidFill>
                  <a:schemeClr val="tx2"/>
                </a:solidFill>
              </a:rPr>
              <a:t>Penyusunan</a:t>
            </a:r>
            <a:r>
              <a:rPr lang="en-US" sz="1050" dirty="0">
                <a:solidFill>
                  <a:schemeClr val="tx2"/>
                </a:solidFill>
              </a:rPr>
              <a:t> </a:t>
            </a:r>
            <a:r>
              <a:rPr lang="en-US" sz="1050" dirty="0" err="1">
                <a:solidFill>
                  <a:schemeClr val="tx2"/>
                </a:solidFill>
              </a:rPr>
              <a:t>dan</a:t>
            </a:r>
            <a:r>
              <a:rPr lang="en-US" sz="1050" dirty="0">
                <a:solidFill>
                  <a:schemeClr val="tx2"/>
                </a:solidFill>
              </a:rPr>
              <a:t> </a:t>
            </a:r>
            <a:r>
              <a:rPr lang="en-US" sz="1050" dirty="0" err="1">
                <a:solidFill>
                  <a:schemeClr val="tx2"/>
                </a:solidFill>
              </a:rPr>
              <a:t>publikasi</a:t>
            </a:r>
            <a:r>
              <a:rPr lang="en-US" sz="1050" dirty="0">
                <a:solidFill>
                  <a:schemeClr val="tx2"/>
                </a:solidFill>
              </a:rPr>
              <a:t> </a:t>
            </a:r>
            <a:r>
              <a:rPr lang="en-US" sz="1050" dirty="0" err="1">
                <a:solidFill>
                  <a:schemeClr val="tx2"/>
                </a:solidFill>
              </a:rPr>
              <a:t>Daftar</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Publik</a:t>
            </a:r>
            <a:endParaRPr lang="en-US" sz="1050" dirty="0">
              <a:solidFill>
                <a:schemeClr val="tx2"/>
              </a:solidFill>
            </a:endParaRPr>
          </a:p>
          <a:p>
            <a:pPr marL="228600" indent="-228600">
              <a:buFont typeface="+mj-lt"/>
              <a:buAutoNum type="arabicPeriod"/>
            </a:pPr>
            <a:r>
              <a:rPr lang="en-US" sz="1050" dirty="0" err="1">
                <a:solidFill>
                  <a:schemeClr val="tx2"/>
                </a:solidFill>
              </a:rPr>
              <a:t>Sistem</a:t>
            </a:r>
            <a:r>
              <a:rPr lang="en-US" sz="1050" dirty="0">
                <a:solidFill>
                  <a:schemeClr val="tx2"/>
                </a:solidFill>
              </a:rPr>
              <a:t> Monitoring </a:t>
            </a:r>
            <a:r>
              <a:rPr lang="en-US" sz="1050" dirty="0" err="1">
                <a:solidFill>
                  <a:schemeClr val="tx2"/>
                </a:solidFill>
              </a:rPr>
              <a:t>dan</a:t>
            </a:r>
            <a:r>
              <a:rPr lang="en-US" sz="1050" dirty="0">
                <a:solidFill>
                  <a:schemeClr val="tx2"/>
                </a:solidFill>
              </a:rPr>
              <a:t> </a:t>
            </a:r>
            <a:r>
              <a:rPr lang="en-US" sz="1050" dirty="0" err="1">
                <a:solidFill>
                  <a:schemeClr val="tx2"/>
                </a:solidFill>
              </a:rPr>
              <a:t>Evaluasi</a:t>
            </a:r>
            <a:r>
              <a:rPr lang="en-US" sz="1050" dirty="0">
                <a:solidFill>
                  <a:schemeClr val="tx2"/>
                </a:solidFill>
              </a:rPr>
              <a:t> PPID</a:t>
            </a:r>
          </a:p>
          <a:p>
            <a:pPr marL="228600" indent="-228600">
              <a:buFont typeface="+mj-lt"/>
              <a:buAutoNum type="arabicPeriod"/>
            </a:pPr>
            <a:r>
              <a:rPr lang="en-US" sz="1050" dirty="0" err="1">
                <a:solidFill>
                  <a:schemeClr val="tx2"/>
                </a:solidFill>
              </a:rPr>
              <a:t>Publikasi</a:t>
            </a:r>
            <a:r>
              <a:rPr lang="en-US" sz="1050" dirty="0">
                <a:solidFill>
                  <a:schemeClr val="tx2"/>
                </a:solidFill>
              </a:rPr>
              <a:t> </a:t>
            </a:r>
            <a:r>
              <a:rPr lang="en-US" sz="1050" dirty="0" err="1">
                <a:solidFill>
                  <a:schemeClr val="tx2"/>
                </a:solidFill>
              </a:rPr>
              <a:t>dokumen</a:t>
            </a:r>
            <a:r>
              <a:rPr lang="en-US" sz="1050" dirty="0">
                <a:solidFill>
                  <a:schemeClr val="tx2"/>
                </a:solidFill>
              </a:rPr>
              <a:t> </a:t>
            </a:r>
            <a:r>
              <a:rPr lang="en-US" sz="1050" dirty="0" err="1">
                <a:solidFill>
                  <a:schemeClr val="tx2"/>
                </a:solidFill>
              </a:rPr>
              <a:t>perencanaan</a:t>
            </a:r>
            <a:r>
              <a:rPr lang="en-US" sz="1050" dirty="0">
                <a:solidFill>
                  <a:schemeClr val="tx2"/>
                </a:solidFill>
              </a:rPr>
              <a:t> (</a:t>
            </a:r>
            <a:r>
              <a:rPr lang="en-US" sz="1050" dirty="0" err="1">
                <a:solidFill>
                  <a:schemeClr val="tx2"/>
                </a:solidFill>
              </a:rPr>
              <a:t>Pemda</a:t>
            </a:r>
            <a:r>
              <a:rPr lang="en-US" sz="1050" dirty="0">
                <a:solidFill>
                  <a:schemeClr val="tx2"/>
                </a:solidFill>
              </a:rPr>
              <a:t>)</a:t>
            </a:r>
            <a:endParaRPr lang="id-ID" sz="1050" dirty="0">
              <a:solidFill>
                <a:schemeClr val="tx2"/>
              </a:solidFill>
            </a:endParaRPr>
          </a:p>
        </p:txBody>
      </p:sp>
      <p:sp>
        <p:nvSpPr>
          <p:cNvPr id="11" name="Content Placeholder 2"/>
          <p:cNvSpPr txBox="1">
            <a:spLocks/>
          </p:cNvSpPr>
          <p:nvPr/>
        </p:nvSpPr>
        <p:spPr>
          <a:xfrm>
            <a:off x="5410200" y="2431096"/>
            <a:ext cx="3200400" cy="113569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Font typeface="+mj-lt"/>
              <a:buAutoNum type="arabicPeriod"/>
            </a:pPr>
            <a:r>
              <a:rPr lang="en-US" sz="1050" dirty="0" err="1">
                <a:solidFill>
                  <a:schemeClr val="tx2"/>
                </a:solidFill>
              </a:rPr>
              <a:t>Pembentukan</a:t>
            </a:r>
            <a:r>
              <a:rPr lang="en-US" sz="1050" dirty="0">
                <a:solidFill>
                  <a:schemeClr val="tx2"/>
                </a:solidFill>
              </a:rPr>
              <a:t>  PPID (</a:t>
            </a:r>
            <a:r>
              <a:rPr lang="en-US" sz="1050" dirty="0" err="1">
                <a:solidFill>
                  <a:schemeClr val="tx2"/>
                </a:solidFill>
              </a:rPr>
              <a:t>bagi</a:t>
            </a:r>
            <a:r>
              <a:rPr lang="en-US" sz="1050" dirty="0">
                <a:solidFill>
                  <a:schemeClr val="tx2"/>
                </a:solidFill>
              </a:rPr>
              <a:t> </a:t>
            </a:r>
            <a:r>
              <a:rPr lang="en-US" sz="1050" dirty="0" err="1">
                <a:solidFill>
                  <a:schemeClr val="tx2"/>
                </a:solidFill>
              </a:rPr>
              <a:t>daerah</a:t>
            </a:r>
            <a:r>
              <a:rPr lang="en-US" sz="1050" dirty="0">
                <a:solidFill>
                  <a:schemeClr val="tx2"/>
                </a:solidFill>
              </a:rPr>
              <a:t> yang </a:t>
            </a:r>
            <a:r>
              <a:rPr lang="en-US" sz="1050" dirty="0" err="1">
                <a:solidFill>
                  <a:schemeClr val="tx2"/>
                </a:solidFill>
              </a:rPr>
              <a:t>belum</a:t>
            </a:r>
            <a:r>
              <a:rPr lang="en-US" sz="1050" dirty="0">
                <a:solidFill>
                  <a:schemeClr val="tx2"/>
                </a:solidFill>
              </a:rPr>
              <a:t> </a:t>
            </a:r>
            <a:r>
              <a:rPr lang="en-US" sz="1050" dirty="0" err="1">
                <a:solidFill>
                  <a:schemeClr val="tx2"/>
                </a:solidFill>
              </a:rPr>
              <a:t>membentuk</a:t>
            </a:r>
            <a:r>
              <a:rPr lang="en-US" sz="1050" dirty="0">
                <a:solidFill>
                  <a:schemeClr val="tx2"/>
                </a:solidFill>
              </a:rPr>
              <a:t>)</a:t>
            </a:r>
          </a:p>
          <a:p>
            <a:pPr marL="228600" indent="-228600">
              <a:buFont typeface="+mj-lt"/>
              <a:buAutoNum type="arabicPeriod"/>
            </a:pPr>
            <a:r>
              <a:rPr lang="en-US" sz="1050" dirty="0" err="1">
                <a:solidFill>
                  <a:schemeClr val="tx2"/>
                </a:solidFill>
              </a:rPr>
              <a:t>Penetapan</a:t>
            </a:r>
            <a:r>
              <a:rPr lang="en-US" sz="1050" dirty="0">
                <a:solidFill>
                  <a:schemeClr val="tx2"/>
                </a:solidFill>
              </a:rPr>
              <a:t> SOP </a:t>
            </a:r>
            <a:r>
              <a:rPr lang="en-US" sz="1050" dirty="0" err="1">
                <a:solidFill>
                  <a:schemeClr val="tx2"/>
                </a:solidFill>
              </a:rPr>
              <a:t>Layanan</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Publik</a:t>
            </a:r>
            <a:r>
              <a:rPr lang="en-US" sz="1050" dirty="0">
                <a:solidFill>
                  <a:schemeClr val="tx2"/>
                </a:solidFill>
              </a:rPr>
              <a:t> (</a:t>
            </a:r>
            <a:r>
              <a:rPr lang="en-US" sz="1050" dirty="0" err="1">
                <a:solidFill>
                  <a:schemeClr val="tx2"/>
                </a:solidFill>
              </a:rPr>
              <a:t>bagi</a:t>
            </a:r>
            <a:r>
              <a:rPr lang="en-US" sz="1050" dirty="0">
                <a:solidFill>
                  <a:schemeClr val="tx2"/>
                </a:solidFill>
              </a:rPr>
              <a:t> </a:t>
            </a:r>
            <a:r>
              <a:rPr lang="en-US" sz="1050" dirty="0" err="1">
                <a:solidFill>
                  <a:schemeClr val="tx2"/>
                </a:solidFill>
              </a:rPr>
              <a:t>daerah</a:t>
            </a:r>
            <a:r>
              <a:rPr lang="en-US" sz="1050" dirty="0">
                <a:solidFill>
                  <a:schemeClr val="tx2"/>
                </a:solidFill>
              </a:rPr>
              <a:t> yang </a:t>
            </a:r>
            <a:r>
              <a:rPr lang="en-US" sz="1050" dirty="0" err="1">
                <a:solidFill>
                  <a:schemeClr val="tx2"/>
                </a:solidFill>
              </a:rPr>
              <a:t>belum</a:t>
            </a:r>
            <a:r>
              <a:rPr lang="en-US" sz="1050" dirty="0">
                <a:solidFill>
                  <a:schemeClr val="tx2"/>
                </a:solidFill>
              </a:rPr>
              <a:t> </a:t>
            </a:r>
            <a:r>
              <a:rPr lang="en-US" sz="1050" dirty="0" err="1">
                <a:solidFill>
                  <a:schemeClr val="tx2"/>
                </a:solidFill>
              </a:rPr>
              <a:t>menetapkan</a:t>
            </a:r>
            <a:endParaRPr lang="en-US" sz="1050" dirty="0">
              <a:solidFill>
                <a:schemeClr val="tx2"/>
              </a:solidFill>
            </a:endParaRPr>
          </a:p>
          <a:p>
            <a:pPr marL="228600" indent="-228600">
              <a:buFont typeface="+mj-lt"/>
              <a:buAutoNum type="arabicPeriod"/>
            </a:pPr>
            <a:r>
              <a:rPr lang="en-US" sz="1050" dirty="0" err="1">
                <a:solidFill>
                  <a:schemeClr val="tx2"/>
                </a:solidFill>
              </a:rPr>
              <a:t>Penyusunan</a:t>
            </a:r>
            <a:r>
              <a:rPr lang="en-US" sz="1050" dirty="0">
                <a:solidFill>
                  <a:schemeClr val="tx2"/>
                </a:solidFill>
              </a:rPr>
              <a:t> </a:t>
            </a:r>
            <a:r>
              <a:rPr lang="en-US" sz="1050" dirty="0" err="1">
                <a:solidFill>
                  <a:schemeClr val="tx2"/>
                </a:solidFill>
              </a:rPr>
              <a:t>dan</a:t>
            </a:r>
            <a:r>
              <a:rPr lang="en-US" sz="1050" dirty="0">
                <a:solidFill>
                  <a:schemeClr val="tx2"/>
                </a:solidFill>
              </a:rPr>
              <a:t> </a:t>
            </a:r>
            <a:r>
              <a:rPr lang="en-US" sz="1050" dirty="0" err="1">
                <a:solidFill>
                  <a:schemeClr val="tx2"/>
                </a:solidFill>
              </a:rPr>
              <a:t>publikasi</a:t>
            </a:r>
            <a:r>
              <a:rPr lang="en-US" sz="1050" dirty="0">
                <a:solidFill>
                  <a:schemeClr val="tx2"/>
                </a:solidFill>
              </a:rPr>
              <a:t> </a:t>
            </a:r>
            <a:r>
              <a:rPr lang="en-US" sz="1050" dirty="0" err="1">
                <a:solidFill>
                  <a:schemeClr val="tx2"/>
                </a:solidFill>
              </a:rPr>
              <a:t>Daftar</a:t>
            </a:r>
            <a:r>
              <a:rPr lang="en-US" sz="1050" dirty="0">
                <a:solidFill>
                  <a:schemeClr val="tx2"/>
                </a:solidFill>
              </a:rPr>
              <a:t> </a:t>
            </a:r>
            <a:r>
              <a:rPr lang="en-US" sz="1050" dirty="0" err="1">
                <a:solidFill>
                  <a:schemeClr val="tx2"/>
                </a:solidFill>
              </a:rPr>
              <a:t>Informasi</a:t>
            </a:r>
            <a:r>
              <a:rPr lang="en-US" sz="1050" dirty="0">
                <a:solidFill>
                  <a:schemeClr val="tx2"/>
                </a:solidFill>
              </a:rPr>
              <a:t> </a:t>
            </a:r>
            <a:r>
              <a:rPr lang="en-US" sz="1050" dirty="0" err="1">
                <a:solidFill>
                  <a:schemeClr val="tx2"/>
                </a:solidFill>
              </a:rPr>
              <a:t>Publik</a:t>
            </a:r>
            <a:endParaRPr lang="en-US" sz="1050" dirty="0">
              <a:solidFill>
                <a:schemeClr val="tx2"/>
              </a:solidFill>
            </a:endParaRPr>
          </a:p>
          <a:p>
            <a:pPr marL="228600" indent="-228600">
              <a:buFont typeface="+mj-lt"/>
              <a:buAutoNum type="arabicPeriod"/>
            </a:pPr>
            <a:r>
              <a:rPr lang="en-US" sz="1050" dirty="0" err="1">
                <a:solidFill>
                  <a:schemeClr val="tx2"/>
                </a:solidFill>
              </a:rPr>
              <a:t>Sistem</a:t>
            </a:r>
            <a:r>
              <a:rPr lang="en-US" sz="1050" dirty="0">
                <a:solidFill>
                  <a:schemeClr val="tx2"/>
                </a:solidFill>
              </a:rPr>
              <a:t> Monitoring </a:t>
            </a:r>
            <a:r>
              <a:rPr lang="en-US" sz="1050" dirty="0" err="1">
                <a:solidFill>
                  <a:schemeClr val="tx2"/>
                </a:solidFill>
              </a:rPr>
              <a:t>dan</a:t>
            </a:r>
            <a:r>
              <a:rPr lang="en-US" sz="1050" dirty="0">
                <a:solidFill>
                  <a:schemeClr val="tx2"/>
                </a:solidFill>
              </a:rPr>
              <a:t> </a:t>
            </a:r>
            <a:r>
              <a:rPr lang="en-US" sz="1050" dirty="0" err="1">
                <a:solidFill>
                  <a:schemeClr val="tx2"/>
                </a:solidFill>
              </a:rPr>
              <a:t>Evaluasi</a:t>
            </a:r>
            <a:r>
              <a:rPr lang="en-US" sz="1050" dirty="0">
                <a:solidFill>
                  <a:schemeClr val="tx2"/>
                </a:solidFill>
              </a:rPr>
              <a:t> PPID</a:t>
            </a:r>
          </a:p>
        </p:txBody>
      </p:sp>
      <p:sp>
        <p:nvSpPr>
          <p:cNvPr id="12" name="TextBox 11"/>
          <p:cNvSpPr txBox="1"/>
          <p:nvPr/>
        </p:nvSpPr>
        <p:spPr>
          <a:xfrm>
            <a:off x="762000" y="1996746"/>
            <a:ext cx="1676400" cy="276999"/>
          </a:xfrm>
          <a:prstGeom prst="rect">
            <a:avLst/>
          </a:prstGeom>
          <a:noFill/>
        </p:spPr>
        <p:txBody>
          <a:bodyPr wrap="square" rtlCol="0">
            <a:spAutoFit/>
          </a:bodyPr>
          <a:lstStyle/>
          <a:p>
            <a:pPr algn="ctr"/>
            <a:r>
              <a:rPr lang="en-US" sz="1200" b="1" dirty="0">
                <a:solidFill>
                  <a:schemeClr val="bg1"/>
                </a:solidFill>
                <a:latin typeface="+mj-lt"/>
              </a:rPr>
              <a:t>2013</a:t>
            </a:r>
            <a:endParaRPr lang="id-ID" sz="1200" b="1" dirty="0">
              <a:solidFill>
                <a:schemeClr val="bg1"/>
              </a:solidFill>
              <a:latin typeface="+mj-lt"/>
            </a:endParaRPr>
          </a:p>
        </p:txBody>
      </p:sp>
      <p:sp>
        <p:nvSpPr>
          <p:cNvPr id="13" name="TextBox 12"/>
          <p:cNvSpPr txBox="1"/>
          <p:nvPr/>
        </p:nvSpPr>
        <p:spPr>
          <a:xfrm>
            <a:off x="2470901" y="1996746"/>
            <a:ext cx="1907677" cy="276999"/>
          </a:xfrm>
          <a:prstGeom prst="rect">
            <a:avLst/>
          </a:prstGeom>
          <a:noFill/>
        </p:spPr>
        <p:txBody>
          <a:bodyPr wrap="square" rtlCol="0">
            <a:spAutoFit/>
          </a:bodyPr>
          <a:lstStyle/>
          <a:p>
            <a:pPr algn="ctr"/>
            <a:r>
              <a:rPr lang="en-US" sz="1200" b="1" dirty="0">
                <a:solidFill>
                  <a:schemeClr val="bg1"/>
                </a:solidFill>
                <a:latin typeface="+mj-lt"/>
              </a:rPr>
              <a:t>2014</a:t>
            </a:r>
            <a:endParaRPr lang="id-ID" sz="1200" b="1" dirty="0">
              <a:solidFill>
                <a:schemeClr val="bg1"/>
              </a:solidFill>
              <a:latin typeface="+mj-lt"/>
            </a:endParaRPr>
          </a:p>
        </p:txBody>
      </p:sp>
      <p:sp>
        <p:nvSpPr>
          <p:cNvPr id="14" name="TextBox 13"/>
          <p:cNvSpPr txBox="1"/>
          <p:nvPr/>
        </p:nvSpPr>
        <p:spPr>
          <a:xfrm>
            <a:off x="4346428" y="1996746"/>
            <a:ext cx="1907677" cy="276999"/>
          </a:xfrm>
          <a:prstGeom prst="rect">
            <a:avLst/>
          </a:prstGeom>
          <a:noFill/>
        </p:spPr>
        <p:txBody>
          <a:bodyPr wrap="square" rtlCol="0">
            <a:spAutoFit/>
          </a:bodyPr>
          <a:lstStyle/>
          <a:p>
            <a:pPr algn="ctr"/>
            <a:r>
              <a:rPr lang="en-US" sz="1200" b="1" dirty="0">
                <a:solidFill>
                  <a:schemeClr val="bg1"/>
                </a:solidFill>
                <a:latin typeface="+mj-lt"/>
              </a:rPr>
              <a:t>2015</a:t>
            </a:r>
            <a:endParaRPr lang="id-ID" sz="1200" b="1" dirty="0">
              <a:solidFill>
                <a:schemeClr val="bg1"/>
              </a:solidFill>
              <a:latin typeface="+mj-lt"/>
            </a:endParaRPr>
          </a:p>
        </p:txBody>
      </p:sp>
      <p:sp>
        <p:nvSpPr>
          <p:cNvPr id="15" name="TextBox 14"/>
          <p:cNvSpPr txBox="1"/>
          <p:nvPr/>
        </p:nvSpPr>
        <p:spPr>
          <a:xfrm>
            <a:off x="6169523" y="1996746"/>
            <a:ext cx="1907677" cy="276999"/>
          </a:xfrm>
          <a:prstGeom prst="rect">
            <a:avLst/>
          </a:prstGeom>
          <a:noFill/>
        </p:spPr>
        <p:txBody>
          <a:bodyPr wrap="square" rtlCol="0">
            <a:spAutoFit/>
          </a:bodyPr>
          <a:lstStyle/>
          <a:p>
            <a:pPr algn="ctr"/>
            <a:r>
              <a:rPr lang="en-US" sz="1200" b="1" dirty="0">
                <a:solidFill>
                  <a:schemeClr val="bg1"/>
                </a:solidFill>
                <a:latin typeface="+mj-lt"/>
              </a:rPr>
              <a:t>2016</a:t>
            </a:r>
            <a:endParaRPr lang="id-ID" sz="1200" b="1" dirty="0">
              <a:solidFill>
                <a:schemeClr val="bg1"/>
              </a:solidFill>
              <a:latin typeface="+mj-lt"/>
            </a:endParaRPr>
          </a:p>
        </p:txBody>
      </p:sp>
      <p:grpSp>
        <p:nvGrpSpPr>
          <p:cNvPr id="16" name="Group 15"/>
          <p:cNvGrpSpPr/>
          <p:nvPr/>
        </p:nvGrpSpPr>
        <p:grpSpPr>
          <a:xfrm>
            <a:off x="228600" y="3733800"/>
            <a:ext cx="8534400" cy="2895600"/>
            <a:chOff x="0" y="3486329"/>
            <a:chExt cx="8991600" cy="3334395"/>
          </a:xfrm>
        </p:grpSpPr>
        <p:grpSp>
          <p:nvGrpSpPr>
            <p:cNvPr id="19" name="Group 19"/>
            <p:cNvGrpSpPr/>
            <p:nvPr/>
          </p:nvGrpSpPr>
          <p:grpSpPr>
            <a:xfrm>
              <a:off x="381000" y="3962400"/>
              <a:ext cx="8610600" cy="2858324"/>
              <a:chOff x="381000" y="457200"/>
              <a:chExt cx="8610600" cy="2858324"/>
            </a:xfrm>
          </p:grpSpPr>
          <p:sp>
            <p:nvSpPr>
              <p:cNvPr id="21" name="Freeform 20"/>
              <p:cNvSpPr/>
              <p:nvPr/>
            </p:nvSpPr>
            <p:spPr>
              <a:xfrm>
                <a:off x="652066" y="1497184"/>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2" name="Freeform 21"/>
              <p:cNvSpPr/>
              <p:nvPr/>
            </p:nvSpPr>
            <p:spPr>
              <a:xfrm rot="10800000">
                <a:off x="2361748" y="1633741"/>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3" name="Freeform 22"/>
              <p:cNvSpPr/>
              <p:nvPr/>
            </p:nvSpPr>
            <p:spPr>
              <a:xfrm>
                <a:off x="4192357" y="1497184"/>
                <a:ext cx="1828348" cy="517026"/>
              </a:xfrm>
              <a:custGeom>
                <a:avLst/>
                <a:gdLst>
                  <a:gd name="connsiteX0" fmla="*/ 1240903 w 2410017"/>
                  <a:gd name="connsiteY0" fmla="*/ 0 h 681512"/>
                  <a:gd name="connsiteX1" fmla="*/ 1395956 w 2410017"/>
                  <a:gd name="connsiteY1" fmla="*/ 180000 h 681512"/>
                  <a:gd name="connsiteX2" fmla="*/ 2410017 w 2410017"/>
                  <a:gd name="connsiteY2" fmla="*/ 180000 h 681512"/>
                  <a:gd name="connsiteX3" fmla="*/ 2410017 w 2410017"/>
                  <a:gd name="connsiteY3" fmla="*/ 681512 h 681512"/>
                  <a:gd name="connsiteX4" fmla="*/ 0 w 2410017"/>
                  <a:gd name="connsiteY4" fmla="*/ 681512 h 681512"/>
                  <a:gd name="connsiteX5" fmla="*/ 0 w 2410017"/>
                  <a:gd name="connsiteY5" fmla="*/ 180000 h 681512"/>
                  <a:gd name="connsiteX6" fmla="*/ 1085850 w 2410017"/>
                  <a:gd name="connsiteY6" fmla="*/ 180000 h 681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81512">
                    <a:moveTo>
                      <a:pt x="1240903" y="0"/>
                    </a:moveTo>
                    <a:lnTo>
                      <a:pt x="1395956" y="180000"/>
                    </a:lnTo>
                    <a:lnTo>
                      <a:pt x="2410017" y="180000"/>
                    </a:lnTo>
                    <a:lnTo>
                      <a:pt x="2410017" y="681512"/>
                    </a:lnTo>
                    <a:lnTo>
                      <a:pt x="0" y="681512"/>
                    </a:lnTo>
                    <a:lnTo>
                      <a:pt x="0" y="180000"/>
                    </a:lnTo>
                    <a:lnTo>
                      <a:pt x="1085850" y="18000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Freeform 23"/>
              <p:cNvSpPr/>
              <p:nvPr/>
            </p:nvSpPr>
            <p:spPr>
              <a:xfrm rot="10800000">
                <a:off x="6020705" y="1633741"/>
                <a:ext cx="1828348" cy="508709"/>
              </a:xfrm>
              <a:custGeom>
                <a:avLst/>
                <a:gdLst>
                  <a:gd name="connsiteX0" fmla="*/ 2410017 w 2410017"/>
                  <a:gd name="connsiteY0" fmla="*/ 670550 h 670550"/>
                  <a:gd name="connsiteX1" fmla="*/ 0 w 2410017"/>
                  <a:gd name="connsiteY1" fmla="*/ 670550 h 670550"/>
                  <a:gd name="connsiteX2" fmla="*/ 0 w 2410017"/>
                  <a:gd name="connsiteY2" fmla="*/ 169038 h 670550"/>
                  <a:gd name="connsiteX3" fmla="*/ 1095293 w 2410017"/>
                  <a:gd name="connsiteY3" fmla="*/ 169038 h 670550"/>
                  <a:gd name="connsiteX4" fmla="*/ 1240903 w 2410017"/>
                  <a:gd name="connsiteY4" fmla="*/ 0 h 670550"/>
                  <a:gd name="connsiteX5" fmla="*/ 1386513 w 2410017"/>
                  <a:gd name="connsiteY5" fmla="*/ 169038 h 670550"/>
                  <a:gd name="connsiteX6" fmla="*/ 2410017 w 2410017"/>
                  <a:gd name="connsiteY6" fmla="*/ 169038 h 67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0017" h="670550">
                    <a:moveTo>
                      <a:pt x="2410017" y="670550"/>
                    </a:moveTo>
                    <a:lnTo>
                      <a:pt x="0" y="670550"/>
                    </a:lnTo>
                    <a:lnTo>
                      <a:pt x="0" y="169038"/>
                    </a:lnTo>
                    <a:lnTo>
                      <a:pt x="1095293" y="169038"/>
                    </a:lnTo>
                    <a:lnTo>
                      <a:pt x="1240903" y="0"/>
                    </a:lnTo>
                    <a:lnTo>
                      <a:pt x="1386513" y="169038"/>
                    </a:lnTo>
                    <a:lnTo>
                      <a:pt x="2410017" y="16903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350" dirty="0"/>
                  <a:t>n</a:t>
                </a:r>
              </a:p>
            </p:txBody>
          </p:sp>
          <p:sp>
            <p:nvSpPr>
              <p:cNvPr id="25" name="Content Placeholder 2"/>
              <p:cNvSpPr txBox="1">
                <a:spLocks/>
              </p:cNvSpPr>
              <p:nvPr/>
            </p:nvSpPr>
            <p:spPr>
              <a:xfrm>
                <a:off x="381000" y="914400"/>
                <a:ext cx="2438400" cy="586314"/>
              </a:xfrm>
              <a:prstGeom prst="rect">
                <a:avLst/>
              </a:prstGeom>
            </p:spPr>
            <p:style>
              <a:lnRef idx="2">
                <a:schemeClr val="accent6"/>
              </a:lnRef>
              <a:fillRef idx="1">
                <a:schemeClr val="lt1"/>
              </a:fillRef>
              <a:effectRef idx="0">
                <a:schemeClr val="accent6"/>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r>
                  <a:rPr lang="en-US" sz="1050" dirty="0" err="1">
                    <a:solidFill>
                      <a:schemeClr val="tx2"/>
                    </a:solidFill>
                  </a:rPr>
                  <a:t>Sosialisasi</a:t>
                </a:r>
                <a:r>
                  <a:rPr lang="en-US" sz="1050" dirty="0">
                    <a:solidFill>
                      <a:schemeClr val="tx2"/>
                    </a:solidFill>
                  </a:rPr>
                  <a:t> E-proc</a:t>
                </a:r>
              </a:p>
              <a:p>
                <a:pPr marL="228600" indent="-228600">
                  <a:buAutoNum type="arabicPeriod"/>
                </a:pPr>
                <a:r>
                  <a:rPr lang="en-US" sz="1050" dirty="0" err="1">
                    <a:solidFill>
                      <a:schemeClr val="tx2"/>
                    </a:solidFill>
                  </a:rPr>
                  <a:t>Penggunaan</a:t>
                </a:r>
                <a:r>
                  <a:rPr lang="en-US" sz="1050" dirty="0">
                    <a:solidFill>
                      <a:schemeClr val="tx2"/>
                    </a:solidFill>
                  </a:rPr>
                  <a:t> SPSE 40% </a:t>
                </a:r>
                <a:r>
                  <a:rPr lang="en-US" sz="1050" dirty="0" err="1">
                    <a:solidFill>
                      <a:schemeClr val="tx2"/>
                    </a:solidFill>
                  </a:rPr>
                  <a:t>dari</a:t>
                </a:r>
                <a:r>
                  <a:rPr lang="en-US" sz="1050" dirty="0">
                    <a:solidFill>
                      <a:schemeClr val="tx2"/>
                    </a:solidFill>
                  </a:rPr>
                  <a:t> </a:t>
                </a:r>
                <a:r>
                  <a:rPr lang="en-US" sz="1050" dirty="0" err="1">
                    <a:solidFill>
                      <a:schemeClr val="tx2"/>
                    </a:solidFill>
                  </a:rPr>
                  <a:t>nilai</a:t>
                </a:r>
                <a:r>
                  <a:rPr lang="en-US" sz="1050" dirty="0">
                    <a:solidFill>
                      <a:schemeClr val="tx2"/>
                    </a:solidFill>
                  </a:rPr>
                  <a:t> total </a:t>
                </a:r>
                <a:r>
                  <a:rPr lang="en-US" sz="1050" dirty="0" err="1">
                    <a:solidFill>
                      <a:schemeClr val="tx2"/>
                    </a:solidFill>
                  </a:rPr>
                  <a:t>pengadaan</a:t>
                </a:r>
                <a:r>
                  <a:rPr lang="en-US" sz="1050" dirty="0">
                    <a:solidFill>
                      <a:schemeClr val="tx2"/>
                    </a:solidFill>
                  </a:rPr>
                  <a:t> (</a:t>
                </a:r>
                <a:r>
                  <a:rPr lang="en-US" sz="1050" dirty="0" err="1">
                    <a:solidFill>
                      <a:schemeClr val="tx2"/>
                    </a:solidFill>
                  </a:rPr>
                  <a:t>Pemda</a:t>
                </a:r>
                <a:r>
                  <a:rPr lang="en-US" sz="1050" dirty="0">
                    <a:solidFill>
                      <a:schemeClr val="tx2"/>
                    </a:solidFill>
                  </a:rPr>
                  <a:t>)</a:t>
                </a:r>
              </a:p>
            </p:txBody>
          </p:sp>
          <p:sp>
            <p:nvSpPr>
              <p:cNvPr id="26" name="Content Placeholder 2"/>
              <p:cNvSpPr txBox="1">
                <a:spLocks/>
              </p:cNvSpPr>
              <p:nvPr/>
            </p:nvSpPr>
            <p:spPr>
              <a:xfrm>
                <a:off x="685800" y="2133601"/>
                <a:ext cx="4038601" cy="118192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r>
                  <a:rPr lang="en-US" sz="1050" dirty="0" err="1">
                    <a:solidFill>
                      <a:schemeClr val="tx2"/>
                    </a:solidFill>
                  </a:rPr>
                  <a:t>Berfungsinya</a:t>
                </a:r>
                <a:r>
                  <a:rPr lang="en-US" sz="1050" dirty="0">
                    <a:solidFill>
                      <a:schemeClr val="tx2"/>
                    </a:solidFill>
                  </a:rPr>
                  <a:t> ULP </a:t>
                </a:r>
                <a:r>
                  <a:rPr lang="en-US" sz="1050" dirty="0" err="1">
                    <a:solidFill>
                      <a:schemeClr val="tx2"/>
                    </a:solidFill>
                  </a:rPr>
                  <a:t>sesuai</a:t>
                </a:r>
                <a:r>
                  <a:rPr lang="en-US" sz="1050" dirty="0">
                    <a:solidFill>
                      <a:schemeClr val="tx2"/>
                    </a:solidFill>
                  </a:rPr>
                  <a:t> </a:t>
                </a:r>
                <a:r>
                  <a:rPr lang="en-US" sz="1050" dirty="0" err="1">
                    <a:solidFill>
                      <a:schemeClr val="tx2"/>
                    </a:solidFill>
                  </a:rPr>
                  <a:t>dengan</a:t>
                </a:r>
                <a:r>
                  <a:rPr lang="en-US" sz="1050" dirty="0">
                    <a:solidFill>
                      <a:schemeClr val="tx2"/>
                    </a:solidFill>
                  </a:rPr>
                  <a:t> SOP</a:t>
                </a:r>
              </a:p>
              <a:p>
                <a:pPr marL="228600" indent="-228600">
                  <a:buFont typeface="Arial" pitchFamily="34" charset="0"/>
                  <a:buAutoNum type="arabicPeriod"/>
                </a:pPr>
                <a:r>
                  <a:rPr lang="en-US" sz="1050" dirty="0" err="1">
                    <a:solidFill>
                      <a:schemeClr val="tx2"/>
                    </a:solidFill>
                  </a:rPr>
                  <a:t>Pengumuman</a:t>
                </a:r>
                <a:r>
                  <a:rPr lang="en-US" sz="1050" dirty="0">
                    <a:solidFill>
                      <a:schemeClr val="tx2"/>
                    </a:solidFill>
                  </a:rPr>
                  <a:t> </a:t>
                </a:r>
                <a:r>
                  <a:rPr lang="en-US" sz="1050" dirty="0" err="1">
                    <a:solidFill>
                      <a:schemeClr val="tx2"/>
                    </a:solidFill>
                  </a:rPr>
                  <a:t>rencana</a:t>
                </a:r>
                <a:r>
                  <a:rPr lang="en-US" sz="1050" dirty="0">
                    <a:solidFill>
                      <a:schemeClr val="tx2"/>
                    </a:solidFill>
                  </a:rPr>
                  <a:t> </a:t>
                </a:r>
                <a:r>
                  <a:rPr lang="en-US" sz="1050" dirty="0" err="1">
                    <a:solidFill>
                      <a:schemeClr val="tx2"/>
                    </a:solidFill>
                  </a:rPr>
                  <a:t>umum</a:t>
                </a:r>
                <a:r>
                  <a:rPr lang="en-US" sz="1050" dirty="0">
                    <a:solidFill>
                      <a:schemeClr val="tx2"/>
                    </a:solidFill>
                  </a:rPr>
                  <a:t> </a:t>
                </a:r>
                <a:r>
                  <a:rPr lang="en-US" sz="1050" dirty="0" err="1">
                    <a:solidFill>
                      <a:schemeClr val="tx2"/>
                    </a:solidFill>
                  </a:rPr>
                  <a:t>pengadaan</a:t>
                </a:r>
                <a:r>
                  <a:rPr lang="en-US" sz="1050" dirty="0">
                    <a:solidFill>
                      <a:schemeClr val="tx2"/>
                    </a:solidFill>
                  </a:rPr>
                  <a:t> </a:t>
                </a:r>
                <a:r>
                  <a:rPr lang="en-US" sz="1050" dirty="0" err="1">
                    <a:solidFill>
                      <a:schemeClr val="tx2"/>
                    </a:solidFill>
                  </a:rPr>
                  <a:t>melalui</a:t>
                </a:r>
                <a:r>
                  <a:rPr lang="en-US" sz="1050" dirty="0">
                    <a:solidFill>
                      <a:schemeClr val="tx2"/>
                    </a:solidFill>
                  </a:rPr>
                  <a:t> SIRUP </a:t>
                </a:r>
              </a:p>
              <a:p>
                <a:pPr marL="228600" indent="-228600">
                  <a:buAutoNum type="arabicPeriod"/>
                </a:pPr>
                <a:r>
                  <a:rPr lang="en-US" sz="1050" dirty="0">
                    <a:solidFill>
                      <a:schemeClr val="tx2"/>
                    </a:solidFill>
                  </a:rPr>
                  <a:t>100 % </a:t>
                </a:r>
                <a:r>
                  <a:rPr lang="en-US" sz="1050" dirty="0" err="1">
                    <a:solidFill>
                      <a:schemeClr val="tx2"/>
                    </a:solidFill>
                  </a:rPr>
                  <a:t>pengadaan</a:t>
                </a:r>
                <a:r>
                  <a:rPr lang="en-US" sz="1050" dirty="0">
                    <a:solidFill>
                      <a:schemeClr val="tx2"/>
                    </a:solidFill>
                  </a:rPr>
                  <a:t> </a:t>
                </a:r>
                <a:r>
                  <a:rPr lang="en-US" sz="1050" dirty="0" err="1">
                    <a:solidFill>
                      <a:schemeClr val="tx2"/>
                    </a:solidFill>
                  </a:rPr>
                  <a:t>melalui</a:t>
                </a:r>
                <a:r>
                  <a:rPr lang="en-US" sz="1050" dirty="0">
                    <a:solidFill>
                      <a:schemeClr val="tx2"/>
                    </a:solidFill>
                  </a:rPr>
                  <a:t> SPSE</a:t>
                </a:r>
              </a:p>
              <a:p>
                <a:pPr marL="228600" indent="-228600">
                  <a:buAutoNum type="arabicPeriod"/>
                </a:pPr>
                <a:r>
                  <a:rPr lang="en-US" sz="1050" dirty="0" err="1">
                    <a:solidFill>
                      <a:schemeClr val="tx2"/>
                    </a:solidFill>
                  </a:rPr>
                  <a:t>Tindak</a:t>
                </a:r>
                <a:r>
                  <a:rPr lang="en-US" sz="1050" dirty="0">
                    <a:solidFill>
                      <a:schemeClr val="tx2"/>
                    </a:solidFill>
                  </a:rPr>
                  <a:t> </a:t>
                </a:r>
                <a:r>
                  <a:rPr lang="en-US" sz="1050" dirty="0" err="1">
                    <a:solidFill>
                      <a:schemeClr val="tx2"/>
                    </a:solidFill>
                  </a:rPr>
                  <a:t>lanjut</a:t>
                </a:r>
                <a:r>
                  <a:rPr lang="en-US" sz="1050" dirty="0">
                    <a:solidFill>
                      <a:schemeClr val="tx2"/>
                    </a:solidFill>
                  </a:rPr>
                  <a:t> </a:t>
                </a:r>
                <a:r>
                  <a:rPr lang="en-US" sz="1050" dirty="0" err="1">
                    <a:solidFill>
                      <a:schemeClr val="tx2"/>
                    </a:solidFill>
                  </a:rPr>
                  <a:t>pengaduan</a:t>
                </a:r>
                <a:r>
                  <a:rPr lang="en-US" sz="1050" dirty="0">
                    <a:solidFill>
                      <a:schemeClr val="tx2"/>
                    </a:solidFill>
                  </a:rPr>
                  <a:t>  </a:t>
                </a:r>
                <a:r>
                  <a:rPr lang="en-US" sz="1050" dirty="0" err="1">
                    <a:solidFill>
                      <a:schemeClr val="tx2"/>
                    </a:solidFill>
                  </a:rPr>
                  <a:t>tentang</a:t>
                </a:r>
                <a:r>
                  <a:rPr lang="en-US" sz="1050" dirty="0">
                    <a:solidFill>
                      <a:schemeClr val="tx2"/>
                    </a:solidFill>
                  </a:rPr>
                  <a:t> </a:t>
                </a:r>
                <a:r>
                  <a:rPr lang="en-US" sz="1050" dirty="0" err="1">
                    <a:solidFill>
                      <a:schemeClr val="tx2"/>
                    </a:solidFill>
                  </a:rPr>
                  <a:t>pengadaan</a:t>
                </a:r>
                <a:r>
                  <a:rPr lang="en-US" sz="1050" dirty="0">
                    <a:solidFill>
                      <a:schemeClr val="tx2"/>
                    </a:solidFill>
                  </a:rPr>
                  <a:t> </a:t>
                </a:r>
                <a:r>
                  <a:rPr lang="en-US" sz="1050" dirty="0" err="1">
                    <a:solidFill>
                      <a:schemeClr val="tx2"/>
                    </a:solidFill>
                  </a:rPr>
                  <a:t>barang</a:t>
                </a:r>
                <a:r>
                  <a:rPr lang="en-US" sz="1050" dirty="0">
                    <a:solidFill>
                      <a:schemeClr val="tx2"/>
                    </a:solidFill>
                  </a:rPr>
                  <a:t> </a:t>
                </a:r>
                <a:r>
                  <a:rPr lang="en-US" sz="1050" dirty="0" err="1">
                    <a:solidFill>
                      <a:schemeClr val="tx2"/>
                    </a:solidFill>
                  </a:rPr>
                  <a:t>dan</a:t>
                </a:r>
                <a:r>
                  <a:rPr lang="en-US" sz="1050" dirty="0">
                    <a:solidFill>
                      <a:schemeClr val="tx2"/>
                    </a:solidFill>
                  </a:rPr>
                  <a:t> </a:t>
                </a:r>
                <a:r>
                  <a:rPr lang="en-US" sz="1050" dirty="0" err="1">
                    <a:solidFill>
                      <a:schemeClr val="tx2"/>
                    </a:solidFill>
                  </a:rPr>
                  <a:t>jasa</a:t>
                </a:r>
                <a:endParaRPr lang="en-US" sz="1050" dirty="0">
                  <a:solidFill>
                    <a:schemeClr val="tx2"/>
                  </a:solidFill>
                </a:endParaRPr>
              </a:p>
              <a:p>
                <a:pPr marL="228600" indent="-228600">
                  <a:buAutoNum type="arabicPeriod"/>
                </a:pPr>
                <a:r>
                  <a:rPr lang="en-US" sz="1050" dirty="0" err="1">
                    <a:solidFill>
                      <a:schemeClr val="tx2"/>
                    </a:solidFill>
                  </a:rPr>
                  <a:t>Penerapan</a:t>
                </a:r>
                <a:r>
                  <a:rPr lang="en-US" sz="1050" dirty="0">
                    <a:solidFill>
                      <a:schemeClr val="tx2"/>
                    </a:solidFill>
                  </a:rPr>
                  <a:t> mode performance based contract</a:t>
                </a:r>
              </a:p>
            </p:txBody>
          </p:sp>
          <p:sp>
            <p:nvSpPr>
              <p:cNvPr id="27" name="Content Placeholder 2"/>
              <p:cNvSpPr txBox="1">
                <a:spLocks/>
              </p:cNvSpPr>
              <p:nvPr/>
            </p:nvSpPr>
            <p:spPr>
              <a:xfrm>
                <a:off x="3352800" y="457200"/>
                <a:ext cx="5562600" cy="1107552"/>
              </a:xfrm>
              <a:prstGeom prst="rect">
                <a:avLst/>
              </a:prstGeom>
            </p:spPr>
            <p:style>
              <a:lnRef idx="2">
                <a:schemeClr val="accent3"/>
              </a:lnRef>
              <a:fillRef idx="1">
                <a:schemeClr val="lt1"/>
              </a:fillRef>
              <a:effectRef idx="0">
                <a:schemeClr val="accent3"/>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r>
                  <a:rPr lang="en-US" sz="1000" dirty="0" err="1">
                    <a:solidFill>
                      <a:schemeClr val="tx2"/>
                    </a:solidFill>
                  </a:rPr>
                  <a:t>Pembentukan</a:t>
                </a:r>
                <a:r>
                  <a:rPr lang="en-US" sz="1000" dirty="0">
                    <a:solidFill>
                      <a:schemeClr val="tx2"/>
                    </a:solidFill>
                  </a:rPr>
                  <a:t> Unit </a:t>
                </a:r>
                <a:r>
                  <a:rPr lang="en-US" sz="1000" dirty="0" err="1">
                    <a:solidFill>
                      <a:schemeClr val="tx2"/>
                    </a:solidFill>
                  </a:rPr>
                  <a:t>Layanan</a:t>
                </a:r>
                <a:r>
                  <a:rPr lang="en-US" sz="1000" dirty="0">
                    <a:solidFill>
                      <a:schemeClr val="tx2"/>
                    </a:solidFill>
                  </a:rPr>
                  <a:t> </a:t>
                </a:r>
                <a:r>
                  <a:rPr lang="en-US" sz="1000" dirty="0" err="1">
                    <a:solidFill>
                      <a:schemeClr val="tx2"/>
                    </a:solidFill>
                  </a:rPr>
                  <a:t>Pengadaan</a:t>
                </a:r>
                <a:r>
                  <a:rPr lang="en-US" sz="1000" dirty="0">
                    <a:solidFill>
                      <a:schemeClr val="tx2"/>
                    </a:solidFill>
                  </a:rPr>
                  <a:t> (ULP), </a:t>
                </a:r>
                <a:r>
                  <a:rPr lang="en-US" sz="1000" dirty="0" err="1">
                    <a:solidFill>
                      <a:schemeClr val="tx2"/>
                    </a:solidFill>
                  </a:rPr>
                  <a:t>peningkatan</a:t>
                </a:r>
                <a:r>
                  <a:rPr lang="en-US" sz="1000" dirty="0">
                    <a:solidFill>
                      <a:schemeClr val="tx2"/>
                    </a:solidFill>
                  </a:rPr>
                  <a:t> </a:t>
                </a:r>
                <a:r>
                  <a:rPr lang="en-US" sz="1000" dirty="0" err="1">
                    <a:solidFill>
                      <a:schemeClr val="tx2"/>
                    </a:solidFill>
                  </a:rPr>
                  <a:t>kapasitas</a:t>
                </a:r>
                <a:r>
                  <a:rPr lang="en-US" sz="1000" dirty="0">
                    <a:solidFill>
                      <a:schemeClr val="tx2"/>
                    </a:solidFill>
                  </a:rPr>
                  <a:t> SDM </a:t>
                </a:r>
                <a:r>
                  <a:rPr lang="en-US" sz="1000" dirty="0" err="1">
                    <a:solidFill>
                      <a:schemeClr val="tx2"/>
                    </a:solidFill>
                  </a:rPr>
                  <a:t>dan</a:t>
                </a:r>
                <a:r>
                  <a:rPr lang="en-US" sz="1000" dirty="0">
                    <a:solidFill>
                      <a:schemeClr val="tx2"/>
                    </a:solidFill>
                  </a:rPr>
                  <a:t> </a:t>
                </a:r>
                <a:r>
                  <a:rPr lang="en-US" sz="1000" dirty="0" err="1">
                    <a:solidFill>
                      <a:schemeClr val="tx2"/>
                    </a:solidFill>
                  </a:rPr>
                  <a:t>tata</a:t>
                </a:r>
                <a:r>
                  <a:rPr lang="en-US" sz="1000" dirty="0">
                    <a:solidFill>
                      <a:schemeClr val="tx2"/>
                    </a:solidFill>
                  </a:rPr>
                  <a:t> </a:t>
                </a:r>
                <a:r>
                  <a:rPr lang="en-US" sz="1000" dirty="0" err="1">
                    <a:solidFill>
                      <a:schemeClr val="tx2"/>
                    </a:solidFill>
                  </a:rPr>
                  <a:t>kelola</a:t>
                </a:r>
                <a:r>
                  <a:rPr lang="en-US" sz="1000" dirty="0">
                    <a:solidFill>
                      <a:schemeClr val="tx2"/>
                    </a:solidFill>
                  </a:rPr>
                  <a:t> ULP</a:t>
                </a:r>
              </a:p>
              <a:p>
                <a:pPr marL="228600" indent="-228600">
                  <a:buAutoNum type="arabicPeriod"/>
                </a:pPr>
                <a:r>
                  <a:rPr lang="en-US" sz="1000" dirty="0" err="1">
                    <a:solidFill>
                      <a:schemeClr val="tx2"/>
                    </a:solidFill>
                  </a:rPr>
                  <a:t>Pengumuman</a:t>
                </a:r>
                <a:r>
                  <a:rPr lang="en-US" sz="1000" dirty="0">
                    <a:solidFill>
                      <a:schemeClr val="tx2"/>
                    </a:solidFill>
                  </a:rPr>
                  <a:t> </a:t>
                </a:r>
                <a:r>
                  <a:rPr lang="en-US" sz="1000" dirty="0" err="1">
                    <a:solidFill>
                      <a:schemeClr val="tx2"/>
                    </a:solidFill>
                  </a:rPr>
                  <a:t>rencana</a:t>
                </a:r>
                <a:r>
                  <a:rPr lang="en-US" sz="1000" dirty="0">
                    <a:solidFill>
                      <a:schemeClr val="tx2"/>
                    </a:solidFill>
                  </a:rPr>
                  <a:t> </a:t>
                </a:r>
                <a:r>
                  <a:rPr lang="en-US" sz="1000" dirty="0" err="1">
                    <a:solidFill>
                      <a:schemeClr val="tx2"/>
                    </a:solidFill>
                  </a:rPr>
                  <a:t>umum</a:t>
                </a:r>
                <a:r>
                  <a:rPr lang="en-US" sz="1000" dirty="0">
                    <a:solidFill>
                      <a:schemeClr val="tx2"/>
                    </a:solidFill>
                  </a:rPr>
                  <a:t> </a:t>
                </a:r>
                <a:r>
                  <a:rPr lang="en-US" sz="1000" dirty="0" err="1">
                    <a:solidFill>
                      <a:schemeClr val="tx2"/>
                    </a:solidFill>
                  </a:rPr>
                  <a:t>pengadaan</a:t>
                </a:r>
                <a:r>
                  <a:rPr lang="en-US" sz="1000" dirty="0">
                    <a:solidFill>
                      <a:schemeClr val="tx2"/>
                    </a:solidFill>
                  </a:rPr>
                  <a:t> </a:t>
                </a:r>
                <a:r>
                  <a:rPr lang="en-US" sz="1000" dirty="0" err="1">
                    <a:solidFill>
                      <a:schemeClr val="tx2"/>
                    </a:solidFill>
                  </a:rPr>
                  <a:t>melalui</a:t>
                </a:r>
                <a:r>
                  <a:rPr lang="en-US" sz="1000" dirty="0">
                    <a:solidFill>
                      <a:schemeClr val="tx2"/>
                    </a:solidFill>
                  </a:rPr>
                  <a:t> SIRUP </a:t>
                </a:r>
              </a:p>
              <a:p>
                <a:pPr marL="228600" indent="-228600">
                  <a:buAutoNum type="arabicPeriod"/>
                </a:pPr>
                <a:r>
                  <a:rPr lang="en-US" sz="1000" dirty="0">
                    <a:solidFill>
                      <a:schemeClr val="tx2"/>
                    </a:solidFill>
                  </a:rPr>
                  <a:t>100 % </a:t>
                </a:r>
                <a:r>
                  <a:rPr lang="en-US" sz="1000" dirty="0" err="1">
                    <a:solidFill>
                      <a:schemeClr val="tx2"/>
                    </a:solidFill>
                  </a:rPr>
                  <a:t>pengadaan</a:t>
                </a:r>
                <a:r>
                  <a:rPr lang="en-US" sz="1000" dirty="0">
                    <a:solidFill>
                      <a:schemeClr val="tx2"/>
                    </a:solidFill>
                  </a:rPr>
                  <a:t> </a:t>
                </a:r>
                <a:r>
                  <a:rPr lang="en-US" sz="1000" dirty="0" err="1">
                    <a:solidFill>
                      <a:schemeClr val="tx2"/>
                    </a:solidFill>
                  </a:rPr>
                  <a:t>melalui</a:t>
                </a:r>
                <a:r>
                  <a:rPr lang="en-US" sz="1000" dirty="0">
                    <a:solidFill>
                      <a:schemeClr val="tx2"/>
                    </a:solidFill>
                  </a:rPr>
                  <a:t> SPSE  </a:t>
                </a:r>
                <a:r>
                  <a:rPr lang="en-US" sz="1000" dirty="0" err="1">
                    <a:solidFill>
                      <a:schemeClr val="tx2"/>
                    </a:solidFill>
                  </a:rPr>
                  <a:t>dan</a:t>
                </a:r>
                <a:r>
                  <a:rPr lang="en-US" sz="1000" dirty="0">
                    <a:solidFill>
                      <a:schemeClr val="tx2"/>
                    </a:solidFill>
                  </a:rPr>
                  <a:t> </a:t>
                </a:r>
                <a:r>
                  <a:rPr lang="en-US" sz="1000" dirty="0" err="1">
                    <a:solidFill>
                      <a:schemeClr val="tx2"/>
                    </a:solidFill>
                  </a:rPr>
                  <a:t>perluasan</a:t>
                </a:r>
                <a:r>
                  <a:rPr lang="en-US" sz="1000" dirty="0">
                    <a:solidFill>
                      <a:schemeClr val="tx2"/>
                    </a:solidFill>
                  </a:rPr>
                  <a:t> e-</a:t>
                </a:r>
                <a:r>
                  <a:rPr lang="en-US" sz="1000" dirty="0" err="1">
                    <a:solidFill>
                      <a:schemeClr val="tx2"/>
                    </a:solidFill>
                  </a:rPr>
                  <a:t>katalogue</a:t>
                </a:r>
                <a:r>
                  <a:rPr lang="en-US" sz="1000" dirty="0">
                    <a:solidFill>
                      <a:schemeClr val="tx2"/>
                    </a:solidFill>
                  </a:rPr>
                  <a:t> </a:t>
                </a:r>
              </a:p>
              <a:p>
                <a:pPr marL="228600" indent="-228600">
                  <a:buAutoNum type="arabicPeriod"/>
                </a:pPr>
                <a:r>
                  <a:rPr lang="en-US" sz="1000" dirty="0" err="1">
                    <a:solidFill>
                      <a:schemeClr val="tx2"/>
                    </a:solidFill>
                  </a:rPr>
                  <a:t>Terrmanfaatkannya</a:t>
                </a:r>
                <a:r>
                  <a:rPr lang="en-US" sz="1000" dirty="0">
                    <a:solidFill>
                      <a:schemeClr val="tx2"/>
                    </a:solidFill>
                  </a:rPr>
                  <a:t> Whistle Blowing System </a:t>
                </a:r>
                <a:r>
                  <a:rPr lang="en-US" sz="1000" dirty="0" err="1">
                    <a:solidFill>
                      <a:schemeClr val="tx2"/>
                    </a:solidFill>
                  </a:rPr>
                  <a:t>dalam</a:t>
                </a:r>
                <a:r>
                  <a:rPr lang="en-US" sz="1000" dirty="0">
                    <a:solidFill>
                      <a:schemeClr val="tx2"/>
                    </a:solidFill>
                  </a:rPr>
                  <a:t> </a:t>
                </a:r>
                <a:r>
                  <a:rPr lang="en-US" sz="1000" dirty="0" err="1">
                    <a:solidFill>
                      <a:schemeClr val="tx2"/>
                    </a:solidFill>
                  </a:rPr>
                  <a:t>proses</a:t>
                </a:r>
                <a:r>
                  <a:rPr lang="en-US" sz="1000" dirty="0">
                    <a:solidFill>
                      <a:schemeClr val="tx2"/>
                    </a:solidFill>
                  </a:rPr>
                  <a:t>  </a:t>
                </a:r>
                <a:r>
                  <a:rPr lang="en-US" sz="1000" dirty="0" err="1">
                    <a:solidFill>
                      <a:schemeClr val="tx2"/>
                    </a:solidFill>
                  </a:rPr>
                  <a:t>pengadaan</a:t>
                </a:r>
                <a:endParaRPr lang="en-US" sz="1000" dirty="0">
                  <a:solidFill>
                    <a:schemeClr val="tx2"/>
                  </a:solidFill>
                </a:endParaRPr>
              </a:p>
              <a:p>
                <a:pPr marL="228600" indent="-228600">
                  <a:buAutoNum type="arabicPeriod"/>
                </a:pPr>
                <a:r>
                  <a:rPr lang="en-US" sz="1000" i="1" dirty="0">
                    <a:solidFill>
                      <a:schemeClr val="tx2"/>
                    </a:solidFill>
                  </a:rPr>
                  <a:t>Performance Base Contract  </a:t>
                </a:r>
              </a:p>
            </p:txBody>
          </p:sp>
          <p:sp>
            <p:nvSpPr>
              <p:cNvPr id="28" name="Content Placeholder 2"/>
              <p:cNvSpPr txBox="1">
                <a:spLocks/>
              </p:cNvSpPr>
              <p:nvPr/>
            </p:nvSpPr>
            <p:spPr>
              <a:xfrm>
                <a:off x="5334000" y="2150086"/>
                <a:ext cx="3657600" cy="112172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68580" tIns="34290" rIns="68580" bIns="3429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AutoNum type="arabicPeriod"/>
                </a:pPr>
                <a:r>
                  <a:rPr lang="en-US" sz="1050" dirty="0" err="1">
                    <a:solidFill>
                      <a:schemeClr val="tx2"/>
                    </a:solidFill>
                  </a:rPr>
                  <a:t>Pembentukan</a:t>
                </a:r>
                <a:r>
                  <a:rPr lang="en-US" sz="1050" dirty="0">
                    <a:solidFill>
                      <a:schemeClr val="tx2"/>
                    </a:solidFill>
                  </a:rPr>
                  <a:t> Unit </a:t>
                </a:r>
                <a:r>
                  <a:rPr lang="en-US" sz="1050" dirty="0" err="1">
                    <a:solidFill>
                      <a:schemeClr val="tx2"/>
                    </a:solidFill>
                  </a:rPr>
                  <a:t>Layanan</a:t>
                </a:r>
                <a:r>
                  <a:rPr lang="en-US" sz="1050" dirty="0">
                    <a:solidFill>
                      <a:schemeClr val="tx2"/>
                    </a:solidFill>
                  </a:rPr>
                  <a:t> </a:t>
                </a:r>
                <a:r>
                  <a:rPr lang="en-US" sz="1050" dirty="0" err="1">
                    <a:solidFill>
                      <a:schemeClr val="tx2"/>
                    </a:solidFill>
                  </a:rPr>
                  <a:t>Pengadaan</a:t>
                </a:r>
                <a:r>
                  <a:rPr lang="en-US" sz="1050" dirty="0">
                    <a:solidFill>
                      <a:schemeClr val="tx2"/>
                    </a:solidFill>
                  </a:rPr>
                  <a:t> (ULP), </a:t>
                </a:r>
                <a:r>
                  <a:rPr lang="en-US" sz="1050" dirty="0" err="1">
                    <a:solidFill>
                      <a:schemeClr val="tx2"/>
                    </a:solidFill>
                  </a:rPr>
                  <a:t>peningkatan</a:t>
                </a:r>
                <a:r>
                  <a:rPr lang="en-US" sz="1050" dirty="0">
                    <a:solidFill>
                      <a:schemeClr val="tx2"/>
                    </a:solidFill>
                  </a:rPr>
                  <a:t> </a:t>
                </a:r>
                <a:r>
                  <a:rPr lang="en-US" sz="1050" dirty="0" err="1">
                    <a:solidFill>
                      <a:schemeClr val="tx2"/>
                    </a:solidFill>
                  </a:rPr>
                  <a:t>kapasitas</a:t>
                </a:r>
                <a:r>
                  <a:rPr lang="en-US" sz="1050" dirty="0">
                    <a:solidFill>
                      <a:schemeClr val="tx2"/>
                    </a:solidFill>
                  </a:rPr>
                  <a:t> SDM </a:t>
                </a:r>
                <a:r>
                  <a:rPr lang="en-US" sz="1050" dirty="0" err="1">
                    <a:solidFill>
                      <a:schemeClr val="tx2"/>
                    </a:solidFill>
                  </a:rPr>
                  <a:t>dan</a:t>
                </a:r>
                <a:r>
                  <a:rPr lang="en-US" sz="1050" dirty="0">
                    <a:solidFill>
                      <a:schemeClr val="tx2"/>
                    </a:solidFill>
                  </a:rPr>
                  <a:t> </a:t>
                </a:r>
                <a:r>
                  <a:rPr lang="en-US" sz="1050" dirty="0" err="1">
                    <a:solidFill>
                      <a:schemeClr val="tx2"/>
                    </a:solidFill>
                  </a:rPr>
                  <a:t>tata</a:t>
                </a:r>
                <a:r>
                  <a:rPr lang="en-US" sz="1050" dirty="0">
                    <a:solidFill>
                      <a:schemeClr val="tx2"/>
                    </a:solidFill>
                  </a:rPr>
                  <a:t> </a:t>
                </a:r>
                <a:r>
                  <a:rPr lang="en-US" sz="1050" dirty="0" err="1">
                    <a:solidFill>
                      <a:schemeClr val="tx2"/>
                    </a:solidFill>
                  </a:rPr>
                  <a:t>kelola</a:t>
                </a:r>
                <a:r>
                  <a:rPr lang="en-US" sz="1050" dirty="0">
                    <a:solidFill>
                      <a:schemeClr val="tx2"/>
                    </a:solidFill>
                  </a:rPr>
                  <a:t> ULP</a:t>
                </a:r>
              </a:p>
              <a:p>
                <a:pPr marL="228600" indent="-228600">
                  <a:buAutoNum type="arabicPeriod"/>
                </a:pPr>
                <a:r>
                  <a:rPr lang="en-US" sz="1050" dirty="0" err="1">
                    <a:solidFill>
                      <a:schemeClr val="tx2"/>
                    </a:solidFill>
                  </a:rPr>
                  <a:t>Pengumuman</a:t>
                </a:r>
                <a:r>
                  <a:rPr lang="en-US" sz="1050" dirty="0">
                    <a:solidFill>
                      <a:schemeClr val="tx2"/>
                    </a:solidFill>
                  </a:rPr>
                  <a:t> </a:t>
                </a:r>
                <a:r>
                  <a:rPr lang="en-US" sz="1050" dirty="0" err="1">
                    <a:solidFill>
                      <a:schemeClr val="tx2"/>
                    </a:solidFill>
                  </a:rPr>
                  <a:t>rencana</a:t>
                </a:r>
                <a:r>
                  <a:rPr lang="en-US" sz="1050" dirty="0">
                    <a:solidFill>
                      <a:schemeClr val="tx2"/>
                    </a:solidFill>
                  </a:rPr>
                  <a:t> </a:t>
                </a:r>
                <a:r>
                  <a:rPr lang="en-US" sz="1050" dirty="0" err="1">
                    <a:solidFill>
                      <a:schemeClr val="tx2"/>
                    </a:solidFill>
                  </a:rPr>
                  <a:t>umum</a:t>
                </a:r>
                <a:r>
                  <a:rPr lang="en-US" sz="1050" dirty="0">
                    <a:solidFill>
                      <a:schemeClr val="tx2"/>
                    </a:solidFill>
                  </a:rPr>
                  <a:t> </a:t>
                </a:r>
                <a:r>
                  <a:rPr lang="en-US" sz="1050" dirty="0" err="1">
                    <a:solidFill>
                      <a:schemeClr val="tx2"/>
                    </a:solidFill>
                  </a:rPr>
                  <a:t>pengadaan</a:t>
                </a:r>
                <a:r>
                  <a:rPr lang="en-US" sz="1050" dirty="0">
                    <a:solidFill>
                      <a:schemeClr val="tx2"/>
                    </a:solidFill>
                  </a:rPr>
                  <a:t> </a:t>
                </a:r>
                <a:r>
                  <a:rPr lang="en-US" sz="1050" dirty="0" err="1">
                    <a:solidFill>
                      <a:schemeClr val="tx2"/>
                    </a:solidFill>
                  </a:rPr>
                  <a:t>melalui</a:t>
                </a:r>
                <a:r>
                  <a:rPr lang="en-US" sz="1050" dirty="0">
                    <a:solidFill>
                      <a:schemeClr val="tx2"/>
                    </a:solidFill>
                  </a:rPr>
                  <a:t> SIRUP</a:t>
                </a:r>
              </a:p>
              <a:p>
                <a:pPr marL="228600" indent="-228600">
                  <a:buAutoNum type="arabicPeriod"/>
                </a:pPr>
                <a:r>
                  <a:rPr lang="en-US" sz="1050" dirty="0">
                    <a:solidFill>
                      <a:schemeClr val="tx2"/>
                    </a:solidFill>
                  </a:rPr>
                  <a:t>100 % </a:t>
                </a:r>
                <a:r>
                  <a:rPr lang="en-US" sz="1050" dirty="0" err="1">
                    <a:solidFill>
                      <a:schemeClr val="tx2"/>
                    </a:solidFill>
                  </a:rPr>
                  <a:t>pengadaan</a:t>
                </a:r>
                <a:r>
                  <a:rPr lang="en-US" sz="1050" dirty="0">
                    <a:solidFill>
                      <a:schemeClr val="tx2"/>
                    </a:solidFill>
                  </a:rPr>
                  <a:t> </a:t>
                </a:r>
                <a:r>
                  <a:rPr lang="en-US" sz="1050" dirty="0" err="1">
                    <a:solidFill>
                      <a:schemeClr val="tx2"/>
                    </a:solidFill>
                  </a:rPr>
                  <a:t>melalui</a:t>
                </a:r>
                <a:r>
                  <a:rPr lang="en-US" sz="1050" dirty="0">
                    <a:solidFill>
                      <a:schemeClr val="tx2"/>
                    </a:solidFill>
                  </a:rPr>
                  <a:t> SPSE</a:t>
                </a:r>
              </a:p>
              <a:p>
                <a:pPr marL="228600" indent="-228600">
                  <a:buAutoNum type="arabicPeriod"/>
                </a:pPr>
                <a:r>
                  <a:rPr lang="en-US" sz="1050" dirty="0" err="1">
                    <a:solidFill>
                      <a:schemeClr val="tx2"/>
                    </a:solidFill>
                  </a:rPr>
                  <a:t>Perluasan</a:t>
                </a:r>
                <a:r>
                  <a:rPr lang="en-US" sz="1050" dirty="0">
                    <a:solidFill>
                      <a:schemeClr val="tx2"/>
                    </a:solidFill>
                  </a:rPr>
                  <a:t> e-</a:t>
                </a:r>
                <a:r>
                  <a:rPr lang="en-US" sz="1050" dirty="0" err="1">
                    <a:solidFill>
                      <a:schemeClr val="tx2"/>
                    </a:solidFill>
                  </a:rPr>
                  <a:t>katalogue</a:t>
                </a:r>
                <a:endParaRPr lang="en-US" sz="1050" dirty="0">
                  <a:solidFill>
                    <a:schemeClr val="tx2"/>
                  </a:solidFill>
                </a:endParaRPr>
              </a:p>
            </p:txBody>
          </p:sp>
          <p:sp>
            <p:nvSpPr>
              <p:cNvPr id="29" name="TextBox 28"/>
              <p:cNvSpPr txBox="1"/>
              <p:nvPr/>
            </p:nvSpPr>
            <p:spPr>
              <a:xfrm>
                <a:off x="685800" y="1697018"/>
                <a:ext cx="1676400" cy="276999"/>
              </a:xfrm>
              <a:prstGeom prst="rect">
                <a:avLst/>
              </a:prstGeom>
              <a:noFill/>
            </p:spPr>
            <p:txBody>
              <a:bodyPr wrap="square" rtlCol="0">
                <a:spAutoFit/>
              </a:bodyPr>
              <a:lstStyle/>
              <a:p>
                <a:pPr algn="ctr"/>
                <a:r>
                  <a:rPr lang="en-US" sz="1200" b="1" dirty="0">
                    <a:solidFill>
                      <a:schemeClr val="bg1"/>
                    </a:solidFill>
                    <a:latin typeface="+mj-lt"/>
                  </a:rPr>
                  <a:t>2013</a:t>
                </a:r>
                <a:endParaRPr lang="id-ID" sz="1200" b="1" dirty="0">
                  <a:solidFill>
                    <a:schemeClr val="bg1"/>
                  </a:solidFill>
                  <a:latin typeface="+mj-lt"/>
                </a:endParaRPr>
              </a:p>
            </p:txBody>
          </p:sp>
          <p:sp>
            <p:nvSpPr>
              <p:cNvPr id="30" name="TextBox 29"/>
              <p:cNvSpPr txBox="1"/>
              <p:nvPr/>
            </p:nvSpPr>
            <p:spPr>
              <a:xfrm>
                <a:off x="2394701" y="1697018"/>
                <a:ext cx="1907677" cy="276999"/>
              </a:xfrm>
              <a:prstGeom prst="rect">
                <a:avLst/>
              </a:prstGeom>
              <a:noFill/>
            </p:spPr>
            <p:txBody>
              <a:bodyPr wrap="square" rtlCol="0">
                <a:spAutoFit/>
              </a:bodyPr>
              <a:lstStyle/>
              <a:p>
                <a:pPr algn="ctr"/>
                <a:r>
                  <a:rPr lang="en-US" sz="1200" b="1" dirty="0">
                    <a:solidFill>
                      <a:schemeClr val="bg1"/>
                    </a:solidFill>
                    <a:latin typeface="+mj-lt"/>
                  </a:rPr>
                  <a:t>2014</a:t>
                </a:r>
                <a:endParaRPr lang="id-ID" sz="1200" b="1" dirty="0">
                  <a:solidFill>
                    <a:schemeClr val="bg1"/>
                  </a:solidFill>
                  <a:latin typeface="+mj-lt"/>
                </a:endParaRPr>
              </a:p>
            </p:txBody>
          </p:sp>
          <p:sp>
            <p:nvSpPr>
              <p:cNvPr id="31" name="TextBox 30"/>
              <p:cNvSpPr txBox="1"/>
              <p:nvPr/>
            </p:nvSpPr>
            <p:spPr>
              <a:xfrm>
                <a:off x="4270228" y="1697018"/>
                <a:ext cx="1907677" cy="276999"/>
              </a:xfrm>
              <a:prstGeom prst="rect">
                <a:avLst/>
              </a:prstGeom>
              <a:noFill/>
            </p:spPr>
            <p:txBody>
              <a:bodyPr wrap="square" rtlCol="0">
                <a:spAutoFit/>
              </a:bodyPr>
              <a:lstStyle/>
              <a:p>
                <a:pPr algn="ctr"/>
                <a:r>
                  <a:rPr lang="en-US" sz="1200" b="1" dirty="0">
                    <a:solidFill>
                      <a:schemeClr val="bg1"/>
                    </a:solidFill>
                    <a:latin typeface="+mj-lt"/>
                  </a:rPr>
                  <a:t>2015</a:t>
                </a:r>
                <a:endParaRPr lang="id-ID" sz="1200" b="1" dirty="0">
                  <a:solidFill>
                    <a:schemeClr val="bg1"/>
                  </a:solidFill>
                  <a:latin typeface="+mj-lt"/>
                </a:endParaRPr>
              </a:p>
            </p:txBody>
          </p:sp>
          <p:sp>
            <p:nvSpPr>
              <p:cNvPr id="32" name="TextBox 31"/>
              <p:cNvSpPr txBox="1"/>
              <p:nvPr/>
            </p:nvSpPr>
            <p:spPr>
              <a:xfrm>
                <a:off x="6093323" y="1697018"/>
                <a:ext cx="1907677" cy="276999"/>
              </a:xfrm>
              <a:prstGeom prst="rect">
                <a:avLst/>
              </a:prstGeom>
              <a:noFill/>
            </p:spPr>
            <p:txBody>
              <a:bodyPr wrap="square" rtlCol="0">
                <a:spAutoFit/>
              </a:bodyPr>
              <a:lstStyle/>
              <a:p>
                <a:pPr algn="ctr"/>
                <a:r>
                  <a:rPr lang="en-US" sz="1200" b="1" dirty="0">
                    <a:solidFill>
                      <a:schemeClr val="bg1"/>
                    </a:solidFill>
                    <a:latin typeface="+mj-lt"/>
                  </a:rPr>
                  <a:t>2016</a:t>
                </a:r>
                <a:endParaRPr lang="id-ID" sz="1200" b="1" dirty="0">
                  <a:solidFill>
                    <a:schemeClr val="bg1"/>
                  </a:solidFill>
                  <a:latin typeface="+mj-lt"/>
                </a:endParaRPr>
              </a:p>
            </p:txBody>
          </p:sp>
        </p:grpSp>
        <p:sp>
          <p:nvSpPr>
            <p:cNvPr id="20" name="TextBox 19"/>
            <p:cNvSpPr txBox="1"/>
            <p:nvPr/>
          </p:nvSpPr>
          <p:spPr>
            <a:xfrm>
              <a:off x="0" y="3486329"/>
              <a:ext cx="5943600" cy="354417"/>
            </a:xfrm>
            <a:prstGeom prst="rect">
              <a:avLst/>
            </a:prstGeom>
            <a:solidFill>
              <a:schemeClr val="accent6">
                <a:lumMod val="60000"/>
                <a:lumOff val="40000"/>
              </a:schemeClr>
            </a:solidFill>
          </p:spPr>
          <p:txBody>
            <a:bodyPr wrap="square" rtlCol="0">
              <a:spAutoFit/>
            </a:bodyPr>
            <a:lstStyle/>
            <a:p>
              <a:pPr algn="ctr"/>
              <a:r>
                <a:rPr lang="en-US" sz="1400" b="1" dirty="0" err="1"/>
                <a:t>Transparansi</a:t>
              </a:r>
              <a:r>
                <a:rPr lang="en-US" sz="1400" b="1" dirty="0"/>
                <a:t> </a:t>
              </a:r>
              <a:r>
                <a:rPr lang="en-US" sz="1400" b="1" dirty="0" err="1"/>
                <a:t>dan</a:t>
              </a:r>
              <a:r>
                <a:rPr lang="en-US" sz="1400" b="1" dirty="0"/>
                <a:t> </a:t>
              </a:r>
              <a:r>
                <a:rPr lang="en-US" sz="1400" b="1" dirty="0" err="1"/>
                <a:t>Akuntabilitas</a:t>
              </a:r>
              <a:r>
                <a:rPr lang="en-US" sz="1400" b="1" dirty="0"/>
                <a:t> </a:t>
              </a:r>
              <a:r>
                <a:rPr lang="en-US" sz="1400" b="1" dirty="0" err="1"/>
                <a:t>Pengadaan</a:t>
              </a:r>
              <a:r>
                <a:rPr lang="en-US" sz="1400" b="1" dirty="0"/>
                <a:t> </a:t>
              </a:r>
              <a:r>
                <a:rPr lang="en-US" sz="1400" b="1" dirty="0" err="1"/>
                <a:t>Barang</a:t>
              </a:r>
              <a:r>
                <a:rPr lang="en-US" sz="1400" b="1" dirty="0"/>
                <a:t> </a:t>
              </a:r>
              <a:r>
                <a:rPr lang="en-US" sz="1400" b="1" dirty="0" err="1"/>
                <a:t>dan</a:t>
              </a:r>
              <a:r>
                <a:rPr lang="en-US" sz="1400" b="1" dirty="0"/>
                <a:t> </a:t>
              </a:r>
              <a:r>
                <a:rPr lang="en-US" sz="1400" b="1" dirty="0" err="1"/>
                <a:t>Jasa</a:t>
              </a:r>
              <a:endParaRPr lang="en-US" sz="1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3981" y="533400"/>
            <a:ext cx="5996019" cy="790404"/>
          </a:xfrm>
          <a:prstGeom prst="rect">
            <a:avLst/>
          </a:prstGeom>
          <a:noFill/>
        </p:spPr>
        <p:txBody>
          <a:bodyPr wrap="square" rIns="144000" bIns="36000" numCol="1" spcCol="360000" rtlCol="0">
            <a:spAutoFit/>
          </a:bodyPr>
          <a:lstStyle/>
          <a:p>
            <a:pPr algn="just"/>
            <a:r>
              <a:rPr lang="en-US" sz="3200" dirty="0" err="1"/>
              <a:t>Capaian</a:t>
            </a:r>
            <a:r>
              <a:rPr lang="en-US" sz="3200" dirty="0"/>
              <a:t> </a:t>
            </a:r>
            <a:r>
              <a:rPr lang="en-US" sz="3200" dirty="0" err="1"/>
              <a:t>Aksi</a:t>
            </a:r>
            <a:r>
              <a:rPr lang="en-US" sz="3200" dirty="0"/>
              <a:t> PPK 2013-2015</a:t>
            </a:r>
            <a:endParaRPr lang="id-ID" sz="3200" dirty="0"/>
          </a:p>
          <a:p>
            <a:r>
              <a:rPr lang="en-US" sz="1400" noProof="1">
                <a:latin typeface="Calibri" pitchFamily="-108" charset="0"/>
                <a:cs typeface="Arial" charset="0"/>
              </a:rPr>
              <a:t>Berdasarkan Sistem Pemantauan (Pemda)</a:t>
            </a:r>
            <a:endParaRPr lang="en-US" sz="1200" cap="all" noProof="1">
              <a:latin typeface="Calibri" pitchFamily="-108" charset="0"/>
              <a:cs typeface="Arial" charset="0"/>
            </a:endParaRPr>
          </a:p>
        </p:txBody>
      </p:sp>
      <p:grpSp>
        <p:nvGrpSpPr>
          <p:cNvPr id="4" name="Group 3"/>
          <p:cNvGrpSpPr/>
          <p:nvPr/>
        </p:nvGrpSpPr>
        <p:grpSpPr>
          <a:xfrm>
            <a:off x="239111" y="675290"/>
            <a:ext cx="1371599" cy="540000"/>
            <a:chOff x="-323557" y="2539999"/>
            <a:chExt cx="1101532" cy="362858"/>
          </a:xfrm>
        </p:grpSpPr>
        <p:sp>
          <p:nvSpPr>
            <p:cNvPr id="5" name="Rectangle 4"/>
            <p:cNvSpPr/>
            <p:nvPr/>
          </p:nvSpPr>
          <p:spPr>
            <a:xfrm>
              <a:off x="-323557" y="2540000"/>
              <a:ext cx="618833" cy="3628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10242" y="2540000"/>
              <a:ext cx="108858" cy="36285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38150" y="2540000"/>
              <a:ext cx="108858" cy="3628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Delay 7"/>
            <p:cNvSpPr/>
            <p:nvPr/>
          </p:nvSpPr>
          <p:spPr>
            <a:xfrm>
              <a:off x="561975" y="2539999"/>
              <a:ext cx="216000" cy="362857"/>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 name="Oval 32"/>
          <p:cNvSpPr>
            <a:spLocks noChangeArrowheads="1"/>
          </p:cNvSpPr>
          <p:nvPr/>
        </p:nvSpPr>
        <p:spPr bwMode="gray">
          <a:xfrm>
            <a:off x="890797" y="4313020"/>
            <a:ext cx="553578" cy="231760"/>
          </a:xfrm>
          <a:prstGeom prst="ellipse">
            <a:avLst/>
          </a:pr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Group 9"/>
          <p:cNvGrpSpPr/>
          <p:nvPr/>
        </p:nvGrpSpPr>
        <p:grpSpPr>
          <a:xfrm>
            <a:off x="813848" y="2181952"/>
            <a:ext cx="561217" cy="2415846"/>
            <a:chOff x="1178253" y="2128935"/>
            <a:chExt cx="748289" cy="2415846"/>
          </a:xfrm>
        </p:grpSpPr>
        <p:grpSp>
          <p:nvGrpSpPr>
            <p:cNvPr id="11" name="Group 2"/>
            <p:cNvGrpSpPr/>
            <p:nvPr/>
          </p:nvGrpSpPr>
          <p:grpSpPr>
            <a:xfrm>
              <a:off x="1182691" y="2128935"/>
              <a:ext cx="743851" cy="2415846"/>
              <a:chOff x="7016433" y="2680477"/>
              <a:chExt cx="743851" cy="2415846"/>
            </a:xfrm>
          </p:grpSpPr>
          <p:sp>
            <p:nvSpPr>
              <p:cNvPr id="13"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2" name="AutoShape 33"/>
            <p:cNvSpPr>
              <a:spLocks noChangeArrowheads="1"/>
            </p:cNvSpPr>
            <p:nvPr/>
          </p:nvSpPr>
          <p:spPr bwMode="gray">
            <a:xfrm>
              <a:off x="1178253" y="3004083"/>
              <a:ext cx="736845" cy="1530622"/>
            </a:xfrm>
            <a:prstGeom prst="can">
              <a:avLst>
                <a:gd name="adj" fmla="val 26994"/>
              </a:avLst>
            </a:prstGeom>
            <a:solidFill>
              <a:srgbClr val="00B05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 name="Text Box 40"/>
          <p:cNvSpPr txBox="1">
            <a:spLocks noChangeArrowheads="1"/>
          </p:cNvSpPr>
          <p:nvPr/>
        </p:nvSpPr>
        <p:spPr bwMode="blackWhite">
          <a:xfrm>
            <a:off x="813848" y="4192154"/>
            <a:ext cx="5319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900" b="1" kern="0" dirty="0">
                <a:solidFill>
                  <a:schemeClr val="bg1">
                    <a:lumMod val="95000"/>
                  </a:schemeClr>
                </a:solidFill>
                <a:latin typeface="+mn-lt"/>
              </a:rPr>
              <a:t>58,3 </a:t>
            </a:r>
            <a:r>
              <a:rPr kumimoji="0" lang="id-ID" altLang="zh-CN" sz="900" b="1" i="0" u="none" strike="noStrike" kern="0" cap="none" spc="0" normalizeH="0" baseline="0" noProof="0" dirty="0">
                <a:ln>
                  <a:noFill/>
                </a:ln>
                <a:solidFill>
                  <a:schemeClr val="bg1">
                    <a:lumMod val="95000"/>
                  </a:schemeClr>
                </a:solidFill>
                <a:effectLst/>
                <a:uLnTx/>
                <a:uFillTx/>
                <a:latin typeface="+mn-lt"/>
              </a:rPr>
              <a:t>%</a:t>
            </a:r>
            <a:endParaRPr kumimoji="0" lang="en-US" altLang="zh-CN" sz="900" b="1" i="0" u="none" strike="noStrike" kern="0" cap="none" spc="0" normalizeH="0" baseline="0" noProof="0" dirty="0">
              <a:ln>
                <a:noFill/>
              </a:ln>
              <a:solidFill>
                <a:schemeClr val="bg1">
                  <a:lumMod val="95000"/>
                </a:schemeClr>
              </a:solidFill>
              <a:effectLst/>
              <a:uLnTx/>
              <a:uFillTx/>
              <a:latin typeface="+mn-lt"/>
            </a:endParaRPr>
          </a:p>
        </p:txBody>
      </p:sp>
      <p:sp>
        <p:nvSpPr>
          <p:cNvPr id="16" name="Oval 32"/>
          <p:cNvSpPr>
            <a:spLocks noChangeArrowheads="1"/>
          </p:cNvSpPr>
          <p:nvPr/>
        </p:nvSpPr>
        <p:spPr bwMode="gray">
          <a:xfrm>
            <a:off x="2786757" y="4330653"/>
            <a:ext cx="553578" cy="231760"/>
          </a:xfrm>
          <a:prstGeom prst="ellipse">
            <a:avLst/>
          </a:pr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Text Box 40"/>
          <p:cNvSpPr txBox="1">
            <a:spLocks noChangeArrowheads="1"/>
          </p:cNvSpPr>
          <p:nvPr/>
        </p:nvSpPr>
        <p:spPr bwMode="blackWhite">
          <a:xfrm>
            <a:off x="2844380" y="4095687"/>
            <a:ext cx="453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1200" b="1" kern="0" dirty="0">
                <a:solidFill>
                  <a:schemeClr val="bg1">
                    <a:lumMod val="95000"/>
                  </a:schemeClr>
                </a:solidFill>
                <a:latin typeface="+mn-lt"/>
              </a:rPr>
              <a:t>74,1 </a:t>
            </a:r>
            <a:r>
              <a:rPr kumimoji="0" lang="id-ID" altLang="zh-CN" sz="1200" b="1" i="0" u="none" strike="noStrike" kern="0" cap="none" spc="0" normalizeH="0" baseline="0" noProof="0" dirty="0">
                <a:ln>
                  <a:noFill/>
                </a:ln>
                <a:solidFill>
                  <a:schemeClr val="bg1">
                    <a:lumMod val="95000"/>
                  </a:schemeClr>
                </a:solidFill>
                <a:effectLst/>
                <a:uLnTx/>
                <a:uFillTx/>
                <a:latin typeface="+mn-lt"/>
              </a:rPr>
              <a:t>%</a:t>
            </a:r>
            <a:endParaRPr kumimoji="0" lang="en-US" altLang="zh-CN" sz="1200" b="1" i="0" u="none" strike="noStrike" kern="0" cap="none" spc="0" normalizeH="0" baseline="0" noProof="0" dirty="0">
              <a:ln>
                <a:noFill/>
              </a:ln>
              <a:solidFill>
                <a:schemeClr val="bg1">
                  <a:lumMod val="95000"/>
                </a:schemeClr>
              </a:solidFill>
              <a:effectLst/>
              <a:uLnTx/>
              <a:uFillTx/>
              <a:latin typeface="+mn-lt"/>
            </a:endParaRPr>
          </a:p>
        </p:txBody>
      </p:sp>
      <p:grpSp>
        <p:nvGrpSpPr>
          <p:cNvPr id="18" name="Group 17"/>
          <p:cNvGrpSpPr/>
          <p:nvPr/>
        </p:nvGrpSpPr>
        <p:grpSpPr>
          <a:xfrm>
            <a:off x="1444377" y="2189509"/>
            <a:ext cx="557888" cy="2415846"/>
            <a:chOff x="7016433" y="2680477"/>
            <a:chExt cx="743851" cy="2415846"/>
          </a:xfrm>
        </p:grpSpPr>
        <p:sp>
          <p:nvSpPr>
            <p:cNvPr id="19"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1" name="Oval 32"/>
          <p:cNvSpPr>
            <a:spLocks noChangeArrowheads="1"/>
          </p:cNvSpPr>
          <p:nvPr/>
        </p:nvSpPr>
        <p:spPr bwMode="gray">
          <a:xfrm>
            <a:off x="4755859" y="4313020"/>
            <a:ext cx="553578" cy="231760"/>
          </a:xfrm>
          <a:prstGeom prst="ellipse">
            <a:avLst/>
          </a:pr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AutoShape 33"/>
          <p:cNvSpPr>
            <a:spLocks noChangeArrowheads="1"/>
          </p:cNvSpPr>
          <p:nvPr/>
        </p:nvSpPr>
        <p:spPr bwMode="gray">
          <a:xfrm>
            <a:off x="1444376" y="3498167"/>
            <a:ext cx="552634" cy="1062988"/>
          </a:xfrm>
          <a:prstGeom prst="can">
            <a:avLst>
              <a:gd name="adj" fmla="val 26994"/>
            </a:avLst>
          </a:prstGeom>
          <a:solidFill>
            <a:srgbClr val="FF000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Text Box 40"/>
          <p:cNvSpPr txBox="1">
            <a:spLocks noChangeArrowheads="1"/>
          </p:cNvSpPr>
          <p:nvPr/>
        </p:nvSpPr>
        <p:spPr bwMode="blackWhite">
          <a:xfrm>
            <a:off x="1475072" y="4238802"/>
            <a:ext cx="52719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900" b="1" kern="0" dirty="0">
                <a:solidFill>
                  <a:schemeClr val="bg1">
                    <a:lumMod val="95000"/>
                  </a:schemeClr>
                </a:solidFill>
                <a:latin typeface="+mn-lt"/>
              </a:rPr>
              <a:t>41,7 </a:t>
            </a:r>
            <a:r>
              <a:rPr kumimoji="0" lang="id-ID" altLang="zh-CN" sz="900" b="1" i="0" u="none" strike="noStrike" kern="0" cap="none" spc="0" normalizeH="0" baseline="0" noProof="0" dirty="0">
                <a:ln>
                  <a:noFill/>
                </a:ln>
                <a:solidFill>
                  <a:schemeClr val="bg1">
                    <a:lumMod val="95000"/>
                  </a:schemeClr>
                </a:solidFill>
                <a:effectLst/>
                <a:uLnTx/>
                <a:uFillTx/>
                <a:latin typeface="+mn-lt"/>
              </a:rPr>
              <a:t>%</a:t>
            </a:r>
            <a:endParaRPr kumimoji="0" lang="en-US" altLang="zh-CN" sz="900" b="1" i="0" u="none" strike="noStrike" kern="0" cap="none" spc="0" normalizeH="0" baseline="0" noProof="0" dirty="0">
              <a:ln>
                <a:noFill/>
              </a:ln>
              <a:solidFill>
                <a:schemeClr val="bg1">
                  <a:lumMod val="95000"/>
                </a:schemeClr>
              </a:solidFill>
              <a:effectLst/>
              <a:uLnTx/>
              <a:uFillTx/>
              <a:latin typeface="+mn-lt"/>
            </a:endParaRPr>
          </a:p>
        </p:txBody>
      </p:sp>
      <p:cxnSp>
        <p:nvCxnSpPr>
          <p:cNvPr id="24" name="Straight Connector 23"/>
          <p:cNvCxnSpPr/>
          <p:nvPr/>
        </p:nvCxnSpPr>
        <p:spPr>
          <a:xfrm>
            <a:off x="5642922" y="2099452"/>
            <a:ext cx="0" cy="2700000"/>
          </a:xfrm>
          <a:prstGeom prst="line">
            <a:avLst/>
          </a:prstGeom>
          <a:ln w="12700">
            <a:solidFill>
              <a:schemeClr val="bg1">
                <a:lumMod val="85000"/>
              </a:schemeClr>
            </a:solidFill>
            <a:prstDash val="solid"/>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08676" y="2241529"/>
            <a:ext cx="557888" cy="2415846"/>
            <a:chOff x="1182691" y="2128935"/>
            <a:chExt cx="743851" cy="2415846"/>
          </a:xfrm>
        </p:grpSpPr>
        <p:grpSp>
          <p:nvGrpSpPr>
            <p:cNvPr id="26" name="Group 109"/>
            <p:cNvGrpSpPr/>
            <p:nvPr/>
          </p:nvGrpSpPr>
          <p:grpSpPr>
            <a:xfrm>
              <a:off x="1182691" y="2128935"/>
              <a:ext cx="743851" cy="2415846"/>
              <a:chOff x="7016433" y="2680477"/>
              <a:chExt cx="743851" cy="2415846"/>
            </a:xfrm>
          </p:grpSpPr>
          <p:sp>
            <p:nvSpPr>
              <p:cNvPr id="28"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7" name="AutoShape 33"/>
            <p:cNvSpPr>
              <a:spLocks noChangeArrowheads="1"/>
            </p:cNvSpPr>
            <p:nvPr/>
          </p:nvSpPr>
          <p:spPr bwMode="gray">
            <a:xfrm>
              <a:off x="1189697" y="3176516"/>
              <a:ext cx="736845" cy="1368265"/>
            </a:xfrm>
            <a:prstGeom prst="can">
              <a:avLst>
                <a:gd name="adj" fmla="val 26994"/>
              </a:avLst>
            </a:prstGeom>
            <a:solidFill>
              <a:srgbClr val="00B05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 name="Group 29"/>
          <p:cNvGrpSpPr/>
          <p:nvPr/>
        </p:nvGrpSpPr>
        <p:grpSpPr>
          <a:xfrm>
            <a:off x="3297825" y="2261407"/>
            <a:ext cx="557888" cy="2415846"/>
            <a:chOff x="4397098" y="2261407"/>
            <a:chExt cx="743851" cy="2415846"/>
          </a:xfrm>
        </p:grpSpPr>
        <p:grpSp>
          <p:nvGrpSpPr>
            <p:cNvPr id="31" name="Group 113"/>
            <p:cNvGrpSpPr/>
            <p:nvPr/>
          </p:nvGrpSpPr>
          <p:grpSpPr>
            <a:xfrm>
              <a:off x="4397098" y="2261407"/>
              <a:ext cx="743851" cy="2415846"/>
              <a:chOff x="7016433" y="2680477"/>
              <a:chExt cx="743851" cy="2415846"/>
            </a:xfrm>
          </p:grpSpPr>
          <p:sp>
            <p:nvSpPr>
              <p:cNvPr id="33"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2" name="AutoShape 33"/>
            <p:cNvSpPr>
              <a:spLocks noChangeArrowheads="1"/>
            </p:cNvSpPr>
            <p:nvPr/>
          </p:nvSpPr>
          <p:spPr bwMode="gray">
            <a:xfrm>
              <a:off x="4397098" y="3415034"/>
              <a:ext cx="736845" cy="1218020"/>
            </a:xfrm>
            <a:prstGeom prst="can">
              <a:avLst>
                <a:gd name="adj" fmla="val 26994"/>
              </a:avLst>
            </a:prstGeom>
            <a:solidFill>
              <a:srgbClr val="FF000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5" name="Text Box 40"/>
          <p:cNvSpPr txBox="1">
            <a:spLocks noChangeArrowheads="1"/>
          </p:cNvSpPr>
          <p:nvPr/>
        </p:nvSpPr>
        <p:spPr bwMode="blackWhite">
          <a:xfrm>
            <a:off x="2613929" y="4226628"/>
            <a:ext cx="55263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1000" b="1" kern="0" dirty="0">
                <a:solidFill>
                  <a:schemeClr val="bg1">
                    <a:lumMod val="95000"/>
                  </a:schemeClr>
                </a:solidFill>
                <a:latin typeface="+mn-lt"/>
              </a:rPr>
              <a:t>52,6 </a:t>
            </a:r>
            <a:r>
              <a:rPr kumimoji="0" lang="id-ID" altLang="zh-CN" sz="1000" b="1" i="0" u="none" strike="noStrike" kern="0" cap="none" spc="0" normalizeH="0" baseline="0" noProof="0" dirty="0">
                <a:ln>
                  <a:noFill/>
                </a:ln>
                <a:solidFill>
                  <a:schemeClr val="bg1">
                    <a:lumMod val="95000"/>
                  </a:schemeClr>
                </a:solidFill>
                <a:effectLst/>
                <a:uLnTx/>
                <a:uFillTx/>
                <a:latin typeface="+mn-lt"/>
              </a:rPr>
              <a:t>%</a:t>
            </a:r>
            <a:endParaRPr kumimoji="0" lang="en-US" altLang="zh-CN" sz="1000" b="1" i="0" u="none" strike="noStrike" kern="0" cap="none" spc="0" normalizeH="0" baseline="0" noProof="0" dirty="0">
              <a:ln>
                <a:noFill/>
              </a:ln>
              <a:solidFill>
                <a:schemeClr val="bg1">
                  <a:lumMod val="95000"/>
                </a:schemeClr>
              </a:solidFill>
              <a:effectLst/>
              <a:uLnTx/>
              <a:uFillTx/>
              <a:latin typeface="+mn-lt"/>
            </a:endParaRPr>
          </a:p>
        </p:txBody>
      </p:sp>
      <p:sp>
        <p:nvSpPr>
          <p:cNvPr id="36" name="Text Box 40"/>
          <p:cNvSpPr txBox="1">
            <a:spLocks noChangeArrowheads="1"/>
          </p:cNvSpPr>
          <p:nvPr/>
        </p:nvSpPr>
        <p:spPr bwMode="blackWhite">
          <a:xfrm>
            <a:off x="3297824" y="4213456"/>
            <a:ext cx="55263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1000" b="1" kern="0" dirty="0">
                <a:solidFill>
                  <a:schemeClr val="bg1">
                    <a:lumMod val="95000"/>
                  </a:schemeClr>
                </a:solidFill>
                <a:latin typeface="+mn-lt"/>
              </a:rPr>
              <a:t>47,4 </a:t>
            </a:r>
            <a:r>
              <a:rPr kumimoji="0" lang="id-ID" altLang="zh-CN" sz="1000" b="1" i="0" u="none" strike="noStrike" kern="0" cap="none" spc="0" normalizeH="0" baseline="0" noProof="0" dirty="0">
                <a:ln>
                  <a:noFill/>
                </a:ln>
                <a:solidFill>
                  <a:schemeClr val="bg1">
                    <a:lumMod val="95000"/>
                  </a:schemeClr>
                </a:solidFill>
                <a:effectLst/>
                <a:uLnTx/>
                <a:uFillTx/>
                <a:latin typeface="+mn-lt"/>
              </a:rPr>
              <a:t>%</a:t>
            </a:r>
            <a:endParaRPr kumimoji="0" lang="en-US" altLang="zh-CN" sz="1000" b="1" i="0" u="none" strike="noStrike" kern="0" cap="none" spc="0" normalizeH="0" baseline="0" noProof="0" dirty="0">
              <a:ln>
                <a:noFill/>
              </a:ln>
              <a:solidFill>
                <a:schemeClr val="bg1">
                  <a:lumMod val="95000"/>
                </a:schemeClr>
              </a:solidFill>
              <a:effectLst/>
              <a:uLnTx/>
              <a:uFillTx/>
              <a:latin typeface="+mn-lt"/>
            </a:endParaRPr>
          </a:p>
        </p:txBody>
      </p:sp>
      <p:grpSp>
        <p:nvGrpSpPr>
          <p:cNvPr id="37" name="Group 36"/>
          <p:cNvGrpSpPr/>
          <p:nvPr/>
        </p:nvGrpSpPr>
        <p:grpSpPr>
          <a:xfrm>
            <a:off x="4990394" y="2285443"/>
            <a:ext cx="557888" cy="2415846"/>
            <a:chOff x="4397098" y="2261407"/>
            <a:chExt cx="743851" cy="2415846"/>
          </a:xfrm>
        </p:grpSpPr>
        <p:grpSp>
          <p:nvGrpSpPr>
            <p:cNvPr id="38" name="Group 121"/>
            <p:cNvGrpSpPr/>
            <p:nvPr/>
          </p:nvGrpSpPr>
          <p:grpSpPr>
            <a:xfrm>
              <a:off x="4397098" y="2261407"/>
              <a:ext cx="743851" cy="2415846"/>
              <a:chOff x="7016433" y="2680477"/>
              <a:chExt cx="743851" cy="2415846"/>
            </a:xfrm>
          </p:grpSpPr>
          <p:sp>
            <p:nvSpPr>
              <p:cNvPr id="40"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9" name="AutoShape 33"/>
            <p:cNvSpPr>
              <a:spLocks noChangeArrowheads="1"/>
            </p:cNvSpPr>
            <p:nvPr/>
          </p:nvSpPr>
          <p:spPr bwMode="gray">
            <a:xfrm>
              <a:off x="4397098" y="3373396"/>
              <a:ext cx="736845" cy="1259657"/>
            </a:xfrm>
            <a:prstGeom prst="can">
              <a:avLst>
                <a:gd name="adj" fmla="val 26994"/>
              </a:avLst>
            </a:prstGeom>
            <a:solidFill>
              <a:srgbClr val="FF000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2" name="Group 41"/>
          <p:cNvGrpSpPr/>
          <p:nvPr/>
        </p:nvGrpSpPr>
        <p:grpSpPr>
          <a:xfrm>
            <a:off x="4313093" y="2290244"/>
            <a:ext cx="557888" cy="2415846"/>
            <a:chOff x="1182691" y="2128935"/>
            <a:chExt cx="743851" cy="2415846"/>
          </a:xfrm>
        </p:grpSpPr>
        <p:grpSp>
          <p:nvGrpSpPr>
            <p:cNvPr id="43" name="Group 126"/>
            <p:cNvGrpSpPr/>
            <p:nvPr/>
          </p:nvGrpSpPr>
          <p:grpSpPr>
            <a:xfrm>
              <a:off x="1182691" y="2128935"/>
              <a:ext cx="743851" cy="2415846"/>
              <a:chOff x="7016433" y="2680477"/>
              <a:chExt cx="743851" cy="2415846"/>
            </a:xfrm>
          </p:grpSpPr>
          <p:sp>
            <p:nvSpPr>
              <p:cNvPr id="45"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44" name="AutoShape 33"/>
            <p:cNvSpPr>
              <a:spLocks noChangeArrowheads="1"/>
            </p:cNvSpPr>
            <p:nvPr/>
          </p:nvSpPr>
          <p:spPr bwMode="gray">
            <a:xfrm>
              <a:off x="1189697" y="3336859"/>
              <a:ext cx="736845" cy="1180626"/>
            </a:xfrm>
            <a:prstGeom prst="can">
              <a:avLst>
                <a:gd name="adj" fmla="val 26994"/>
              </a:avLst>
            </a:prstGeom>
            <a:solidFill>
              <a:srgbClr val="00B050"/>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47" name="Text Box 40"/>
          <p:cNvSpPr txBox="1">
            <a:spLocks noChangeArrowheads="1"/>
          </p:cNvSpPr>
          <p:nvPr/>
        </p:nvSpPr>
        <p:spPr bwMode="blackWhite">
          <a:xfrm>
            <a:off x="4318347" y="4252702"/>
            <a:ext cx="5030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id-ID" altLang="zh-CN" sz="900" b="1" kern="0" dirty="0">
                <a:solidFill>
                  <a:schemeClr val="bg1">
                    <a:lumMod val="95000"/>
                  </a:schemeClr>
                </a:solidFill>
                <a:latin typeface="+mn-lt"/>
              </a:rPr>
              <a:t>49,4</a:t>
            </a:r>
            <a:r>
              <a:rPr kumimoji="0" lang="id-ID" altLang="zh-CN" sz="900" b="1" i="0" u="none" strike="noStrike" kern="0" cap="none" spc="0" normalizeH="0" baseline="0" noProof="0" dirty="0">
                <a:ln>
                  <a:noFill/>
                </a:ln>
                <a:solidFill>
                  <a:schemeClr val="bg1">
                    <a:lumMod val="95000"/>
                  </a:schemeClr>
                </a:solidFill>
                <a:effectLst/>
                <a:uLnTx/>
                <a:uFillTx/>
                <a:latin typeface="+mn-lt"/>
              </a:rPr>
              <a:t>%</a:t>
            </a:r>
            <a:endParaRPr kumimoji="0" lang="en-US" altLang="zh-CN" sz="900" b="1" i="0" u="none" strike="noStrike" kern="0" cap="none" spc="0" normalizeH="0" baseline="0" noProof="0" dirty="0">
              <a:ln>
                <a:noFill/>
              </a:ln>
              <a:solidFill>
                <a:schemeClr val="bg1">
                  <a:lumMod val="95000"/>
                </a:schemeClr>
              </a:solidFill>
              <a:effectLst/>
              <a:uLnTx/>
              <a:uFillTx/>
              <a:latin typeface="+mn-lt"/>
            </a:endParaRPr>
          </a:p>
        </p:txBody>
      </p:sp>
      <p:sp>
        <p:nvSpPr>
          <p:cNvPr id="48" name="Text Box 40"/>
          <p:cNvSpPr txBox="1">
            <a:spLocks noChangeArrowheads="1"/>
          </p:cNvSpPr>
          <p:nvPr/>
        </p:nvSpPr>
        <p:spPr bwMode="blackWhite">
          <a:xfrm>
            <a:off x="4995648" y="4231494"/>
            <a:ext cx="5473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id-ID" altLang="zh-CN" sz="1000" b="1" kern="0" dirty="0">
                <a:solidFill>
                  <a:schemeClr val="bg1">
                    <a:lumMod val="95000"/>
                  </a:schemeClr>
                </a:solidFill>
                <a:latin typeface="+mn-lt"/>
              </a:rPr>
              <a:t>50,6</a:t>
            </a:r>
            <a:r>
              <a:rPr lang="en-US" altLang="zh-CN" sz="1000" b="1" kern="0" dirty="0">
                <a:solidFill>
                  <a:schemeClr val="bg1">
                    <a:lumMod val="95000"/>
                  </a:schemeClr>
                </a:solidFill>
                <a:latin typeface="+mn-lt"/>
              </a:rPr>
              <a:t> </a:t>
            </a:r>
            <a:r>
              <a:rPr kumimoji="0" lang="id-ID" altLang="zh-CN" sz="1000" b="1" i="0" u="none" strike="noStrike" kern="0" cap="none" spc="0" normalizeH="0" baseline="0" noProof="0" dirty="0">
                <a:ln>
                  <a:noFill/>
                </a:ln>
                <a:solidFill>
                  <a:schemeClr val="bg1">
                    <a:lumMod val="95000"/>
                  </a:schemeClr>
                </a:solidFill>
                <a:effectLst/>
                <a:uLnTx/>
                <a:uFillTx/>
                <a:latin typeface="+mn-lt"/>
              </a:rPr>
              <a:t>%</a:t>
            </a:r>
            <a:endParaRPr kumimoji="0" lang="en-US" altLang="zh-CN" sz="1000" b="1" i="0" u="none" strike="noStrike" kern="0" cap="none" spc="0" normalizeH="0" baseline="0" noProof="0" dirty="0">
              <a:ln>
                <a:noFill/>
              </a:ln>
              <a:solidFill>
                <a:schemeClr val="bg1">
                  <a:lumMod val="95000"/>
                </a:schemeClr>
              </a:solidFill>
              <a:effectLst/>
              <a:uLnTx/>
              <a:uFillTx/>
              <a:latin typeface="+mn-lt"/>
            </a:endParaRPr>
          </a:p>
        </p:txBody>
      </p:sp>
      <p:sp>
        <p:nvSpPr>
          <p:cNvPr id="49" name="Rectangle 42"/>
          <p:cNvSpPr>
            <a:spLocks noChangeArrowheads="1"/>
          </p:cNvSpPr>
          <p:nvPr/>
        </p:nvSpPr>
        <p:spPr bwMode="auto">
          <a:xfrm>
            <a:off x="801467" y="1738700"/>
            <a:ext cx="129284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lumMod val="75000"/>
                    <a:lumOff val="25000"/>
                  </a:schemeClr>
                </a:solidFill>
                <a:effectLst/>
                <a:uLnTx/>
                <a:uFillTx/>
              </a:rPr>
              <a:t>Inpres</a:t>
            </a:r>
            <a:r>
              <a:rPr kumimoji="0" lang="en-US" altLang="zh-CN" sz="1400" b="1" i="0" u="none" strike="noStrike" kern="0" cap="none" spc="0" normalizeH="0" baseline="0" noProof="0" dirty="0">
                <a:ln>
                  <a:noFill/>
                </a:ln>
                <a:solidFill>
                  <a:schemeClr val="tx1">
                    <a:lumMod val="75000"/>
                    <a:lumOff val="25000"/>
                  </a:schemeClr>
                </a:solidFill>
                <a:effectLst/>
                <a:uLnTx/>
                <a:uFillTx/>
              </a:rPr>
              <a:t> 1/2013</a:t>
            </a:r>
          </a:p>
        </p:txBody>
      </p:sp>
      <p:sp>
        <p:nvSpPr>
          <p:cNvPr id="50" name="Rectangle 42"/>
          <p:cNvSpPr>
            <a:spLocks noChangeArrowheads="1"/>
          </p:cNvSpPr>
          <p:nvPr/>
        </p:nvSpPr>
        <p:spPr bwMode="auto">
          <a:xfrm>
            <a:off x="2561056" y="1775634"/>
            <a:ext cx="12771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lumMod val="75000"/>
                    <a:lumOff val="25000"/>
                  </a:schemeClr>
                </a:solidFill>
                <a:effectLst/>
                <a:uLnTx/>
                <a:uFillTx/>
              </a:rPr>
              <a:t>Inpres</a:t>
            </a:r>
            <a:r>
              <a:rPr kumimoji="0" lang="en-US" altLang="zh-CN" sz="1400" b="1" i="0" u="none" strike="noStrike" kern="0" cap="none" spc="0" normalizeH="0" baseline="0" noProof="0" dirty="0">
                <a:ln>
                  <a:noFill/>
                </a:ln>
                <a:solidFill>
                  <a:schemeClr val="tx1">
                    <a:lumMod val="75000"/>
                    <a:lumOff val="25000"/>
                  </a:schemeClr>
                </a:solidFill>
                <a:effectLst/>
                <a:uLnTx/>
                <a:uFillTx/>
              </a:rPr>
              <a:t> 2/2014</a:t>
            </a:r>
          </a:p>
        </p:txBody>
      </p:sp>
      <p:sp>
        <p:nvSpPr>
          <p:cNvPr id="51" name="Rectangle 50"/>
          <p:cNvSpPr/>
          <p:nvPr/>
        </p:nvSpPr>
        <p:spPr>
          <a:xfrm>
            <a:off x="652925" y="4633055"/>
            <a:ext cx="1547778" cy="769441"/>
          </a:xfrm>
          <a:prstGeom prst="rect">
            <a:avLst/>
          </a:prstGeom>
        </p:spPr>
        <p:txBody>
          <a:bodyPr wrap="square">
            <a:spAutoFit/>
          </a:bodyPr>
          <a:lstStyle/>
          <a:p>
            <a:pPr algn="ctr">
              <a:defRPr sz="1800" b="1" i="0" u="none" strike="noStrike" kern="1200" baseline="0">
                <a:solidFill>
                  <a:srgbClr val="FF0000"/>
                </a:solidFill>
                <a:latin typeface="+mn-lt"/>
                <a:ea typeface="+mn-ea"/>
                <a:cs typeface="+mn-cs"/>
              </a:defRPr>
            </a:pPr>
            <a:r>
              <a:rPr lang="id-ID" sz="1100" dirty="0"/>
              <a:t>Total 714 sub aksi</a:t>
            </a:r>
          </a:p>
          <a:p>
            <a:pPr algn="ctr">
              <a:defRPr sz="1800" b="1" i="0" u="none" strike="noStrike" kern="1200" baseline="0">
                <a:solidFill>
                  <a:srgbClr val="FF0000"/>
                </a:solidFill>
                <a:latin typeface="+mn-lt"/>
                <a:ea typeface="+mn-ea"/>
                <a:cs typeface="+mn-cs"/>
              </a:defRPr>
            </a:pPr>
            <a:r>
              <a:rPr lang="id-ID" sz="1100" dirty="0"/>
              <a:t>Dilaksanakan oleh</a:t>
            </a:r>
            <a:r>
              <a:rPr lang="en-US" sz="1100" dirty="0"/>
              <a:t> </a:t>
            </a:r>
            <a:r>
              <a:rPr lang="id-ID" sz="1100" dirty="0"/>
              <a:t>33 Provinsi, 40 Kab, 33 Kota</a:t>
            </a:r>
          </a:p>
        </p:txBody>
      </p:sp>
      <p:sp>
        <p:nvSpPr>
          <p:cNvPr id="52" name="Rectangle 51"/>
          <p:cNvSpPr/>
          <p:nvPr/>
        </p:nvSpPr>
        <p:spPr>
          <a:xfrm>
            <a:off x="2456598" y="4687118"/>
            <a:ext cx="1617259" cy="746358"/>
          </a:xfrm>
          <a:prstGeom prst="rect">
            <a:avLst/>
          </a:prstGeom>
        </p:spPr>
        <p:txBody>
          <a:bodyPr wrap="square">
            <a:spAutoFit/>
          </a:bodyPr>
          <a:lstStyle/>
          <a:p>
            <a:pPr algn="ctr">
              <a:defRPr sz="1800" b="1" i="0" u="none" strike="noStrike" kern="1200" baseline="0">
                <a:solidFill>
                  <a:srgbClr val="FF0000"/>
                </a:solidFill>
                <a:latin typeface="+mn-lt"/>
                <a:ea typeface="+mn-ea"/>
                <a:cs typeface="+mn-cs"/>
              </a:defRPr>
            </a:pPr>
            <a:r>
              <a:rPr lang="id-ID" sz="1100" dirty="0"/>
              <a:t>Total 4609 sub aksi</a:t>
            </a:r>
          </a:p>
          <a:p>
            <a:pPr algn="ctr">
              <a:defRPr sz="1800" b="1" i="0" u="none" strike="noStrike" kern="1200" baseline="0">
                <a:solidFill>
                  <a:srgbClr val="FF0000"/>
                </a:solidFill>
                <a:latin typeface="+mn-lt"/>
                <a:ea typeface="+mn-ea"/>
                <a:cs typeface="+mn-cs"/>
              </a:defRPr>
            </a:pPr>
            <a:r>
              <a:rPr lang="id-ID" sz="1050" dirty="0"/>
              <a:t>Dilaksanakan oleh seluruh Pemerintah Daerah</a:t>
            </a:r>
            <a:endParaRPr lang="en-US" sz="1050" dirty="0"/>
          </a:p>
        </p:txBody>
      </p:sp>
      <p:sp>
        <p:nvSpPr>
          <p:cNvPr id="53" name="Content Placeholder 2"/>
          <p:cNvSpPr txBox="1">
            <a:spLocks/>
          </p:cNvSpPr>
          <p:nvPr/>
        </p:nvSpPr>
        <p:spPr>
          <a:xfrm>
            <a:off x="5638800" y="1676400"/>
            <a:ext cx="3122210" cy="4800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0"/>
              </a:spcAft>
            </a:pPr>
            <a:r>
              <a:rPr lang="en-US" sz="1200" b="1" u="sng" dirty="0" err="1">
                <a:latin typeface="Arial" pitchFamily="34" charset="0"/>
                <a:ea typeface="Roboto" panose="02000000000000000000" pitchFamily="2" charset="0"/>
                <a:cs typeface="Arial" pitchFamily="34" charset="0"/>
              </a:rPr>
              <a:t>Kendala</a:t>
            </a:r>
            <a:r>
              <a:rPr lang="en-US" sz="1200" b="1" u="sng" dirty="0">
                <a:latin typeface="Arial" pitchFamily="34" charset="0"/>
                <a:ea typeface="Roboto" panose="02000000000000000000" pitchFamily="2" charset="0"/>
                <a:cs typeface="Arial" pitchFamily="34" charset="0"/>
              </a:rPr>
              <a:t>:</a:t>
            </a:r>
            <a:endParaRPr lang="id-ID" sz="1200" b="1" u="sng" dirty="0">
              <a:latin typeface="Arial" pitchFamily="34" charset="0"/>
              <a:ea typeface="Roboto" panose="02000000000000000000" pitchFamily="2" charset="0"/>
              <a:cs typeface="Arial" pitchFamily="34" charset="0"/>
            </a:endParaRPr>
          </a:p>
          <a:p>
            <a:pPr marL="228600" indent="-228600" algn="just">
              <a:spcBef>
                <a:spcPts val="0"/>
              </a:spcBef>
              <a:spcAft>
                <a:spcPts val="0"/>
              </a:spcAft>
              <a:buFont typeface="+mj-lt"/>
              <a:buAutoNum type="arabicPeriod"/>
            </a:pPr>
            <a:r>
              <a:rPr lang="id-ID" sz="1200" dirty="0">
                <a:latin typeface="Arial" pitchFamily="34" charset="0"/>
                <a:cs typeface="Arial" pitchFamily="34" charset="0"/>
              </a:rPr>
              <a:t>Belum seluruh pemda melaksanakan Aksi PPK, karena kurangnya konsolidasi yang dilakukan kepada Provinsi, Kabupaten/Kota, akibatnya:</a:t>
            </a:r>
          </a:p>
          <a:p>
            <a:pPr marL="536575" lvl="1" indent="-261938" algn="just">
              <a:spcBef>
                <a:spcPts val="0"/>
              </a:spcBef>
              <a:spcAft>
                <a:spcPts val="0"/>
              </a:spcAft>
              <a:buFont typeface="Wingdings" pitchFamily="2" charset="2"/>
              <a:buChar char="ü"/>
            </a:pPr>
            <a:r>
              <a:rPr lang="en-US" sz="1200" dirty="0" err="1">
                <a:solidFill>
                  <a:schemeClr val="tx1"/>
                </a:solidFill>
                <a:latin typeface="Arial" pitchFamily="34" charset="0"/>
                <a:cs typeface="Arial" pitchFamily="34" charset="0"/>
              </a:rPr>
              <a:t>Pemda</a:t>
            </a:r>
            <a:r>
              <a:rPr lang="en-US" sz="1200" dirty="0">
                <a:solidFill>
                  <a:schemeClr val="tx1"/>
                </a:solidFill>
                <a:latin typeface="Arial" pitchFamily="34" charset="0"/>
                <a:cs typeface="Arial" pitchFamily="34" charset="0"/>
              </a:rPr>
              <a:t> </a:t>
            </a:r>
            <a:r>
              <a:rPr lang="id-ID" sz="1200" dirty="0">
                <a:solidFill>
                  <a:schemeClr val="tx1"/>
                </a:solidFill>
                <a:latin typeface="Arial" pitchFamily="34" charset="0"/>
                <a:cs typeface="Arial" pitchFamily="34" charset="0"/>
              </a:rPr>
              <a:t>belum tersosialisasi dengan baik – informasi seputar Stranas PPK dan Aksi PPK sering tidak sampai ke </a:t>
            </a:r>
            <a:r>
              <a:rPr lang="en-US" sz="1200" dirty="0" err="1">
                <a:solidFill>
                  <a:schemeClr val="tx1"/>
                </a:solidFill>
                <a:latin typeface="Arial" pitchFamily="34" charset="0"/>
                <a:cs typeface="Arial" pitchFamily="34" charset="0"/>
              </a:rPr>
              <a:t>Pemda</a:t>
            </a:r>
            <a:endParaRPr lang="id-ID" sz="1200" dirty="0">
              <a:solidFill>
                <a:schemeClr val="tx1"/>
              </a:solidFill>
              <a:latin typeface="Arial" pitchFamily="34" charset="0"/>
              <a:cs typeface="Arial" pitchFamily="34" charset="0"/>
            </a:endParaRPr>
          </a:p>
          <a:p>
            <a:pPr marL="536575" lvl="1" indent="-261938" algn="just">
              <a:spcBef>
                <a:spcPts val="0"/>
              </a:spcBef>
              <a:spcAft>
                <a:spcPts val="0"/>
              </a:spcAft>
              <a:buFont typeface="Wingdings" pitchFamily="2" charset="2"/>
              <a:buChar char="ü"/>
            </a:pPr>
            <a:r>
              <a:rPr lang="en-US" sz="1200" dirty="0" err="1">
                <a:solidFill>
                  <a:schemeClr val="tx1"/>
                </a:solidFill>
                <a:latin typeface="Arial" pitchFamily="34" charset="0"/>
                <a:cs typeface="Arial" pitchFamily="34" charset="0"/>
              </a:rPr>
              <a:t>Pemda</a:t>
            </a:r>
            <a:r>
              <a:rPr lang="en-US" sz="1200" dirty="0">
                <a:solidFill>
                  <a:schemeClr val="tx1"/>
                </a:solidFill>
                <a:latin typeface="Arial" pitchFamily="34" charset="0"/>
                <a:cs typeface="Arial" pitchFamily="34" charset="0"/>
              </a:rPr>
              <a:t> </a:t>
            </a:r>
            <a:r>
              <a:rPr lang="id-ID" sz="1200" dirty="0">
                <a:solidFill>
                  <a:schemeClr val="tx1"/>
                </a:solidFill>
                <a:latin typeface="Arial" pitchFamily="34" charset="0"/>
                <a:cs typeface="Arial" pitchFamily="34" charset="0"/>
              </a:rPr>
              <a:t>belum memahami aksi PPK</a:t>
            </a:r>
          </a:p>
          <a:p>
            <a:pPr marL="536575" lvl="1" indent="-261938" algn="just">
              <a:spcBef>
                <a:spcPts val="0"/>
              </a:spcBef>
              <a:spcAft>
                <a:spcPts val="0"/>
              </a:spcAft>
              <a:buFont typeface="Wingdings" pitchFamily="2" charset="2"/>
              <a:buChar char="ü"/>
            </a:pPr>
            <a:r>
              <a:rPr lang="en-US" sz="1200" dirty="0" err="1">
                <a:solidFill>
                  <a:schemeClr val="tx1"/>
                </a:solidFill>
                <a:latin typeface="Arial" pitchFamily="34" charset="0"/>
                <a:cs typeface="Arial" pitchFamily="34" charset="0"/>
              </a:rPr>
              <a:t>Pemda</a:t>
            </a:r>
            <a:r>
              <a:rPr lang="en-US" sz="1200" dirty="0">
                <a:solidFill>
                  <a:schemeClr val="tx1"/>
                </a:solidFill>
                <a:latin typeface="Arial" pitchFamily="34" charset="0"/>
                <a:cs typeface="Arial" pitchFamily="34" charset="0"/>
              </a:rPr>
              <a:t> </a:t>
            </a:r>
            <a:r>
              <a:rPr lang="id-ID" sz="1200" dirty="0">
                <a:solidFill>
                  <a:schemeClr val="tx1"/>
                </a:solidFill>
                <a:latin typeface="Arial" pitchFamily="34" charset="0"/>
                <a:cs typeface="Arial" pitchFamily="34" charset="0"/>
              </a:rPr>
              <a:t>belum mempunyai </a:t>
            </a:r>
            <a:r>
              <a:rPr lang="id-ID" sz="1200" i="1" dirty="0">
                <a:solidFill>
                  <a:schemeClr val="tx1"/>
                </a:solidFill>
                <a:latin typeface="Arial" pitchFamily="34" charset="0"/>
                <a:cs typeface="Arial" pitchFamily="34" charset="0"/>
              </a:rPr>
              <a:t>username </a:t>
            </a:r>
            <a:r>
              <a:rPr lang="id-ID" sz="1200" dirty="0">
                <a:solidFill>
                  <a:schemeClr val="tx1"/>
                </a:solidFill>
                <a:latin typeface="Arial" pitchFamily="34" charset="0"/>
                <a:cs typeface="Arial" pitchFamily="34" charset="0"/>
              </a:rPr>
              <a:t>dan </a:t>
            </a:r>
            <a:r>
              <a:rPr lang="id-ID" sz="1200" i="1" dirty="0">
                <a:solidFill>
                  <a:schemeClr val="tx1"/>
                </a:solidFill>
                <a:latin typeface="Arial" pitchFamily="34" charset="0"/>
                <a:cs typeface="Arial" pitchFamily="34" charset="0"/>
              </a:rPr>
              <a:t>password</a:t>
            </a:r>
            <a:r>
              <a:rPr lang="en-US" sz="1200" i="1" dirty="0">
                <a:solidFill>
                  <a:schemeClr val="tx1"/>
                </a:solidFill>
                <a:latin typeface="Arial" pitchFamily="34" charset="0"/>
                <a:cs typeface="Arial" pitchFamily="34" charset="0"/>
              </a:rPr>
              <a:t> </a:t>
            </a:r>
            <a:r>
              <a:rPr lang="en-US" sz="1200" dirty="0" err="1">
                <a:solidFill>
                  <a:schemeClr val="tx1"/>
                </a:solidFill>
                <a:latin typeface="Arial" pitchFamily="34" charset="0"/>
                <a:cs typeface="Arial" pitchFamily="34" charset="0"/>
              </a:rPr>
              <a:t>sistem</a:t>
            </a:r>
            <a:r>
              <a:rPr lang="en-US" sz="1200" dirty="0">
                <a:solidFill>
                  <a:schemeClr val="tx1"/>
                </a:solidFill>
                <a:latin typeface="Arial" pitchFamily="34" charset="0"/>
                <a:cs typeface="Arial" pitchFamily="34" charset="0"/>
              </a:rPr>
              <a:t> </a:t>
            </a:r>
            <a:r>
              <a:rPr lang="en-US" sz="1200" dirty="0" err="1">
                <a:solidFill>
                  <a:schemeClr val="tx1"/>
                </a:solidFill>
                <a:latin typeface="Arial" pitchFamily="34" charset="0"/>
                <a:cs typeface="Arial" pitchFamily="34" charset="0"/>
              </a:rPr>
              <a:t>pemantauan</a:t>
            </a:r>
            <a:r>
              <a:rPr lang="id-ID" sz="1200" i="1" dirty="0">
                <a:solidFill>
                  <a:schemeClr val="tx1"/>
                </a:solidFill>
                <a:latin typeface="Arial" pitchFamily="34" charset="0"/>
                <a:cs typeface="Arial" pitchFamily="34" charset="0"/>
              </a:rPr>
              <a:t> </a:t>
            </a:r>
            <a:endParaRPr lang="id-ID" sz="1200" dirty="0">
              <a:solidFill>
                <a:schemeClr val="tx1"/>
              </a:solidFill>
              <a:latin typeface="Arial" pitchFamily="34" charset="0"/>
              <a:cs typeface="Arial" pitchFamily="34" charset="0"/>
            </a:endParaRPr>
          </a:p>
          <a:p>
            <a:pPr marL="536575" lvl="1" indent="-261938" algn="just">
              <a:spcBef>
                <a:spcPts val="0"/>
              </a:spcBef>
              <a:spcAft>
                <a:spcPts val="0"/>
              </a:spcAft>
              <a:buFont typeface="Wingdings" pitchFamily="2" charset="2"/>
              <a:buChar char="ü"/>
            </a:pPr>
            <a:r>
              <a:rPr lang="en-US" sz="1200" dirty="0" err="1">
                <a:solidFill>
                  <a:schemeClr val="tx1"/>
                </a:solidFill>
                <a:latin typeface="Arial" pitchFamily="34" charset="0"/>
                <a:cs typeface="Arial" pitchFamily="34" charset="0"/>
              </a:rPr>
              <a:t>Pemda</a:t>
            </a:r>
            <a:r>
              <a:rPr lang="en-US" sz="1200" dirty="0">
                <a:solidFill>
                  <a:schemeClr val="tx1"/>
                </a:solidFill>
                <a:latin typeface="Arial" pitchFamily="34" charset="0"/>
                <a:cs typeface="Arial" pitchFamily="34" charset="0"/>
              </a:rPr>
              <a:t> </a:t>
            </a:r>
            <a:r>
              <a:rPr lang="id-ID" sz="1200" dirty="0">
                <a:solidFill>
                  <a:schemeClr val="tx1"/>
                </a:solidFill>
                <a:latin typeface="Arial" pitchFamily="34" charset="0"/>
                <a:cs typeface="Arial" pitchFamily="34" charset="0"/>
              </a:rPr>
              <a:t>terlambat dan/atau tidak melaporkan dengan alasan gangguan jaringan internet dan tidak paham memasukkan laporan; </a:t>
            </a:r>
          </a:p>
          <a:p>
            <a:pPr marL="536575" lvl="1" indent="-261938" algn="just">
              <a:spcBef>
                <a:spcPts val="0"/>
              </a:spcBef>
              <a:spcAft>
                <a:spcPts val="0"/>
              </a:spcAft>
              <a:buFont typeface="Wingdings" pitchFamily="2" charset="2"/>
              <a:buChar char="ü"/>
            </a:pPr>
            <a:r>
              <a:rPr lang="id-ID" sz="1200" i="1" dirty="0">
                <a:solidFill>
                  <a:schemeClr val="tx1"/>
                </a:solidFill>
                <a:latin typeface="Arial" pitchFamily="34" charset="0"/>
                <a:cs typeface="Arial" pitchFamily="34" charset="0"/>
              </a:rPr>
              <a:t>Focal point </a:t>
            </a:r>
            <a:r>
              <a:rPr lang="id-ID" sz="1200" dirty="0">
                <a:solidFill>
                  <a:schemeClr val="tx1"/>
                </a:solidFill>
                <a:latin typeface="Arial" pitchFamily="34" charset="0"/>
                <a:cs typeface="Arial" pitchFamily="34" charset="0"/>
              </a:rPr>
              <a:t>daerah</a:t>
            </a:r>
            <a:r>
              <a:rPr lang="id-ID" sz="1200" i="1" dirty="0">
                <a:solidFill>
                  <a:schemeClr val="tx1"/>
                </a:solidFill>
                <a:latin typeface="Arial" pitchFamily="34" charset="0"/>
                <a:cs typeface="Arial" pitchFamily="34" charset="0"/>
              </a:rPr>
              <a:t> </a:t>
            </a:r>
            <a:r>
              <a:rPr lang="id-ID" sz="1200" dirty="0">
                <a:solidFill>
                  <a:schemeClr val="tx1"/>
                </a:solidFill>
                <a:latin typeface="Arial" pitchFamily="34" charset="0"/>
                <a:cs typeface="Arial" pitchFamily="34" charset="0"/>
              </a:rPr>
              <a:t>berganti tanpa adanya </a:t>
            </a:r>
            <a:r>
              <a:rPr lang="id-ID" sz="1200" i="1" dirty="0">
                <a:solidFill>
                  <a:schemeClr val="tx1"/>
                </a:solidFill>
                <a:latin typeface="Arial" pitchFamily="34" charset="0"/>
                <a:cs typeface="Arial" pitchFamily="34" charset="0"/>
              </a:rPr>
              <a:t>transfer of knowledge, </a:t>
            </a:r>
            <a:endParaRPr lang="en-US" sz="1200" i="1" dirty="0">
              <a:solidFill>
                <a:schemeClr val="tx1"/>
              </a:solidFill>
              <a:latin typeface="Arial" pitchFamily="34" charset="0"/>
              <a:cs typeface="Arial" pitchFamily="34" charset="0"/>
            </a:endParaRPr>
          </a:p>
          <a:p>
            <a:pPr marL="536575" lvl="1" indent="-261938" algn="just">
              <a:spcBef>
                <a:spcPts val="0"/>
              </a:spcBef>
              <a:spcAft>
                <a:spcPts val="0"/>
              </a:spcAft>
              <a:buFont typeface="Wingdings" pitchFamily="2" charset="2"/>
              <a:buChar char="ü"/>
            </a:pPr>
            <a:r>
              <a:rPr lang="id-ID" sz="1200" dirty="0">
                <a:solidFill>
                  <a:schemeClr val="tx1"/>
                </a:solidFill>
                <a:latin typeface="Arial" pitchFamily="34" charset="0"/>
                <a:cs typeface="Arial" pitchFamily="34" charset="0"/>
              </a:rPr>
              <a:t>Peran Provinsi dalam memfasilitasi Kab/Kota masih belum optimal</a:t>
            </a:r>
          </a:p>
          <a:p>
            <a:pPr marL="228600" indent="-228600" algn="just">
              <a:spcBef>
                <a:spcPts val="0"/>
              </a:spcBef>
              <a:spcAft>
                <a:spcPts val="0"/>
              </a:spcAft>
              <a:buFont typeface="+mj-lt"/>
              <a:buAutoNum type="arabicPeriod"/>
            </a:pPr>
            <a:r>
              <a:rPr lang="id-ID" sz="1200" dirty="0">
                <a:latin typeface="Arial" pitchFamily="34" charset="0"/>
                <a:cs typeface="Arial" pitchFamily="34" charset="0"/>
              </a:rPr>
              <a:t>Komitmen Pemerintah Daerah</a:t>
            </a:r>
            <a:endParaRPr lang="en-US" sz="1200" dirty="0">
              <a:latin typeface="Arial" pitchFamily="34" charset="0"/>
              <a:cs typeface="Arial" pitchFamily="34" charset="0"/>
            </a:endParaRPr>
          </a:p>
          <a:p>
            <a:pPr marL="228600" indent="-228600" algn="just">
              <a:spcBef>
                <a:spcPts val="0"/>
              </a:spcBef>
              <a:spcAft>
                <a:spcPts val="0"/>
              </a:spcAft>
              <a:buFont typeface="+mj-lt"/>
              <a:buAutoNum type="arabicPeriod"/>
            </a:pPr>
            <a:r>
              <a:rPr lang="id-ID" sz="1200" dirty="0">
                <a:latin typeface="Arial" pitchFamily="34" charset="0"/>
                <a:cs typeface="Arial" pitchFamily="34" charset="0"/>
              </a:rPr>
              <a:t>Peran CSO/OMS di daerah masih minim</a:t>
            </a:r>
            <a:endParaRPr lang="en-US" sz="1200" dirty="0">
              <a:latin typeface="Arial" pitchFamily="34" charset="0"/>
              <a:cs typeface="Arial" pitchFamily="34" charset="0"/>
            </a:endParaRPr>
          </a:p>
          <a:p>
            <a:pPr marL="228600" indent="-228600" algn="just">
              <a:spcBef>
                <a:spcPts val="0"/>
              </a:spcBef>
              <a:spcAft>
                <a:spcPts val="0"/>
              </a:spcAft>
              <a:buFont typeface="+mj-lt"/>
              <a:buAutoNum type="arabicPeriod"/>
            </a:pPr>
            <a:r>
              <a:rPr lang="id-ID" sz="1200" dirty="0">
                <a:latin typeface="Arial" pitchFamily="34" charset="0"/>
                <a:cs typeface="Arial" pitchFamily="34" charset="0"/>
              </a:rPr>
              <a:t>Belum ada </a:t>
            </a:r>
            <a:r>
              <a:rPr lang="id-ID" sz="1200" i="1" dirty="0">
                <a:latin typeface="Arial" pitchFamily="34" charset="0"/>
                <a:cs typeface="Arial" pitchFamily="34" charset="0"/>
              </a:rPr>
              <a:t>reward n punishment</a:t>
            </a:r>
          </a:p>
        </p:txBody>
      </p:sp>
      <p:sp>
        <p:nvSpPr>
          <p:cNvPr id="54" name="Rectangle 53"/>
          <p:cNvSpPr/>
          <p:nvPr/>
        </p:nvSpPr>
        <p:spPr>
          <a:xfrm>
            <a:off x="4147224" y="4698479"/>
            <a:ext cx="1617259" cy="746358"/>
          </a:xfrm>
          <a:prstGeom prst="rect">
            <a:avLst/>
          </a:prstGeom>
        </p:spPr>
        <p:txBody>
          <a:bodyPr wrap="square">
            <a:spAutoFit/>
          </a:bodyPr>
          <a:lstStyle/>
          <a:p>
            <a:pPr algn="ctr">
              <a:defRPr sz="1800" b="1" i="0" u="none" strike="noStrike" kern="1200" baseline="0">
                <a:solidFill>
                  <a:srgbClr val="FF0000"/>
                </a:solidFill>
                <a:latin typeface="+mn-lt"/>
                <a:ea typeface="+mn-ea"/>
                <a:cs typeface="+mn-cs"/>
              </a:defRPr>
            </a:pPr>
            <a:r>
              <a:rPr lang="id-ID" sz="1100" dirty="0"/>
              <a:t>Total </a:t>
            </a:r>
            <a:r>
              <a:rPr lang="en-US" sz="1100" dirty="0"/>
              <a:t>4375</a:t>
            </a:r>
            <a:r>
              <a:rPr lang="id-ID" sz="1100" dirty="0"/>
              <a:t> sub aksi</a:t>
            </a:r>
          </a:p>
          <a:p>
            <a:pPr algn="ctr">
              <a:defRPr sz="1800" b="1" i="0" u="none" strike="noStrike" kern="1200" baseline="0">
                <a:solidFill>
                  <a:srgbClr val="FF0000"/>
                </a:solidFill>
                <a:latin typeface="+mn-lt"/>
                <a:ea typeface="+mn-ea"/>
                <a:cs typeface="+mn-cs"/>
              </a:defRPr>
            </a:pPr>
            <a:r>
              <a:rPr lang="id-ID" sz="1050" dirty="0"/>
              <a:t>Dilaksanakan oleh seluruh Pemerintah Daerah</a:t>
            </a:r>
            <a:endParaRPr lang="en-US" sz="1050" dirty="0"/>
          </a:p>
        </p:txBody>
      </p:sp>
      <p:sp>
        <p:nvSpPr>
          <p:cNvPr id="55" name="Rectangle 42"/>
          <p:cNvSpPr>
            <a:spLocks noChangeArrowheads="1"/>
          </p:cNvSpPr>
          <p:nvPr/>
        </p:nvSpPr>
        <p:spPr bwMode="auto">
          <a:xfrm>
            <a:off x="4191000" y="1804409"/>
            <a:ext cx="160060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zh-CN" sz="1400" b="1" i="0" u="none" strike="noStrike" kern="0" cap="none" spc="0" normalizeH="0" baseline="0" noProof="0" dirty="0" err="1">
                <a:ln>
                  <a:noFill/>
                </a:ln>
                <a:solidFill>
                  <a:schemeClr val="tx1">
                    <a:lumMod val="75000"/>
                    <a:lumOff val="25000"/>
                  </a:schemeClr>
                </a:solidFill>
                <a:effectLst/>
                <a:uLnTx/>
                <a:uFillTx/>
              </a:rPr>
              <a:t>Inpres</a:t>
            </a:r>
            <a:r>
              <a:rPr kumimoji="0" lang="en-US" altLang="zh-CN" sz="1400" b="1" i="0" u="none" strike="noStrike" kern="0" cap="none" spc="0" normalizeH="0" baseline="0" noProof="0" dirty="0">
                <a:ln>
                  <a:noFill/>
                </a:ln>
                <a:solidFill>
                  <a:schemeClr val="tx1">
                    <a:lumMod val="75000"/>
                    <a:lumOff val="25000"/>
                  </a:schemeClr>
                </a:solidFill>
                <a:effectLst/>
                <a:uLnTx/>
                <a:uFillTx/>
              </a:rPr>
              <a:t> 7/2015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4" fill="hold"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1000"/>
                                        <p:tgtEl>
                                          <p:spTgt spid="18"/>
                                        </p:tgtEl>
                                      </p:cBhvr>
                                    </p:animEffect>
                                  </p:childTnLst>
                                </p:cTn>
                              </p:par>
                              <p:par>
                                <p:cTn id="15" presetID="22" presetClass="entr" presetSubtype="4" fill="hold" grpId="0" nodeType="withEffect">
                                  <p:stCondLst>
                                    <p:cond delay="600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1000"/>
                                        <p:tgtEl>
                                          <p:spTgt spid="22"/>
                                        </p:tgtEl>
                                      </p:cBhvr>
                                    </p:animEffect>
                                  </p:childTnLst>
                                </p:cTn>
                              </p:par>
                              <p:par>
                                <p:cTn id="18" presetID="53" presetClass="entr" presetSubtype="16" fill="hold" grpId="0" nodeType="withEffect">
                                  <p:stCondLst>
                                    <p:cond delay="700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53" presetClass="entr" presetSubtype="16" fill="hold" grpId="0" nodeType="withEffect">
                                  <p:stCondLst>
                                    <p:cond delay="7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700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childTnLst>
                          </p:cTn>
                        </p:par>
                        <p:par>
                          <p:cTn id="33" fill="hold">
                            <p:stCondLst>
                              <p:cond delay="7500"/>
                            </p:stCondLst>
                            <p:childTnLst>
                              <p:par>
                                <p:cTn id="34" presetID="2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par>
                                <p:cTn id="37" presetID="53" presetClass="entr" presetSubtype="16" fill="hold" grpId="0" nodeType="withEffect">
                                  <p:stCondLst>
                                    <p:cond delay="7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700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7000"/>
                                  </p:stCondLst>
                                  <p:childTnLst>
                                    <p:set>
                                      <p:cBhvr>
                                        <p:cTn id="48" dur="1" fill="hold">
                                          <p:stCondLst>
                                            <p:cond delay="0"/>
                                          </p:stCondLst>
                                        </p:cTn>
                                        <p:tgtEl>
                                          <p:spTgt spid="47"/>
                                        </p:tgtEl>
                                        <p:attrNameLst>
                                          <p:attrName>style.visibility</p:attrName>
                                        </p:attrNameLst>
                                      </p:cBhvr>
                                      <p:to>
                                        <p:strVal val="visible"/>
                                      </p:to>
                                    </p:set>
                                    <p:anim calcmode="lin" valueType="num">
                                      <p:cBhvr>
                                        <p:cTn id="49" dur="500" fill="hold"/>
                                        <p:tgtEl>
                                          <p:spTgt spid="47"/>
                                        </p:tgtEl>
                                        <p:attrNameLst>
                                          <p:attrName>ppt_w</p:attrName>
                                        </p:attrNameLst>
                                      </p:cBhvr>
                                      <p:tavLst>
                                        <p:tav tm="0">
                                          <p:val>
                                            <p:fltVal val="0"/>
                                          </p:val>
                                        </p:tav>
                                        <p:tav tm="100000">
                                          <p:val>
                                            <p:strVal val="#ppt_w"/>
                                          </p:val>
                                        </p:tav>
                                      </p:tavLst>
                                    </p:anim>
                                    <p:anim calcmode="lin" valueType="num">
                                      <p:cBhvr>
                                        <p:cTn id="50" dur="500" fill="hold"/>
                                        <p:tgtEl>
                                          <p:spTgt spid="47"/>
                                        </p:tgtEl>
                                        <p:attrNameLst>
                                          <p:attrName>ppt_h</p:attrName>
                                        </p:attrNameLst>
                                      </p:cBhvr>
                                      <p:tavLst>
                                        <p:tav tm="0">
                                          <p:val>
                                            <p:fltVal val="0"/>
                                          </p:val>
                                        </p:tav>
                                        <p:tav tm="100000">
                                          <p:val>
                                            <p:strVal val="#ppt_h"/>
                                          </p:val>
                                        </p:tav>
                                      </p:tavLst>
                                    </p:anim>
                                    <p:animEffect transition="in" filter="fade">
                                      <p:cBhvr>
                                        <p:cTn id="51" dur="500"/>
                                        <p:tgtEl>
                                          <p:spTgt spid="47"/>
                                        </p:tgtEl>
                                      </p:cBhvr>
                                    </p:animEffect>
                                  </p:childTnLst>
                                </p:cTn>
                              </p:par>
                              <p:par>
                                <p:cTn id="52" presetID="53" presetClass="entr" presetSubtype="16" fill="hold" grpId="0" nodeType="withEffect">
                                  <p:stCondLst>
                                    <p:cond delay="700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par>
                                <p:cTn id="57" presetID="53" presetClass="entr" presetSubtype="16" fill="hold" grpId="0" nodeType="withEffect">
                                  <p:stCondLst>
                                    <p:cond delay="150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Effect transition="in" filter="fade">
                                      <p:cBhvr>
                                        <p:cTn id="61" dur="500"/>
                                        <p:tgtEl>
                                          <p:spTgt spid="49"/>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0"/>
                                        </p:tgtEl>
                                        <p:attrNameLst>
                                          <p:attrName>style.visibility</p:attrName>
                                        </p:attrNameLst>
                                      </p:cBhvr>
                                      <p:to>
                                        <p:strVal val="visible"/>
                                      </p:to>
                                    </p:set>
                                    <p:anim calcmode="lin" valueType="num">
                                      <p:cBhvr>
                                        <p:cTn id="64" dur="500" fill="hold"/>
                                        <p:tgtEl>
                                          <p:spTgt spid="50"/>
                                        </p:tgtEl>
                                        <p:attrNameLst>
                                          <p:attrName>ppt_w</p:attrName>
                                        </p:attrNameLst>
                                      </p:cBhvr>
                                      <p:tavLst>
                                        <p:tav tm="0">
                                          <p:val>
                                            <p:fltVal val="0"/>
                                          </p:val>
                                        </p:tav>
                                        <p:tav tm="100000">
                                          <p:val>
                                            <p:strVal val="#ppt_w"/>
                                          </p:val>
                                        </p:tav>
                                      </p:tavLst>
                                    </p:anim>
                                    <p:anim calcmode="lin" valueType="num">
                                      <p:cBhvr>
                                        <p:cTn id="65" dur="500" fill="hold"/>
                                        <p:tgtEl>
                                          <p:spTgt spid="50"/>
                                        </p:tgtEl>
                                        <p:attrNameLst>
                                          <p:attrName>ppt_h</p:attrName>
                                        </p:attrNameLst>
                                      </p:cBhvr>
                                      <p:tavLst>
                                        <p:tav tm="0">
                                          <p:val>
                                            <p:fltVal val="0"/>
                                          </p:val>
                                        </p:tav>
                                        <p:tav tm="100000">
                                          <p:val>
                                            <p:strVal val="#ppt_h"/>
                                          </p:val>
                                        </p:tav>
                                      </p:tavLst>
                                    </p:anim>
                                    <p:animEffect transition="in" filter="fade">
                                      <p:cBhvr>
                                        <p:cTn id="66" dur="500"/>
                                        <p:tgtEl>
                                          <p:spTgt spid="50"/>
                                        </p:tgtEl>
                                      </p:cBhvr>
                                    </p:animEffect>
                                  </p:childTnLst>
                                </p:cTn>
                              </p:par>
                              <p:par>
                                <p:cTn id="67" presetID="22" presetClass="entr" presetSubtype="2" fill="hold" grpId="0" nodeType="withEffect">
                                  <p:stCondLst>
                                    <p:cond delay="500"/>
                                  </p:stCondLst>
                                  <p:childTnLst>
                                    <p:set>
                                      <p:cBhvr>
                                        <p:cTn id="68" dur="1" fill="hold">
                                          <p:stCondLst>
                                            <p:cond delay="0"/>
                                          </p:stCondLst>
                                        </p:cTn>
                                        <p:tgtEl>
                                          <p:spTgt spid="53"/>
                                        </p:tgtEl>
                                        <p:attrNameLst>
                                          <p:attrName>style.visibility</p:attrName>
                                        </p:attrNameLst>
                                      </p:cBhvr>
                                      <p:to>
                                        <p:strVal val="visible"/>
                                      </p:to>
                                    </p:set>
                                    <p:animEffect transition="in" filter="wipe(right)">
                                      <p:cBhvr>
                                        <p:cTn id="69" dur="500"/>
                                        <p:tgtEl>
                                          <p:spTgt spid="53"/>
                                        </p:tgtEl>
                                      </p:cBhvr>
                                    </p:animEffect>
                                  </p:childTnLst>
                                </p:cTn>
                              </p:par>
                              <p:par>
                                <p:cTn id="70" presetID="53" presetClass="entr" presetSubtype="16" fill="hold" grpId="0" nodeType="withEffect">
                                  <p:stCondLst>
                                    <p:cond delay="1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22" grpId="0" animBg="1"/>
      <p:bldP spid="23" grpId="0"/>
      <p:bldP spid="35" grpId="0"/>
      <p:bldP spid="36" grpId="0"/>
      <p:bldP spid="47" grpId="0"/>
      <p:bldP spid="48" grpId="0"/>
      <p:bldP spid="49" grpId="0"/>
      <p:bldP spid="50" grpId="0"/>
      <p:bldP spid="53" grpId="0" animBg="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725460751"/>
              </p:ext>
            </p:extLst>
          </p:nvPr>
        </p:nvGraphicFramePr>
        <p:xfrm>
          <a:off x="762000" y="1143000"/>
          <a:ext cx="7848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899592" y="274638"/>
            <a:ext cx="7488832" cy="63341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a:ln>
                  <a:noFill/>
                </a:ln>
                <a:effectLst/>
                <a:uLnTx/>
                <a:uFillTx/>
                <a:latin typeface="+mj-lt"/>
                <a:ea typeface="+mj-ea"/>
                <a:cs typeface="+mj-cs"/>
              </a:rPr>
              <a:t>PEMANTAUAN, EVALUASI, PELAPORAN</a:t>
            </a:r>
          </a:p>
        </p:txBody>
      </p:sp>
      <p:sp>
        <p:nvSpPr>
          <p:cNvPr id="5" name="TextBox 4"/>
          <p:cNvSpPr txBox="1"/>
          <p:nvPr/>
        </p:nvSpPr>
        <p:spPr>
          <a:xfrm>
            <a:off x="381000" y="5562600"/>
            <a:ext cx="83058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Mengacu</a:t>
            </a:r>
            <a:r>
              <a:rPr lang="en-US" dirty="0"/>
              <a:t> </a:t>
            </a:r>
            <a:r>
              <a:rPr lang="en-US" dirty="0" err="1"/>
              <a:t>pada</a:t>
            </a:r>
            <a:r>
              <a:rPr lang="en-US" dirty="0"/>
              <a:t> </a:t>
            </a:r>
            <a:r>
              <a:rPr lang="en-US" dirty="0" err="1"/>
              <a:t>Peraturan</a:t>
            </a:r>
            <a:r>
              <a:rPr lang="en-US" dirty="0"/>
              <a:t> </a:t>
            </a:r>
            <a:r>
              <a:rPr lang="en-US" dirty="0" err="1"/>
              <a:t>Menteri</a:t>
            </a:r>
            <a:r>
              <a:rPr lang="en-US" dirty="0"/>
              <a:t> PPN/</a:t>
            </a:r>
            <a:r>
              <a:rPr lang="en-US" dirty="0" err="1"/>
              <a:t>Kepala</a:t>
            </a:r>
            <a:r>
              <a:rPr lang="en-US" dirty="0"/>
              <a:t> </a:t>
            </a:r>
            <a:r>
              <a:rPr lang="en-US" dirty="0" err="1"/>
              <a:t>Bappenas</a:t>
            </a:r>
            <a:r>
              <a:rPr lang="en-US" dirty="0"/>
              <a:t> </a:t>
            </a:r>
            <a:r>
              <a:rPr lang="en-US" dirty="0" err="1"/>
              <a:t>Nomor</a:t>
            </a:r>
            <a:r>
              <a:rPr lang="en-US" dirty="0"/>
              <a:t> 1 </a:t>
            </a:r>
            <a:r>
              <a:rPr lang="en-US" dirty="0" err="1"/>
              <a:t>Tahun</a:t>
            </a:r>
            <a:r>
              <a:rPr lang="en-US" dirty="0"/>
              <a:t> 2013 </a:t>
            </a:r>
            <a:r>
              <a:rPr lang="en-US" dirty="0" err="1"/>
              <a:t>tentang</a:t>
            </a:r>
            <a:r>
              <a:rPr lang="en-US" dirty="0"/>
              <a:t> Tata Cara </a:t>
            </a:r>
            <a:r>
              <a:rPr lang="en-US" dirty="0" err="1"/>
              <a:t>Koodinasi</a:t>
            </a:r>
            <a:r>
              <a:rPr lang="en-US" dirty="0"/>
              <a:t>, </a:t>
            </a:r>
            <a:r>
              <a:rPr lang="en-US" dirty="0" err="1"/>
              <a:t>Pemantauan</a:t>
            </a:r>
            <a:r>
              <a:rPr lang="en-US" dirty="0"/>
              <a:t>, </a:t>
            </a:r>
            <a:r>
              <a:rPr lang="en-US" dirty="0" err="1"/>
              <a:t>Evaluasi</a:t>
            </a:r>
            <a:r>
              <a:rPr lang="en-US" dirty="0"/>
              <a:t> </a:t>
            </a:r>
            <a:r>
              <a:rPr lang="en-US" dirty="0" err="1"/>
              <a:t>dan</a:t>
            </a:r>
            <a:r>
              <a:rPr lang="en-US" dirty="0"/>
              <a:t> </a:t>
            </a:r>
            <a:r>
              <a:rPr lang="en-US" dirty="0" err="1"/>
              <a:t>Pelaporan</a:t>
            </a:r>
            <a:r>
              <a:rPr lang="en-US" dirty="0"/>
              <a:t> </a:t>
            </a:r>
            <a:r>
              <a:rPr lang="en-US" dirty="0" err="1"/>
              <a:t>Strategi</a:t>
            </a:r>
            <a:r>
              <a:rPr lang="en-US" dirty="0"/>
              <a:t> </a:t>
            </a:r>
            <a:r>
              <a:rPr lang="en-US" dirty="0" err="1"/>
              <a:t>Nasional</a:t>
            </a:r>
            <a:r>
              <a:rPr lang="en-US" dirty="0"/>
              <a:t> </a:t>
            </a:r>
            <a:r>
              <a:rPr lang="en-US" dirty="0" err="1"/>
              <a:t>Pencegahan</a:t>
            </a:r>
            <a:r>
              <a:rPr lang="en-US" dirty="0"/>
              <a:t> </a:t>
            </a:r>
            <a:r>
              <a:rPr lang="en-US" dirty="0" err="1"/>
              <a:t>dan</a:t>
            </a:r>
            <a:r>
              <a:rPr lang="en-US" dirty="0"/>
              <a:t> </a:t>
            </a:r>
            <a:r>
              <a:rPr lang="en-US" dirty="0" err="1"/>
              <a:t>Pemberantasan</a:t>
            </a:r>
            <a:r>
              <a:rPr lang="en-US" dirty="0"/>
              <a:t> </a:t>
            </a:r>
            <a:r>
              <a:rPr lang="en-US" dirty="0" err="1"/>
              <a:t>Korupsi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Penanggungjawab dan Pelaksana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Penanggungjawab</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pemantauan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dan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evaluasi</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Aksi</a:t>
            </a:r>
            <a:r>
              <a:rPr kumimoji="0" lang="en-US" sz="3200" b="0" i="0" u="none" strike="noStrike" kern="1200" cap="none" spc="0" normalizeH="0" baseline="0" noProof="0" dirty="0">
                <a:ln>
                  <a:noFill/>
                </a:ln>
                <a:solidFill>
                  <a:schemeClr val="tx1"/>
                </a:solidFill>
                <a:effectLst/>
                <a:uLnTx/>
                <a:uFillTx/>
                <a:latin typeface="+mn-lt"/>
                <a:ea typeface="+mn-ea"/>
                <a:cs typeface="+mn-cs"/>
              </a:rPr>
              <a:t> PPK Daerah </a:t>
            </a:r>
            <a:r>
              <a:rPr kumimoji="0" lang="en-US" sz="3200" b="0" i="0" u="none" strike="noStrike" kern="1200" cap="none" spc="0" normalizeH="0" baseline="0" noProof="0" dirty="0" err="1">
                <a:ln>
                  <a:noFill/>
                </a:ln>
                <a:solidFill>
                  <a:schemeClr val="tx1"/>
                </a:solidFill>
                <a:effectLst/>
                <a:uLnTx/>
                <a:uFillTx/>
                <a:latin typeface="+mn-lt"/>
                <a:ea typeface="+mn-ea"/>
                <a:cs typeface="+mn-cs"/>
              </a:rPr>
              <a:t>adalah</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Kementerian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Dalam</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Negeri</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cq.Inspektorat</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Jenderal</a:t>
            </a:r>
            <a:r>
              <a:rPr kumimoji="0" lang="en-US" sz="3200" b="0" i="1" u="none" strike="noStrike" kern="1200" cap="none" spc="0" normalizeH="0" baseline="0" noProof="0" dirty="0">
                <a:ln>
                  <a:noFill/>
                </a:ln>
                <a:solidFill>
                  <a:schemeClr val="tx1"/>
                </a:solidFill>
                <a:effectLst/>
                <a:uLnTx/>
                <a:uFillTx/>
                <a:latin typeface="+mn-lt"/>
                <a:ea typeface="+mn-ea"/>
                <a:cs typeface="+mn-cs"/>
              </a:rPr>
              <a:t>)…..(Bab III.C point 1,huruf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Pelaksana</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pem</a:t>
            </a:r>
            <a:r>
              <a:rPr kumimoji="0" lang="id-ID" sz="3200" b="0" i="0" u="none" strike="noStrike" kern="1200" cap="none" spc="0" normalizeH="0" baseline="0" noProof="0" dirty="0">
                <a:ln>
                  <a:noFill/>
                </a:ln>
                <a:solidFill>
                  <a:schemeClr val="tx1"/>
                </a:solidFill>
                <a:effectLst/>
                <a:uLnTx/>
                <a:uFillTx/>
                <a:latin typeface="+mn-lt"/>
                <a:ea typeface="+mn-ea"/>
                <a:cs typeface="+mn-cs"/>
              </a:rPr>
              <a:t>a</a:t>
            </a:r>
            <a:r>
              <a:rPr kumimoji="0" lang="en-US" sz="3200" b="0" i="0" u="none" strike="noStrike" kern="1200" cap="none" spc="0" normalizeH="0" baseline="0" noProof="0" dirty="0" err="1">
                <a:ln>
                  <a:noFill/>
                </a:ln>
                <a:solidFill>
                  <a:schemeClr val="tx1"/>
                </a:solidFill>
                <a:effectLst/>
                <a:uLnTx/>
                <a:uFillTx/>
                <a:latin typeface="+mn-lt"/>
                <a:ea typeface="+mn-ea"/>
                <a:cs typeface="+mn-cs"/>
              </a:rPr>
              <a:t>ntauan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dan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evaluasi</a:t>
            </a:r>
            <a:r>
              <a:rPr kumimoji="0" lang="en-US" sz="3200" b="0" i="0" u="none" strike="noStrike" kern="1200" cap="none" spc="0" normalizeH="0" baseline="0" noProof="0" dirty="0">
                <a:ln>
                  <a:noFill/>
                </a:ln>
                <a:solidFill>
                  <a:schemeClr val="tx1"/>
                </a:solidFill>
                <a:effectLst/>
                <a:uLnTx/>
                <a:uFillTx/>
                <a:latin typeface="+mn-lt"/>
                <a:ea typeface="+mn-ea"/>
                <a:cs typeface="+mn-cs"/>
              </a:rPr>
              <a:t> PPK </a:t>
            </a:r>
            <a:r>
              <a:rPr kumimoji="0" lang="en-US" sz="3200" b="0" i="0" u="none" strike="noStrike" kern="1200" cap="none" spc="0" normalizeH="0" baseline="0" noProof="0" dirty="0" err="1">
                <a:ln>
                  <a:noFill/>
                </a:ln>
                <a:solidFill>
                  <a:schemeClr val="tx1"/>
                </a:solidFill>
                <a:effectLst/>
                <a:uLnTx/>
                <a:uFillTx/>
                <a:latin typeface="+mn-lt"/>
                <a:ea typeface="+mn-ea"/>
                <a:cs typeface="+mn-cs"/>
              </a:rPr>
              <a:t>Pemerintah</a:t>
            </a:r>
            <a:r>
              <a:rPr kumimoji="0" lang="en-US" sz="3200" b="0" i="0" u="none" strike="noStrike" kern="1200" cap="none" spc="0" normalizeH="0" baseline="0" noProof="0" dirty="0">
                <a:ln>
                  <a:noFill/>
                </a:ln>
                <a:solidFill>
                  <a:schemeClr val="tx1"/>
                </a:solidFill>
                <a:effectLst/>
                <a:uLnTx/>
                <a:uFillTx/>
                <a:latin typeface="+mn-lt"/>
                <a:ea typeface="+mn-ea"/>
                <a:cs typeface="+mn-cs"/>
              </a:rPr>
              <a:t> Daerah </a:t>
            </a:r>
            <a:r>
              <a:rPr kumimoji="0" lang="en-US" sz="3200" b="0" i="0" u="none" strike="noStrike" kern="1200" cap="none" spc="0" normalizeH="0" baseline="0" noProof="0" dirty="0" err="1">
                <a:ln>
                  <a:noFill/>
                </a:ln>
                <a:solidFill>
                  <a:schemeClr val="tx1"/>
                </a:solidFill>
                <a:effectLst/>
                <a:uLnTx/>
                <a:uFillTx/>
                <a:latin typeface="+mn-lt"/>
                <a:ea typeface="+mn-ea"/>
                <a:cs typeface="+mn-cs"/>
              </a:rPr>
              <a:t>ada</a:t>
            </a:r>
            <a:r>
              <a:rPr kumimoji="0" lang="id-ID" sz="3200" b="0" i="0" u="none" strike="noStrike" kern="1200" cap="none" spc="0" normalizeH="0" baseline="0" noProof="0" dirty="0">
                <a:ln>
                  <a:noFill/>
                </a:ln>
                <a:solidFill>
                  <a:schemeClr val="tx1"/>
                </a:solidFill>
                <a:effectLst/>
                <a:uLnTx/>
                <a:uFillTx/>
                <a:latin typeface="+mn-lt"/>
                <a:ea typeface="+mn-ea"/>
                <a:cs typeface="+mn-cs"/>
              </a:rPr>
              <a:t>l</a:t>
            </a:r>
            <a:r>
              <a:rPr kumimoji="0" lang="en-US" sz="3200" b="0" i="0" u="none" strike="noStrike" kern="1200" cap="none" spc="0" normalizeH="0" baseline="0" noProof="0" dirty="0">
                <a:ln>
                  <a:noFill/>
                </a:ln>
                <a:solidFill>
                  <a:schemeClr val="tx1"/>
                </a:solidFill>
                <a:effectLst/>
                <a:uLnTx/>
                <a:uFillTx/>
                <a:latin typeface="+mn-lt"/>
                <a:ea typeface="+mn-ea"/>
                <a:cs typeface="+mn-cs"/>
              </a:rPr>
              <a:t>ah </a:t>
            </a:r>
            <a:r>
              <a:rPr kumimoji="0" lang="en-US" sz="3200" b="0" i="0" u="none" strike="noStrike" kern="1200" cap="none" spc="0" normalizeH="0" baseline="0" noProof="0" dirty="0" err="1">
                <a:ln>
                  <a:noFill/>
                </a:ln>
                <a:solidFill>
                  <a:schemeClr val="tx1"/>
                </a:solidFill>
                <a:effectLst/>
                <a:uLnTx/>
                <a:uFillTx/>
                <a:latin typeface="+mn-lt"/>
                <a:ea typeface="+mn-ea"/>
                <a:cs typeface="+mn-cs"/>
              </a:rPr>
              <a:t>Inspektorat</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Provinsi</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dan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Kabupaten</a:t>
            </a:r>
            <a:r>
              <a:rPr kumimoji="0" lang="en-US" sz="3200" b="0" i="0" u="none" strike="noStrike" kern="1200" cap="none" spc="0" normalizeH="0" baseline="0" noProof="0" dirty="0">
                <a:ln>
                  <a:noFill/>
                </a:ln>
                <a:solidFill>
                  <a:schemeClr val="tx1"/>
                </a:solidFill>
                <a:effectLst/>
                <a:uLnTx/>
                <a:uFillTx/>
                <a:latin typeface="+mn-lt"/>
                <a:ea typeface="+mn-ea"/>
                <a:cs typeface="+mn-cs"/>
              </a:rPr>
              <a:t> Kota …. </a:t>
            </a:r>
            <a:r>
              <a:rPr kumimoji="0" lang="en-US" sz="3200" b="0" i="1" u="none" strike="noStrike" kern="1200" cap="none" spc="0" normalizeH="0" baseline="0" noProof="0" dirty="0">
                <a:ln>
                  <a:noFill/>
                </a:ln>
                <a:solidFill>
                  <a:schemeClr val="tx1"/>
                </a:solidFill>
                <a:effectLst/>
                <a:uLnTx/>
                <a:uFillTx/>
                <a:latin typeface="+mn-lt"/>
                <a:ea typeface="+mn-ea"/>
                <a:cs typeface="+mn-cs"/>
              </a:rPr>
              <a:t>(Bab III.C point 1,huruf 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Pelaksana</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pelaporan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capaian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Aksi</a:t>
            </a:r>
            <a:r>
              <a:rPr kumimoji="0" lang="en-US" sz="3200" b="0" i="0" u="none" strike="noStrike" kern="1200" cap="none" spc="0" normalizeH="0" baseline="0" noProof="0" dirty="0">
                <a:ln>
                  <a:noFill/>
                </a:ln>
                <a:solidFill>
                  <a:schemeClr val="tx1"/>
                </a:solidFill>
                <a:effectLst/>
                <a:uLnTx/>
                <a:uFillTx/>
                <a:latin typeface="+mn-lt"/>
                <a:ea typeface="+mn-ea"/>
                <a:cs typeface="+mn-cs"/>
              </a:rPr>
              <a:t> PPK Daerah </a:t>
            </a:r>
            <a:r>
              <a:rPr kumimoji="0" lang="en-US" sz="3200" b="0" i="0" u="none" strike="noStrike" kern="1200" cap="none" spc="0" normalizeH="0" baseline="0" noProof="0" dirty="0" err="1">
                <a:ln>
                  <a:noFill/>
                </a:ln>
                <a:solidFill>
                  <a:schemeClr val="tx1"/>
                </a:solidFill>
                <a:effectLst/>
                <a:uLnTx/>
                <a:uFillTx/>
                <a:latin typeface="+mn-lt"/>
                <a:ea typeface="+mn-ea"/>
                <a:cs typeface="+mn-cs"/>
              </a:rPr>
              <a:t>adalah</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1" u="none" strike="noStrike" kern="1200" cap="none" spc="0" normalizeH="0" baseline="0" noProof="0" dirty="0">
                <a:ln>
                  <a:noFill/>
                </a:ln>
                <a:solidFill>
                  <a:schemeClr val="tx1"/>
                </a:solidFill>
                <a:effectLst/>
                <a:uLnTx/>
                <a:uFillTx/>
                <a:latin typeface="+mn-lt"/>
                <a:ea typeface="+mn-ea"/>
                <a:cs typeface="+mn-cs"/>
              </a:rPr>
              <a:t>focal point </a:t>
            </a:r>
            <a:r>
              <a:rPr kumimoji="0" lang="en-US" sz="3200" b="0" i="0" u="none" strike="noStrike" kern="1200" cap="none" spc="0" normalizeH="0" baseline="0" noProof="0" dirty="0">
                <a:ln>
                  <a:noFill/>
                </a:ln>
                <a:solidFill>
                  <a:schemeClr val="tx1"/>
                </a:solidFill>
                <a:effectLst/>
                <a:uLnTx/>
                <a:uFillTx/>
                <a:latin typeface="+mn-lt"/>
                <a:ea typeface="+mn-ea"/>
                <a:cs typeface="+mn-cs"/>
              </a:rPr>
              <a:t>di </a:t>
            </a:r>
            <a:r>
              <a:rPr kumimoji="0" lang="en-US" sz="3200" b="0" i="0" u="none" strike="noStrike" kern="1200" cap="none" spc="0" normalizeH="0" baseline="0" noProof="0" dirty="0" err="1">
                <a:ln>
                  <a:noFill/>
                </a:ln>
                <a:solidFill>
                  <a:schemeClr val="tx1"/>
                </a:solidFill>
                <a:effectLst/>
                <a:uLnTx/>
                <a:uFillTx/>
                <a:latin typeface="+mn-lt"/>
                <a:ea typeface="+mn-ea"/>
                <a:cs typeface="+mn-cs"/>
              </a:rPr>
              <a:t>masing-masing</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provinsi</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dan</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kabupaten</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en-US" sz="3200" b="0" i="0" u="none" strike="noStrike" kern="1200" cap="none" spc="0" normalizeH="0" baseline="0" noProof="0" dirty="0" err="1">
                <a:ln>
                  <a:noFill/>
                </a:ln>
                <a:solidFill>
                  <a:schemeClr val="tx1"/>
                </a:solidFill>
                <a:effectLst/>
                <a:uLnTx/>
                <a:uFillTx/>
                <a:latin typeface="+mn-lt"/>
                <a:ea typeface="+mn-ea"/>
                <a:cs typeface="+mn-cs"/>
              </a:rPr>
              <a:t>kota</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1" u="none" strike="noStrike" kern="1200" cap="none" spc="0" normalizeH="0" baseline="0" noProof="0" dirty="0">
                <a:ln>
                  <a:noFill/>
                </a:ln>
                <a:solidFill>
                  <a:schemeClr val="tx1"/>
                </a:solidFill>
                <a:effectLst/>
                <a:uLnTx/>
                <a:uFillTx/>
                <a:latin typeface="+mn-lt"/>
                <a:ea typeface="+mn-ea"/>
                <a:cs typeface="+mn-cs"/>
              </a:rPr>
              <a:t>(Bab III.C point 1,huruf 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4667</Words>
  <Application>Microsoft Office PowerPoint</Application>
  <PresentationFormat>On-screen Show (4:3)</PresentationFormat>
  <Paragraphs>871</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CHECKPOINT PEMANTAUAN</vt:lpstr>
      <vt:lpstr>CONTOH F8K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AKSI PENCEGAHAN DAN PEMBERANTASAN KORUPSI PEMERINTAH DAERAH TAHUN 2016-2017</dc:title>
  <dc:creator>eddy</dc:creator>
  <cp:lastModifiedBy>erwin</cp:lastModifiedBy>
  <cp:revision>70</cp:revision>
  <cp:lastPrinted>2017-03-23T02:52:29Z</cp:lastPrinted>
  <dcterms:created xsi:type="dcterms:W3CDTF">2017-02-13T05:34:25Z</dcterms:created>
  <dcterms:modified xsi:type="dcterms:W3CDTF">2017-03-27T02:50:30Z</dcterms:modified>
</cp:coreProperties>
</file>