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4" r:id="rId16"/>
    <p:sldId id="271" r:id="rId17"/>
    <p:sldId id="272" r:id="rId18"/>
    <p:sldId id="273" r:id="rId19"/>
    <p:sldId id="275" r:id="rId20"/>
    <p:sldId id="277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FE28-F0FC-4E0E-A6C4-2F0D1A86ADE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699B-9A18-484B-B568-B9ADFFD8F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07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FE28-F0FC-4E0E-A6C4-2F0D1A86ADE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699B-9A18-484B-B568-B9ADFFD8F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22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FE28-F0FC-4E0E-A6C4-2F0D1A86ADE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699B-9A18-484B-B568-B9ADFFD8F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66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FE28-F0FC-4E0E-A6C4-2F0D1A86ADE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699B-9A18-484B-B568-B9ADFFD8F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77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FE28-F0FC-4E0E-A6C4-2F0D1A86ADE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699B-9A18-484B-B568-B9ADFFD8F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25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FE28-F0FC-4E0E-A6C4-2F0D1A86ADE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699B-9A18-484B-B568-B9ADFFD8F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98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FE28-F0FC-4E0E-A6C4-2F0D1A86ADE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699B-9A18-484B-B568-B9ADFFD8F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90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FE28-F0FC-4E0E-A6C4-2F0D1A86ADE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699B-9A18-484B-B568-B9ADFFD8F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17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FE28-F0FC-4E0E-A6C4-2F0D1A86ADE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699B-9A18-484B-B568-B9ADFFD8F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17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FE28-F0FC-4E0E-A6C4-2F0D1A86ADE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699B-9A18-484B-B568-B9ADFFD8F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11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FE28-F0FC-4E0E-A6C4-2F0D1A86ADE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699B-9A18-484B-B568-B9ADFFD8F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0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DFE28-F0FC-4E0E-A6C4-2F0D1A86ADE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B699B-9A18-484B-B568-B9ADFFD8F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42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ANALOG to DIGITAL CONVERTER(ADC)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2298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ADGDR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937" y="1058092"/>
            <a:ext cx="9746864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4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ADGDR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74" y="1825625"/>
            <a:ext cx="10922726" cy="4351338"/>
          </a:xfrm>
        </p:spPr>
        <p:txBody>
          <a:bodyPr/>
          <a:lstStyle/>
          <a:p>
            <a:r>
              <a:rPr lang="en-IN" dirty="0"/>
              <a:t>while(!(LPC_ADC-&gt;ADGDR &amp; 0X80000000)); // </a:t>
            </a:r>
            <a:r>
              <a:rPr lang="en-IN" sz="2000" dirty="0">
                <a:solidFill>
                  <a:srgbClr val="FF0000"/>
                </a:solidFill>
              </a:rPr>
              <a:t>waiting for done bit to become high</a:t>
            </a:r>
          </a:p>
          <a:p>
            <a:pPr marL="0" indent="0">
              <a:buNone/>
            </a:pPr>
            <a:r>
              <a:rPr lang="en-IN" dirty="0"/>
              <a:t>// or while((LPC_ADC-&gt;ADGDR &amp;1&lt;&lt; 31)==0); </a:t>
            </a:r>
          </a:p>
          <a:p>
            <a:pPr marL="457200" lvl="1" indent="0">
              <a:buNone/>
            </a:pPr>
            <a:r>
              <a:rPr lang="en-IN" dirty="0"/>
              <a:t>X = (LPC_ADC-&gt;ADGDR&gt;&gt;</a:t>
            </a:r>
            <a:r>
              <a:rPr lang="en-IN"/>
              <a:t>4)&amp; </a:t>
            </a:r>
            <a:r>
              <a:rPr lang="en-IN" dirty="0"/>
              <a:t>0XFFF;</a:t>
            </a:r>
          </a:p>
        </p:txBody>
      </p:sp>
    </p:spTree>
    <p:extLst>
      <p:ext uri="{BB962C8B-B14F-4D97-AF65-F5344CB8AC3E}">
        <p14:creationId xmlns:p14="http://schemas.microsoft.com/office/powerpoint/2010/main" val="100200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0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A/D Data Register(ADDR0 TO ADDR7)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783"/>
            <a:ext cx="10515600" cy="4975180"/>
          </a:xfrm>
        </p:spPr>
        <p:txBody>
          <a:bodyPr/>
          <a:lstStyle/>
          <a:p>
            <a:r>
              <a:rPr lang="en-IN" dirty="0"/>
              <a:t>A/D data registers hold the result of last conversion for each channel.</a:t>
            </a:r>
          </a:p>
          <a:p>
            <a:r>
              <a:rPr lang="en-IN" dirty="0"/>
              <a:t>The completion of A/D conversion is specified by DONE bit 31</a:t>
            </a:r>
            <a:r>
              <a:rPr lang="en-IN" baseline="30000" dirty="0"/>
              <a:t>st</a:t>
            </a:r>
            <a:r>
              <a:rPr lang="en-IN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57" y="2495914"/>
            <a:ext cx="10825843" cy="420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9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ADINTEN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607" y="1048858"/>
            <a:ext cx="7571015" cy="580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98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783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A/D STATUS REGISTER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782" y="1371728"/>
            <a:ext cx="8782595" cy="53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01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0" y="351246"/>
            <a:ext cx="10515600" cy="483327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Basic ADC configurations and accessing the digital value</a:t>
            </a:r>
            <a:br>
              <a:rPr lang="en-IN" sz="3200" b="1" dirty="0">
                <a:solidFill>
                  <a:srgbClr val="C00000"/>
                </a:solidFill>
              </a:rPr>
            </a:br>
            <a:r>
              <a:rPr lang="en-IN" sz="3200" dirty="0"/>
              <a:t> </a:t>
            </a:r>
            <a:r>
              <a:rPr lang="en-IN" sz="3200" b="1" dirty="0">
                <a:solidFill>
                  <a:srgbClr val="C00000"/>
                </a:solidFill>
              </a:rPr>
              <a:t>p1.31 as AD0.5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1966"/>
            <a:ext cx="10515600" cy="556477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3000" dirty="0" err="1"/>
              <a:t>int</a:t>
            </a:r>
            <a:r>
              <a:rPr lang="en-IN" sz="3000" dirty="0"/>
              <a:t> main()</a:t>
            </a:r>
          </a:p>
          <a:p>
            <a:pPr marL="0" indent="0">
              <a:buNone/>
            </a:pPr>
            <a:r>
              <a:rPr lang="en-IN" dirty="0"/>
              <a:t>{	</a:t>
            </a:r>
            <a:r>
              <a:rPr lang="en-IN" sz="3800" dirty="0" err="1"/>
              <a:t>SystemInit</a:t>
            </a:r>
            <a:r>
              <a:rPr lang="en-IN" sz="3800" dirty="0"/>
              <a:t>();</a:t>
            </a:r>
          </a:p>
          <a:p>
            <a:pPr marL="0" indent="0">
              <a:buNone/>
            </a:pPr>
            <a:r>
              <a:rPr lang="en-IN" sz="3800" dirty="0"/>
              <a:t>	</a:t>
            </a:r>
            <a:r>
              <a:rPr lang="en-IN" sz="3800" dirty="0" err="1"/>
              <a:t>SystemCoreClockUpdate</a:t>
            </a:r>
            <a:r>
              <a:rPr lang="en-IN" sz="3800" dirty="0"/>
              <a:t> ();</a:t>
            </a:r>
          </a:p>
          <a:p>
            <a:pPr marL="0" indent="0">
              <a:buNone/>
            </a:pPr>
            <a:endParaRPr lang="en-IN" sz="3800" dirty="0"/>
          </a:p>
          <a:p>
            <a:pPr marL="0" indent="0">
              <a:buNone/>
            </a:pPr>
            <a:r>
              <a:rPr lang="en-IN" sz="3800" dirty="0"/>
              <a:t>	LPC_SC-&gt;PCONP= 1&lt;&lt;12;//To enable ADC</a:t>
            </a:r>
          </a:p>
          <a:p>
            <a:pPr marL="0" indent="0"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LPC_SC-&gt;PCONP |= (1&lt;&lt;15); //</a:t>
            </a:r>
            <a:r>
              <a:rPr lang="en-US" sz="3500" b="0" i="0" u="none" strike="noStrike" baseline="0" dirty="0">
                <a:solidFill>
                  <a:srgbClr val="000000"/>
                </a:solidFill>
              </a:rPr>
              <a:t>Power for GPIO block 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800" dirty="0"/>
              <a:t>	LPC_PINCON-&gt;PINSEL3 = 3&lt;&lt;30; //0XC0000000</a:t>
            </a:r>
          </a:p>
          <a:p>
            <a:pPr marL="914400" lvl="2" indent="0">
              <a:buNone/>
            </a:pPr>
            <a:r>
              <a:rPr lang="en-IN" sz="3800" dirty="0"/>
              <a:t>LPC_ADC-&gt;ADCR = (1&lt;&lt;5)|(1&lt;&lt;21)|(1&lt;&lt;24);//AD0.5, start conversion and operational</a:t>
            </a:r>
          </a:p>
          <a:p>
            <a:pPr marL="914400" lvl="2" indent="0">
              <a:buNone/>
            </a:pPr>
            <a:r>
              <a:rPr lang="en-IN" sz="3800" dirty="0"/>
              <a:t>While(1)</a:t>
            </a:r>
          </a:p>
          <a:p>
            <a:pPr marL="914400" lvl="2" indent="0">
              <a:buNone/>
            </a:pPr>
            <a:r>
              <a:rPr lang="en-IN" sz="3800" dirty="0"/>
              <a:t>{</a:t>
            </a:r>
          </a:p>
          <a:p>
            <a:pPr marL="914400" lvl="2" indent="0">
              <a:buNone/>
            </a:pPr>
            <a:r>
              <a:rPr lang="en-IN" sz="3800" dirty="0"/>
              <a:t>while</a:t>
            </a:r>
            <a:r>
              <a:rPr lang="en-IN" sz="4000" dirty="0"/>
              <a:t>(LPC_ADC-&gt;ADGDR &amp;1&lt;&lt; 31)==0</a:t>
            </a:r>
            <a:r>
              <a:rPr lang="en-IN" sz="3800" dirty="0"/>
              <a:t>); //wait till 'done' bit is 1, indicates conversion complete</a:t>
            </a:r>
          </a:p>
          <a:p>
            <a:pPr marL="914400" lvl="2" indent="0">
              <a:buNone/>
            </a:pPr>
            <a:endParaRPr lang="en-IN" sz="3800" dirty="0"/>
          </a:p>
          <a:p>
            <a:pPr marL="914400" lvl="2" indent="0">
              <a:buNone/>
            </a:pPr>
            <a:r>
              <a:rPr lang="en-IN" sz="3800" dirty="0" err="1"/>
              <a:t>adc_temp</a:t>
            </a:r>
            <a:r>
              <a:rPr lang="en-IN" sz="3800" dirty="0"/>
              <a:t> = LPC_ADC-&gt;ADGDR;</a:t>
            </a:r>
          </a:p>
          <a:p>
            <a:pPr marL="914400" lvl="2" indent="0">
              <a:buNone/>
            </a:pPr>
            <a:r>
              <a:rPr lang="en-IN" sz="3800" dirty="0" err="1"/>
              <a:t>adc_temp</a:t>
            </a:r>
            <a:r>
              <a:rPr lang="en-IN" sz="3800" dirty="0"/>
              <a:t> &gt;&gt;= 4;</a:t>
            </a:r>
          </a:p>
          <a:p>
            <a:pPr marL="914400" lvl="2" indent="0">
              <a:buNone/>
            </a:pPr>
            <a:r>
              <a:rPr lang="en-IN" sz="3800" dirty="0" err="1"/>
              <a:t>adc_temp</a:t>
            </a:r>
            <a:r>
              <a:rPr lang="en-IN" sz="3800" dirty="0"/>
              <a:t> &amp;= 0x00000FFF; //12 bit ADC</a:t>
            </a:r>
          </a:p>
          <a:p>
            <a:pPr marL="914400" lvl="2" indent="0">
              <a:buNone/>
            </a:pPr>
            <a:endParaRPr lang="en-IN" sz="3800" dirty="0"/>
          </a:p>
          <a:p>
            <a:pPr marL="914400" lvl="2" indent="0">
              <a:buNone/>
            </a:pPr>
            <a:r>
              <a:rPr lang="en-IN" sz="3800" dirty="0" err="1"/>
              <a:t>in_vtg</a:t>
            </a:r>
            <a:r>
              <a:rPr lang="en-IN" sz="3800" dirty="0"/>
              <a:t> = (((float)</a:t>
            </a:r>
            <a:r>
              <a:rPr lang="en-IN" sz="3800" dirty="0" err="1"/>
              <a:t>adc_temp</a:t>
            </a:r>
            <a:r>
              <a:rPr lang="en-IN" sz="3800" dirty="0"/>
              <a:t> * (float)</a:t>
            </a:r>
            <a:r>
              <a:rPr lang="en-IN" sz="3800" dirty="0" err="1"/>
              <a:t>Ref_Vtg</a:t>
            </a:r>
            <a:r>
              <a:rPr lang="en-IN" sz="3800" dirty="0"/>
              <a:t>))/((float)</a:t>
            </a:r>
            <a:r>
              <a:rPr lang="en-IN" sz="3800" dirty="0" err="1"/>
              <a:t>Full_Scale</a:t>
            </a:r>
            <a:r>
              <a:rPr lang="en-IN" sz="3800" dirty="0"/>
              <a:t>);</a:t>
            </a:r>
          </a:p>
          <a:p>
            <a:pPr marL="914400" lvl="2" indent="0">
              <a:buNone/>
            </a:pPr>
            <a:r>
              <a:rPr lang="en-IN" sz="3800" dirty="0"/>
              <a:t> //calculating input </a:t>
            </a:r>
            <a:r>
              <a:rPr lang="en-IN" sz="3800" dirty="0" err="1"/>
              <a:t>analog</a:t>
            </a:r>
            <a:r>
              <a:rPr lang="en-IN" sz="3800" dirty="0"/>
              <a:t> voltage</a:t>
            </a:r>
          </a:p>
          <a:p>
            <a:pPr marL="914400" lvl="2" indent="0">
              <a:buNone/>
            </a:pPr>
            <a:r>
              <a:rPr lang="en-IN" sz="3800" dirty="0" err="1"/>
              <a:t>sprintf</a:t>
            </a:r>
            <a:r>
              <a:rPr lang="en-IN" sz="3800" dirty="0"/>
              <a:t>(vtg,"%3.2fV",in_vtg);  //convert the readings into string to display on LCD, defined in </a:t>
            </a:r>
            <a:r>
              <a:rPr lang="en-IN" sz="3800" dirty="0" err="1"/>
              <a:t>stdio.h</a:t>
            </a:r>
            <a:endParaRPr lang="en-IN" sz="3800" dirty="0"/>
          </a:p>
          <a:p>
            <a:pPr marL="914400" lvl="2" indent="0">
              <a:buNone/>
            </a:pPr>
            <a:r>
              <a:rPr lang="en-IN" sz="3800" dirty="0" err="1"/>
              <a:t>sprintf</a:t>
            </a:r>
            <a:r>
              <a:rPr lang="en-IN" sz="3800" dirty="0"/>
              <a:t>(</a:t>
            </a:r>
            <a:r>
              <a:rPr lang="en-IN" sz="3800" dirty="0" err="1"/>
              <a:t>dval</a:t>
            </a:r>
            <a:r>
              <a:rPr lang="en-IN" sz="3800" dirty="0"/>
              <a:t>,"%x",</a:t>
            </a:r>
            <a:r>
              <a:rPr lang="en-IN" sz="3800" dirty="0" err="1"/>
              <a:t>adc_temp</a:t>
            </a:r>
            <a:r>
              <a:rPr lang="en-IN" sz="3800" dirty="0"/>
              <a:t>); //digital equivalent</a:t>
            </a:r>
          </a:p>
          <a:p>
            <a:pPr marL="914400" lvl="2" indent="0">
              <a:buNone/>
            </a:pPr>
            <a:r>
              <a:rPr lang="en-IN" sz="3800" dirty="0"/>
              <a:t>//code to display on LCD</a:t>
            </a:r>
          </a:p>
          <a:p>
            <a:pPr marL="914400" lvl="2" indent="0">
              <a:buNone/>
            </a:pPr>
            <a:r>
              <a:rPr lang="en-IN" sz="3800" dirty="0"/>
              <a:t>}</a:t>
            </a:r>
          </a:p>
          <a:p>
            <a:pPr marL="914400" lvl="2" indent="0">
              <a:buNone/>
            </a:pPr>
            <a:r>
              <a:rPr lang="en-IN" sz="3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5447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1" y="156882"/>
            <a:ext cx="10515600" cy="679904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C00000"/>
                </a:solidFill>
              </a:rPr>
              <a:t>Display the </a:t>
            </a:r>
            <a:r>
              <a:rPr lang="en-IN" sz="3600" b="1" dirty="0" err="1">
                <a:solidFill>
                  <a:srgbClr val="C00000"/>
                </a:solidFill>
              </a:rPr>
              <a:t>analog</a:t>
            </a:r>
            <a:r>
              <a:rPr lang="en-IN" sz="3600" b="1" dirty="0">
                <a:solidFill>
                  <a:srgbClr val="C00000"/>
                </a:solidFill>
              </a:rPr>
              <a:t> input voltage and its digital equivalent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4902" y="875975"/>
            <a:ext cx="5865223" cy="602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36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633" y="233063"/>
            <a:ext cx="6919648" cy="3359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916" b="50333"/>
          <a:stretch/>
        </p:blipFill>
        <p:spPr>
          <a:xfrm>
            <a:off x="0" y="3592286"/>
            <a:ext cx="11775819" cy="276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61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787" t="1465" r="2787" b="9726"/>
          <a:stretch/>
        </p:blipFill>
        <p:spPr>
          <a:xfrm>
            <a:off x="704307" y="2898926"/>
            <a:ext cx="3750128" cy="39590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40" y="248944"/>
            <a:ext cx="3061062" cy="242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68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477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ADC with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4217"/>
            <a:ext cx="10515600" cy="5092746"/>
          </a:xfrm>
        </p:spPr>
        <p:txBody>
          <a:bodyPr/>
          <a:lstStyle/>
          <a:p>
            <a:r>
              <a:rPr lang="en-IN" dirty="0"/>
              <a:t>SFRs:	</a:t>
            </a:r>
          </a:p>
          <a:p>
            <a:pPr lvl="1"/>
            <a:r>
              <a:rPr lang="en-IN" dirty="0"/>
              <a:t>ADINTEN :  To enable the interrupts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13" y="2077728"/>
            <a:ext cx="8457671" cy="233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7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864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ADC IN LPC1768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ADC uses Successive Approximation method for </a:t>
            </a:r>
            <a:r>
              <a:rPr lang="en-IN" dirty="0" err="1"/>
              <a:t>analog</a:t>
            </a:r>
            <a:r>
              <a:rPr lang="en-IN" dirty="0"/>
              <a:t> to digital conversion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2971119"/>
            <a:ext cx="5496062" cy="249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14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658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AD0INTEN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420" y="1825625"/>
            <a:ext cx="7416711" cy="408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79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034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Find the difference between the digital value AD0.4 and AD0.5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3100" dirty="0" err="1"/>
              <a:t>int</a:t>
            </a:r>
            <a:r>
              <a:rPr lang="en-IN" sz="3100" dirty="0"/>
              <a:t> main()</a:t>
            </a:r>
          </a:p>
          <a:p>
            <a:pPr marL="0" indent="0">
              <a:buNone/>
            </a:pPr>
            <a:r>
              <a:rPr lang="en-IN" sz="3100" dirty="0"/>
              <a:t>{</a:t>
            </a:r>
          </a:p>
          <a:p>
            <a:pPr marL="0" indent="0">
              <a:buNone/>
            </a:pPr>
            <a:r>
              <a:rPr lang="en-IN" sz="3100" dirty="0"/>
              <a:t>	</a:t>
            </a:r>
            <a:r>
              <a:rPr lang="en-IN" sz="3100" dirty="0" err="1"/>
              <a:t>SystemInit</a:t>
            </a:r>
            <a:r>
              <a:rPr lang="en-IN" sz="3100" dirty="0"/>
              <a:t>();</a:t>
            </a:r>
          </a:p>
          <a:p>
            <a:pPr marL="0" indent="0">
              <a:buNone/>
            </a:pPr>
            <a:r>
              <a:rPr lang="en-IN" sz="3100" dirty="0"/>
              <a:t>	</a:t>
            </a:r>
            <a:r>
              <a:rPr lang="en-IN" sz="3100" dirty="0" err="1"/>
              <a:t>SystemCoreClockUpdate</a:t>
            </a:r>
            <a:r>
              <a:rPr lang="en-IN" sz="3100" dirty="0"/>
              <a:t>();</a:t>
            </a:r>
          </a:p>
          <a:p>
            <a:pPr marL="0" indent="0">
              <a:buNone/>
            </a:pPr>
            <a:r>
              <a:rPr lang="en-IN" sz="3100" dirty="0"/>
              <a:t>            LPC_PINCON-&gt;PINSEL3 = 0xF0000000; //p1.30 as AD0.4</a:t>
            </a:r>
          </a:p>
          <a:p>
            <a:pPr marL="0" indent="0">
              <a:buNone/>
            </a:pPr>
            <a:r>
              <a:rPr lang="en-IN" sz="3100" dirty="0"/>
              <a:t>	LPC_SC_PCONP | =1&lt;&lt;12;</a:t>
            </a:r>
          </a:p>
          <a:p>
            <a:pPr marL="0" indent="0">
              <a:buNone/>
            </a:pPr>
            <a:r>
              <a:rPr lang="en-IN" sz="3100" dirty="0"/>
              <a:t>	LPC_ADC-&gt;ADCR = 1&lt;&lt;4 | 1&lt;&lt;5 | 1&lt;&lt;16 |1&lt;&lt;21;</a:t>
            </a:r>
          </a:p>
          <a:p>
            <a:pPr marL="0" indent="0">
              <a:buNone/>
            </a:pPr>
            <a:r>
              <a:rPr lang="en-IN" sz="3100" dirty="0"/>
              <a:t>	LPC_ADC_ADINTEN = 1&lt;&lt;4 | 1&lt;&lt;5;</a:t>
            </a:r>
          </a:p>
          <a:p>
            <a:pPr marL="0" indent="0">
              <a:buNone/>
            </a:pPr>
            <a:r>
              <a:rPr lang="en-IN" sz="3100" dirty="0"/>
              <a:t>	</a:t>
            </a:r>
            <a:r>
              <a:rPr lang="en-IN" sz="3100" dirty="0" err="1"/>
              <a:t>NVIC_EnableIRQ</a:t>
            </a:r>
            <a:r>
              <a:rPr lang="en-IN" sz="3100" dirty="0"/>
              <a:t>(</a:t>
            </a:r>
            <a:r>
              <a:rPr lang="en-IN" sz="3100" dirty="0" err="1"/>
              <a:t>ADC_IRQn</a:t>
            </a:r>
            <a:r>
              <a:rPr lang="en-IN" sz="3100" dirty="0"/>
              <a:t>);</a:t>
            </a:r>
          </a:p>
          <a:p>
            <a:pPr marL="0" indent="0">
              <a:buNone/>
            </a:pPr>
            <a:r>
              <a:rPr lang="en-IN" sz="3100" dirty="0"/>
              <a:t>	while(1);</a:t>
            </a:r>
          </a:p>
          <a:p>
            <a:pPr marL="0" indent="0">
              <a:buNone/>
            </a:pPr>
            <a:r>
              <a:rPr lang="en-IN" sz="3100" dirty="0"/>
              <a:t>}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89373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658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Find the difference between the digital value AD0.4 and AD0.5  contd..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ADC_IRQHandler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{	</a:t>
            </a:r>
            <a:r>
              <a:rPr lang="en-IN" dirty="0" err="1"/>
              <a:t>int</a:t>
            </a:r>
            <a:r>
              <a:rPr lang="en-IN" dirty="0"/>
              <a:t> x;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channel, temp1, temp2;</a:t>
            </a:r>
          </a:p>
          <a:p>
            <a:pPr marL="0" indent="0">
              <a:buNone/>
            </a:pPr>
            <a:r>
              <a:rPr lang="en-IN" dirty="0"/>
              <a:t>	X = LPC_ADC-&gt;ADSTAT;</a:t>
            </a:r>
          </a:p>
          <a:p>
            <a:pPr marL="0" indent="0">
              <a:buNone/>
            </a:pPr>
            <a:r>
              <a:rPr lang="en-IN" dirty="0"/>
              <a:t>	X=X &amp; 3&lt;&lt;4;</a:t>
            </a:r>
          </a:p>
          <a:p>
            <a:pPr marL="0" indent="0">
              <a:buNone/>
            </a:pPr>
            <a:r>
              <a:rPr lang="en-IN" dirty="0"/>
              <a:t>	if (X ==1&lt;&lt;4)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temp1 = LPC_ADC-&gt;ADDR4&gt;&gt;4;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elseif</a:t>
            </a:r>
            <a:r>
              <a:rPr lang="en-IN" dirty="0"/>
              <a:t> (X ==1&lt;&lt;5)</a:t>
            </a:r>
          </a:p>
          <a:p>
            <a:pPr marL="0" indent="0">
              <a:buNone/>
            </a:pPr>
            <a:r>
              <a:rPr lang="en-IN" dirty="0"/>
              <a:t>		{ temp2 = LPC_ADC-&gt;ADDR5&gt;&gt;4;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//COMPLETE THE CODE TO DISPLAY THE DIFFERENCE ON MULTIPLEXED SEGMENTS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267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ADC of LPC 1768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7" y="1303111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/>
              <a:t>Commonly used range 0 to 3.3V</a:t>
            </a:r>
          </a:p>
          <a:p>
            <a:r>
              <a:rPr lang="en-IN" sz="2400" dirty="0"/>
              <a:t>12-bit ADC </a:t>
            </a:r>
          </a:p>
          <a:p>
            <a:r>
              <a:rPr lang="en-IN" sz="2400" dirty="0"/>
              <a:t>Maximum of 8 multiplexed </a:t>
            </a:r>
            <a:r>
              <a:rPr lang="en-IN" sz="2400" dirty="0" err="1"/>
              <a:t>analog</a:t>
            </a:r>
            <a:r>
              <a:rPr lang="en-IN" sz="2400" dirty="0"/>
              <a:t> inputs are supported</a:t>
            </a:r>
          </a:p>
          <a:p>
            <a:endParaRPr lang="en-IN" sz="2400" dirty="0"/>
          </a:p>
          <a:p>
            <a:r>
              <a:rPr lang="en-IN" sz="2400" dirty="0"/>
              <a:t>Smallest voltage that cause variation in digital output is referred as </a:t>
            </a:r>
            <a:r>
              <a:rPr lang="en-IN" sz="2400" b="1" dirty="0">
                <a:solidFill>
                  <a:srgbClr val="0070C0"/>
                </a:solidFill>
              </a:rPr>
              <a:t>resolution of ADC </a:t>
            </a:r>
            <a:r>
              <a:rPr lang="en-IN" sz="2400" dirty="0"/>
              <a:t>and is (</a:t>
            </a:r>
            <a:r>
              <a:rPr lang="en-IN" sz="2400" dirty="0" err="1"/>
              <a:t>Vrefp-Vrefn</a:t>
            </a:r>
            <a:r>
              <a:rPr lang="en-IN" sz="2400" dirty="0"/>
              <a:t>)/2^N, Ex: 3.3/2^12 = 0.805 mV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 err="1"/>
              <a:t>Vanalog</a:t>
            </a:r>
            <a:r>
              <a:rPr lang="en-IN" sz="2400" b="1" dirty="0"/>
              <a:t>= (VREFP / 2^N) (Decimal Equivalent of Digital value(in binary))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0349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07" y="0"/>
            <a:ext cx="10364556" cy="51134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2102" y="5518435"/>
            <a:ext cx="3435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Internally </a:t>
            </a:r>
            <a:r>
              <a:rPr lang="en-IN" b="1" dirty="0" err="1">
                <a:solidFill>
                  <a:srgbClr val="C00000"/>
                </a:solidFill>
              </a:rPr>
              <a:t>availabale</a:t>
            </a:r>
            <a:r>
              <a:rPr lang="en-IN" b="1" dirty="0">
                <a:solidFill>
                  <a:srgbClr val="C00000"/>
                </a:solidFill>
              </a:rPr>
              <a:t> on the kit</a:t>
            </a:r>
          </a:p>
          <a:p>
            <a:r>
              <a:rPr lang="en-IN" b="1" dirty="0">
                <a:solidFill>
                  <a:srgbClr val="C00000"/>
                </a:solidFill>
              </a:rPr>
              <a:t>AD0.4    P1.30 in </a:t>
            </a:r>
            <a:r>
              <a:rPr lang="en-IN" b="1" dirty="0" err="1">
                <a:solidFill>
                  <a:srgbClr val="C00000"/>
                </a:solidFill>
              </a:rPr>
              <a:t>fn</a:t>
            </a:r>
            <a:r>
              <a:rPr lang="en-IN" b="1" dirty="0">
                <a:solidFill>
                  <a:srgbClr val="C00000"/>
                </a:solidFill>
              </a:rPr>
              <a:t> 3</a:t>
            </a:r>
          </a:p>
          <a:p>
            <a:r>
              <a:rPr lang="en-IN" b="1" dirty="0">
                <a:solidFill>
                  <a:srgbClr val="C00000"/>
                </a:solidFill>
              </a:rPr>
              <a:t>AD0.5   P1.31 in </a:t>
            </a:r>
            <a:r>
              <a:rPr lang="en-IN" b="1" dirty="0" err="1">
                <a:solidFill>
                  <a:srgbClr val="C00000"/>
                </a:solidFill>
              </a:rPr>
              <a:t>fn</a:t>
            </a:r>
            <a:r>
              <a:rPr lang="en-IN" b="1" dirty="0">
                <a:solidFill>
                  <a:srgbClr val="C00000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50393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SFRs in ADC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4550"/>
            <a:ext cx="10515600" cy="4351338"/>
          </a:xfrm>
        </p:spPr>
        <p:txBody>
          <a:bodyPr/>
          <a:lstStyle/>
          <a:p>
            <a:r>
              <a:rPr lang="en-IN" dirty="0"/>
              <a:t>ADCR : A/D control registers</a:t>
            </a:r>
          </a:p>
          <a:p>
            <a:r>
              <a:rPr lang="en-IN" dirty="0"/>
              <a:t>ADDR0 – ADDR7 : A/D data register</a:t>
            </a:r>
          </a:p>
          <a:p>
            <a:r>
              <a:rPr lang="en-IN" dirty="0"/>
              <a:t>ADGDR : A/D global data register</a:t>
            </a:r>
          </a:p>
          <a:p>
            <a:r>
              <a:rPr lang="en-IN" dirty="0"/>
              <a:t>ADINTEN :A/D interrupt enable register</a:t>
            </a:r>
          </a:p>
          <a:p>
            <a:r>
              <a:rPr lang="en-IN" dirty="0"/>
              <a:t>ADSTAT : A/D conversion status is updated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53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7295"/>
            <a:ext cx="7040880" cy="668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2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11" y="365126"/>
            <a:ext cx="1590815" cy="1424486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ADCR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1030" y="88794"/>
            <a:ext cx="8720812" cy="64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6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ADCR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input is applied on channel 5 i.e. AD0.5, then ADCR is initialized to</a:t>
            </a:r>
          </a:p>
          <a:p>
            <a:pPr marL="0" indent="0">
              <a:buNone/>
            </a:pPr>
            <a:r>
              <a:rPr lang="en-IN" dirty="0"/>
              <a:t>LPC_ADC-&gt;ADCR = 1&lt;&lt; 5 | 1&lt;&lt;21 | 1&lt;&lt;24; </a:t>
            </a:r>
          </a:p>
          <a:p>
            <a:pPr marL="0" indent="0">
              <a:buNone/>
            </a:pPr>
            <a:r>
              <a:rPr lang="en-IN" dirty="0"/>
              <a:t>//21 bit is PDN, 24 is to start the conversion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If input is applied to AD0.2 and AD0.5 for burst mode of operation, then LPC_ADC-&gt;ADCR =?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5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ADGDR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2777" y="1476103"/>
            <a:ext cx="91570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DONE bit (31</a:t>
            </a:r>
            <a:r>
              <a:rPr lang="en-IN" sz="2400" baseline="30000" dirty="0"/>
              <a:t>st</a:t>
            </a:r>
            <a:r>
              <a:rPr lang="en-IN" sz="2400" dirty="0"/>
              <a:t> bit) is made high after the completion of conversion</a:t>
            </a:r>
          </a:p>
          <a:p>
            <a:endParaRPr lang="en-IN" sz="2400" dirty="0"/>
          </a:p>
          <a:p>
            <a:r>
              <a:rPr lang="en-IN" sz="2400" dirty="0"/>
              <a:t>A/D global register (15:4) holds the result of the most recent A/D conversion that has completed, and also includes copies of status flags that go with that conversion.</a:t>
            </a:r>
          </a:p>
          <a:p>
            <a:endParaRPr lang="en-IN" sz="2400" dirty="0"/>
          </a:p>
          <a:p>
            <a:r>
              <a:rPr lang="en-IN" sz="2400" dirty="0"/>
              <a:t>Results of conversion can be read from A/D global register or A/D channel data register.</a:t>
            </a:r>
          </a:p>
        </p:txBody>
      </p:sp>
    </p:spTree>
    <p:extLst>
      <p:ext uri="{BB962C8B-B14F-4D97-AF65-F5344CB8AC3E}">
        <p14:creationId xmlns:p14="http://schemas.microsoft.com/office/powerpoint/2010/main" val="338033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</TotalTime>
  <Words>843</Words>
  <Application>Microsoft Office PowerPoint</Application>
  <PresentationFormat>Widescreen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ANALOG to DIGITAL CONVERTER(ADC)</vt:lpstr>
      <vt:lpstr>ADC IN LPC1768</vt:lpstr>
      <vt:lpstr>ADC of LPC 1768</vt:lpstr>
      <vt:lpstr>PowerPoint Presentation</vt:lpstr>
      <vt:lpstr>SFRs in ADC</vt:lpstr>
      <vt:lpstr>PowerPoint Presentation</vt:lpstr>
      <vt:lpstr>ADCR</vt:lpstr>
      <vt:lpstr>ADCR initialization</vt:lpstr>
      <vt:lpstr>ADGDR</vt:lpstr>
      <vt:lpstr>ADGDR</vt:lpstr>
      <vt:lpstr>ADGDR</vt:lpstr>
      <vt:lpstr>A/D Data Register(ADDR0 TO ADDR7)</vt:lpstr>
      <vt:lpstr>ADINTEN</vt:lpstr>
      <vt:lpstr>A/D STATUS REGISTER</vt:lpstr>
      <vt:lpstr>Basic ADC configurations and accessing the digital value  p1.31 as AD0.5</vt:lpstr>
      <vt:lpstr>Display the analog input voltage and its digital equivalent</vt:lpstr>
      <vt:lpstr>PowerPoint Presentation</vt:lpstr>
      <vt:lpstr>PowerPoint Presentation</vt:lpstr>
      <vt:lpstr>ADC with interrupts</vt:lpstr>
      <vt:lpstr>AD0INTEN CONTD..</vt:lpstr>
      <vt:lpstr>Find the difference between the digital value AD0.4 and AD0.5 </vt:lpstr>
      <vt:lpstr>Find the difference between the digital value AD0.4 and AD0.5  contd..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to DIGITAL CONVERTER(ADC)</dc:title>
  <dc:creator>Varadaraj K B</dc:creator>
  <cp:lastModifiedBy>Rashmi [MAHE-MIT]</cp:lastModifiedBy>
  <cp:revision>53</cp:revision>
  <dcterms:created xsi:type="dcterms:W3CDTF">2023-04-06T00:12:16Z</dcterms:created>
  <dcterms:modified xsi:type="dcterms:W3CDTF">2024-10-03T03:18:18Z</dcterms:modified>
</cp:coreProperties>
</file>