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97" r:id="rId2"/>
    <p:sldId id="400" r:id="rId3"/>
    <p:sldId id="393" r:id="rId4"/>
    <p:sldId id="395" r:id="rId5"/>
    <p:sldId id="396" r:id="rId6"/>
    <p:sldId id="399" r:id="rId7"/>
    <p:sldId id="257" r:id="rId8"/>
    <p:sldId id="266" r:id="rId9"/>
    <p:sldId id="401" r:id="rId10"/>
    <p:sldId id="268" r:id="rId11"/>
    <p:sldId id="269" r:id="rId12"/>
    <p:sldId id="270" r:id="rId13"/>
    <p:sldId id="267" r:id="rId14"/>
    <p:sldId id="258" r:id="rId15"/>
    <p:sldId id="259" r:id="rId16"/>
    <p:sldId id="261" r:id="rId17"/>
    <p:sldId id="262" r:id="rId18"/>
    <p:sldId id="274" r:id="rId19"/>
    <p:sldId id="260" r:id="rId20"/>
    <p:sldId id="263" r:id="rId21"/>
    <p:sldId id="265" r:id="rId22"/>
    <p:sldId id="264" r:id="rId23"/>
    <p:sldId id="275" r:id="rId24"/>
    <p:sldId id="277" r:id="rId25"/>
    <p:sldId id="273" r:id="rId26"/>
    <p:sldId id="27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13"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620B1-1A30-4B36-8AD8-9FFE3717D1DB}"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C122-8F0D-4B1A-81DF-08FB980426AD}" type="slidenum">
              <a:rPr lang="en-US" smtClean="0"/>
              <a:t>‹#›</a:t>
            </a:fld>
            <a:endParaRPr lang="en-US"/>
          </a:p>
        </p:txBody>
      </p:sp>
    </p:spTree>
    <p:extLst>
      <p:ext uri="{BB962C8B-B14F-4D97-AF65-F5344CB8AC3E}">
        <p14:creationId xmlns:p14="http://schemas.microsoft.com/office/powerpoint/2010/main" val="412370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715BDD-E20F-4CBF-A1C5-636F51F6A89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5571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715BDD-E20F-4CBF-A1C5-636F51F6A89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02262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715BDD-E20F-4CBF-A1C5-636F51F6A89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11619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1BC5EF-CC15-4414-8C2F-09AAF22C619A}"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35864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1BC5EF-CC15-4414-8C2F-09AAF22C619A}"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29532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1BC5EF-CC15-4414-8C2F-09AAF22C619A}"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173470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1BC5EF-CC15-4414-8C2F-09AAF22C619A}"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27882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BC5EF-CC15-4414-8C2F-09AAF22C619A}"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153002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1BC5EF-CC15-4414-8C2F-09AAF22C619A}"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397957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1BC5EF-CC15-4414-8C2F-09AAF22C619A}"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201128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1BC5EF-CC15-4414-8C2F-09AAF22C619A}"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283714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BC5EF-CC15-4414-8C2F-09AAF22C619A}"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373925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BC5EF-CC15-4414-8C2F-09AAF22C619A}"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136648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BC5EF-CC15-4414-8C2F-09AAF22C619A}"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CA78F9-D73D-4467-BD27-52ECC6D001A4}" type="slidenum">
              <a:rPr lang="en-IN" smtClean="0"/>
              <a:t>‹#›</a:t>
            </a:fld>
            <a:endParaRPr lang="en-IN"/>
          </a:p>
        </p:txBody>
      </p:sp>
    </p:spTree>
    <p:extLst>
      <p:ext uri="{BB962C8B-B14F-4D97-AF65-F5344CB8AC3E}">
        <p14:creationId xmlns:p14="http://schemas.microsoft.com/office/powerpoint/2010/main" val="267799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BC5EF-CC15-4414-8C2F-09AAF22C619A}" type="datetimeFigureOut">
              <a:rPr lang="en-IN" smtClean="0"/>
              <a:t>08-10-2024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A78F9-D73D-4467-BD27-52ECC6D001A4}" type="slidenum">
              <a:rPr lang="en-IN" smtClean="0"/>
              <a:t>‹#›</a:t>
            </a:fld>
            <a:endParaRPr lang="en-IN"/>
          </a:p>
        </p:txBody>
      </p:sp>
    </p:spTree>
    <p:extLst>
      <p:ext uri="{BB962C8B-B14F-4D97-AF65-F5344CB8AC3E}">
        <p14:creationId xmlns:p14="http://schemas.microsoft.com/office/powerpoint/2010/main" val="271005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25BB-7BD2-6527-C577-7B2C33D744AA}"/>
              </a:ext>
            </a:extLst>
          </p:cNvPr>
          <p:cNvSpPr>
            <a:spLocks noGrp="1"/>
          </p:cNvSpPr>
          <p:nvPr>
            <p:ph type="title"/>
          </p:nvPr>
        </p:nvSpPr>
        <p:spPr>
          <a:xfrm>
            <a:off x="914400" y="3010353"/>
            <a:ext cx="10515600" cy="1325563"/>
          </a:xfrm>
        </p:spPr>
        <p:txBody>
          <a:bodyPr>
            <a:normAutofit fontScale="90000"/>
          </a:bodyPr>
          <a:lstStyle/>
          <a:p>
            <a:pPr algn="ctr"/>
            <a:r>
              <a:rPr lang="en-US" b="1" dirty="0">
                <a:solidFill>
                  <a:srgbClr val="C00000"/>
                </a:solidFill>
              </a:rPr>
              <a:t>NVIC and </a:t>
            </a:r>
            <a:r>
              <a:rPr lang="en-IN" b="1" dirty="0">
                <a:solidFill>
                  <a:srgbClr val="C00000"/>
                </a:solidFill>
              </a:rPr>
              <a:t>PULSE WIDTH MODULATION</a:t>
            </a:r>
            <a:br>
              <a:rPr lang="en-IN" b="1" dirty="0">
                <a:solidFill>
                  <a:srgbClr val="C00000"/>
                </a:solidFill>
              </a:rPr>
            </a:br>
            <a:r>
              <a:rPr lang="en-IN" b="1" dirty="0">
                <a:solidFill>
                  <a:srgbClr val="C00000"/>
                </a:solidFill>
              </a:rPr>
              <a:t>(</a:t>
            </a:r>
            <a:r>
              <a:rPr lang="en-IN" sz="4400" b="1" dirty="0">
                <a:solidFill>
                  <a:srgbClr val="C00000"/>
                </a:solidFill>
              </a:rPr>
              <a:t>REFER LPC 1678 MANUAL FOR CLEAR FIGURES)</a:t>
            </a:r>
            <a:endParaRPr lang="en-US" b="1" dirty="0">
              <a:solidFill>
                <a:srgbClr val="C00000"/>
              </a:solidFill>
            </a:endParaRPr>
          </a:p>
        </p:txBody>
      </p:sp>
    </p:spTree>
    <p:extLst>
      <p:ext uri="{BB962C8B-B14F-4D97-AF65-F5344CB8AC3E}">
        <p14:creationId xmlns:p14="http://schemas.microsoft.com/office/powerpoint/2010/main" val="176739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3129"/>
          </a:xfrm>
        </p:spPr>
        <p:txBody>
          <a:bodyPr>
            <a:normAutofit fontScale="90000"/>
          </a:bodyPr>
          <a:lstStyle/>
          <a:p>
            <a:r>
              <a:rPr lang="en-IN" b="1" dirty="0">
                <a:solidFill>
                  <a:srgbClr val="C00000"/>
                </a:solidFill>
              </a:rPr>
              <a:t>Features of LC1768 PWM</a:t>
            </a:r>
          </a:p>
        </p:txBody>
      </p:sp>
      <p:sp>
        <p:nvSpPr>
          <p:cNvPr id="3" name="Content Placeholder 2"/>
          <p:cNvSpPr>
            <a:spLocks noGrp="1"/>
          </p:cNvSpPr>
          <p:nvPr>
            <p:ph idx="1"/>
          </p:nvPr>
        </p:nvSpPr>
        <p:spPr>
          <a:xfrm>
            <a:off x="838200" y="1149927"/>
            <a:ext cx="10515600" cy="5027036"/>
          </a:xfrm>
        </p:spPr>
        <p:txBody>
          <a:bodyPr/>
          <a:lstStyle/>
          <a:p>
            <a:r>
              <a:rPr lang="en-IN" dirty="0"/>
              <a:t>Uses  a 32-bit timer (features same as discussed before under timers)</a:t>
            </a:r>
          </a:p>
          <a:p>
            <a:r>
              <a:rPr lang="en-IN" dirty="0"/>
              <a:t>Supports 6 PWM outputs : P1.1,…P1.5,P1.6</a:t>
            </a:r>
          </a:p>
          <a:p>
            <a:endParaRPr lang="en-IN" dirty="0"/>
          </a:p>
          <a:p>
            <a:endParaRPr lang="en-IN" dirty="0"/>
          </a:p>
          <a:p>
            <a:endParaRPr lang="en-IN" dirty="0"/>
          </a:p>
        </p:txBody>
      </p:sp>
      <p:pic>
        <p:nvPicPr>
          <p:cNvPr id="4" name="Picture 3"/>
          <p:cNvPicPr>
            <a:picLocks noChangeAspect="1"/>
          </p:cNvPicPr>
          <p:nvPr/>
        </p:nvPicPr>
        <p:blipFill>
          <a:blip r:embed="rId2"/>
          <a:stretch>
            <a:fillRect/>
          </a:stretch>
        </p:blipFill>
        <p:spPr>
          <a:xfrm>
            <a:off x="1166852" y="2405686"/>
            <a:ext cx="10512529" cy="1776050"/>
          </a:xfrm>
          <a:prstGeom prst="rect">
            <a:avLst/>
          </a:prstGeom>
        </p:spPr>
      </p:pic>
    </p:spTree>
    <p:extLst>
      <p:ext uri="{BB962C8B-B14F-4D97-AF65-F5344CB8AC3E}">
        <p14:creationId xmlns:p14="http://schemas.microsoft.com/office/powerpoint/2010/main" val="202372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IN" b="1" dirty="0">
                <a:solidFill>
                  <a:srgbClr val="C00000"/>
                </a:solidFill>
              </a:rPr>
              <a:t>PWM timer diagram</a:t>
            </a:r>
          </a:p>
        </p:txBody>
      </p:sp>
      <p:sp>
        <p:nvSpPr>
          <p:cNvPr id="3" name="Content Placeholder 2"/>
          <p:cNvSpPr>
            <a:spLocks noGrp="1"/>
          </p:cNvSpPr>
          <p:nvPr>
            <p:ph idx="1"/>
          </p:nvPr>
        </p:nvSpPr>
        <p:spPr>
          <a:xfrm>
            <a:off x="838200" y="1867189"/>
            <a:ext cx="10515600" cy="4351338"/>
          </a:xfrm>
        </p:spPr>
        <p:txBody>
          <a:bodyPr/>
          <a:lstStyle/>
          <a:p>
            <a:r>
              <a:rPr lang="en-IN" dirty="0"/>
              <a:t>Ref Fig. 120 PWM block diagram in LPC 1768 reference manual</a:t>
            </a:r>
          </a:p>
          <a:p>
            <a:endParaRPr lang="en-IN" dirty="0"/>
          </a:p>
        </p:txBody>
      </p:sp>
    </p:spTree>
    <p:extLst>
      <p:ext uri="{BB962C8B-B14F-4D97-AF65-F5344CB8AC3E}">
        <p14:creationId xmlns:p14="http://schemas.microsoft.com/office/powerpoint/2010/main" val="360853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normAutofit/>
          </a:bodyPr>
          <a:lstStyle/>
          <a:p>
            <a:r>
              <a:rPr lang="en-IN" b="1" i="1" dirty="0">
                <a:solidFill>
                  <a:srgbClr val="C00000"/>
                </a:solidFill>
              </a:rPr>
              <a:t>Single and double edge controlled PWM</a:t>
            </a:r>
          </a:p>
        </p:txBody>
      </p:sp>
      <p:pic>
        <p:nvPicPr>
          <p:cNvPr id="6" name="Content Placeholder 5"/>
          <p:cNvPicPr>
            <a:picLocks noGrp="1" noChangeAspect="1"/>
          </p:cNvPicPr>
          <p:nvPr>
            <p:ph idx="1"/>
          </p:nvPr>
        </p:nvPicPr>
        <p:blipFill>
          <a:blip r:embed="rId2"/>
          <a:stretch>
            <a:fillRect/>
          </a:stretch>
        </p:blipFill>
        <p:spPr>
          <a:xfrm>
            <a:off x="1108363" y="1094512"/>
            <a:ext cx="10640291" cy="1787234"/>
          </a:xfrm>
          <a:prstGeom prst="rect">
            <a:avLst/>
          </a:prstGeom>
        </p:spPr>
      </p:pic>
      <p:pic>
        <p:nvPicPr>
          <p:cNvPr id="7" name="Picture 6"/>
          <p:cNvPicPr>
            <a:picLocks noChangeAspect="1"/>
          </p:cNvPicPr>
          <p:nvPr/>
        </p:nvPicPr>
        <p:blipFill>
          <a:blip r:embed="rId3"/>
          <a:stretch>
            <a:fillRect/>
          </a:stretch>
        </p:blipFill>
        <p:spPr>
          <a:xfrm>
            <a:off x="1108362" y="3112920"/>
            <a:ext cx="10245437" cy="3272092"/>
          </a:xfrm>
          <a:prstGeom prst="rect">
            <a:avLst/>
          </a:prstGeom>
        </p:spPr>
      </p:pic>
    </p:spTree>
    <p:extLst>
      <p:ext uri="{BB962C8B-B14F-4D97-AF65-F5344CB8AC3E}">
        <p14:creationId xmlns:p14="http://schemas.microsoft.com/office/powerpoint/2010/main" val="51513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IN" b="1" dirty="0">
                <a:solidFill>
                  <a:srgbClr val="C00000"/>
                </a:solidFill>
              </a:rPr>
              <a:t>Sample PWM waveforms</a:t>
            </a:r>
          </a:p>
        </p:txBody>
      </p:sp>
      <p:pic>
        <p:nvPicPr>
          <p:cNvPr id="4" name="Content Placeholder 3"/>
          <p:cNvPicPr>
            <a:picLocks noGrp="1" noChangeAspect="1"/>
          </p:cNvPicPr>
          <p:nvPr>
            <p:ph idx="1"/>
          </p:nvPr>
        </p:nvPicPr>
        <p:blipFill>
          <a:blip r:embed="rId2"/>
          <a:stretch>
            <a:fillRect/>
          </a:stretch>
        </p:blipFill>
        <p:spPr>
          <a:xfrm>
            <a:off x="462273" y="1149927"/>
            <a:ext cx="9419814" cy="5403272"/>
          </a:xfrm>
          <a:prstGeom prst="rect">
            <a:avLst/>
          </a:prstGeom>
        </p:spPr>
      </p:pic>
    </p:spTree>
    <p:extLst>
      <p:ext uri="{BB962C8B-B14F-4D97-AF65-F5344CB8AC3E}">
        <p14:creationId xmlns:p14="http://schemas.microsoft.com/office/powerpoint/2010/main" val="2867458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23575" y="831274"/>
            <a:ext cx="5997661" cy="4022842"/>
          </a:xfrm>
          <a:prstGeom prst="rect">
            <a:avLst/>
          </a:prstGeom>
        </p:spPr>
      </p:pic>
      <p:sp>
        <p:nvSpPr>
          <p:cNvPr id="4" name="Title 3"/>
          <p:cNvSpPr>
            <a:spLocks noGrp="1"/>
          </p:cNvSpPr>
          <p:nvPr>
            <p:ph type="title"/>
          </p:nvPr>
        </p:nvSpPr>
        <p:spPr>
          <a:xfrm>
            <a:off x="838200" y="365126"/>
            <a:ext cx="10515600" cy="466148"/>
          </a:xfrm>
        </p:spPr>
        <p:txBody>
          <a:bodyPr>
            <a:normAutofit fontScale="90000"/>
          </a:bodyPr>
          <a:lstStyle/>
          <a:p>
            <a:r>
              <a:rPr lang="en-IN" b="1" dirty="0">
                <a:solidFill>
                  <a:srgbClr val="C00000"/>
                </a:solidFill>
              </a:rPr>
              <a:t>SFRs OF PWM</a:t>
            </a:r>
          </a:p>
        </p:txBody>
      </p:sp>
      <p:pic>
        <p:nvPicPr>
          <p:cNvPr id="6" name="Picture 5"/>
          <p:cNvPicPr>
            <a:picLocks noChangeAspect="1"/>
          </p:cNvPicPr>
          <p:nvPr/>
        </p:nvPicPr>
        <p:blipFill>
          <a:blip r:embed="rId3"/>
          <a:stretch>
            <a:fillRect/>
          </a:stretch>
        </p:blipFill>
        <p:spPr>
          <a:xfrm>
            <a:off x="1123575" y="4959928"/>
            <a:ext cx="6424600" cy="1451846"/>
          </a:xfrm>
          <a:prstGeom prst="rect">
            <a:avLst/>
          </a:prstGeom>
        </p:spPr>
      </p:pic>
      <p:sp>
        <p:nvSpPr>
          <p:cNvPr id="7" name="TextBox 6"/>
          <p:cNvSpPr txBox="1"/>
          <p:nvPr/>
        </p:nvSpPr>
        <p:spPr>
          <a:xfrm>
            <a:off x="8007927" y="1676400"/>
            <a:ext cx="3560618" cy="923330"/>
          </a:xfrm>
          <a:prstGeom prst="rect">
            <a:avLst/>
          </a:prstGeom>
          <a:noFill/>
        </p:spPr>
        <p:txBody>
          <a:bodyPr wrap="square" rtlCol="0">
            <a:spAutoFit/>
          </a:bodyPr>
          <a:lstStyle/>
          <a:p>
            <a:r>
              <a:rPr lang="en-IN" dirty="0"/>
              <a:t>MRO TO MR4 :MATCH REGISTERS</a:t>
            </a:r>
          </a:p>
          <a:p>
            <a:r>
              <a:rPr lang="en-IN" dirty="0"/>
              <a:t>CRO TO CR1: CAPTURE REGISTERS</a:t>
            </a:r>
          </a:p>
          <a:p>
            <a:endParaRPr lang="en-IN" dirty="0"/>
          </a:p>
        </p:txBody>
      </p:sp>
    </p:spTree>
    <p:extLst>
      <p:ext uri="{BB962C8B-B14F-4D97-AF65-F5344CB8AC3E}">
        <p14:creationId xmlns:p14="http://schemas.microsoft.com/office/powerpoint/2010/main" val="134328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10" y="46396"/>
            <a:ext cx="10515600" cy="590914"/>
          </a:xfrm>
        </p:spPr>
        <p:txBody>
          <a:bodyPr>
            <a:normAutofit fontScale="90000"/>
          </a:bodyPr>
          <a:lstStyle/>
          <a:p>
            <a:r>
              <a:rPr lang="en-IN" b="1" dirty="0">
                <a:solidFill>
                  <a:srgbClr val="C00000"/>
                </a:solidFill>
              </a:rPr>
              <a:t>PWM IR</a:t>
            </a:r>
          </a:p>
        </p:txBody>
      </p:sp>
      <p:pic>
        <p:nvPicPr>
          <p:cNvPr id="4" name="Content Placeholder 3"/>
          <p:cNvPicPr>
            <a:picLocks noGrp="1" noChangeAspect="1"/>
          </p:cNvPicPr>
          <p:nvPr>
            <p:ph idx="1"/>
          </p:nvPr>
        </p:nvPicPr>
        <p:blipFill rotWithShape="1">
          <a:blip r:embed="rId2"/>
          <a:srcRect t="6228"/>
          <a:stretch/>
        </p:blipFill>
        <p:spPr>
          <a:xfrm>
            <a:off x="902237" y="1482436"/>
            <a:ext cx="9370929" cy="3754581"/>
          </a:xfrm>
          <a:prstGeom prst="rect">
            <a:avLst/>
          </a:prstGeom>
        </p:spPr>
      </p:pic>
      <p:pic>
        <p:nvPicPr>
          <p:cNvPr id="5" name="Picture 4"/>
          <p:cNvPicPr>
            <a:picLocks noChangeAspect="1"/>
          </p:cNvPicPr>
          <p:nvPr/>
        </p:nvPicPr>
        <p:blipFill>
          <a:blip r:embed="rId3"/>
          <a:stretch>
            <a:fillRect/>
          </a:stretch>
        </p:blipFill>
        <p:spPr>
          <a:xfrm>
            <a:off x="791400" y="5237017"/>
            <a:ext cx="8541327" cy="921673"/>
          </a:xfrm>
          <a:prstGeom prst="rect">
            <a:avLst/>
          </a:prstGeom>
        </p:spPr>
      </p:pic>
      <p:sp>
        <p:nvSpPr>
          <p:cNvPr id="6" name="Rectangle 5"/>
          <p:cNvSpPr/>
          <p:nvPr/>
        </p:nvSpPr>
        <p:spPr>
          <a:xfrm>
            <a:off x="561110" y="459709"/>
            <a:ext cx="10356272" cy="923330"/>
          </a:xfrm>
          <a:prstGeom prst="rect">
            <a:avLst/>
          </a:prstGeom>
        </p:spPr>
        <p:txBody>
          <a:bodyPr wrap="square">
            <a:spAutoFit/>
          </a:bodyPr>
          <a:lstStyle/>
          <a:p>
            <a:r>
              <a:rPr lang="en-IN" dirty="0">
                <a:solidFill>
                  <a:srgbClr val="000000"/>
                </a:solidFill>
                <a:latin typeface="Arial" panose="020B0604020202020204" pitchFamily="34" charset="0"/>
              </a:rPr>
              <a:t>The PWM Interrupt Register consists of 9 INTR Flags (7Match,2Capture) If an interrupt is generated then the corresponding bit in the PWMIR will be high. Otherwise, the bit will be low. Writing a logic 1 to the corresponding IR bit will reset the interrupt.</a:t>
            </a:r>
            <a:endParaRPr lang="en-IN" dirty="0"/>
          </a:p>
        </p:txBody>
      </p:sp>
    </p:spTree>
    <p:extLst>
      <p:ext uri="{BB962C8B-B14F-4D97-AF65-F5344CB8AC3E}">
        <p14:creationId xmlns:p14="http://schemas.microsoft.com/office/powerpoint/2010/main" val="353749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7364" y="1066800"/>
            <a:ext cx="10515600" cy="4351338"/>
          </a:xfrm>
        </p:spPr>
        <p:txBody>
          <a:bodyPr/>
          <a:lstStyle/>
          <a:p>
            <a:pPr marL="0" indent="0">
              <a:buNone/>
            </a:pPr>
            <a:r>
              <a:rPr lang="en-IN" dirty="0"/>
              <a:t>The PWM Timer Control Register (PWMTCR) is used to control the operation of the PWM Timer Counter.</a:t>
            </a:r>
          </a:p>
        </p:txBody>
      </p:sp>
      <p:sp>
        <p:nvSpPr>
          <p:cNvPr id="4" name="Title 3"/>
          <p:cNvSpPr>
            <a:spLocks noGrp="1"/>
          </p:cNvSpPr>
          <p:nvPr>
            <p:ph type="title"/>
          </p:nvPr>
        </p:nvSpPr>
        <p:spPr>
          <a:xfrm>
            <a:off x="838200" y="365125"/>
            <a:ext cx="10515600" cy="701675"/>
          </a:xfrm>
        </p:spPr>
        <p:txBody>
          <a:bodyPr>
            <a:normAutofit/>
          </a:bodyPr>
          <a:lstStyle/>
          <a:p>
            <a:r>
              <a:rPr lang="en-IN" b="1" dirty="0">
                <a:solidFill>
                  <a:srgbClr val="C00000"/>
                </a:solidFill>
              </a:rPr>
              <a:t>SFRs OF PWM: TCR</a:t>
            </a:r>
          </a:p>
        </p:txBody>
      </p:sp>
      <p:pic>
        <p:nvPicPr>
          <p:cNvPr id="5" name="Picture 4"/>
          <p:cNvPicPr>
            <a:picLocks noChangeAspect="1"/>
          </p:cNvPicPr>
          <p:nvPr/>
        </p:nvPicPr>
        <p:blipFill>
          <a:blip r:embed="rId2"/>
          <a:stretch>
            <a:fillRect/>
          </a:stretch>
        </p:blipFill>
        <p:spPr>
          <a:xfrm>
            <a:off x="838200" y="2049553"/>
            <a:ext cx="9796620" cy="2051392"/>
          </a:xfrm>
          <a:prstGeom prst="rect">
            <a:avLst/>
          </a:prstGeom>
        </p:spPr>
      </p:pic>
      <p:sp>
        <p:nvSpPr>
          <p:cNvPr id="7" name="TextBox 6"/>
          <p:cNvSpPr txBox="1"/>
          <p:nvPr/>
        </p:nvSpPr>
        <p:spPr>
          <a:xfrm>
            <a:off x="1773382" y="4876799"/>
            <a:ext cx="6497782" cy="1200329"/>
          </a:xfrm>
          <a:prstGeom prst="rect">
            <a:avLst/>
          </a:prstGeom>
          <a:noFill/>
        </p:spPr>
        <p:txBody>
          <a:bodyPr wrap="square" rtlCol="0">
            <a:spAutoFit/>
          </a:bodyPr>
          <a:lstStyle/>
          <a:p>
            <a:r>
              <a:rPr lang="en-IN" dirty="0"/>
              <a:t>LPC_PWM2-&gt;TCR = ?  ; //RESET</a:t>
            </a:r>
          </a:p>
          <a:p>
            <a:r>
              <a:rPr lang="en-IN" dirty="0"/>
              <a:t>LPC_PWM2-&gt;TCR = ?  ; //ENABLE COUNTER AND PWM</a:t>
            </a:r>
          </a:p>
          <a:p>
            <a:endParaRPr lang="en-IN" dirty="0"/>
          </a:p>
          <a:p>
            <a:endParaRPr lang="en-IN" dirty="0"/>
          </a:p>
        </p:txBody>
      </p:sp>
    </p:spTree>
    <p:extLst>
      <p:ext uri="{BB962C8B-B14F-4D97-AF65-F5344CB8AC3E}">
        <p14:creationId xmlns:p14="http://schemas.microsoft.com/office/powerpoint/2010/main" val="28214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49275"/>
          </a:xfrm>
        </p:spPr>
        <p:txBody>
          <a:bodyPr>
            <a:normAutofit fontScale="90000"/>
          </a:bodyPr>
          <a:lstStyle/>
          <a:p>
            <a:r>
              <a:rPr lang="en-IN" b="1" dirty="0">
                <a:solidFill>
                  <a:srgbClr val="C00000"/>
                </a:solidFill>
              </a:rPr>
              <a:t>SFRs OF PWM: TCR</a:t>
            </a:r>
          </a:p>
        </p:txBody>
      </p:sp>
      <p:sp>
        <p:nvSpPr>
          <p:cNvPr id="5" name="Content Placeholder 4"/>
          <p:cNvSpPr>
            <a:spLocks noGrp="1"/>
          </p:cNvSpPr>
          <p:nvPr>
            <p:ph idx="1"/>
          </p:nvPr>
        </p:nvSpPr>
        <p:spPr>
          <a:xfrm>
            <a:off x="838200" y="1049770"/>
            <a:ext cx="10515600" cy="488544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Bit 0 – Counter Enable</a:t>
            </a:r>
          </a:p>
          <a:p>
            <a:pPr lvl="1"/>
            <a:r>
              <a:rPr lang="en-IN" sz="2000" dirty="0">
                <a:latin typeface="Arial" panose="020B0604020202020204" pitchFamily="34" charset="0"/>
                <a:cs typeface="Arial" panose="020B0604020202020204" pitchFamily="34" charset="0"/>
              </a:rPr>
              <a:t>This bit is used to Enable or Disable the PWM Timer and PWM </a:t>
            </a:r>
            <a:r>
              <a:rPr lang="en-IN" sz="2000" dirty="0" err="1">
                <a:latin typeface="Arial" panose="020B0604020202020204" pitchFamily="34" charset="0"/>
                <a:cs typeface="Arial" panose="020B0604020202020204" pitchFamily="34" charset="0"/>
              </a:rPr>
              <a:t>Prescalar</a:t>
            </a:r>
            <a:r>
              <a:rPr lang="en-IN" sz="2000" dirty="0">
                <a:latin typeface="Arial" panose="020B0604020202020204" pitchFamily="34" charset="0"/>
                <a:cs typeface="Arial" panose="020B0604020202020204" pitchFamily="34" charset="0"/>
              </a:rPr>
              <a:t> Counters</a:t>
            </a:r>
          </a:p>
          <a:p>
            <a:pPr lvl="1"/>
            <a:r>
              <a:rPr lang="en-IN" sz="2000" dirty="0">
                <a:latin typeface="Arial" panose="020B0604020202020204" pitchFamily="34" charset="0"/>
                <a:cs typeface="Arial" panose="020B0604020202020204" pitchFamily="34" charset="0"/>
              </a:rPr>
              <a:t>0- Disable the Counters</a:t>
            </a:r>
          </a:p>
          <a:p>
            <a:pPr lvl="1"/>
            <a:r>
              <a:rPr lang="en-IN" sz="2000" dirty="0">
                <a:latin typeface="Arial" panose="020B0604020202020204" pitchFamily="34" charset="0"/>
                <a:cs typeface="Arial" panose="020B0604020202020204" pitchFamily="34" charset="0"/>
              </a:rPr>
              <a:t>1- Enable the Counter incrementing.</a:t>
            </a:r>
          </a:p>
          <a:p>
            <a:r>
              <a:rPr lang="en-IN" sz="2000" dirty="0">
                <a:latin typeface="Arial" panose="020B0604020202020204" pitchFamily="34" charset="0"/>
                <a:cs typeface="Arial" panose="020B0604020202020204" pitchFamily="34" charset="0"/>
              </a:rPr>
              <a:t>Bit 1 – Counter reset</a:t>
            </a:r>
          </a:p>
          <a:p>
            <a:pPr lvl="1"/>
            <a:r>
              <a:rPr lang="en-IN" sz="2000" dirty="0">
                <a:latin typeface="Arial" panose="020B0604020202020204" pitchFamily="34" charset="0"/>
                <a:cs typeface="Arial" panose="020B0604020202020204" pitchFamily="34" charset="0"/>
              </a:rPr>
              <a:t>This bit is used to clear the PWM Timer and PWM </a:t>
            </a:r>
            <a:r>
              <a:rPr lang="en-IN" sz="2000" dirty="0" err="1">
                <a:latin typeface="Arial" panose="020B0604020202020204" pitchFamily="34" charset="0"/>
                <a:cs typeface="Arial" panose="020B0604020202020204" pitchFamily="34" charset="0"/>
              </a:rPr>
              <a:t>Prescalar</a:t>
            </a:r>
            <a:r>
              <a:rPr lang="en-IN" sz="2000" dirty="0">
                <a:latin typeface="Arial" panose="020B0604020202020204" pitchFamily="34" charset="0"/>
                <a:cs typeface="Arial" panose="020B0604020202020204" pitchFamily="34" charset="0"/>
              </a:rPr>
              <a:t> Counter values.</a:t>
            </a:r>
          </a:p>
          <a:p>
            <a:pPr lvl="1"/>
            <a:r>
              <a:rPr lang="en-IN" sz="2000" dirty="0">
                <a:latin typeface="Arial" panose="020B0604020202020204" pitchFamily="34" charset="0"/>
                <a:cs typeface="Arial" panose="020B0604020202020204" pitchFamily="34" charset="0"/>
              </a:rPr>
              <a:t>0- Do not Clear.</a:t>
            </a:r>
          </a:p>
          <a:p>
            <a:pPr lvl="1"/>
            <a:r>
              <a:rPr lang="en-IN" sz="2000" dirty="0">
                <a:latin typeface="Arial" panose="020B0604020202020204" pitchFamily="34" charset="0"/>
                <a:cs typeface="Arial" panose="020B0604020202020204" pitchFamily="34" charset="0"/>
              </a:rPr>
              <a:t>1- The PWM Timer Counter and the PWM </a:t>
            </a:r>
            <a:r>
              <a:rPr lang="en-IN" sz="2000" dirty="0" err="1">
                <a:latin typeface="Arial" panose="020B0604020202020204" pitchFamily="34" charset="0"/>
                <a:cs typeface="Arial" panose="020B0604020202020204" pitchFamily="34" charset="0"/>
              </a:rPr>
              <a:t>Prescale</a:t>
            </a:r>
            <a:r>
              <a:rPr lang="en-IN" sz="2000" dirty="0">
                <a:latin typeface="Arial" panose="020B0604020202020204" pitchFamily="34" charset="0"/>
                <a:cs typeface="Arial" panose="020B0604020202020204" pitchFamily="34" charset="0"/>
              </a:rPr>
              <a:t> Counter are synchronously reset on the next positive edge of PCLK.</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Bit 3 – PWM Enable</a:t>
            </a:r>
          </a:p>
          <a:p>
            <a:pPr lvl="1"/>
            <a:r>
              <a:rPr lang="en-IN" sz="1600" dirty="0">
                <a:latin typeface="Arial" panose="020B0604020202020204" pitchFamily="34" charset="0"/>
                <a:cs typeface="Arial" panose="020B0604020202020204" pitchFamily="34" charset="0"/>
              </a:rPr>
              <a:t>Used to Enable or Disable the PWM Block.</a:t>
            </a:r>
          </a:p>
          <a:p>
            <a:pPr lvl="1"/>
            <a:r>
              <a:rPr lang="en-IN" sz="1600" dirty="0">
                <a:latin typeface="Arial" panose="020B0604020202020204" pitchFamily="34" charset="0"/>
                <a:cs typeface="Arial" panose="020B0604020202020204" pitchFamily="34" charset="0"/>
              </a:rPr>
              <a:t>0- PWM Disabled</a:t>
            </a:r>
          </a:p>
          <a:p>
            <a:pPr lvl="1"/>
            <a:r>
              <a:rPr lang="en-IN" sz="1600" dirty="0">
                <a:latin typeface="Arial" panose="020B0604020202020204" pitchFamily="34" charset="0"/>
                <a:cs typeface="Arial" panose="020B0604020202020204" pitchFamily="34" charset="0"/>
              </a:rPr>
              <a:t>1- PWM Enabled</a:t>
            </a:r>
          </a:p>
        </p:txBody>
      </p:sp>
    </p:spTree>
    <p:extLst>
      <p:ext uri="{BB962C8B-B14F-4D97-AF65-F5344CB8AC3E}">
        <p14:creationId xmlns:p14="http://schemas.microsoft.com/office/powerpoint/2010/main" val="318359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IN" b="1" dirty="0">
                <a:solidFill>
                  <a:srgbClr val="C00000"/>
                </a:solidFill>
              </a:rPr>
              <a:t>PWM CTCR</a:t>
            </a:r>
          </a:p>
        </p:txBody>
      </p:sp>
      <p:pic>
        <p:nvPicPr>
          <p:cNvPr id="4" name="Content Placeholder 3"/>
          <p:cNvPicPr>
            <a:picLocks noGrp="1" noChangeAspect="1"/>
          </p:cNvPicPr>
          <p:nvPr>
            <p:ph idx="1"/>
          </p:nvPr>
        </p:nvPicPr>
        <p:blipFill>
          <a:blip r:embed="rId2"/>
          <a:stretch>
            <a:fillRect/>
          </a:stretch>
        </p:blipFill>
        <p:spPr>
          <a:xfrm>
            <a:off x="483854" y="1510145"/>
            <a:ext cx="10985721" cy="4987637"/>
          </a:xfrm>
          <a:prstGeom prst="rect">
            <a:avLst/>
          </a:prstGeom>
        </p:spPr>
      </p:pic>
    </p:spTree>
    <p:extLst>
      <p:ext uri="{BB962C8B-B14F-4D97-AF65-F5344CB8AC3E}">
        <p14:creationId xmlns:p14="http://schemas.microsoft.com/office/powerpoint/2010/main" val="692610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3020"/>
          </a:xfrm>
        </p:spPr>
        <p:txBody>
          <a:bodyPr>
            <a:normAutofit fontScale="90000"/>
          </a:bodyPr>
          <a:lstStyle/>
          <a:p>
            <a:r>
              <a:rPr lang="en-IN" b="1" dirty="0">
                <a:solidFill>
                  <a:srgbClr val="C00000"/>
                </a:solidFill>
              </a:rPr>
              <a:t>PWM: PCR</a:t>
            </a:r>
          </a:p>
        </p:txBody>
      </p:sp>
      <p:pic>
        <p:nvPicPr>
          <p:cNvPr id="4" name="Content Placeholder 3"/>
          <p:cNvPicPr>
            <a:picLocks noGrp="1" noChangeAspect="1"/>
          </p:cNvPicPr>
          <p:nvPr>
            <p:ph idx="1"/>
          </p:nvPr>
        </p:nvPicPr>
        <p:blipFill rotWithShape="1">
          <a:blip r:embed="rId2"/>
          <a:srcRect l="-4320" r="16834"/>
          <a:stretch/>
        </p:blipFill>
        <p:spPr>
          <a:xfrm>
            <a:off x="-317727" y="1274618"/>
            <a:ext cx="12121697" cy="4849091"/>
          </a:xfrm>
          <a:prstGeom prst="rect">
            <a:avLst/>
          </a:prstGeom>
        </p:spPr>
      </p:pic>
    </p:spTree>
    <p:extLst>
      <p:ext uri="{BB962C8B-B14F-4D97-AF65-F5344CB8AC3E}">
        <p14:creationId xmlns:p14="http://schemas.microsoft.com/office/powerpoint/2010/main" val="414106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F079-29C9-C083-2870-C8260A864CAF}"/>
              </a:ext>
            </a:extLst>
          </p:cNvPr>
          <p:cNvSpPr>
            <a:spLocks noGrp="1"/>
          </p:cNvSpPr>
          <p:nvPr>
            <p:ph type="title"/>
          </p:nvPr>
        </p:nvSpPr>
        <p:spPr>
          <a:xfrm>
            <a:off x="838200" y="365125"/>
            <a:ext cx="10515600" cy="788761"/>
          </a:xfrm>
        </p:spPr>
        <p:txBody>
          <a:bodyPr/>
          <a:lstStyle/>
          <a:p>
            <a:r>
              <a:rPr lang="en-US" b="1" dirty="0"/>
              <a:t>Basic terminologies on Interrupts</a:t>
            </a:r>
          </a:p>
        </p:txBody>
      </p:sp>
      <p:sp>
        <p:nvSpPr>
          <p:cNvPr id="3" name="Content Placeholder 2">
            <a:extLst>
              <a:ext uri="{FF2B5EF4-FFF2-40B4-BE49-F238E27FC236}">
                <a16:creationId xmlns:a16="http://schemas.microsoft.com/office/drawing/2014/main" id="{724F2C6A-F636-5FEB-0D81-2467770A8EF4}"/>
              </a:ext>
            </a:extLst>
          </p:cNvPr>
          <p:cNvSpPr>
            <a:spLocks noGrp="1"/>
          </p:cNvSpPr>
          <p:nvPr>
            <p:ph idx="1"/>
          </p:nvPr>
        </p:nvSpPr>
        <p:spPr/>
        <p:txBody>
          <a:bodyPr/>
          <a:lstStyle/>
          <a:p>
            <a:r>
              <a:rPr lang="en-US" dirty="0"/>
              <a:t>Interrupt</a:t>
            </a:r>
          </a:p>
          <a:p>
            <a:r>
              <a:rPr lang="en-US" dirty="0"/>
              <a:t>Interrupt Service Subroutine</a:t>
            </a:r>
          </a:p>
          <a:p>
            <a:r>
              <a:rPr lang="en-US" dirty="0"/>
              <a:t>Interrupt Vector</a:t>
            </a:r>
          </a:p>
          <a:p>
            <a:r>
              <a:rPr lang="en-US" dirty="0"/>
              <a:t>Interrupt Vector Table</a:t>
            </a:r>
          </a:p>
          <a:p>
            <a:r>
              <a:rPr lang="en-US" dirty="0"/>
              <a:t>Priority of interrupts</a:t>
            </a:r>
          </a:p>
          <a:p>
            <a:endParaRPr lang="en-US" dirty="0"/>
          </a:p>
        </p:txBody>
      </p:sp>
    </p:spTree>
    <p:extLst>
      <p:ext uri="{BB962C8B-B14F-4D97-AF65-F5344CB8AC3E}">
        <p14:creationId xmlns:p14="http://schemas.microsoft.com/office/powerpoint/2010/main" val="916642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PWM:PCR</a:t>
            </a:r>
          </a:p>
        </p:txBody>
      </p:sp>
      <p:sp>
        <p:nvSpPr>
          <p:cNvPr id="3" name="Content Placeholder 2"/>
          <p:cNvSpPr>
            <a:spLocks noGrp="1"/>
          </p:cNvSpPr>
          <p:nvPr>
            <p:ph idx="1"/>
          </p:nvPr>
        </p:nvSpPr>
        <p:spPr>
          <a:xfrm>
            <a:off x="838200" y="1690688"/>
            <a:ext cx="10515600" cy="4351338"/>
          </a:xfrm>
        </p:spPr>
        <p:txBody>
          <a:bodyPr/>
          <a:lstStyle/>
          <a:p>
            <a:r>
              <a:rPr lang="en-IN" b="1" dirty="0" err="1"/>
              <a:t>PWMSELx</a:t>
            </a:r>
            <a:br>
              <a:rPr lang="en-IN" dirty="0"/>
            </a:br>
            <a:r>
              <a:rPr lang="en-IN" dirty="0"/>
              <a:t>This bit is used to select the single edged and double edge mode form </a:t>
            </a:r>
            <a:r>
              <a:rPr lang="en-IN" dirty="0" err="1"/>
              <a:t>PWMx</a:t>
            </a:r>
            <a:r>
              <a:rPr lang="en-IN" dirty="0"/>
              <a:t> (x:2-6)</a:t>
            </a:r>
            <a:br>
              <a:rPr lang="en-IN" dirty="0"/>
            </a:br>
            <a:r>
              <a:rPr lang="en-IN" dirty="0"/>
              <a:t>0- Single Edge mode for </a:t>
            </a:r>
            <a:r>
              <a:rPr lang="en-IN" dirty="0" err="1"/>
              <a:t>PWMx</a:t>
            </a:r>
            <a:br>
              <a:rPr lang="en-IN" dirty="0"/>
            </a:br>
            <a:r>
              <a:rPr lang="en-IN" dirty="0"/>
              <a:t>1- Double Edge Mode for </a:t>
            </a:r>
            <a:r>
              <a:rPr lang="en-IN" dirty="0" err="1"/>
              <a:t>PWMx</a:t>
            </a:r>
            <a:r>
              <a:rPr lang="en-IN" dirty="0"/>
              <a:t>.</a:t>
            </a:r>
          </a:p>
          <a:p>
            <a:r>
              <a:rPr lang="en-IN" b="1" dirty="0" err="1"/>
              <a:t>PWMENAx</a:t>
            </a:r>
            <a:br>
              <a:rPr lang="en-IN" dirty="0"/>
            </a:br>
            <a:r>
              <a:rPr lang="en-IN" dirty="0"/>
              <a:t>This bit is used to enable/disable the PWM output for </a:t>
            </a:r>
            <a:r>
              <a:rPr lang="en-IN" dirty="0" err="1"/>
              <a:t>PWMx</a:t>
            </a:r>
            <a:r>
              <a:rPr lang="en-IN" dirty="0"/>
              <a:t>(x:1-6)</a:t>
            </a:r>
            <a:br>
              <a:rPr lang="en-IN" dirty="0"/>
            </a:br>
            <a:r>
              <a:rPr lang="en-IN" dirty="0"/>
              <a:t>0- </a:t>
            </a:r>
            <a:r>
              <a:rPr lang="en-IN" dirty="0" err="1"/>
              <a:t>PWMx</a:t>
            </a:r>
            <a:r>
              <a:rPr lang="en-IN" dirty="0"/>
              <a:t> Disable.</a:t>
            </a:r>
            <a:br>
              <a:rPr lang="en-IN" dirty="0"/>
            </a:br>
            <a:r>
              <a:rPr lang="en-IN" dirty="0"/>
              <a:t>1- </a:t>
            </a:r>
            <a:r>
              <a:rPr lang="en-IN" dirty="0" err="1"/>
              <a:t>PWMx</a:t>
            </a:r>
            <a:r>
              <a:rPr lang="en-IN" dirty="0"/>
              <a:t> Enabled.</a:t>
            </a:r>
          </a:p>
        </p:txBody>
      </p:sp>
      <p:sp>
        <p:nvSpPr>
          <p:cNvPr id="4" name="TextBox 3"/>
          <p:cNvSpPr txBox="1"/>
          <p:nvPr/>
        </p:nvSpPr>
        <p:spPr>
          <a:xfrm>
            <a:off x="1177636" y="5860473"/>
            <a:ext cx="6705600" cy="369332"/>
          </a:xfrm>
          <a:prstGeom prst="rect">
            <a:avLst/>
          </a:prstGeom>
          <a:noFill/>
        </p:spPr>
        <p:txBody>
          <a:bodyPr wrap="square" rtlCol="0">
            <a:spAutoFit/>
          </a:bodyPr>
          <a:lstStyle/>
          <a:p>
            <a:r>
              <a:rPr lang="en-IN" dirty="0"/>
              <a:t>LPC_PWM2-&gt;PCR = ?  ; //TO ENABLE O/P AT PWM2</a:t>
            </a:r>
          </a:p>
        </p:txBody>
      </p:sp>
    </p:spTree>
    <p:extLst>
      <p:ext uri="{BB962C8B-B14F-4D97-AF65-F5344CB8AC3E}">
        <p14:creationId xmlns:p14="http://schemas.microsoft.com/office/powerpoint/2010/main" val="67210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IN" b="1" dirty="0">
                <a:solidFill>
                  <a:srgbClr val="C00000"/>
                </a:solidFill>
              </a:rPr>
              <a:t>PWM :MCR</a:t>
            </a:r>
          </a:p>
        </p:txBody>
      </p:sp>
      <p:sp>
        <p:nvSpPr>
          <p:cNvPr id="3" name="Content Placeholder 2"/>
          <p:cNvSpPr>
            <a:spLocks noGrp="1"/>
          </p:cNvSpPr>
          <p:nvPr>
            <p:ph idx="1"/>
          </p:nvPr>
        </p:nvSpPr>
        <p:spPr>
          <a:xfrm>
            <a:off x="838200" y="1177636"/>
            <a:ext cx="10515600" cy="4999327"/>
          </a:xfrm>
        </p:spPr>
        <p:txBody>
          <a:bodyPr>
            <a:normAutofit lnSpcReduction="10000"/>
          </a:bodyPr>
          <a:lstStyle/>
          <a:p>
            <a:pPr marL="0" indent="0">
              <a:buNone/>
            </a:pPr>
            <a:r>
              <a:rPr lang="en-IN" sz="2600" dirty="0">
                <a:latin typeface="Times New Roman" panose="02020603050405020304" pitchFamily="18" charset="0"/>
                <a:cs typeface="Times New Roman" panose="02020603050405020304" pitchFamily="18" charset="0"/>
              </a:rPr>
              <a:t>The PWM Match Control Register is used to specify what operations can be done when the value in a particular Match register equals the value in TC. </a:t>
            </a:r>
          </a:p>
          <a:p>
            <a:pPr marL="0" indent="0">
              <a:buNone/>
            </a:pPr>
            <a:r>
              <a:rPr lang="en-IN" sz="2600" dirty="0">
                <a:latin typeface="Times New Roman" panose="02020603050405020304" pitchFamily="18" charset="0"/>
                <a:cs typeface="Times New Roman" panose="02020603050405020304" pitchFamily="18" charset="0"/>
              </a:rPr>
              <a:t>For each Match Register we have 3 options : Either generate an Interrupt , or Reset the TC , or Stop .. which stops the counters and disables PWM. Hence this register is divided into group of 3 bits. The first 3 bits are for Match Register 0 </a:t>
            </a:r>
            <a:r>
              <a:rPr lang="en-IN" sz="2600" dirty="0" err="1">
                <a:latin typeface="Times New Roman" panose="02020603050405020304" pitchFamily="18" charset="0"/>
                <a:cs typeface="Times New Roman" panose="02020603050405020304" pitchFamily="18" charset="0"/>
              </a:rPr>
              <a:t>i.e</a:t>
            </a:r>
            <a:r>
              <a:rPr lang="en-IN" sz="2600" dirty="0">
                <a:latin typeface="Times New Roman" panose="02020603050405020304" pitchFamily="18" charset="0"/>
                <a:cs typeface="Times New Roman" panose="02020603050405020304" pitchFamily="18" charset="0"/>
              </a:rPr>
              <a:t> PWMMR0 , next 3 for PWMMR1 , and so on.</a:t>
            </a:r>
          </a:p>
          <a:p>
            <a:r>
              <a:rPr lang="en-IN" sz="2600" b="1" dirty="0">
                <a:latin typeface="Times New Roman" panose="02020603050405020304" pitchFamily="18" charset="0"/>
                <a:cs typeface="Times New Roman" panose="02020603050405020304" pitchFamily="18" charset="0"/>
              </a:rPr>
              <a:t>1) Bit 0 :</a:t>
            </a:r>
            <a:r>
              <a:rPr lang="en-IN" sz="2600" dirty="0">
                <a:latin typeface="Times New Roman" panose="02020603050405020304" pitchFamily="18" charset="0"/>
                <a:cs typeface="Times New Roman" panose="02020603050405020304" pitchFamily="18" charset="0"/>
              </a:rPr>
              <a:t> Interrupt on PWM1MR0 Match – If set to 1 then it will generate an Interrupt else disable if set to 0.</a:t>
            </a:r>
          </a:p>
          <a:p>
            <a:r>
              <a:rPr lang="en-IN" sz="2600" b="1" dirty="0">
                <a:latin typeface="Times New Roman" panose="02020603050405020304" pitchFamily="18" charset="0"/>
                <a:cs typeface="Times New Roman" panose="02020603050405020304" pitchFamily="18" charset="0"/>
              </a:rPr>
              <a:t>2) Bit 1 :</a:t>
            </a:r>
            <a:r>
              <a:rPr lang="en-IN" sz="2600" dirty="0">
                <a:latin typeface="Times New Roman" panose="02020603050405020304" pitchFamily="18" charset="0"/>
                <a:cs typeface="Times New Roman" panose="02020603050405020304" pitchFamily="18" charset="0"/>
              </a:rPr>
              <a:t> Reset on PWM1MR0 Match – If set to 1 it will reset the PWM Timer Counter i.e. PWM1TC else disabled if set to 0.</a:t>
            </a:r>
          </a:p>
          <a:p>
            <a:r>
              <a:rPr lang="en-IN" sz="2600" b="1" dirty="0">
                <a:latin typeface="Times New Roman" panose="02020603050405020304" pitchFamily="18" charset="0"/>
                <a:cs typeface="Times New Roman" panose="02020603050405020304" pitchFamily="18" charset="0"/>
              </a:rPr>
              <a:t>3) Bit 2 :</a:t>
            </a:r>
            <a:r>
              <a:rPr lang="en-IN" sz="2600" dirty="0">
                <a:latin typeface="Times New Roman" panose="02020603050405020304" pitchFamily="18" charset="0"/>
                <a:cs typeface="Times New Roman" panose="02020603050405020304" pitchFamily="18" charset="0"/>
              </a:rPr>
              <a:t> Stop on PWM1MR0 Match – If this bit is set 1 then both PWM1TC and PWM1PC will be stopped &amp; PWMTCR[0] is </a:t>
            </a:r>
            <a:r>
              <a:rPr lang="en-IN" sz="2600">
                <a:latin typeface="Times New Roman" panose="02020603050405020304" pitchFamily="18" charset="0"/>
                <a:cs typeface="Times New Roman" panose="02020603050405020304" pitchFamily="18" charset="0"/>
              </a:rPr>
              <a:t>reset which disables the Counter.</a:t>
            </a: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0528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7711"/>
          </a:xfrm>
        </p:spPr>
        <p:txBody>
          <a:bodyPr>
            <a:normAutofit fontScale="90000"/>
          </a:bodyPr>
          <a:lstStyle/>
          <a:p>
            <a:r>
              <a:rPr lang="en-IN" b="1" dirty="0">
                <a:solidFill>
                  <a:srgbClr val="C00000"/>
                </a:solidFill>
              </a:rPr>
              <a:t>PWM : MCR</a:t>
            </a:r>
          </a:p>
        </p:txBody>
      </p:sp>
      <p:pic>
        <p:nvPicPr>
          <p:cNvPr id="4" name="Content Placeholder 3"/>
          <p:cNvPicPr>
            <a:picLocks noGrp="1" noChangeAspect="1"/>
          </p:cNvPicPr>
          <p:nvPr>
            <p:ph idx="1"/>
          </p:nvPr>
        </p:nvPicPr>
        <p:blipFill>
          <a:blip r:embed="rId2"/>
          <a:stretch>
            <a:fillRect/>
          </a:stretch>
        </p:blipFill>
        <p:spPr>
          <a:xfrm>
            <a:off x="1057398" y="897338"/>
            <a:ext cx="8571511" cy="5960662"/>
          </a:xfrm>
          <a:prstGeom prst="rect">
            <a:avLst/>
          </a:prstGeom>
        </p:spPr>
      </p:pic>
    </p:spTree>
    <p:extLst>
      <p:ext uri="{BB962C8B-B14F-4D97-AF65-F5344CB8AC3E}">
        <p14:creationId xmlns:p14="http://schemas.microsoft.com/office/powerpoint/2010/main" val="3095997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78530" y="263236"/>
            <a:ext cx="5681797" cy="6347188"/>
          </a:xfrm>
          <a:prstGeom prst="rect">
            <a:avLst/>
          </a:prstGeom>
        </p:spPr>
      </p:pic>
    </p:spTree>
    <p:extLst>
      <p:ext uri="{BB962C8B-B14F-4D97-AF65-F5344CB8AC3E}">
        <p14:creationId xmlns:p14="http://schemas.microsoft.com/office/powerpoint/2010/main" val="398787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IN" b="1" dirty="0">
                <a:solidFill>
                  <a:srgbClr val="C00000"/>
                </a:solidFill>
              </a:rPr>
              <a:t>PWM LER</a:t>
            </a:r>
          </a:p>
        </p:txBody>
      </p:sp>
      <p:pic>
        <p:nvPicPr>
          <p:cNvPr id="4" name="Picture 3"/>
          <p:cNvPicPr>
            <a:picLocks noChangeAspect="1"/>
          </p:cNvPicPr>
          <p:nvPr/>
        </p:nvPicPr>
        <p:blipFill>
          <a:blip r:embed="rId2"/>
          <a:stretch>
            <a:fillRect/>
          </a:stretch>
        </p:blipFill>
        <p:spPr>
          <a:xfrm>
            <a:off x="1545770" y="1392361"/>
            <a:ext cx="8055430" cy="5256227"/>
          </a:xfrm>
          <a:prstGeom prst="rect">
            <a:avLst/>
          </a:prstGeom>
        </p:spPr>
      </p:pic>
    </p:spTree>
    <p:extLst>
      <p:ext uri="{BB962C8B-B14F-4D97-AF65-F5344CB8AC3E}">
        <p14:creationId xmlns:p14="http://schemas.microsoft.com/office/powerpoint/2010/main" val="140379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1400" y="2235200"/>
            <a:ext cx="9423400" cy="830997"/>
          </a:xfrm>
          <a:prstGeom prst="rect">
            <a:avLst/>
          </a:prstGeom>
          <a:noFill/>
        </p:spPr>
        <p:txBody>
          <a:bodyPr wrap="square" rtlCol="0">
            <a:spAutoFit/>
          </a:bodyPr>
          <a:lstStyle/>
          <a:p>
            <a:r>
              <a:rPr lang="en-IN" sz="2400" b="1" dirty="0">
                <a:solidFill>
                  <a:srgbClr val="C00000"/>
                </a:solidFill>
              </a:rPr>
              <a:t>Write PWM program to change the intensity of LED connected to (PWM1.4)(P1.23, </a:t>
            </a:r>
            <a:r>
              <a:rPr lang="en-IN" sz="2400" b="1" dirty="0" err="1">
                <a:solidFill>
                  <a:srgbClr val="C00000"/>
                </a:solidFill>
              </a:rPr>
              <a:t>Funct</a:t>
            </a:r>
            <a:r>
              <a:rPr lang="en-IN" sz="2400" b="1" dirty="0">
                <a:solidFill>
                  <a:srgbClr val="C00000"/>
                </a:solidFill>
              </a:rPr>
              <a:t> 2</a:t>
            </a:r>
            <a:r>
              <a:rPr lang="en-IN" sz="2400" b="1">
                <a:solidFill>
                  <a:srgbClr val="C00000"/>
                </a:solidFill>
              </a:rPr>
              <a:t>) continuously using single edge controlled </a:t>
            </a:r>
            <a:endParaRPr lang="en-IN" sz="2400" b="1" dirty="0">
              <a:solidFill>
                <a:srgbClr val="C00000"/>
              </a:solidFill>
            </a:endParaRPr>
          </a:p>
        </p:txBody>
      </p:sp>
    </p:spTree>
    <p:extLst>
      <p:ext uri="{BB962C8B-B14F-4D97-AF65-F5344CB8AC3E}">
        <p14:creationId xmlns:p14="http://schemas.microsoft.com/office/powerpoint/2010/main" val="671604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9876" y="-990990"/>
            <a:ext cx="12868170" cy="6402965"/>
          </a:xfrm>
          <a:prstGeom prst="rect">
            <a:avLst/>
          </a:prstGeom>
        </p:spPr>
      </p:pic>
    </p:spTree>
    <p:extLst>
      <p:ext uri="{BB962C8B-B14F-4D97-AF65-F5344CB8AC3E}">
        <p14:creationId xmlns:p14="http://schemas.microsoft.com/office/powerpoint/2010/main" val="201651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l="1" r="20877" b="6983"/>
          <a:stretch/>
        </p:blipFill>
        <p:spPr>
          <a:xfrm>
            <a:off x="838200" y="365125"/>
            <a:ext cx="6375400" cy="5730875"/>
          </a:xfrm>
          <a:prstGeom prst="rect">
            <a:avLst/>
          </a:prstGeom>
        </p:spPr>
      </p:pic>
    </p:spTree>
    <p:extLst>
      <p:ext uri="{BB962C8B-B14F-4D97-AF65-F5344CB8AC3E}">
        <p14:creationId xmlns:p14="http://schemas.microsoft.com/office/powerpoint/2010/main" val="375129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0874-40FA-49B3-9678-46604F54DBAD}"/>
              </a:ext>
            </a:extLst>
          </p:cNvPr>
          <p:cNvSpPr>
            <a:spLocks noGrp="1"/>
          </p:cNvSpPr>
          <p:nvPr>
            <p:ph type="title"/>
          </p:nvPr>
        </p:nvSpPr>
        <p:spPr>
          <a:xfrm>
            <a:off x="2438400" y="228600"/>
            <a:ext cx="7772400" cy="400050"/>
          </a:xfrm>
        </p:spPr>
        <p:txBody>
          <a:bodyPr>
            <a:noAutofit/>
          </a:bodyPr>
          <a:lstStyle/>
          <a:p>
            <a:r>
              <a:rPr lang="en-US" sz="2400" b="1" dirty="0">
                <a:solidFill>
                  <a:srgbClr val="C00000"/>
                </a:solidFill>
              </a:rPr>
              <a:t>Nested Vectored Interrupt Controller(NVIC)</a:t>
            </a:r>
          </a:p>
        </p:txBody>
      </p:sp>
      <p:sp>
        <p:nvSpPr>
          <p:cNvPr id="6" name="TextBox 5">
            <a:extLst>
              <a:ext uri="{FF2B5EF4-FFF2-40B4-BE49-F238E27FC236}">
                <a16:creationId xmlns:a16="http://schemas.microsoft.com/office/drawing/2014/main" id="{F1ADA7DB-D57F-499D-B7E6-2BE1F988D04F}"/>
              </a:ext>
            </a:extLst>
          </p:cNvPr>
          <p:cNvSpPr txBox="1"/>
          <p:nvPr/>
        </p:nvSpPr>
        <p:spPr>
          <a:xfrm>
            <a:off x="997384" y="735984"/>
            <a:ext cx="8470173" cy="830997"/>
          </a:xfrm>
          <a:prstGeom prst="rect">
            <a:avLst/>
          </a:prstGeom>
          <a:noFill/>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Controls system exceptions and peripheral interrupts</a:t>
            </a:r>
          </a:p>
          <a:p>
            <a:pPr marL="342900" indent="-342900"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In the LPC176x, the NVIC supports 35 vectored interrupts</a:t>
            </a:r>
            <a:endParaRPr lang="en-US" sz="2400"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id="{FC5F9EEC-8587-4CE6-9114-456ECC319CA5}"/>
              </a:ext>
            </a:extLst>
          </p:cNvPr>
          <p:cNvSpPr txBox="1"/>
          <p:nvPr/>
        </p:nvSpPr>
        <p:spPr>
          <a:xfrm>
            <a:off x="997384" y="1597701"/>
            <a:ext cx="7710518" cy="4893647"/>
          </a:xfrm>
          <a:prstGeom prst="rect">
            <a:avLst/>
          </a:prstGeom>
          <a:noFill/>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Each peripheral device may have one or more interrupt lines to the Vectored Interrupt Controller. </a:t>
            </a:r>
          </a:p>
          <a:p>
            <a:pPr marL="342900" indent="-342900"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Interrupt numbers relate to where entries are stored in the Interrupt vector table.</a:t>
            </a:r>
          </a:p>
          <a:p>
            <a:pPr marL="342900" indent="-342900" eaLnBrk="0" fontAlgn="base" hangingPunct="0">
              <a:spcBef>
                <a:spcPct val="0"/>
              </a:spcBef>
              <a:spcAft>
                <a:spcPct val="0"/>
              </a:spcAft>
              <a:buFont typeface="Arial" panose="020B0604020202020204" pitchFamily="34" charset="0"/>
              <a:buChar char="•"/>
            </a:pPr>
            <a:endParaRPr lang="en-US" sz="2400" dirty="0">
              <a:solidFill>
                <a:srgbClr val="000000"/>
              </a:solidFill>
              <a:latin typeface="Arial" panose="020B0604020202020204" pitchFamily="34" charset="0"/>
            </a:endParaRPr>
          </a:p>
          <a:p>
            <a:pPr marL="342900" indent="-342900"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Interrupt Vector – Is the address of Interrupt Service Subroutine (ISR) </a:t>
            </a:r>
          </a:p>
          <a:p>
            <a:pPr marL="342900" indent="-342900"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Interrupt vector of Interrupt Type N is stored at an offset N*4 from the base address of Interrupt Vector Table(IVT)</a:t>
            </a:r>
          </a:p>
          <a:p>
            <a:pPr marL="342900" indent="-342900"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If the peripheral device is enabled to generate Interrupt when some event</a:t>
            </a:r>
          </a:p>
          <a:p>
            <a:pPr marL="342900" indent="-342900" eaLnBrk="0" fontAlgn="base" hangingPunct="0">
              <a:spcBef>
                <a:spcPct val="0"/>
              </a:spcBef>
              <a:spcAft>
                <a:spcPct val="0"/>
              </a:spcAft>
              <a:buFont typeface="Arial" panose="020B0604020202020204" pitchFamily="34" charset="0"/>
              <a:buChar char="•"/>
            </a:pPr>
            <a:endParaRPr lang="en-US" sz="2400" dirty="0">
              <a:solidFill>
                <a:srgbClr val="000000"/>
              </a:solidFill>
              <a:latin typeface="Arial" panose="020B0604020202020204" pitchFamily="34" charset="0"/>
            </a:endParaRPr>
          </a:p>
        </p:txBody>
      </p:sp>
      <p:graphicFrame>
        <p:nvGraphicFramePr>
          <p:cNvPr id="3" name="Table 3">
            <a:extLst>
              <a:ext uri="{FF2B5EF4-FFF2-40B4-BE49-F238E27FC236}">
                <a16:creationId xmlns:a16="http://schemas.microsoft.com/office/drawing/2014/main" id="{F4B2239E-DBF9-4081-B093-614194BE35D6}"/>
              </a:ext>
            </a:extLst>
          </p:cNvPr>
          <p:cNvGraphicFramePr>
            <a:graphicFrameLocks noGrp="1"/>
          </p:cNvGraphicFramePr>
          <p:nvPr/>
        </p:nvGraphicFramePr>
        <p:xfrm>
          <a:off x="10210800" y="2126436"/>
          <a:ext cx="1774874" cy="3703320"/>
        </p:xfrm>
        <a:graphic>
          <a:graphicData uri="http://schemas.openxmlformats.org/drawingml/2006/table">
            <a:tbl>
              <a:tblPr firstRow="1" bandRow="1">
                <a:tableStyleId>{93296810-A885-4BE3-A3E7-6D5BEEA58F35}</a:tableStyleId>
              </a:tblPr>
              <a:tblGrid>
                <a:gridCol w="1774874">
                  <a:extLst>
                    <a:ext uri="{9D8B030D-6E8A-4147-A177-3AD203B41FA5}">
                      <a16:colId xmlns:a16="http://schemas.microsoft.com/office/drawing/2014/main" val="684032839"/>
                    </a:ext>
                  </a:extLst>
                </a:gridCol>
              </a:tblGrid>
              <a:tr h="370840">
                <a:tc>
                  <a:txBody>
                    <a:bodyPr/>
                    <a:lstStyle/>
                    <a:p>
                      <a:r>
                        <a:rPr lang="en-US" dirty="0"/>
                        <a:t>Type 0 Vector</a:t>
                      </a:r>
                    </a:p>
                  </a:txBody>
                  <a:tcPr/>
                </a:tc>
                <a:extLst>
                  <a:ext uri="{0D108BD9-81ED-4DB2-BD59-A6C34878D82A}">
                    <a16:rowId xmlns:a16="http://schemas.microsoft.com/office/drawing/2014/main" val="153652253"/>
                  </a:ext>
                </a:extLst>
              </a:tr>
              <a:tr h="370840">
                <a:tc>
                  <a:txBody>
                    <a:bodyPr/>
                    <a:lstStyle/>
                    <a:p>
                      <a:r>
                        <a:rPr lang="en-US" dirty="0"/>
                        <a:t>Type 1 Vector</a:t>
                      </a:r>
                    </a:p>
                  </a:txBody>
                  <a:tcPr/>
                </a:tc>
                <a:extLst>
                  <a:ext uri="{0D108BD9-81ED-4DB2-BD59-A6C34878D82A}">
                    <a16:rowId xmlns:a16="http://schemas.microsoft.com/office/drawing/2014/main" val="3091826860"/>
                  </a:ext>
                </a:extLst>
              </a:tr>
              <a:tr h="370840">
                <a:tc>
                  <a:txBody>
                    <a:bodyPr/>
                    <a:lstStyle/>
                    <a:p>
                      <a:r>
                        <a:rPr lang="en-US" dirty="0"/>
                        <a:t>Type 2 Vector</a:t>
                      </a:r>
                    </a:p>
                  </a:txBody>
                  <a:tcPr/>
                </a:tc>
                <a:extLst>
                  <a:ext uri="{0D108BD9-81ED-4DB2-BD59-A6C34878D82A}">
                    <a16:rowId xmlns:a16="http://schemas.microsoft.com/office/drawing/2014/main" val="2441923265"/>
                  </a:ext>
                </a:extLst>
              </a:tr>
              <a:tr h="370840">
                <a:tc>
                  <a:txBody>
                    <a:bodyPr/>
                    <a:lstStyle/>
                    <a:p>
                      <a:endParaRPr lang="en-US"/>
                    </a:p>
                  </a:txBody>
                  <a:tcPr/>
                </a:tc>
                <a:extLst>
                  <a:ext uri="{0D108BD9-81ED-4DB2-BD59-A6C34878D82A}">
                    <a16:rowId xmlns:a16="http://schemas.microsoft.com/office/drawing/2014/main" val="551872282"/>
                  </a:ext>
                </a:extLst>
              </a:tr>
              <a:tr h="0">
                <a:tc>
                  <a:txBody>
                    <a:bodyPr/>
                    <a:lstStyle/>
                    <a:p>
                      <a:endParaRPr lang="en-US"/>
                    </a:p>
                  </a:txBody>
                  <a:tcPr/>
                </a:tc>
                <a:extLst>
                  <a:ext uri="{0D108BD9-81ED-4DB2-BD59-A6C34878D82A}">
                    <a16:rowId xmlns:a16="http://schemas.microsoft.com/office/drawing/2014/main" val="2444222506"/>
                  </a:ext>
                </a:extLst>
              </a:tr>
              <a:tr h="370840">
                <a:tc>
                  <a:txBody>
                    <a:bodyPr/>
                    <a:lstStyle/>
                    <a:p>
                      <a:endParaRPr lang="en-US"/>
                    </a:p>
                  </a:txBody>
                  <a:tcPr/>
                </a:tc>
                <a:extLst>
                  <a:ext uri="{0D108BD9-81ED-4DB2-BD59-A6C34878D82A}">
                    <a16:rowId xmlns:a16="http://schemas.microsoft.com/office/drawing/2014/main" val="266761614"/>
                  </a:ext>
                </a:extLst>
              </a:tr>
              <a:tr h="370840">
                <a:tc>
                  <a:txBody>
                    <a:bodyPr/>
                    <a:lstStyle/>
                    <a:p>
                      <a:r>
                        <a:rPr lang="en-US" dirty="0"/>
                        <a:t>Type N Vector</a:t>
                      </a:r>
                    </a:p>
                  </a:txBody>
                  <a:tcPr/>
                </a:tc>
                <a:extLst>
                  <a:ext uri="{0D108BD9-81ED-4DB2-BD59-A6C34878D82A}">
                    <a16:rowId xmlns:a16="http://schemas.microsoft.com/office/drawing/2014/main" val="4045920670"/>
                  </a:ext>
                </a:extLst>
              </a:tr>
              <a:tr h="370840">
                <a:tc>
                  <a:txBody>
                    <a:bodyPr/>
                    <a:lstStyle/>
                    <a:p>
                      <a:endParaRPr lang="en-US"/>
                    </a:p>
                  </a:txBody>
                  <a:tcPr/>
                </a:tc>
                <a:extLst>
                  <a:ext uri="{0D108BD9-81ED-4DB2-BD59-A6C34878D82A}">
                    <a16:rowId xmlns:a16="http://schemas.microsoft.com/office/drawing/2014/main" val="131549706"/>
                  </a:ext>
                </a:extLst>
              </a:tr>
              <a:tr h="370840">
                <a:tc>
                  <a:txBody>
                    <a:bodyPr/>
                    <a:lstStyle/>
                    <a:p>
                      <a:endParaRPr lang="en-US" dirty="0"/>
                    </a:p>
                  </a:txBody>
                  <a:tcPr/>
                </a:tc>
                <a:extLst>
                  <a:ext uri="{0D108BD9-81ED-4DB2-BD59-A6C34878D82A}">
                    <a16:rowId xmlns:a16="http://schemas.microsoft.com/office/drawing/2014/main" val="215408333"/>
                  </a:ext>
                </a:extLst>
              </a:tr>
              <a:tr h="370840">
                <a:tc>
                  <a:txBody>
                    <a:bodyPr/>
                    <a:lstStyle/>
                    <a:p>
                      <a:endParaRPr lang="en-US" dirty="0"/>
                    </a:p>
                  </a:txBody>
                  <a:tcPr/>
                </a:tc>
                <a:extLst>
                  <a:ext uri="{0D108BD9-81ED-4DB2-BD59-A6C34878D82A}">
                    <a16:rowId xmlns:a16="http://schemas.microsoft.com/office/drawing/2014/main" val="2956716091"/>
                  </a:ext>
                </a:extLst>
              </a:tr>
            </a:tbl>
          </a:graphicData>
        </a:graphic>
      </p:graphicFrame>
      <p:sp>
        <p:nvSpPr>
          <p:cNvPr id="4" name="TextBox 3">
            <a:extLst>
              <a:ext uri="{FF2B5EF4-FFF2-40B4-BE49-F238E27FC236}">
                <a16:creationId xmlns:a16="http://schemas.microsoft.com/office/drawing/2014/main" id="{38F0FD78-74C8-48A7-984D-C2D6BA670744}"/>
              </a:ext>
            </a:extLst>
          </p:cNvPr>
          <p:cNvSpPr txBox="1"/>
          <p:nvPr/>
        </p:nvSpPr>
        <p:spPr>
          <a:xfrm>
            <a:off x="8966982" y="2126436"/>
            <a:ext cx="1941341" cy="369332"/>
          </a:xfrm>
          <a:prstGeom prst="rect">
            <a:avLst/>
          </a:prstGeom>
          <a:noFill/>
        </p:spPr>
        <p:txBody>
          <a:bodyPr wrap="square" rtlCol="0">
            <a:spAutoFit/>
          </a:bodyPr>
          <a:lstStyle/>
          <a:p>
            <a:r>
              <a:rPr lang="en-US" dirty="0"/>
              <a:t>Base </a:t>
            </a:r>
            <a:r>
              <a:rPr lang="en-US" dirty="0" err="1"/>
              <a:t>addr</a:t>
            </a:r>
            <a:endParaRPr lang="en-US" dirty="0"/>
          </a:p>
        </p:txBody>
      </p:sp>
      <p:sp>
        <p:nvSpPr>
          <p:cNvPr id="5" name="TextBox 4">
            <a:extLst>
              <a:ext uri="{FF2B5EF4-FFF2-40B4-BE49-F238E27FC236}">
                <a16:creationId xmlns:a16="http://schemas.microsoft.com/office/drawing/2014/main" id="{0BD677FB-217D-49E1-8897-8DADD0146A3C}"/>
              </a:ext>
            </a:extLst>
          </p:cNvPr>
          <p:cNvSpPr txBox="1"/>
          <p:nvPr/>
        </p:nvSpPr>
        <p:spPr>
          <a:xfrm>
            <a:off x="8707903" y="2572692"/>
            <a:ext cx="1502898" cy="369332"/>
          </a:xfrm>
          <a:prstGeom prst="rect">
            <a:avLst/>
          </a:prstGeom>
          <a:noFill/>
        </p:spPr>
        <p:txBody>
          <a:bodyPr wrap="square" rtlCol="0">
            <a:spAutoFit/>
          </a:bodyPr>
          <a:lstStyle/>
          <a:p>
            <a:r>
              <a:rPr lang="en-US" dirty="0"/>
              <a:t>Base addr+4</a:t>
            </a:r>
          </a:p>
        </p:txBody>
      </p:sp>
      <p:sp>
        <p:nvSpPr>
          <p:cNvPr id="10" name="TextBox 9">
            <a:extLst>
              <a:ext uri="{FF2B5EF4-FFF2-40B4-BE49-F238E27FC236}">
                <a16:creationId xmlns:a16="http://schemas.microsoft.com/office/drawing/2014/main" id="{1FE80C8B-72EC-4519-83D8-50D845DB2777}"/>
              </a:ext>
            </a:extLst>
          </p:cNvPr>
          <p:cNvSpPr txBox="1"/>
          <p:nvPr/>
        </p:nvSpPr>
        <p:spPr>
          <a:xfrm>
            <a:off x="8707901" y="2968704"/>
            <a:ext cx="1502898" cy="369332"/>
          </a:xfrm>
          <a:prstGeom prst="rect">
            <a:avLst/>
          </a:prstGeom>
          <a:noFill/>
        </p:spPr>
        <p:txBody>
          <a:bodyPr wrap="square" rtlCol="0">
            <a:spAutoFit/>
          </a:bodyPr>
          <a:lstStyle/>
          <a:p>
            <a:r>
              <a:rPr lang="en-US" dirty="0"/>
              <a:t>Base addr+8</a:t>
            </a:r>
          </a:p>
        </p:txBody>
      </p:sp>
      <p:sp>
        <p:nvSpPr>
          <p:cNvPr id="12" name="TextBox 11">
            <a:extLst>
              <a:ext uri="{FF2B5EF4-FFF2-40B4-BE49-F238E27FC236}">
                <a16:creationId xmlns:a16="http://schemas.microsoft.com/office/drawing/2014/main" id="{687899EF-79E1-4F67-827D-EED7842DE211}"/>
              </a:ext>
            </a:extLst>
          </p:cNvPr>
          <p:cNvSpPr txBox="1"/>
          <p:nvPr/>
        </p:nvSpPr>
        <p:spPr>
          <a:xfrm>
            <a:off x="8618221" y="4399230"/>
            <a:ext cx="1941341" cy="369332"/>
          </a:xfrm>
          <a:prstGeom prst="rect">
            <a:avLst/>
          </a:prstGeom>
          <a:noFill/>
        </p:spPr>
        <p:txBody>
          <a:bodyPr wrap="square" rtlCol="0">
            <a:spAutoFit/>
          </a:bodyPr>
          <a:lstStyle/>
          <a:p>
            <a:r>
              <a:rPr lang="en-US" dirty="0"/>
              <a:t>Base addr+4*N</a:t>
            </a:r>
          </a:p>
        </p:txBody>
      </p:sp>
      <p:sp>
        <p:nvSpPr>
          <p:cNvPr id="14" name="TextBox 13">
            <a:extLst>
              <a:ext uri="{FF2B5EF4-FFF2-40B4-BE49-F238E27FC236}">
                <a16:creationId xmlns:a16="http://schemas.microsoft.com/office/drawing/2014/main" id="{1523B479-709F-49AF-BDAB-7B352D5E0928}"/>
              </a:ext>
            </a:extLst>
          </p:cNvPr>
          <p:cNvSpPr txBox="1"/>
          <p:nvPr/>
        </p:nvSpPr>
        <p:spPr>
          <a:xfrm>
            <a:off x="10582421" y="1680180"/>
            <a:ext cx="651803" cy="369332"/>
          </a:xfrm>
          <a:prstGeom prst="rect">
            <a:avLst/>
          </a:prstGeom>
          <a:noFill/>
        </p:spPr>
        <p:txBody>
          <a:bodyPr wrap="square" rtlCol="0">
            <a:spAutoFit/>
          </a:bodyPr>
          <a:lstStyle/>
          <a:p>
            <a:r>
              <a:rPr lang="en-US" dirty="0"/>
              <a:t>IVT</a:t>
            </a:r>
          </a:p>
        </p:txBody>
      </p:sp>
      <p:cxnSp>
        <p:nvCxnSpPr>
          <p:cNvPr id="17" name="Straight Arrow Connector 16">
            <a:extLst>
              <a:ext uri="{FF2B5EF4-FFF2-40B4-BE49-F238E27FC236}">
                <a16:creationId xmlns:a16="http://schemas.microsoft.com/office/drawing/2014/main" id="{CBCBE72D-569C-4182-8456-84809AE38E41}"/>
              </a:ext>
            </a:extLst>
          </p:cNvPr>
          <p:cNvCxnSpPr>
            <a:cxnSpLocks/>
          </p:cNvCxnSpPr>
          <p:nvPr/>
        </p:nvCxnSpPr>
        <p:spPr>
          <a:xfrm flipH="1">
            <a:off x="9588892" y="4506360"/>
            <a:ext cx="1344635" cy="1120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6E3D7DD-9B2F-47E1-9C7B-4F401238931C}"/>
              </a:ext>
            </a:extLst>
          </p:cNvPr>
          <p:cNvSpPr txBox="1"/>
          <p:nvPr/>
        </p:nvSpPr>
        <p:spPr>
          <a:xfrm>
            <a:off x="7322821" y="5743553"/>
            <a:ext cx="3742006" cy="923330"/>
          </a:xfrm>
          <a:prstGeom prst="rect">
            <a:avLst/>
          </a:prstGeom>
          <a:noFill/>
          <a:ln>
            <a:solidFill>
              <a:schemeClr val="accent1"/>
            </a:solidFill>
          </a:ln>
        </p:spPr>
        <p:txBody>
          <a:bodyPr wrap="square" rtlCol="0">
            <a:spAutoFit/>
          </a:bodyPr>
          <a:lstStyle/>
          <a:p>
            <a:r>
              <a:rPr lang="en-US" dirty="0"/>
              <a:t>When Interrupt occurs, NVIC loads vector to PC and executes the ISR to provide the service to peripheral</a:t>
            </a:r>
          </a:p>
        </p:txBody>
      </p:sp>
    </p:spTree>
    <p:extLst>
      <p:ext uri="{BB962C8B-B14F-4D97-AF65-F5344CB8AC3E}">
        <p14:creationId xmlns:p14="http://schemas.microsoft.com/office/powerpoint/2010/main" val="218358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0874-40FA-49B3-9678-46604F54DBAD}"/>
              </a:ext>
            </a:extLst>
          </p:cNvPr>
          <p:cNvSpPr>
            <a:spLocks noGrp="1"/>
          </p:cNvSpPr>
          <p:nvPr>
            <p:ph type="title"/>
          </p:nvPr>
        </p:nvSpPr>
        <p:spPr>
          <a:xfrm>
            <a:off x="2438400" y="228600"/>
            <a:ext cx="7772400" cy="400050"/>
          </a:xfrm>
        </p:spPr>
        <p:txBody>
          <a:bodyPr/>
          <a:lstStyle/>
          <a:p>
            <a:r>
              <a:rPr lang="en-US" sz="2000" b="1" dirty="0"/>
              <a:t>Nested Vectored Interrupt Controller(NVIC)</a:t>
            </a:r>
            <a:endParaRPr lang="en-US" sz="2000" dirty="0"/>
          </a:p>
        </p:txBody>
      </p:sp>
      <p:sp>
        <p:nvSpPr>
          <p:cNvPr id="8" name="TextBox 7">
            <a:extLst>
              <a:ext uri="{FF2B5EF4-FFF2-40B4-BE49-F238E27FC236}">
                <a16:creationId xmlns:a16="http://schemas.microsoft.com/office/drawing/2014/main" id="{FC5F9EEC-8587-4CE6-9114-456ECC319CA5}"/>
              </a:ext>
            </a:extLst>
          </p:cNvPr>
          <p:cNvSpPr txBox="1"/>
          <p:nvPr/>
        </p:nvSpPr>
        <p:spPr>
          <a:xfrm>
            <a:off x="1846289" y="848192"/>
            <a:ext cx="8199618" cy="3785652"/>
          </a:xfrm>
          <a:prstGeom prst="rect">
            <a:avLst/>
          </a:prstGeom>
          <a:noFill/>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If the peripheral device is enabled to generate Interrupt when some event occurs, the INTR request is sent to NVIC</a:t>
            </a:r>
          </a:p>
          <a:p>
            <a:pPr marL="342900" indent="-342900" algn="just"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If NVIC is enabled to service the INTR request from the peripheral, it services the INTR request by executing ISR pertaining to the peripheral.( </a:t>
            </a:r>
            <a:r>
              <a:rPr lang="en-US" sz="2400" dirty="0" err="1">
                <a:solidFill>
                  <a:srgbClr val="000000"/>
                </a:solidFill>
                <a:latin typeface="Arial" panose="020B0604020202020204" pitchFamily="34" charset="0"/>
              </a:rPr>
              <a:t>i.e</a:t>
            </a:r>
            <a:r>
              <a:rPr lang="en-US" sz="2400" dirty="0">
                <a:solidFill>
                  <a:srgbClr val="000000"/>
                </a:solidFill>
                <a:latin typeface="Arial" panose="020B0604020202020204" pitchFamily="34" charset="0"/>
              </a:rPr>
              <a:t> Save the return address, Get the Interrupt Vector from IVT and load that address to PC. Upon completion of ISR execution resumes the calling function )</a:t>
            </a:r>
          </a:p>
          <a:p>
            <a:pPr marL="342900" indent="-342900" eaLnBrk="0" fontAlgn="base" hangingPunct="0">
              <a:spcBef>
                <a:spcPct val="0"/>
              </a:spcBef>
              <a:spcAft>
                <a:spcPct val="0"/>
              </a:spcAft>
              <a:buFont typeface="Arial" panose="020B0604020202020204" pitchFamily="34" charset="0"/>
              <a:buChar char="•"/>
            </a:pPr>
            <a:endParaRPr 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01213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0874-40FA-49B3-9678-46604F54DBAD}"/>
              </a:ext>
            </a:extLst>
          </p:cNvPr>
          <p:cNvSpPr>
            <a:spLocks noGrp="1"/>
          </p:cNvSpPr>
          <p:nvPr>
            <p:ph type="title"/>
          </p:nvPr>
        </p:nvSpPr>
        <p:spPr>
          <a:xfrm>
            <a:off x="2438400" y="228600"/>
            <a:ext cx="7772400" cy="400050"/>
          </a:xfrm>
        </p:spPr>
        <p:txBody>
          <a:bodyPr/>
          <a:lstStyle/>
          <a:p>
            <a:r>
              <a:rPr lang="en-US" sz="2000" b="1" dirty="0"/>
              <a:t>Nested Vectored Interrupt Controller(NVIC)</a:t>
            </a:r>
            <a:endParaRPr lang="en-US" sz="2000" dirty="0"/>
          </a:p>
        </p:txBody>
      </p:sp>
      <p:sp>
        <p:nvSpPr>
          <p:cNvPr id="8" name="TextBox 7">
            <a:extLst>
              <a:ext uri="{FF2B5EF4-FFF2-40B4-BE49-F238E27FC236}">
                <a16:creationId xmlns:a16="http://schemas.microsoft.com/office/drawing/2014/main" id="{FC5F9EEC-8587-4CE6-9114-456ECC319CA5}"/>
              </a:ext>
            </a:extLst>
          </p:cNvPr>
          <p:cNvSpPr txBox="1"/>
          <p:nvPr/>
        </p:nvSpPr>
        <p:spPr>
          <a:xfrm>
            <a:off x="1846289" y="848193"/>
            <a:ext cx="8199618" cy="4524315"/>
          </a:xfrm>
          <a:prstGeom prst="rect">
            <a:avLst/>
          </a:prstGeom>
          <a:noFill/>
        </p:spPr>
        <p:txBody>
          <a:bodyPr wrap="square">
            <a:spAutoFit/>
          </a:bodyPr>
          <a:lstStyle/>
          <a:p>
            <a:pPr marL="342900" indent="-342900" algn="just"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In case of Timer, there are 6 INTR enable flags (4 in MCR and 2 in CCR. </a:t>
            </a:r>
            <a:r>
              <a:rPr lang="en-US" sz="2400" dirty="0" err="1">
                <a:solidFill>
                  <a:srgbClr val="000000"/>
                </a:solidFill>
                <a:latin typeface="Arial" panose="020B0604020202020204" pitchFamily="34" charset="0"/>
              </a:rPr>
              <a:t>i.e</a:t>
            </a:r>
            <a:r>
              <a:rPr lang="en-US" sz="2400" dirty="0">
                <a:solidFill>
                  <a:srgbClr val="000000"/>
                </a:solidFill>
                <a:latin typeface="Arial" panose="020B0604020202020204" pitchFamily="34" charset="0"/>
              </a:rPr>
              <a:t> 4 Match events and 2 Capture events can generate the Interrupt when the event occurs)</a:t>
            </a:r>
          </a:p>
          <a:p>
            <a:pPr marL="342900" indent="-342900" algn="just"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When the event occurs the corresponding bit is set automatically in the IR register. This indicates the NVIC about the event</a:t>
            </a:r>
          </a:p>
          <a:p>
            <a:pPr marL="342900" indent="-342900" algn="just"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If the NVIC is enabled to service the Timer Interrupt, it executes the corresponding ISR and gives the desired service to the Timer.</a:t>
            </a:r>
          </a:p>
          <a:p>
            <a:pPr marL="342900" indent="-342900" algn="just" eaLnBrk="0" fontAlgn="base" hangingPunct="0">
              <a:spcBef>
                <a:spcPct val="0"/>
              </a:spcBef>
              <a:spcAft>
                <a:spcPct val="0"/>
              </a:spcAft>
              <a:buFont typeface="Arial" panose="020B0604020202020204" pitchFamily="34" charset="0"/>
              <a:buChar char="•"/>
            </a:pPr>
            <a:r>
              <a:rPr lang="en-US" sz="2400" dirty="0">
                <a:solidFill>
                  <a:srgbClr val="000000"/>
                </a:solidFill>
                <a:latin typeface="Arial" panose="020B0604020202020204" pitchFamily="34" charset="0"/>
              </a:rPr>
              <a:t>In the ISR, clear the corresponding bit, by writing back 1.</a:t>
            </a:r>
          </a:p>
          <a:p>
            <a:pPr marL="342900" indent="-342900" eaLnBrk="0" fontAlgn="base" hangingPunct="0">
              <a:spcBef>
                <a:spcPct val="0"/>
              </a:spcBef>
              <a:spcAft>
                <a:spcPct val="0"/>
              </a:spcAft>
              <a:buFont typeface="Arial" panose="020B0604020202020204" pitchFamily="34" charset="0"/>
              <a:buChar char="•"/>
            </a:pPr>
            <a:endParaRPr 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67578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6582"/>
            <a:ext cx="11256818" cy="5470381"/>
          </a:xfrm>
        </p:spPr>
        <p:txBody>
          <a:bodyPr/>
          <a:lstStyle/>
          <a:p>
            <a:r>
              <a:rPr lang="en-IN" dirty="0"/>
              <a:t>C statement to Enable the interrupt at NVIC , written in the main program. </a:t>
            </a:r>
          </a:p>
          <a:p>
            <a:pPr lvl="1"/>
            <a:r>
              <a:rPr lang="en-IN" dirty="0"/>
              <a:t>Syntax: </a:t>
            </a:r>
            <a:r>
              <a:rPr lang="en-IN" b="1" dirty="0" err="1">
                <a:solidFill>
                  <a:srgbClr val="C00000"/>
                </a:solidFill>
              </a:rPr>
              <a:t>NVIC_EnableIRQ</a:t>
            </a:r>
            <a:r>
              <a:rPr lang="en-IN" dirty="0"/>
              <a:t>(</a:t>
            </a:r>
            <a:r>
              <a:rPr lang="en-IN" dirty="0" err="1"/>
              <a:t>Int_name</a:t>
            </a:r>
            <a:r>
              <a:rPr lang="en-IN" b="1" dirty="0" err="1">
                <a:solidFill>
                  <a:srgbClr val="C00000"/>
                </a:solidFill>
              </a:rPr>
              <a:t>_IRQn</a:t>
            </a:r>
            <a:r>
              <a:rPr lang="en-IN" dirty="0"/>
              <a:t>);// red </a:t>
            </a:r>
            <a:r>
              <a:rPr lang="en-IN" dirty="0" err="1"/>
              <a:t>colored</a:t>
            </a:r>
            <a:r>
              <a:rPr lang="en-IN" dirty="0"/>
              <a:t> content is          									//fixed/keyword</a:t>
            </a:r>
          </a:p>
          <a:p>
            <a:pPr lvl="2"/>
            <a:r>
              <a:rPr lang="en-IN" dirty="0" err="1"/>
              <a:t>Ex:to</a:t>
            </a:r>
            <a:r>
              <a:rPr lang="en-IN" dirty="0"/>
              <a:t> enable the  timer 0 interrupt</a:t>
            </a:r>
          </a:p>
          <a:p>
            <a:pPr lvl="3"/>
            <a:r>
              <a:rPr lang="en-IN" dirty="0" err="1"/>
              <a:t>NVIC_EnableIRQ</a:t>
            </a:r>
            <a:r>
              <a:rPr lang="en-IN" dirty="0"/>
              <a:t> (TIMER0_IRQn);</a:t>
            </a:r>
          </a:p>
          <a:p>
            <a:pPr lvl="3"/>
            <a:r>
              <a:rPr lang="en-IN" dirty="0"/>
              <a:t>To enable the PWM interrupt: </a:t>
            </a:r>
            <a:r>
              <a:rPr lang="en-IN" dirty="0" err="1"/>
              <a:t>NVIC_EnableIRQ</a:t>
            </a:r>
            <a:r>
              <a:rPr lang="en-IN" dirty="0"/>
              <a:t>(PWM1_IRQn);</a:t>
            </a:r>
          </a:p>
          <a:p>
            <a:pPr lvl="3"/>
            <a:endParaRPr lang="en-IN" dirty="0"/>
          </a:p>
          <a:p>
            <a:pPr marL="1371600" lvl="3" indent="0">
              <a:buNone/>
            </a:pPr>
            <a:endParaRPr lang="en-IN" dirty="0"/>
          </a:p>
          <a:p>
            <a:r>
              <a:rPr lang="en-IN" dirty="0"/>
              <a:t>C statement to write the interrupt Handler:</a:t>
            </a:r>
          </a:p>
          <a:p>
            <a:pPr lvl="1"/>
            <a:r>
              <a:rPr lang="en-IN" dirty="0"/>
              <a:t>Syntax: void </a:t>
            </a:r>
            <a:r>
              <a:rPr lang="en-IN" dirty="0" err="1"/>
              <a:t>INT_NAME_</a:t>
            </a:r>
            <a:r>
              <a:rPr lang="en-IN" b="1" dirty="0" err="1">
                <a:solidFill>
                  <a:srgbClr val="C00000"/>
                </a:solidFill>
              </a:rPr>
              <a:t>IRQHandler</a:t>
            </a:r>
            <a:r>
              <a:rPr lang="en-IN" b="1" dirty="0">
                <a:solidFill>
                  <a:srgbClr val="C00000"/>
                </a:solidFill>
              </a:rPr>
              <a:t>()</a:t>
            </a:r>
          </a:p>
          <a:p>
            <a:pPr lvl="1"/>
            <a:r>
              <a:rPr lang="en-IN" b="1" dirty="0">
                <a:solidFill>
                  <a:srgbClr val="C00000"/>
                </a:solidFill>
              </a:rPr>
              <a:t>{</a:t>
            </a:r>
          </a:p>
          <a:p>
            <a:pPr lvl="1"/>
            <a:r>
              <a:rPr lang="en-IN" b="1" dirty="0">
                <a:solidFill>
                  <a:srgbClr val="C00000"/>
                </a:solidFill>
              </a:rPr>
              <a:t>}</a:t>
            </a:r>
          </a:p>
          <a:p>
            <a:pPr lvl="1"/>
            <a:r>
              <a:rPr lang="en-IN" b="1" dirty="0"/>
              <a:t>Ex: void TIMER0_IRQHandler(); </a:t>
            </a:r>
          </a:p>
          <a:p>
            <a:pPr lvl="2"/>
            <a:r>
              <a:rPr lang="en-IN" dirty="0"/>
              <a:t>void PWM1_IRQHandler();</a:t>
            </a:r>
          </a:p>
        </p:txBody>
      </p:sp>
    </p:spTree>
    <p:extLst>
      <p:ext uri="{BB962C8B-B14F-4D97-AF65-F5344CB8AC3E}">
        <p14:creationId xmlns:p14="http://schemas.microsoft.com/office/powerpoint/2010/main" val="153505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23004" y="1825625"/>
            <a:ext cx="7545991" cy="4351338"/>
          </a:xfrm>
          <a:prstGeom prst="rect">
            <a:avLst/>
          </a:prstGeom>
        </p:spPr>
      </p:pic>
      <p:sp>
        <p:nvSpPr>
          <p:cNvPr id="5" name="Title 1"/>
          <p:cNvSpPr>
            <a:spLocks noGrp="1"/>
          </p:cNvSpPr>
          <p:nvPr>
            <p:ph type="title"/>
          </p:nvPr>
        </p:nvSpPr>
        <p:spPr/>
        <p:txBody>
          <a:bodyPr/>
          <a:lstStyle/>
          <a:p>
            <a:r>
              <a:rPr lang="en-IN" b="1" dirty="0">
                <a:solidFill>
                  <a:srgbClr val="C00000"/>
                </a:solidFill>
              </a:rPr>
              <a:t>PWM</a:t>
            </a:r>
          </a:p>
        </p:txBody>
      </p:sp>
      <p:sp>
        <p:nvSpPr>
          <p:cNvPr id="2" name="TextBox 1"/>
          <p:cNvSpPr txBox="1"/>
          <p:nvPr/>
        </p:nvSpPr>
        <p:spPr>
          <a:xfrm>
            <a:off x="2937163" y="5209308"/>
            <a:ext cx="8977746" cy="523220"/>
          </a:xfrm>
          <a:prstGeom prst="rect">
            <a:avLst/>
          </a:prstGeom>
          <a:noFill/>
        </p:spPr>
        <p:txBody>
          <a:bodyPr wrap="square" rtlCol="0">
            <a:spAutoFit/>
          </a:bodyPr>
          <a:lstStyle/>
          <a:p>
            <a:r>
              <a:rPr lang="en-IN" sz="2800" dirty="0" err="1"/>
              <a:t>Pavg</a:t>
            </a:r>
            <a:r>
              <a:rPr lang="en-IN" sz="2800" dirty="0"/>
              <a:t> = </a:t>
            </a:r>
            <a:r>
              <a:rPr lang="en-IN" sz="2800" dirty="0" err="1"/>
              <a:t>Pmax</a:t>
            </a:r>
            <a:r>
              <a:rPr lang="en-IN" sz="2800" dirty="0"/>
              <a:t> Ton/(</a:t>
            </a:r>
            <a:r>
              <a:rPr lang="en-IN" sz="2800" dirty="0" err="1"/>
              <a:t>Ton+Toff</a:t>
            </a:r>
            <a:r>
              <a:rPr lang="en-IN" sz="2800" dirty="0"/>
              <a:t>)</a:t>
            </a:r>
          </a:p>
        </p:txBody>
      </p:sp>
    </p:spTree>
    <p:extLst>
      <p:ext uri="{BB962C8B-B14F-4D97-AF65-F5344CB8AC3E}">
        <p14:creationId xmlns:p14="http://schemas.microsoft.com/office/powerpoint/2010/main" val="410638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7711"/>
          </a:xfrm>
        </p:spPr>
        <p:txBody>
          <a:bodyPr>
            <a:normAutofit fontScale="90000"/>
          </a:bodyPr>
          <a:lstStyle/>
          <a:p>
            <a:r>
              <a:rPr lang="en-IN" b="1" dirty="0">
                <a:solidFill>
                  <a:srgbClr val="C00000"/>
                </a:solidFill>
              </a:rPr>
              <a:t>Types of PWM</a:t>
            </a:r>
          </a:p>
        </p:txBody>
      </p:sp>
      <p:sp>
        <p:nvSpPr>
          <p:cNvPr id="3" name="Content Placeholder 2"/>
          <p:cNvSpPr>
            <a:spLocks noGrp="1"/>
          </p:cNvSpPr>
          <p:nvPr>
            <p:ph idx="1"/>
          </p:nvPr>
        </p:nvSpPr>
        <p:spPr>
          <a:xfrm>
            <a:off x="838200" y="1025236"/>
            <a:ext cx="10515600" cy="5151727"/>
          </a:xfrm>
        </p:spPr>
        <p:txBody>
          <a:bodyPr>
            <a:normAutofit/>
          </a:bodyPr>
          <a:lstStyle/>
          <a:p>
            <a:pPr marL="0" indent="0">
              <a:buNone/>
            </a:pPr>
            <a:endParaRPr lang="en-IN" dirty="0"/>
          </a:p>
          <a:p>
            <a:r>
              <a:rPr lang="en-IN" dirty="0">
                <a:solidFill>
                  <a:srgbClr val="C00000"/>
                </a:solidFill>
              </a:rPr>
              <a:t>Single Edge PWM: </a:t>
            </a:r>
          </a:p>
          <a:p>
            <a:pPr lvl="1"/>
            <a:r>
              <a:rPr lang="en-IN" dirty="0"/>
              <a:t>Two match registers are used to generate single edge controlled PWM output. PWMMR0 decides the cycle rate by resetting the count after match.</a:t>
            </a:r>
          </a:p>
          <a:p>
            <a:pPr marL="457200" lvl="1" indent="0">
              <a:buNone/>
            </a:pPr>
            <a:r>
              <a:rPr lang="en-IN" dirty="0"/>
              <a:t>    </a:t>
            </a:r>
          </a:p>
          <a:p>
            <a:pPr lvl="1"/>
            <a:r>
              <a:rPr lang="en-IN" dirty="0"/>
              <a:t>All single edge controlled PWM outputs go high at the beginning of a PWM cycle unless their match value is equal to 0.</a:t>
            </a:r>
          </a:p>
          <a:p>
            <a:pPr marL="457200" lvl="1" indent="0">
              <a:buNone/>
            </a:pPr>
            <a:endParaRPr lang="en-IN" dirty="0"/>
          </a:p>
          <a:p>
            <a:pPr lvl="1"/>
            <a:r>
              <a:rPr lang="en-IN" dirty="0"/>
              <a:t>Each PWM output will go low when its match value is reached. If no match occurs (i.e. the match value is greater than the PWM rate), the PWM output remains continuously high.</a:t>
            </a:r>
          </a:p>
          <a:p>
            <a:pPr lvl="1"/>
            <a:r>
              <a:rPr lang="en-IN" dirty="0"/>
              <a:t>Ex: MR0=100, MR1=40, output at PWM1.1=?</a:t>
            </a:r>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39883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6BD0-7B94-B637-943F-3D5DB821059A}"/>
              </a:ext>
            </a:extLst>
          </p:cNvPr>
          <p:cNvSpPr>
            <a:spLocks noGrp="1"/>
          </p:cNvSpPr>
          <p:nvPr>
            <p:ph type="title"/>
          </p:nvPr>
        </p:nvSpPr>
        <p:spPr>
          <a:xfrm>
            <a:off x="838200" y="365126"/>
            <a:ext cx="10515600" cy="571046"/>
          </a:xfrm>
        </p:spPr>
        <p:txBody>
          <a:bodyPr>
            <a:normAutofit fontScale="90000"/>
          </a:bodyPr>
          <a:lstStyle/>
          <a:p>
            <a:r>
              <a:rPr lang="en-US" b="1" dirty="0">
                <a:solidFill>
                  <a:srgbClr val="C00000"/>
                </a:solidFill>
              </a:rPr>
              <a:t>Types of PWM contd..</a:t>
            </a:r>
          </a:p>
        </p:txBody>
      </p:sp>
      <p:sp>
        <p:nvSpPr>
          <p:cNvPr id="3" name="Content Placeholder 2">
            <a:extLst>
              <a:ext uri="{FF2B5EF4-FFF2-40B4-BE49-F238E27FC236}">
                <a16:creationId xmlns:a16="http://schemas.microsoft.com/office/drawing/2014/main" id="{66D6A7D8-5EAD-E584-410E-340AE602D56C}"/>
              </a:ext>
            </a:extLst>
          </p:cNvPr>
          <p:cNvSpPr>
            <a:spLocks noGrp="1"/>
          </p:cNvSpPr>
          <p:nvPr>
            <p:ph idx="1"/>
          </p:nvPr>
        </p:nvSpPr>
        <p:spPr>
          <a:xfrm>
            <a:off x="838200" y="1404257"/>
            <a:ext cx="10515600" cy="4772706"/>
          </a:xfrm>
        </p:spPr>
        <p:txBody>
          <a:bodyPr/>
          <a:lstStyle/>
          <a:p>
            <a:r>
              <a:rPr lang="en-IN" dirty="0">
                <a:solidFill>
                  <a:srgbClr val="C00000"/>
                </a:solidFill>
              </a:rPr>
              <a:t>Double edge PWM</a:t>
            </a:r>
          </a:p>
          <a:p>
            <a:pPr lvl="1"/>
            <a:r>
              <a:rPr lang="en-IN" dirty="0"/>
              <a:t>Both edges can be modulated/moved which changes the width of the pulse.</a:t>
            </a:r>
          </a:p>
          <a:p>
            <a:pPr lvl="1"/>
            <a:r>
              <a:rPr lang="en-IN" dirty="0"/>
              <a:t>Pulse can be placed anywhere in the period.</a:t>
            </a:r>
          </a:p>
          <a:p>
            <a:pPr lvl="1"/>
            <a:endParaRPr lang="en-IN" dirty="0"/>
          </a:p>
          <a:p>
            <a:pPr lvl="1"/>
            <a:r>
              <a:rPr lang="en-IN" dirty="0"/>
              <a:t>Three match registers are used to generate single edge controlled PWM output. PWMMR0 decides the cycle rate by resetting the count after match.</a:t>
            </a:r>
          </a:p>
          <a:p>
            <a:pPr lvl="1"/>
            <a:r>
              <a:rPr lang="en-IN" dirty="0"/>
              <a:t>Ex: PWM1.2 uses MR0, MR1 &amp; MR2 registers</a:t>
            </a:r>
          </a:p>
          <a:p>
            <a:pPr lvl="1"/>
            <a:endParaRPr lang="en-IN" dirty="0"/>
          </a:p>
          <a:p>
            <a:pPr lvl="1"/>
            <a:endParaRPr lang="en-IN" dirty="0"/>
          </a:p>
          <a:p>
            <a:endParaRPr lang="en-US" dirty="0"/>
          </a:p>
        </p:txBody>
      </p:sp>
    </p:spTree>
    <p:extLst>
      <p:ext uri="{BB962C8B-B14F-4D97-AF65-F5344CB8AC3E}">
        <p14:creationId xmlns:p14="http://schemas.microsoft.com/office/powerpoint/2010/main" val="319951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861</TotalTime>
  <Words>1245</Words>
  <Application>Microsoft Office PowerPoint</Application>
  <PresentationFormat>Widescreen</PresentationFormat>
  <Paragraphs>117</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Calibri</vt:lpstr>
      <vt:lpstr>Calibri Light</vt:lpstr>
      <vt:lpstr>Times New Roman</vt:lpstr>
      <vt:lpstr>Office Theme</vt:lpstr>
      <vt:lpstr>NVIC and PULSE WIDTH MODULATION (REFER LPC 1678 MANUAL FOR CLEAR FIGURES)</vt:lpstr>
      <vt:lpstr>Basic terminologies on Interrupts</vt:lpstr>
      <vt:lpstr>Nested Vectored Interrupt Controller(NVIC)</vt:lpstr>
      <vt:lpstr>Nested Vectored Interrupt Controller(NVIC)</vt:lpstr>
      <vt:lpstr>Nested Vectored Interrupt Controller(NVIC)</vt:lpstr>
      <vt:lpstr>PowerPoint Presentation</vt:lpstr>
      <vt:lpstr>PWM</vt:lpstr>
      <vt:lpstr>Types of PWM</vt:lpstr>
      <vt:lpstr>Types of PWM contd..</vt:lpstr>
      <vt:lpstr>Features of LC1768 PWM</vt:lpstr>
      <vt:lpstr>PWM timer diagram</vt:lpstr>
      <vt:lpstr>Single and double edge controlled PWM</vt:lpstr>
      <vt:lpstr>Sample PWM waveforms</vt:lpstr>
      <vt:lpstr>SFRs OF PWM</vt:lpstr>
      <vt:lpstr>PWM IR</vt:lpstr>
      <vt:lpstr>SFRs OF PWM: TCR</vt:lpstr>
      <vt:lpstr>SFRs OF PWM: TCR</vt:lpstr>
      <vt:lpstr>PWM CTCR</vt:lpstr>
      <vt:lpstr>PWM: PCR</vt:lpstr>
      <vt:lpstr>PWM:PCR</vt:lpstr>
      <vt:lpstr>PWM :MCR</vt:lpstr>
      <vt:lpstr>PWM : MCR</vt:lpstr>
      <vt:lpstr>PowerPoint Presentation</vt:lpstr>
      <vt:lpstr>PWM LER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PULSE WIDTH MODULATION</dc:title>
  <dc:creator>Varadaraj K B</dc:creator>
  <cp:lastModifiedBy>Rashmi [MAHE-MIT]</cp:lastModifiedBy>
  <cp:revision>27</cp:revision>
  <dcterms:created xsi:type="dcterms:W3CDTF">2023-04-11T23:40:46Z</dcterms:created>
  <dcterms:modified xsi:type="dcterms:W3CDTF">2024-10-08T08:48:32Z</dcterms:modified>
</cp:coreProperties>
</file>