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9" r:id="rId6"/>
    <p:sldId id="422" r:id="rId7"/>
    <p:sldId id="423" r:id="rId8"/>
    <p:sldId id="4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54AE-FEDE-41AB-BBA7-23E6F1EBCB6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7C46-0EDB-4566-AF3B-B29F85FE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715BDD-E20F-4CBF-A1C5-636F51F6A89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24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715BDD-E20F-4CBF-A1C5-636F51F6A89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44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715BDD-E20F-4CBF-A1C5-636F51F6A89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63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7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4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2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6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77C58-EB3E-4AA2-9DE9-E1164410065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A029-23C2-460E-99E6-DB2A6A60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LCD INTERFACING TO LPC1768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85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290" y="365125"/>
            <a:ext cx="6047509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16X2 LCD: 2 ROWS WITH 16 CHARACTERS PER ROW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31" y="2254322"/>
            <a:ext cx="4483677" cy="279440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245918" y="1774177"/>
            <a:ext cx="6391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53"/>
          <a:stretch/>
        </p:blipFill>
        <p:spPr>
          <a:xfrm>
            <a:off x="665018" y="365125"/>
            <a:ext cx="7620000" cy="3462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0908" y="4682836"/>
            <a:ext cx="768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Each character is displayed as a 5x7 pixel matrix</a:t>
            </a:r>
          </a:p>
        </p:txBody>
      </p:sp>
    </p:spTree>
    <p:extLst>
      <p:ext uri="{BB962C8B-B14F-4D97-AF65-F5344CB8AC3E}">
        <p14:creationId xmlns:p14="http://schemas.microsoft.com/office/powerpoint/2010/main" val="161789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Pins of LCD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RS : Register Select </a:t>
            </a:r>
            <a:r>
              <a:rPr lang="en-IN" b="1" dirty="0">
                <a:solidFill>
                  <a:srgbClr val="0070C0"/>
                </a:solidFill>
              </a:rPr>
              <a:t>(P0.27)</a:t>
            </a:r>
          </a:p>
          <a:p>
            <a:pPr lvl="1"/>
            <a:r>
              <a:rPr lang="en-IN" dirty="0"/>
              <a:t>RS =0 to select command register </a:t>
            </a:r>
          </a:p>
          <a:p>
            <a:pPr lvl="1"/>
            <a:r>
              <a:rPr lang="en-IN" dirty="0"/>
              <a:t>RS =1 to select data register</a:t>
            </a:r>
          </a:p>
          <a:p>
            <a:r>
              <a:rPr lang="en-IN" b="1" dirty="0"/>
              <a:t>Enable</a:t>
            </a:r>
            <a:r>
              <a:rPr lang="en-IN" dirty="0"/>
              <a:t> : High to  low pulse needs to be given for every data/command write operation </a:t>
            </a:r>
            <a:r>
              <a:rPr lang="en-IN" dirty="0">
                <a:solidFill>
                  <a:srgbClr val="0070C0"/>
                </a:solidFill>
              </a:rPr>
              <a:t>(P0.28)</a:t>
            </a:r>
          </a:p>
          <a:p>
            <a:r>
              <a:rPr lang="en-IN" b="1" dirty="0"/>
              <a:t>D7 to D0</a:t>
            </a:r>
            <a:r>
              <a:rPr lang="en-IN" dirty="0"/>
              <a:t>: 8 bit pins used for 8-bit mode. Only D7 to D4 used for 4-bit mode </a:t>
            </a:r>
            <a:r>
              <a:rPr lang="en-IN" dirty="0">
                <a:solidFill>
                  <a:srgbClr val="0070C0"/>
                </a:solidFill>
              </a:rPr>
              <a:t>(P0.26 TO P0.23)</a:t>
            </a:r>
          </a:p>
          <a:p>
            <a:r>
              <a:rPr lang="en-IN" b="1" dirty="0"/>
              <a:t>VEE</a:t>
            </a:r>
            <a:r>
              <a:rPr lang="en-IN" dirty="0"/>
              <a:t>: contrast control, voltage is varied using a potentiometer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4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647" b="53319"/>
          <a:stretch/>
        </p:blipFill>
        <p:spPr>
          <a:xfrm>
            <a:off x="0" y="0"/>
            <a:ext cx="7232072" cy="4112346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/>
          <a:srcRect l="11402" t="76170" r="45089"/>
          <a:stretch/>
        </p:blipFill>
        <p:spPr>
          <a:xfrm>
            <a:off x="512618" y="4128655"/>
            <a:ext cx="5624946" cy="2588635"/>
          </a:xfrm>
          <a:prstGeom prst="rect">
            <a:avLst/>
          </a:prstGeom>
        </p:spPr>
      </p:pic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8684D73B-BD7C-1183-FB17-0CBE844AF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"/>
          <a:stretch/>
        </p:blipFill>
        <p:spPr>
          <a:xfrm>
            <a:off x="7076412" y="498021"/>
            <a:ext cx="4974074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0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0874-40FA-49B3-9678-46604F54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951" y="175876"/>
            <a:ext cx="7772400" cy="40005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Liquid Crystal Display (LCD) Interfacing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54E73-2F53-4C23-85A5-3D5A51540052}"/>
              </a:ext>
            </a:extLst>
          </p:cNvPr>
          <p:cNvSpPr txBox="1"/>
          <p:nvPr/>
        </p:nvSpPr>
        <p:spPr>
          <a:xfrm>
            <a:off x="1134795" y="856357"/>
            <a:ext cx="1118381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#define RS_CTRL  0x08000000  //P0.27</a:t>
            </a:r>
          </a:p>
          <a:p>
            <a:r>
              <a:rPr lang="en-US" sz="1200" dirty="0"/>
              <a:t>#define EN_CTRL  0x10000000  //P0.28</a:t>
            </a:r>
          </a:p>
          <a:p>
            <a:r>
              <a:rPr lang="en-US" sz="1200" dirty="0"/>
              <a:t>#define DT_CTRL  0x07800000  //P0.23 to P0.26 data lines</a:t>
            </a:r>
          </a:p>
          <a:p>
            <a:endParaRPr lang="en-US" sz="1200" dirty="0"/>
          </a:p>
          <a:p>
            <a:r>
              <a:rPr lang="en-US" sz="1200" dirty="0"/>
              <a:t> unsigned long int temp1=0, temp2=0,i,j ;</a:t>
            </a:r>
          </a:p>
          <a:p>
            <a:r>
              <a:rPr lang="en-US" sz="1200" dirty="0"/>
              <a:t> unsigned char flag1 =0, flag2 =0;</a:t>
            </a:r>
          </a:p>
          <a:p>
            <a:r>
              <a:rPr lang="en-US" sz="1200" dirty="0"/>
              <a:t> unsigned char msg[] = {"WELCOME "};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void </a:t>
            </a:r>
            <a:r>
              <a:rPr lang="en-US" sz="1200" dirty="0" err="1"/>
              <a:t>lcd_write</a:t>
            </a:r>
            <a:r>
              <a:rPr lang="en-US" sz="1200" dirty="0"/>
              <a:t>(void);</a:t>
            </a:r>
          </a:p>
          <a:p>
            <a:r>
              <a:rPr lang="en-US" sz="1200" dirty="0"/>
              <a:t>void </a:t>
            </a:r>
            <a:r>
              <a:rPr lang="en-US" sz="1200" dirty="0" err="1"/>
              <a:t>port_write</a:t>
            </a:r>
            <a:r>
              <a:rPr lang="en-US" sz="1200" dirty="0"/>
              <a:t>(void);</a:t>
            </a:r>
          </a:p>
          <a:p>
            <a:r>
              <a:rPr lang="en-US" sz="1200" dirty="0"/>
              <a:t>void </a:t>
            </a:r>
            <a:r>
              <a:rPr lang="en-US" sz="1200" dirty="0" err="1"/>
              <a:t>delay_lcd</a:t>
            </a:r>
            <a:r>
              <a:rPr lang="en-US" sz="1200" dirty="0"/>
              <a:t>(unsigned int);</a:t>
            </a:r>
          </a:p>
          <a:p>
            <a:r>
              <a:rPr lang="en-US" sz="1200" dirty="0"/>
              <a:t>unsigned long int </a:t>
            </a:r>
            <a:r>
              <a:rPr lang="en-US" sz="1200" dirty="0" err="1"/>
              <a:t>init_command</a:t>
            </a:r>
            <a:r>
              <a:rPr lang="en-US" sz="1200" dirty="0"/>
              <a:t>[] = {</a:t>
            </a:r>
            <a:r>
              <a:rPr lang="en-US" sz="1200" dirty="0">
                <a:solidFill>
                  <a:srgbClr val="FF0000"/>
                </a:solidFill>
              </a:rPr>
              <a:t>0x30,0x30,0x30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FF0000"/>
                </a:solidFill>
              </a:rPr>
              <a:t>0x20</a:t>
            </a:r>
            <a:r>
              <a:rPr lang="en-US" sz="1200" dirty="0"/>
              <a:t>,0x28,0x0c,0x06,0x01,0x80};</a:t>
            </a:r>
          </a:p>
          <a:p>
            <a:r>
              <a:rPr lang="en-US" sz="1200" dirty="0"/>
              <a:t> int main(void)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                 </a:t>
            </a:r>
            <a:r>
              <a:rPr lang="en-US" sz="1200" dirty="0" err="1"/>
              <a:t>SystemInit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  </a:t>
            </a:r>
            <a:r>
              <a:rPr lang="en-US" sz="1200" dirty="0" err="1"/>
              <a:t>SystemCoreClockUpdate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  LPC_GPIO0-&gt;FIODIR = DT_CTRL | RS_CTRL | EN_CTRL; //Config output</a:t>
            </a:r>
          </a:p>
          <a:p>
            <a:r>
              <a:rPr lang="en-US" sz="1200" dirty="0"/>
              <a:t>                  flag1 =0;//Command	</a:t>
            </a:r>
          </a:p>
          <a:p>
            <a:r>
              <a:rPr lang="en-US" sz="1200" dirty="0"/>
              <a:t>	 for 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&lt;9;i++)  </a:t>
            </a:r>
          </a:p>
          <a:p>
            <a:r>
              <a:rPr lang="en-US" sz="1200" dirty="0"/>
              <a:t>                           {	 </a:t>
            </a:r>
          </a:p>
          <a:p>
            <a:r>
              <a:rPr lang="en-US" sz="1200" dirty="0"/>
              <a:t>	    temp1 = </a:t>
            </a:r>
            <a:r>
              <a:rPr lang="en-US" sz="1200" dirty="0" err="1"/>
              <a:t>init_command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 	    </a:t>
            </a:r>
            <a:r>
              <a:rPr lang="en-US" sz="1200" dirty="0" err="1"/>
              <a:t>lcd_write</a:t>
            </a:r>
            <a:r>
              <a:rPr lang="en-US" sz="1200" dirty="0"/>
              <a:t>(); //send Init commands to LCD</a:t>
            </a:r>
          </a:p>
          <a:p>
            <a:r>
              <a:rPr lang="en-US" sz="1200" dirty="0"/>
              <a:t>                            }</a:t>
            </a:r>
          </a:p>
          <a:p>
            <a:r>
              <a:rPr lang="en-US" sz="1200" dirty="0"/>
              <a:t>                   flag1 =1;//Data</a:t>
            </a:r>
          </a:p>
          <a:p>
            <a:r>
              <a:rPr lang="en-US" sz="1200" dirty="0"/>
              <a:t>	 </a:t>
            </a:r>
            <a:r>
              <a:rPr lang="en-US" sz="1200" dirty="0" err="1"/>
              <a:t>i</a:t>
            </a:r>
            <a:r>
              <a:rPr lang="en-US" sz="1200" dirty="0"/>
              <a:t> =0;</a:t>
            </a:r>
          </a:p>
          <a:p>
            <a:r>
              <a:rPr lang="en-US" sz="1200" dirty="0"/>
              <a:t>	 while (msg[</a:t>
            </a:r>
            <a:r>
              <a:rPr lang="en-US" sz="1200" dirty="0" err="1"/>
              <a:t>i</a:t>
            </a:r>
            <a:r>
              <a:rPr lang="en-US" sz="1200" dirty="0"/>
              <a:t>++] != '\0')</a:t>
            </a:r>
          </a:p>
          <a:p>
            <a:r>
              <a:rPr lang="en-US" sz="1200" dirty="0"/>
              <a:t>                         {</a:t>
            </a:r>
          </a:p>
          <a:p>
            <a:r>
              <a:rPr lang="en-US" sz="1200" dirty="0"/>
              <a:t>                         temp1 = msg[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                      </a:t>
            </a:r>
            <a:r>
              <a:rPr lang="en-US" sz="1200" dirty="0" err="1"/>
              <a:t>lcd_write</a:t>
            </a:r>
            <a:r>
              <a:rPr lang="en-US" sz="1200" dirty="0"/>
              <a:t>();//Send data bytes</a:t>
            </a:r>
          </a:p>
          <a:p>
            <a:r>
              <a:rPr lang="en-US" sz="1200" dirty="0"/>
              <a:t>                        }</a:t>
            </a:r>
          </a:p>
          <a:p>
            <a:r>
              <a:rPr lang="en-US" sz="1200" dirty="0"/>
              <a:t>                 while(1);</a:t>
            </a:r>
          </a:p>
          <a:p>
            <a:r>
              <a:rPr lang="en-US" sz="1200" dirty="0"/>
              <a:t> 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39CF70-5604-4DF0-819A-3836DD53AFA2}"/>
              </a:ext>
            </a:extLst>
          </p:cNvPr>
          <p:cNvCxnSpPr>
            <a:cxnSpLocks/>
          </p:cNvCxnSpPr>
          <p:nvPr/>
        </p:nvCxnSpPr>
        <p:spPr>
          <a:xfrm flipH="1">
            <a:off x="4543425" y="2351007"/>
            <a:ext cx="809625" cy="44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A65867-1398-4519-AEB0-57AFE639220B}"/>
              </a:ext>
            </a:extLst>
          </p:cNvPr>
          <p:cNvSpPr txBox="1"/>
          <p:nvPr/>
        </p:nvSpPr>
        <p:spPr>
          <a:xfrm>
            <a:off x="4648198" y="2017415"/>
            <a:ext cx="4076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times send 8-bit mode command, followed by 4-bit mode </a:t>
            </a:r>
          </a:p>
        </p:txBody>
      </p:sp>
    </p:spTree>
    <p:extLst>
      <p:ext uri="{BB962C8B-B14F-4D97-AF65-F5344CB8AC3E}">
        <p14:creationId xmlns:p14="http://schemas.microsoft.com/office/powerpoint/2010/main" val="190429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0874-40FA-49B3-9678-46604F54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951" y="56272"/>
            <a:ext cx="7772400" cy="40005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Liquid Crystal Display (LCD) Interfacing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DAF04-BFC2-402D-A505-789164230220}"/>
              </a:ext>
            </a:extLst>
          </p:cNvPr>
          <p:cNvSpPr txBox="1"/>
          <p:nvPr/>
        </p:nvSpPr>
        <p:spPr>
          <a:xfrm>
            <a:off x="1164100" y="557932"/>
            <a:ext cx="1007598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lcd_write</a:t>
            </a:r>
            <a:r>
              <a:rPr lang="en-US" sz="1200" dirty="0"/>
              <a:t>(void)</a:t>
            </a:r>
          </a:p>
          <a:p>
            <a:r>
              <a:rPr lang="en-US" sz="1200" dirty="0"/>
              <a:t>                 {</a:t>
            </a:r>
          </a:p>
          <a:p>
            <a:r>
              <a:rPr lang="en-US" sz="1200" dirty="0"/>
              <a:t>                   flag2 =  (flag1 == 1) ? 0 :((temp1 == 0x30) || (temp1 == 0x20)) ? 1 : 0;//If command is 0x30 (</a:t>
            </a:r>
            <a:r>
              <a:rPr lang="en-US" sz="1200" dirty="0">
                <a:solidFill>
                  <a:srgbClr val="FF0000"/>
                </a:solidFill>
              </a:rPr>
              <a:t>Working in 8-bit mode initially)</a:t>
            </a:r>
            <a:r>
              <a:rPr lang="en-US" sz="1200" dirty="0"/>
              <a:t>, send  ‘3’ on D7-D4 (</a:t>
            </a:r>
            <a:r>
              <a:rPr lang="en-US" sz="1200" dirty="0">
                <a:solidFill>
                  <a:srgbClr val="FF0000"/>
                </a:solidFill>
              </a:rPr>
              <a:t>D3-D0 already grounded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      temp2 = temp1 &amp; 0xf0;//</a:t>
            </a:r>
          </a:p>
          <a:p>
            <a:r>
              <a:rPr lang="en-US" sz="1200" dirty="0"/>
              <a:t>                  temp2 = temp2 &lt;&lt; 19;//data lines from 23 to 26. </a:t>
            </a:r>
            <a:r>
              <a:rPr lang="en-US" sz="1200" dirty="0">
                <a:solidFill>
                  <a:srgbClr val="FF0000"/>
                </a:solidFill>
              </a:rPr>
              <a:t>Shift left (26-8+1) times so that higher digit is sent on P0.26 to P0.23</a:t>
            </a:r>
          </a:p>
          <a:p>
            <a:r>
              <a:rPr lang="en-US" sz="1200" dirty="0"/>
              <a:t>                  </a:t>
            </a:r>
            <a:r>
              <a:rPr lang="en-US" sz="1200" dirty="0" err="1"/>
              <a:t>port_write</a:t>
            </a:r>
            <a:r>
              <a:rPr lang="en-US" sz="1200" dirty="0"/>
              <a:t>(); // Output the higher digit on P0.26-P0.23</a:t>
            </a:r>
          </a:p>
          <a:p>
            <a:r>
              <a:rPr lang="en-US" sz="1200" dirty="0"/>
              <a:t>                  if (!flag2) // </a:t>
            </a:r>
            <a:r>
              <a:rPr lang="en-US" sz="1200" dirty="0">
                <a:solidFill>
                  <a:srgbClr val="FF0000"/>
                </a:solidFill>
              </a:rPr>
              <a:t>Other than command 0x30, send the lower 4-bt also</a:t>
            </a:r>
          </a:p>
          <a:p>
            <a:r>
              <a:rPr lang="en-US" sz="1200" dirty="0"/>
              <a:t>                    {</a:t>
            </a:r>
          </a:p>
          <a:p>
            <a:r>
              <a:rPr lang="en-US" sz="1200" dirty="0"/>
              <a:t>	   temp2 = temp1 &amp; 0x0f; //26-4+1</a:t>
            </a:r>
          </a:p>
          <a:p>
            <a:r>
              <a:rPr lang="en-US" sz="1200" dirty="0"/>
              <a:t>	   temp2 = temp2 &lt;&lt; 23; </a:t>
            </a:r>
          </a:p>
          <a:p>
            <a:r>
              <a:rPr lang="en-US" sz="1200" dirty="0"/>
              <a:t>	   </a:t>
            </a:r>
            <a:r>
              <a:rPr lang="en-US" sz="1200" dirty="0" err="1"/>
              <a:t>port_write</a:t>
            </a:r>
            <a:r>
              <a:rPr lang="en-US" sz="1200" dirty="0"/>
              <a:t>(); // Output the lower digit on P0.26-P0.23</a:t>
            </a:r>
          </a:p>
          <a:p>
            <a:r>
              <a:rPr lang="en-US" sz="1200" dirty="0"/>
              <a:t>                   }</a:t>
            </a:r>
          </a:p>
          <a:p>
            <a:r>
              <a:rPr lang="en-US" sz="1200" dirty="0"/>
              <a:t>                 }</a:t>
            </a:r>
          </a:p>
          <a:p>
            <a:r>
              <a:rPr lang="en-US" sz="1200" dirty="0"/>
              <a:t> void </a:t>
            </a:r>
            <a:r>
              <a:rPr lang="en-US" sz="1200" dirty="0" err="1"/>
              <a:t>port_write</a:t>
            </a:r>
            <a:r>
              <a:rPr lang="en-US" sz="1200" dirty="0"/>
              <a:t>(void)                        </a:t>
            </a:r>
          </a:p>
          <a:p>
            <a:r>
              <a:rPr lang="en-US" sz="1200" dirty="0"/>
              <a:t> { 	 </a:t>
            </a:r>
          </a:p>
          <a:p>
            <a:r>
              <a:rPr lang="en-US" sz="1200" dirty="0"/>
              <a:t>	LPC_GPIO0-&gt;FIOPIN = temp2;	</a:t>
            </a:r>
          </a:p>
          <a:p>
            <a:r>
              <a:rPr lang="en-US" sz="1200" dirty="0"/>
              <a:t>          if (flag1 == 0)	   </a:t>
            </a:r>
          </a:p>
          <a:p>
            <a:r>
              <a:rPr lang="en-US" sz="1200" dirty="0"/>
              <a:t>                        LPC_GPIO0-&gt;FIOCLR = RS_CTRL;  // Select command register</a:t>
            </a:r>
          </a:p>
          <a:p>
            <a:r>
              <a:rPr lang="en-US" sz="1200" dirty="0"/>
              <a:t>          else</a:t>
            </a:r>
          </a:p>
          <a:p>
            <a:r>
              <a:rPr lang="en-US" sz="1200" dirty="0"/>
              <a:t>                  	LPC_GPIO0-&gt;FIOSET = RS_CTRL; //Select data register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LPC_GPIO0-&gt;FIOSET = EN_CTRL; //Apply -</a:t>
            </a:r>
            <a:r>
              <a:rPr lang="en-US" sz="1200" dirty="0" err="1"/>
              <a:t>ve</a:t>
            </a:r>
            <a:r>
              <a:rPr lang="en-US" sz="1200" dirty="0"/>
              <a:t> edge on Enable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delay_lcd</a:t>
            </a:r>
            <a:r>
              <a:rPr lang="en-US" sz="1200" dirty="0"/>
              <a:t>(25);</a:t>
            </a:r>
          </a:p>
          <a:p>
            <a:r>
              <a:rPr lang="en-US" sz="1200" dirty="0"/>
              <a:t>	LPC_GPIO0-&gt;FIOCLR = EN_CTRL;</a:t>
            </a:r>
          </a:p>
          <a:p>
            <a:r>
              <a:rPr lang="en-US" sz="1200" dirty="0"/>
              <a:t>                         </a:t>
            </a:r>
            <a:r>
              <a:rPr lang="en-US" sz="1200" dirty="0" err="1"/>
              <a:t>delay_lcd</a:t>
            </a:r>
            <a:r>
              <a:rPr lang="en-US" sz="1200" dirty="0"/>
              <a:t>(30000);		 		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void </a:t>
            </a:r>
            <a:r>
              <a:rPr lang="en-US" sz="1200" dirty="0" err="1"/>
              <a:t>delay_lcd</a:t>
            </a:r>
            <a:r>
              <a:rPr lang="en-US" sz="1200" dirty="0"/>
              <a:t>(unsigned int r1)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 	unsigned int r;</a:t>
            </a:r>
          </a:p>
          <a:p>
            <a:r>
              <a:rPr lang="en-US" sz="1200" dirty="0"/>
              <a:t>  	for(r=0;r&lt;r1;r++);</a:t>
            </a:r>
          </a:p>
          <a:p>
            <a:r>
              <a:rPr lang="en-US" sz="1200" dirty="0"/>
              <a:t>    return;</a:t>
            </a:r>
          </a:p>
          <a:p>
            <a:r>
              <a:rPr lang="en-US" sz="1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5391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0874-40FA-49B3-9678-46604F54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951" y="56272"/>
            <a:ext cx="7772400" cy="40005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Liquid Crystal Display (LCD) Interfacing (with few changes in the previous slide.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DAF04-BFC2-402D-A505-789164230220}"/>
              </a:ext>
            </a:extLst>
          </p:cNvPr>
          <p:cNvSpPr txBox="1"/>
          <p:nvPr/>
        </p:nvSpPr>
        <p:spPr>
          <a:xfrm>
            <a:off x="1164100" y="557932"/>
            <a:ext cx="10075985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lcd_write</a:t>
            </a:r>
            <a:r>
              <a:rPr lang="en-US" sz="1200" dirty="0"/>
              <a:t>(void)</a:t>
            </a:r>
          </a:p>
          <a:p>
            <a:r>
              <a:rPr lang="en-US" sz="1200" dirty="0"/>
              <a:t>                 {</a:t>
            </a:r>
          </a:p>
          <a:p>
            <a:r>
              <a:rPr lang="en-US" sz="1200" dirty="0"/>
              <a:t>                   flag2 =  (flag1 == 1) ? 0 :((temp1 == 0x30) || (temp1 == 0x20)) ? 1 : 0;//If command is 0x30 (</a:t>
            </a:r>
            <a:r>
              <a:rPr lang="en-US" sz="1200" dirty="0">
                <a:solidFill>
                  <a:srgbClr val="FF0000"/>
                </a:solidFill>
              </a:rPr>
              <a:t>Working in 8-bit mode initially)</a:t>
            </a:r>
            <a:r>
              <a:rPr lang="en-US" sz="1200" dirty="0"/>
              <a:t>, send  ‘3’ on D7-D4 (</a:t>
            </a:r>
            <a:r>
              <a:rPr lang="en-US" sz="1200" dirty="0">
                <a:solidFill>
                  <a:srgbClr val="FF0000"/>
                </a:solidFill>
              </a:rPr>
              <a:t>D3-D0 already grounded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      /*    flag2=0;</a:t>
            </a:r>
          </a:p>
          <a:p>
            <a:r>
              <a:rPr lang="en-US" sz="1200" dirty="0"/>
              <a:t>	if(flag1==0)</a:t>
            </a:r>
          </a:p>
          <a:p>
            <a:r>
              <a:rPr lang="en-US" sz="1200" dirty="0"/>
              <a:t>			if(temp1==0x30 || temp1==0x20)</a:t>
            </a:r>
          </a:p>
          <a:p>
            <a:r>
              <a:rPr lang="en-US" sz="1200" dirty="0"/>
              <a:t>				flag2=1;// only MS 4 bits are sent*/</a:t>
            </a:r>
          </a:p>
          <a:p>
            <a:r>
              <a:rPr lang="en-US" sz="1200" dirty="0"/>
              <a:t>                    		</a:t>
            </a:r>
          </a:p>
          <a:p>
            <a:r>
              <a:rPr lang="en-US" sz="1200" dirty="0"/>
              <a:t>				</a:t>
            </a:r>
          </a:p>
          <a:p>
            <a:r>
              <a:rPr lang="en-US" sz="1200" dirty="0"/>
              <a:t>                  temp2 = temp1 &amp; 0xf0;</a:t>
            </a:r>
          </a:p>
          <a:p>
            <a:r>
              <a:rPr lang="en-US" sz="1200" dirty="0"/>
              <a:t>                  temp2 = temp2 &gt;&gt;4;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                  </a:t>
            </a:r>
            <a:r>
              <a:rPr lang="en-US" sz="1200" dirty="0" err="1"/>
              <a:t>port_write</a:t>
            </a:r>
            <a:r>
              <a:rPr lang="en-US" sz="1200" dirty="0"/>
              <a:t>(); // Output the higher digit on P0.26-P0.23</a:t>
            </a:r>
          </a:p>
          <a:p>
            <a:r>
              <a:rPr lang="en-US" sz="1200" dirty="0"/>
              <a:t>                  if (!flag2) // </a:t>
            </a:r>
            <a:r>
              <a:rPr lang="en-US" sz="1200" dirty="0">
                <a:solidFill>
                  <a:srgbClr val="FF0000"/>
                </a:solidFill>
              </a:rPr>
              <a:t>Other than command 0x30, send the lower 4-bt also</a:t>
            </a:r>
          </a:p>
          <a:p>
            <a:r>
              <a:rPr lang="en-US" sz="1200" dirty="0"/>
              <a:t>                    {</a:t>
            </a:r>
          </a:p>
          <a:p>
            <a:r>
              <a:rPr lang="en-US" sz="1200" dirty="0"/>
              <a:t>	   temp2 = temp1 &amp; 0x0f; //26-4+1</a:t>
            </a:r>
          </a:p>
          <a:p>
            <a:r>
              <a:rPr lang="en-US" sz="1200" dirty="0"/>
              <a:t>	     </a:t>
            </a:r>
            <a:r>
              <a:rPr lang="en-US" sz="1200" dirty="0" err="1"/>
              <a:t>port_write</a:t>
            </a:r>
            <a:r>
              <a:rPr lang="en-US" sz="1200" dirty="0"/>
              <a:t>(); // Output the lower digit on P0.26-P0.23</a:t>
            </a:r>
          </a:p>
          <a:p>
            <a:r>
              <a:rPr lang="en-US" sz="1200" dirty="0"/>
              <a:t>                   }</a:t>
            </a:r>
          </a:p>
          <a:p>
            <a:r>
              <a:rPr lang="en-US" sz="1200" dirty="0"/>
              <a:t>                 }</a:t>
            </a:r>
          </a:p>
          <a:p>
            <a:r>
              <a:rPr lang="en-US" sz="1200" dirty="0"/>
              <a:t> void </a:t>
            </a:r>
            <a:r>
              <a:rPr lang="en-US" sz="1200" dirty="0" err="1"/>
              <a:t>port_write</a:t>
            </a:r>
            <a:r>
              <a:rPr lang="en-US" sz="1200" dirty="0"/>
              <a:t>(void)                        </a:t>
            </a:r>
          </a:p>
          <a:p>
            <a:r>
              <a:rPr lang="en-US" sz="1200" dirty="0"/>
              <a:t> { 	 </a:t>
            </a:r>
          </a:p>
          <a:p>
            <a:r>
              <a:rPr lang="en-US" sz="1200" dirty="0"/>
              <a:t>	LPC_GPIO0-&gt;FIOPIN = temp2&lt;&lt;23;	</a:t>
            </a:r>
          </a:p>
          <a:p>
            <a:r>
              <a:rPr lang="en-US" sz="1200" dirty="0"/>
              <a:t>          if (flag1 == 0)	   </a:t>
            </a:r>
          </a:p>
          <a:p>
            <a:r>
              <a:rPr lang="en-US" sz="1200" dirty="0"/>
              <a:t>                        LPC_GPIO0-&gt;FIOCLR = 1&lt;&lt;27;  // Select command register</a:t>
            </a:r>
          </a:p>
          <a:p>
            <a:r>
              <a:rPr lang="en-US" sz="1200" dirty="0"/>
              <a:t>          else</a:t>
            </a:r>
          </a:p>
          <a:p>
            <a:r>
              <a:rPr lang="en-US" sz="1200" dirty="0"/>
              <a:t>                  	LPC_GPIO0-&gt;FIOSET = 1&lt;&lt;27; //Select data register</a:t>
            </a:r>
          </a:p>
          <a:p>
            <a:endParaRPr lang="en-US" sz="1200" dirty="0"/>
          </a:p>
          <a:p>
            <a:r>
              <a:rPr lang="en-US" sz="1200" dirty="0"/>
              <a:t>	LPC_GPIO0-&gt;FIOSET = 1&lt;&lt;28 ;//Apply -</a:t>
            </a:r>
            <a:r>
              <a:rPr lang="en-US" sz="1200" dirty="0" err="1"/>
              <a:t>ve</a:t>
            </a:r>
            <a:r>
              <a:rPr lang="en-US" sz="1200" dirty="0"/>
              <a:t> edge on Enable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delay_lcd</a:t>
            </a:r>
            <a:r>
              <a:rPr lang="en-US" sz="1200" dirty="0"/>
              <a:t>(25);</a:t>
            </a:r>
          </a:p>
          <a:p>
            <a:r>
              <a:rPr lang="en-US" sz="1200" dirty="0"/>
              <a:t>	LPC_GPIO0-&gt;FIOCLR = 1&lt;&lt;28;</a:t>
            </a:r>
          </a:p>
          <a:p>
            <a:r>
              <a:rPr lang="en-US" sz="1200" dirty="0"/>
              <a:t>                         </a:t>
            </a:r>
            <a:r>
              <a:rPr lang="en-US" sz="1200" dirty="0" err="1"/>
              <a:t>delay_lcd</a:t>
            </a:r>
            <a:r>
              <a:rPr lang="en-US" sz="1200" dirty="0"/>
              <a:t>(30000); 		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void </a:t>
            </a:r>
            <a:r>
              <a:rPr lang="en-US" sz="1200" dirty="0" err="1"/>
              <a:t>delay_lcd</a:t>
            </a:r>
            <a:r>
              <a:rPr lang="en-US" sz="1200" dirty="0"/>
              <a:t>(unsigned int r1)</a:t>
            </a:r>
          </a:p>
          <a:p>
            <a:r>
              <a:rPr lang="en-US" sz="1200" dirty="0"/>
              <a:t> {  	unsigned int r;</a:t>
            </a:r>
          </a:p>
          <a:p>
            <a:r>
              <a:rPr lang="en-US" sz="1200" dirty="0"/>
              <a:t>  	for(r=0;r&lt;r1;r++);</a:t>
            </a:r>
          </a:p>
          <a:p>
            <a:r>
              <a:rPr lang="en-US" sz="1200" dirty="0"/>
              <a:t>    return;</a:t>
            </a:r>
          </a:p>
          <a:p>
            <a:r>
              <a:rPr lang="en-US" sz="1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7795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1010</Words>
  <Application>Microsoft Office PowerPoint</Application>
  <PresentationFormat>Widescreen</PresentationFormat>
  <Paragraphs>119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Times New Roman</vt:lpstr>
      <vt:lpstr>Office Theme</vt:lpstr>
      <vt:lpstr>LCD INTERFACING TO LPC1768</vt:lpstr>
      <vt:lpstr>16X2 LCD: 2 ROWS WITH 16 CHARACTERS PER ROW</vt:lpstr>
      <vt:lpstr> </vt:lpstr>
      <vt:lpstr>Pins of LCD </vt:lpstr>
      <vt:lpstr>PowerPoint Presentation</vt:lpstr>
      <vt:lpstr>Liquid Crystal Display (LCD) Interfacing</vt:lpstr>
      <vt:lpstr>Liquid Crystal Display (LCD) Interfacing</vt:lpstr>
      <vt:lpstr>Liquid Crystal Display (LCD) Interfacing (with few changes in the previous slide.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INTERFACING TO LPC1768</dc:title>
  <dc:creator>Varadaraj K B</dc:creator>
  <cp:lastModifiedBy>Rashmi [MAHE-MIT]</cp:lastModifiedBy>
  <cp:revision>18</cp:revision>
  <dcterms:created xsi:type="dcterms:W3CDTF">2023-03-26T12:10:18Z</dcterms:created>
  <dcterms:modified xsi:type="dcterms:W3CDTF">2024-09-10T06:10:59Z</dcterms:modified>
</cp:coreProperties>
</file>