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9" r:id="rId17"/>
    <p:sldId id="331" r:id="rId18"/>
    <p:sldId id="332" r:id="rId19"/>
    <p:sldId id="271" r:id="rId20"/>
    <p:sldId id="272" r:id="rId21"/>
    <p:sldId id="274" r:id="rId22"/>
    <p:sldId id="275" r:id="rId23"/>
    <p:sldId id="273" r:id="rId24"/>
    <p:sldId id="276" r:id="rId25"/>
    <p:sldId id="277" r:id="rId26"/>
    <p:sldId id="278" r:id="rId27"/>
    <p:sldId id="283" r:id="rId28"/>
    <p:sldId id="284" r:id="rId29"/>
    <p:sldId id="287" r:id="rId30"/>
    <p:sldId id="288" r:id="rId31"/>
    <p:sldId id="289" r:id="rId32"/>
    <p:sldId id="290" r:id="rId33"/>
    <p:sldId id="291" r:id="rId34"/>
    <p:sldId id="292" r:id="rId35"/>
    <p:sldId id="293" r:id="rId36"/>
    <p:sldId id="294" r:id="rId37"/>
    <p:sldId id="295" r:id="rId38"/>
    <p:sldId id="296" r:id="rId39"/>
    <p:sldId id="333" r:id="rId40"/>
    <p:sldId id="334" r:id="rId41"/>
    <p:sldId id="335" r:id="rId42"/>
    <p:sldId id="336" r:id="rId43"/>
    <p:sldId id="337" r:id="rId44"/>
    <p:sldId id="338" r:id="rId45"/>
    <p:sldId id="339" r:id="rId46"/>
    <p:sldId id="380" r:id="rId47"/>
    <p:sldId id="379" r:id="rId48"/>
    <p:sldId id="378" r:id="rId49"/>
    <p:sldId id="376" r:id="rId50"/>
    <p:sldId id="377" r:id="rId51"/>
    <p:sldId id="297" r:id="rId52"/>
    <p:sldId id="298" r:id="rId53"/>
    <p:sldId id="299" r:id="rId54"/>
    <p:sldId id="300" r:id="rId55"/>
    <p:sldId id="301" r:id="rId56"/>
    <p:sldId id="303" r:id="rId57"/>
    <p:sldId id="302" r:id="rId58"/>
    <p:sldId id="304" r:id="rId59"/>
    <p:sldId id="305" r:id="rId60"/>
    <p:sldId id="306" r:id="rId61"/>
    <p:sldId id="307" r:id="rId62"/>
    <p:sldId id="308" r:id="rId63"/>
    <p:sldId id="309" r:id="rId64"/>
    <p:sldId id="310" r:id="rId65"/>
    <p:sldId id="311" r:id="rId66"/>
    <p:sldId id="312" r:id="rId67"/>
    <p:sldId id="329" r:id="rId68"/>
    <p:sldId id="315" r:id="rId69"/>
    <p:sldId id="317" r:id="rId70"/>
    <p:sldId id="316" r:id="rId71"/>
    <p:sldId id="330" r:id="rId72"/>
    <p:sldId id="318" r:id="rId73"/>
    <p:sldId id="319" r:id="rId74"/>
    <p:sldId id="320" r:id="rId75"/>
    <p:sldId id="340" r:id="rId76"/>
    <p:sldId id="341" r:id="rId77"/>
    <p:sldId id="321" r:id="rId78"/>
    <p:sldId id="322" r:id="rId79"/>
    <p:sldId id="323" r:id="rId80"/>
    <p:sldId id="324" r:id="rId81"/>
    <p:sldId id="325" r:id="rId82"/>
    <p:sldId id="326" r:id="rId83"/>
    <p:sldId id="327" r:id="rId84"/>
    <p:sldId id="342" r:id="rId85"/>
    <p:sldId id="328" r:id="rId86"/>
    <p:sldId id="343" r:id="rId87"/>
    <p:sldId id="344" r:id="rId88"/>
    <p:sldId id="345" r:id="rId89"/>
    <p:sldId id="346" r:id="rId90"/>
    <p:sldId id="347" r:id="rId91"/>
    <p:sldId id="349" r:id="rId92"/>
    <p:sldId id="350" r:id="rId93"/>
    <p:sldId id="348" r:id="rId94"/>
    <p:sldId id="351" r:id="rId95"/>
    <p:sldId id="353" r:id="rId96"/>
    <p:sldId id="354" r:id="rId97"/>
    <p:sldId id="356" r:id="rId98"/>
    <p:sldId id="357" r:id="rId99"/>
    <p:sldId id="358" r:id="rId100"/>
    <p:sldId id="359" r:id="rId101"/>
    <p:sldId id="360" r:id="rId102"/>
    <p:sldId id="361" r:id="rId103"/>
    <p:sldId id="362" r:id="rId104"/>
    <p:sldId id="363" r:id="rId105"/>
    <p:sldId id="364" r:id="rId106"/>
    <p:sldId id="366" r:id="rId107"/>
    <p:sldId id="367" r:id="rId108"/>
    <p:sldId id="368" r:id="rId109"/>
    <p:sldId id="369" r:id="rId110"/>
    <p:sldId id="371" r:id="rId111"/>
    <p:sldId id="372" r:id="rId112"/>
    <p:sldId id="373" r:id="rId113"/>
    <p:sldId id="374" r:id="rId114"/>
    <p:sldId id="280" r:id="rId115"/>
    <p:sldId id="281" r:id="rId116"/>
    <p:sldId id="282" r:id="rId117"/>
    <p:sldId id="285" r:id="rId118"/>
    <p:sldId id="286" r:id="rId119"/>
    <p:sldId id="375" r:id="rId1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111" autoAdjust="0"/>
  </p:normalViewPr>
  <p:slideViewPr>
    <p:cSldViewPr snapToGrid="0">
      <p:cViewPr varScale="1">
        <p:scale>
          <a:sx n="75" d="100"/>
          <a:sy n="75" d="100"/>
        </p:scale>
        <p:origin x="9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09440-B7F6-4202-889A-C7CA66739ADA}" type="datetimeFigureOut">
              <a:rPr lang="en-IN" smtClean="0"/>
              <a:t>09-08-2025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C79DA4-64C7-4CCB-87A8-9AF7DE4116BC}" type="slidenum">
              <a:rPr lang="en-IN" smtClean="0"/>
              <a:t>‹#›</a:t>
            </a:fld>
            <a:endParaRPr lang="en-IN"/>
          </a:p>
        </p:txBody>
      </p:sp>
    </p:spTree>
    <p:extLst>
      <p:ext uri="{BB962C8B-B14F-4D97-AF65-F5344CB8AC3E}">
        <p14:creationId xmlns:p14="http://schemas.microsoft.com/office/powerpoint/2010/main" val="246614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EC79DA4-64C7-4CCB-87A8-9AF7DE4116BC}" type="slidenum">
              <a:rPr lang="en-IN" smtClean="0"/>
              <a:t>6</a:t>
            </a:fld>
            <a:endParaRPr lang="en-IN"/>
          </a:p>
        </p:txBody>
      </p:sp>
    </p:spTree>
    <p:extLst>
      <p:ext uri="{BB962C8B-B14F-4D97-AF65-F5344CB8AC3E}">
        <p14:creationId xmlns:p14="http://schemas.microsoft.com/office/powerpoint/2010/main" val="213742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ADAB077D-CEDB-4602-AB9F-E076416885B0}" type="datetimeFigureOut">
              <a:rPr lang="en-IN" smtClean="0"/>
              <a:t>09-08-2025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4BEA5C92-2B58-45FA-AD91-F407D5B35611}" type="slidenum">
              <a:rPr lang="en-IN" smtClean="0"/>
              <a:t>‹#›</a:t>
            </a:fld>
            <a:endParaRPr lang="en-IN"/>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002647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B077D-CEDB-4602-AB9F-E076416885B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1194607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B077D-CEDB-4602-AB9F-E076416885B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389326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B077D-CEDB-4602-AB9F-E076416885B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95924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AB077D-CEDB-4602-AB9F-E076416885B0}"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BEA5C92-2B58-45FA-AD91-F407D5B35611}" type="slidenum">
              <a:rPr lang="en-IN" smtClean="0"/>
              <a:t>‹#›</a:t>
            </a:fld>
            <a:endParaRPr lang="en-IN"/>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489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B077D-CEDB-4602-AB9F-E076416885B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308663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B077D-CEDB-4602-AB9F-E076416885B0}" type="datetimeFigureOut">
              <a:rPr lang="en-IN" smtClean="0"/>
              <a:t>09-08-2025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7986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B077D-CEDB-4602-AB9F-E076416885B0}" type="datetimeFigureOut">
              <a:rPr lang="en-IN" smtClean="0"/>
              <a:t>09-08-2025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2656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B077D-CEDB-4602-AB9F-E076416885B0}" type="datetimeFigureOut">
              <a:rPr lang="en-IN" smtClean="0"/>
              <a:t>09-08-2025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189101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B077D-CEDB-4602-AB9F-E076416885B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424499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B077D-CEDB-4602-AB9F-E076416885B0}" type="datetimeFigureOut">
              <a:rPr lang="en-IN" smtClean="0"/>
              <a:t>09-08-2025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BEA5C92-2B58-45FA-AD91-F407D5B35611}" type="slidenum">
              <a:rPr lang="en-IN" smtClean="0"/>
              <a:t>‹#›</a:t>
            </a:fld>
            <a:endParaRPr lang="en-IN"/>
          </a:p>
        </p:txBody>
      </p:sp>
    </p:spTree>
    <p:extLst>
      <p:ext uri="{BB962C8B-B14F-4D97-AF65-F5344CB8AC3E}">
        <p14:creationId xmlns:p14="http://schemas.microsoft.com/office/powerpoint/2010/main" val="401442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ADAB077D-CEDB-4602-AB9F-E076416885B0}" type="datetimeFigureOut">
              <a:rPr lang="en-IN" smtClean="0"/>
              <a:t>09-08-2025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4BEA5C92-2B58-45FA-AD91-F407D5B35611}" type="slidenum">
              <a:rPr lang="en-IN" smtClean="0"/>
              <a:t>‹#›</a:t>
            </a:fld>
            <a:endParaRPr lang="en-IN"/>
          </a:p>
        </p:txBody>
      </p:sp>
    </p:spTree>
    <p:extLst>
      <p:ext uri="{BB962C8B-B14F-4D97-AF65-F5344CB8AC3E}">
        <p14:creationId xmlns:p14="http://schemas.microsoft.com/office/powerpoint/2010/main" val="203000460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3.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2.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E9D7-2AB4-FD8D-6CA3-F926DB9BC2BF}"/>
              </a:ext>
            </a:extLst>
          </p:cNvPr>
          <p:cNvSpPr>
            <a:spLocks noGrp="1"/>
          </p:cNvSpPr>
          <p:nvPr>
            <p:ph type="ctrTitle"/>
          </p:nvPr>
        </p:nvSpPr>
        <p:spPr/>
        <p:txBody>
          <a:bodyPr/>
          <a:lstStyle/>
          <a:p>
            <a:r>
              <a:rPr lang="en-IN" dirty="0"/>
              <a:t>OpenMP</a:t>
            </a:r>
          </a:p>
        </p:txBody>
      </p:sp>
      <p:sp>
        <p:nvSpPr>
          <p:cNvPr id="3" name="Subtitle 2">
            <a:extLst>
              <a:ext uri="{FF2B5EF4-FFF2-40B4-BE49-F238E27FC236}">
                <a16:creationId xmlns:a16="http://schemas.microsoft.com/office/drawing/2014/main" id="{3BF03461-8184-E5F9-AC68-FB421DA47F9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87056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2014C-6BC3-E0F8-F664-FED37B3A3A76}"/>
              </a:ext>
            </a:extLst>
          </p:cNvPr>
          <p:cNvSpPr>
            <a:spLocks noGrp="1"/>
          </p:cNvSpPr>
          <p:nvPr>
            <p:ph type="title"/>
          </p:nvPr>
        </p:nvSpPr>
        <p:spPr/>
        <p:txBody>
          <a:bodyPr/>
          <a:lstStyle/>
          <a:p>
            <a:r>
              <a:rPr lang="en-IN" dirty="0"/>
              <a:t>Sharing Work among Threads</a:t>
            </a:r>
          </a:p>
        </p:txBody>
      </p:sp>
      <p:sp>
        <p:nvSpPr>
          <p:cNvPr id="3" name="Content Placeholder 2">
            <a:extLst>
              <a:ext uri="{FF2B5EF4-FFF2-40B4-BE49-F238E27FC236}">
                <a16:creationId xmlns:a16="http://schemas.microsoft.com/office/drawing/2014/main" id="{92CF96FB-A5E0-F201-867A-7E4A2EDADFD9}"/>
              </a:ext>
            </a:extLst>
          </p:cNvPr>
          <p:cNvSpPr>
            <a:spLocks noGrp="1"/>
          </p:cNvSpPr>
          <p:nvPr>
            <p:ph idx="1"/>
          </p:nvPr>
        </p:nvSpPr>
        <p:spPr/>
        <p:txBody>
          <a:bodyPr/>
          <a:lstStyle/>
          <a:p>
            <a:pPr algn="just">
              <a:buFont typeface="Wingdings" panose="05000000000000000000" pitchFamily="2" charset="2"/>
              <a:buChar char="Ø"/>
            </a:pPr>
            <a:r>
              <a:rPr lang="en-US" dirty="0"/>
              <a:t>Probably the most common work-sharing approach is to distribute the work </a:t>
            </a:r>
            <a:r>
              <a:rPr lang="en-US" b="1" dirty="0">
                <a:solidFill>
                  <a:srgbClr val="FF0000"/>
                </a:solidFill>
              </a:rPr>
              <a:t>for (C/C++) loop </a:t>
            </a:r>
            <a:r>
              <a:rPr lang="en-US" dirty="0"/>
              <a:t>among the threads in a team</a:t>
            </a:r>
          </a:p>
          <a:p>
            <a:pPr algn="just">
              <a:buFont typeface="Wingdings" panose="05000000000000000000" pitchFamily="2" charset="2"/>
              <a:buChar char="Ø"/>
            </a:pPr>
            <a:r>
              <a:rPr lang="en-US" dirty="0"/>
              <a:t>To accomplish this, the programmer inserts the appropriate directive immediately before each loop within a parallel region that is to be shared among threads</a:t>
            </a:r>
          </a:p>
          <a:p>
            <a:pPr algn="just">
              <a:buFont typeface="Wingdings" panose="05000000000000000000" pitchFamily="2" charset="2"/>
              <a:buChar char="Ø"/>
            </a:pPr>
            <a:r>
              <a:rPr lang="en-US" i="1" dirty="0">
                <a:solidFill>
                  <a:srgbClr val="FF0000"/>
                </a:solidFill>
              </a:rPr>
              <a:t>Work-sharing directives cannot be applied to all kinds of loops that occur in C/C++ code</a:t>
            </a:r>
          </a:p>
          <a:p>
            <a:pPr algn="just">
              <a:buFont typeface="Wingdings" panose="05000000000000000000" pitchFamily="2" charset="2"/>
              <a:buChar char="Ø"/>
            </a:pPr>
            <a:r>
              <a:rPr lang="en-US" dirty="0"/>
              <a:t>Many programs, especially scientific applications, spend a large fraction of their time in loops performing calculations on array elements and so this strategy is widely applicable and often very effective</a:t>
            </a:r>
            <a:endParaRPr lang="en-IN" dirty="0"/>
          </a:p>
        </p:txBody>
      </p:sp>
    </p:spTree>
    <p:extLst>
      <p:ext uri="{BB962C8B-B14F-4D97-AF65-F5344CB8AC3E}">
        <p14:creationId xmlns:p14="http://schemas.microsoft.com/office/powerpoint/2010/main" val="40423988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8709-7B40-7616-EA3E-CB6D61BA633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787CA9B-329F-43A6-387F-6E5D269AA27C}"/>
              </a:ext>
            </a:extLst>
          </p:cNvPr>
          <p:cNvPicPr>
            <a:picLocks noGrp="1" noChangeAspect="1"/>
          </p:cNvPicPr>
          <p:nvPr>
            <p:ph idx="1"/>
          </p:nvPr>
        </p:nvPicPr>
        <p:blipFill>
          <a:blip r:embed="rId2"/>
          <a:stretch>
            <a:fillRect/>
          </a:stretch>
        </p:blipFill>
        <p:spPr>
          <a:xfrm>
            <a:off x="3325663" y="1291441"/>
            <a:ext cx="5565058" cy="2548055"/>
          </a:xfrm>
        </p:spPr>
      </p:pic>
      <p:sp>
        <p:nvSpPr>
          <p:cNvPr id="6" name="TextBox 5">
            <a:extLst>
              <a:ext uri="{FF2B5EF4-FFF2-40B4-BE49-F238E27FC236}">
                <a16:creationId xmlns:a16="http://schemas.microsoft.com/office/drawing/2014/main" id="{D116CBB5-76D8-EE7F-3D46-3B6A70B69472}"/>
              </a:ext>
            </a:extLst>
          </p:cNvPr>
          <p:cNvSpPr txBox="1"/>
          <p:nvPr/>
        </p:nvSpPr>
        <p:spPr>
          <a:xfrm>
            <a:off x="637810" y="4601497"/>
            <a:ext cx="10202255"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solidFill>
                  <a:schemeClr val="tx1">
                    <a:lumMod val="75000"/>
                    <a:lumOff val="25000"/>
                  </a:schemeClr>
                </a:solidFill>
              </a:rPr>
              <a:t>Aggregate types (including arrays), pointer types, and reference types are not supported. </a:t>
            </a:r>
          </a:p>
          <a:p>
            <a:pPr marL="285750" indent="-285750" algn="just">
              <a:buFont typeface="Arial" panose="020B0604020202020204" pitchFamily="34" charset="0"/>
              <a:buChar char="•"/>
            </a:pPr>
            <a:r>
              <a:rPr lang="en-US" sz="2000" dirty="0">
                <a:solidFill>
                  <a:schemeClr val="tx1">
                    <a:lumMod val="75000"/>
                    <a:lumOff val="25000"/>
                  </a:schemeClr>
                </a:solidFill>
              </a:rPr>
              <a:t>A reduction variable must not be const-qualified.</a:t>
            </a:r>
          </a:p>
          <a:p>
            <a:pPr marL="285750" indent="-285750" algn="just">
              <a:buFont typeface="Arial" panose="020B0604020202020204" pitchFamily="34" charset="0"/>
              <a:buChar char="•"/>
            </a:pPr>
            <a:r>
              <a:rPr lang="en-US" sz="2000" dirty="0">
                <a:solidFill>
                  <a:schemeClr val="tx1">
                    <a:lumMod val="75000"/>
                    <a:lumOff val="25000"/>
                  </a:schemeClr>
                </a:solidFill>
              </a:rPr>
              <a:t>The operator specified on the clause can not be overloaded with respect to the variables that appear in the clause</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0848939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0B7AA-B4AB-F347-A79F-83D67A937908}"/>
              </a:ext>
            </a:extLst>
          </p:cNvPr>
          <p:cNvSpPr>
            <a:spLocks noGrp="1"/>
          </p:cNvSpPr>
          <p:nvPr>
            <p:ph idx="1"/>
          </p:nvPr>
        </p:nvSpPr>
        <p:spPr>
          <a:xfrm>
            <a:off x="589935" y="707924"/>
            <a:ext cx="10073149" cy="5472214"/>
          </a:xfrm>
        </p:spPr>
        <p:txBody>
          <a:bodyPr>
            <a:normAutofit/>
          </a:bodyPr>
          <a:lstStyle/>
          <a:p>
            <a:pPr marL="0" indent="0">
              <a:buNone/>
            </a:pPr>
            <a:r>
              <a:rPr lang="en-IN" sz="2800" b="1" dirty="0" err="1">
                <a:solidFill>
                  <a:schemeClr val="accent1">
                    <a:lumMod val="75000"/>
                  </a:schemeClr>
                </a:solidFill>
              </a:rPr>
              <a:t>Copyin</a:t>
            </a:r>
            <a:r>
              <a:rPr lang="en-IN" sz="2800" b="1" dirty="0">
                <a:solidFill>
                  <a:schemeClr val="accent1">
                    <a:lumMod val="75000"/>
                  </a:schemeClr>
                </a:solidFill>
              </a:rPr>
              <a:t> Clause</a:t>
            </a:r>
            <a:endParaRPr lang="en-US" sz="2800" b="1" dirty="0">
              <a:solidFill>
                <a:schemeClr val="accent1">
                  <a:lumMod val="75000"/>
                </a:schemeClr>
              </a:solidFill>
            </a:endParaRPr>
          </a:p>
          <a:p>
            <a:pPr algn="just"/>
            <a:r>
              <a:rPr lang="en-US" dirty="0"/>
              <a:t>Allows us to copy the value of the master thread’s </a:t>
            </a:r>
            <a:r>
              <a:rPr lang="en-US" dirty="0" err="1"/>
              <a:t>threadprivate</a:t>
            </a:r>
            <a:r>
              <a:rPr lang="en-US" dirty="0"/>
              <a:t> variable(s) to the corresponding </a:t>
            </a:r>
            <a:r>
              <a:rPr lang="en-US" dirty="0" err="1"/>
              <a:t>threadprivate</a:t>
            </a:r>
            <a:r>
              <a:rPr lang="en-US" dirty="0"/>
              <a:t> variables of the other threads</a:t>
            </a:r>
          </a:p>
          <a:p>
            <a:pPr algn="just"/>
            <a:r>
              <a:rPr lang="en-US" dirty="0" err="1"/>
              <a:t>Threadprivate</a:t>
            </a:r>
            <a:r>
              <a:rPr lang="en-US" dirty="0"/>
              <a:t>: </a:t>
            </a:r>
          </a:p>
          <a:p>
            <a:pPr lvl="1" algn="just"/>
            <a:r>
              <a:rPr lang="en-US" dirty="0"/>
              <a:t>Static variables are generally shared by default</a:t>
            </a:r>
          </a:p>
          <a:p>
            <a:pPr lvl="1" algn="just"/>
            <a:r>
              <a:rPr lang="en-US" dirty="0"/>
              <a:t>We can change this by using </a:t>
            </a:r>
            <a:r>
              <a:rPr lang="en-US" b="1" dirty="0" err="1"/>
              <a:t>threadprivate</a:t>
            </a:r>
            <a:r>
              <a:rPr lang="en-US" dirty="0"/>
              <a:t> clause (We will discuss this later)</a:t>
            </a:r>
          </a:p>
          <a:p>
            <a:pPr algn="just"/>
            <a:r>
              <a:rPr lang="en-US" dirty="0"/>
              <a:t>The initial values of private variables are undefined</a:t>
            </a:r>
          </a:p>
          <a:p>
            <a:pPr algn="just"/>
            <a:r>
              <a:rPr lang="en-US" dirty="0"/>
              <a:t>The copy is carried out after the team of threads is formed and prior to the start of execution of the parallel region, so that it enables a straightforward initialization of this kind of data object.</a:t>
            </a:r>
            <a:endParaRPr lang="en-IN" dirty="0"/>
          </a:p>
        </p:txBody>
      </p:sp>
    </p:spTree>
    <p:extLst>
      <p:ext uri="{BB962C8B-B14F-4D97-AF65-F5344CB8AC3E}">
        <p14:creationId xmlns:p14="http://schemas.microsoft.com/office/powerpoint/2010/main" val="18633504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4A637-3FC1-6ED0-B0D3-7A2314037012}"/>
              </a:ext>
            </a:extLst>
          </p:cNvPr>
          <p:cNvSpPr>
            <a:spLocks noGrp="1"/>
          </p:cNvSpPr>
          <p:nvPr>
            <p:ph idx="1"/>
          </p:nvPr>
        </p:nvSpPr>
        <p:spPr>
          <a:xfrm>
            <a:off x="648929" y="678144"/>
            <a:ext cx="10043652" cy="5501711"/>
          </a:xfrm>
        </p:spPr>
        <p:txBody>
          <a:bodyPr>
            <a:normAutofit/>
          </a:bodyPr>
          <a:lstStyle/>
          <a:p>
            <a:pPr marL="0" indent="0" algn="just">
              <a:buNone/>
            </a:pPr>
            <a:r>
              <a:rPr lang="en-IN" sz="2400" b="1" dirty="0" err="1">
                <a:solidFill>
                  <a:schemeClr val="accent1">
                    <a:lumMod val="75000"/>
                  </a:schemeClr>
                </a:solidFill>
              </a:rPr>
              <a:t>Copyprivate</a:t>
            </a:r>
            <a:r>
              <a:rPr lang="en-IN" sz="2400" b="1" dirty="0">
                <a:solidFill>
                  <a:schemeClr val="accent1">
                    <a:lumMod val="75000"/>
                  </a:schemeClr>
                </a:solidFill>
              </a:rPr>
              <a:t> Clause</a:t>
            </a:r>
            <a:endParaRPr lang="en-US" sz="2400" b="1" dirty="0">
              <a:solidFill>
                <a:schemeClr val="accent1">
                  <a:lumMod val="75000"/>
                </a:schemeClr>
              </a:solidFill>
            </a:endParaRPr>
          </a:p>
          <a:p>
            <a:pPr algn="just"/>
            <a:r>
              <a:rPr lang="en-US" dirty="0"/>
              <a:t>The </a:t>
            </a:r>
            <a:r>
              <a:rPr lang="en-US" b="1" dirty="0" err="1"/>
              <a:t>copyprivate</a:t>
            </a:r>
            <a:r>
              <a:rPr lang="en-US" b="1" dirty="0"/>
              <a:t> clause </a:t>
            </a:r>
            <a:r>
              <a:rPr lang="en-US" dirty="0"/>
              <a:t>is supported on the </a:t>
            </a:r>
            <a:r>
              <a:rPr lang="en-US" b="1" dirty="0"/>
              <a:t>single directive </a:t>
            </a:r>
            <a:r>
              <a:rPr lang="en-US" dirty="0"/>
              <a:t>only</a:t>
            </a:r>
          </a:p>
          <a:p>
            <a:pPr algn="just"/>
            <a:r>
              <a:rPr lang="en-US" dirty="0"/>
              <a:t>It provides a mechanism for broadcasting the value of a private variable from one thread to the other threads in the team</a:t>
            </a:r>
          </a:p>
          <a:p>
            <a:pPr algn="just"/>
            <a:r>
              <a:rPr lang="en-US" b="1" dirty="0"/>
              <a:t>Uses:</a:t>
            </a:r>
            <a:r>
              <a:rPr lang="en-US" dirty="0"/>
              <a:t> one thread read or initialize private data that is subsequently used by the other threads as well</a:t>
            </a:r>
          </a:p>
          <a:p>
            <a:pPr algn="just"/>
            <a:r>
              <a:rPr lang="en-US" dirty="0"/>
              <a:t>After the single construct has ended, but before the threads have left the associated barrier, the values of variables specified in the associated list are copied to the other threads</a:t>
            </a:r>
          </a:p>
          <a:p>
            <a:pPr algn="just"/>
            <a:r>
              <a:rPr lang="en-US" dirty="0"/>
              <a:t>Since the barrier is essential in this case, the standard prohibits use of this clause in combination with the </a:t>
            </a:r>
            <a:r>
              <a:rPr lang="en-US" b="1" dirty="0" err="1"/>
              <a:t>nowait</a:t>
            </a:r>
            <a:r>
              <a:rPr lang="en-US" b="1" dirty="0"/>
              <a:t> clause</a:t>
            </a:r>
            <a:endParaRPr lang="en-IN" b="1" dirty="0"/>
          </a:p>
        </p:txBody>
      </p:sp>
    </p:spTree>
    <p:extLst>
      <p:ext uri="{BB962C8B-B14F-4D97-AF65-F5344CB8AC3E}">
        <p14:creationId xmlns:p14="http://schemas.microsoft.com/office/powerpoint/2010/main" val="19473064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91CC1-4118-ED2F-EA8D-499F6063D4B3}"/>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454027E4-52AB-6D08-FF8B-10D329188FC7}"/>
              </a:ext>
            </a:extLst>
          </p:cNvPr>
          <p:cNvPicPr>
            <a:picLocks noGrp="1" noChangeAspect="1"/>
          </p:cNvPicPr>
          <p:nvPr>
            <p:ph idx="1"/>
          </p:nvPr>
        </p:nvPicPr>
        <p:blipFill>
          <a:blip r:embed="rId2"/>
          <a:stretch>
            <a:fillRect/>
          </a:stretch>
        </p:blipFill>
        <p:spPr>
          <a:xfrm>
            <a:off x="688258" y="1691322"/>
            <a:ext cx="5034116" cy="4620988"/>
          </a:xfrm>
        </p:spPr>
      </p:pic>
      <p:pic>
        <p:nvPicPr>
          <p:cNvPr id="9" name="Picture 8">
            <a:extLst>
              <a:ext uri="{FF2B5EF4-FFF2-40B4-BE49-F238E27FC236}">
                <a16:creationId xmlns:a16="http://schemas.microsoft.com/office/drawing/2014/main" id="{1EBA9C89-8023-DD27-0DE0-F6A0F9579FB9}"/>
              </a:ext>
            </a:extLst>
          </p:cNvPr>
          <p:cNvPicPr>
            <a:picLocks noChangeAspect="1"/>
          </p:cNvPicPr>
          <p:nvPr/>
        </p:nvPicPr>
        <p:blipFill>
          <a:blip r:embed="rId3"/>
          <a:stretch>
            <a:fillRect/>
          </a:stretch>
        </p:blipFill>
        <p:spPr>
          <a:xfrm>
            <a:off x="6276283" y="1278368"/>
            <a:ext cx="4653845" cy="4620988"/>
          </a:xfrm>
          <a:prstGeom prst="rect">
            <a:avLst/>
          </a:prstGeom>
        </p:spPr>
      </p:pic>
    </p:spTree>
    <p:extLst>
      <p:ext uri="{BB962C8B-B14F-4D97-AF65-F5344CB8AC3E}">
        <p14:creationId xmlns:p14="http://schemas.microsoft.com/office/powerpoint/2010/main" val="425673685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FF1C-583B-3678-ABBA-B6E11222765F}"/>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3B79ACF3-3F31-BA75-2391-791FB6E26759}"/>
              </a:ext>
            </a:extLst>
          </p:cNvPr>
          <p:cNvPicPr>
            <a:picLocks noGrp="1" noChangeAspect="1"/>
          </p:cNvPicPr>
          <p:nvPr>
            <p:ph idx="1"/>
          </p:nvPr>
        </p:nvPicPr>
        <p:blipFill>
          <a:blip r:embed="rId2"/>
          <a:stretch>
            <a:fillRect/>
          </a:stretch>
        </p:blipFill>
        <p:spPr>
          <a:xfrm>
            <a:off x="748798" y="4587710"/>
            <a:ext cx="4008467" cy="1905165"/>
          </a:xfrm>
          <a:prstGeom prst="rect">
            <a:avLst/>
          </a:prstGeom>
        </p:spPr>
      </p:pic>
      <p:pic>
        <p:nvPicPr>
          <p:cNvPr id="5" name="Content Placeholder 4">
            <a:extLst>
              <a:ext uri="{FF2B5EF4-FFF2-40B4-BE49-F238E27FC236}">
                <a16:creationId xmlns:a16="http://schemas.microsoft.com/office/drawing/2014/main" id="{606E0B0D-81E9-552F-018C-FA62A82B8D51}"/>
              </a:ext>
            </a:extLst>
          </p:cNvPr>
          <p:cNvPicPr>
            <a:picLocks noChangeAspect="1"/>
          </p:cNvPicPr>
          <p:nvPr/>
        </p:nvPicPr>
        <p:blipFill>
          <a:blip r:embed="rId3"/>
          <a:stretch>
            <a:fillRect/>
          </a:stretch>
        </p:blipFill>
        <p:spPr>
          <a:xfrm>
            <a:off x="748798" y="1533833"/>
            <a:ext cx="4855589" cy="3053878"/>
          </a:xfrm>
          <a:prstGeom prst="rect">
            <a:avLst/>
          </a:prstGeom>
        </p:spPr>
      </p:pic>
      <p:pic>
        <p:nvPicPr>
          <p:cNvPr id="6" name="Picture 5">
            <a:extLst>
              <a:ext uri="{FF2B5EF4-FFF2-40B4-BE49-F238E27FC236}">
                <a16:creationId xmlns:a16="http://schemas.microsoft.com/office/drawing/2014/main" id="{D52D8A32-AF06-6F0D-6857-AC99ACB27AF5}"/>
              </a:ext>
            </a:extLst>
          </p:cNvPr>
          <p:cNvPicPr>
            <a:picLocks noChangeAspect="1"/>
          </p:cNvPicPr>
          <p:nvPr/>
        </p:nvPicPr>
        <p:blipFill>
          <a:blip r:embed="rId4"/>
          <a:stretch>
            <a:fillRect/>
          </a:stretch>
        </p:blipFill>
        <p:spPr>
          <a:xfrm>
            <a:off x="6182680" y="1533833"/>
            <a:ext cx="4900085" cy="3053878"/>
          </a:xfrm>
          <a:prstGeom prst="rect">
            <a:avLst/>
          </a:prstGeom>
        </p:spPr>
      </p:pic>
      <p:pic>
        <p:nvPicPr>
          <p:cNvPr id="8" name="Picture 7">
            <a:extLst>
              <a:ext uri="{FF2B5EF4-FFF2-40B4-BE49-F238E27FC236}">
                <a16:creationId xmlns:a16="http://schemas.microsoft.com/office/drawing/2014/main" id="{E8475CE5-F2EF-862B-7CB5-5D0562410928}"/>
              </a:ext>
            </a:extLst>
          </p:cNvPr>
          <p:cNvPicPr>
            <a:picLocks noChangeAspect="1"/>
          </p:cNvPicPr>
          <p:nvPr/>
        </p:nvPicPr>
        <p:blipFill>
          <a:blip r:embed="rId5"/>
          <a:stretch>
            <a:fillRect/>
          </a:stretch>
        </p:blipFill>
        <p:spPr>
          <a:xfrm>
            <a:off x="6517748" y="4587710"/>
            <a:ext cx="4092295" cy="1851820"/>
          </a:xfrm>
          <a:prstGeom prst="rect">
            <a:avLst/>
          </a:prstGeom>
        </p:spPr>
      </p:pic>
    </p:spTree>
    <p:extLst>
      <p:ext uri="{BB962C8B-B14F-4D97-AF65-F5344CB8AC3E}">
        <p14:creationId xmlns:p14="http://schemas.microsoft.com/office/powerpoint/2010/main" val="93398843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9D8A6B-66F9-8801-C813-7411185AAE88}"/>
              </a:ext>
            </a:extLst>
          </p:cNvPr>
          <p:cNvSpPr>
            <a:spLocks noGrp="1"/>
          </p:cNvSpPr>
          <p:nvPr>
            <p:ph idx="1"/>
          </p:nvPr>
        </p:nvSpPr>
        <p:spPr>
          <a:xfrm>
            <a:off x="516194" y="678426"/>
            <a:ext cx="10220632" cy="5501711"/>
          </a:xfrm>
        </p:spPr>
        <p:txBody>
          <a:bodyPr>
            <a:normAutofit lnSpcReduction="10000"/>
          </a:bodyPr>
          <a:lstStyle/>
          <a:p>
            <a:pPr marL="0" indent="0">
              <a:buNone/>
            </a:pPr>
            <a:r>
              <a:rPr lang="en-IN" sz="2800" b="1" dirty="0">
                <a:solidFill>
                  <a:schemeClr val="accent1">
                    <a:lumMod val="75000"/>
                  </a:schemeClr>
                </a:solidFill>
              </a:rPr>
              <a:t>Nested parallelism</a:t>
            </a:r>
            <a:endParaRPr lang="en-US" sz="2800" b="1" dirty="0">
              <a:solidFill>
                <a:schemeClr val="accent1">
                  <a:lumMod val="75000"/>
                </a:schemeClr>
              </a:solidFill>
            </a:endParaRPr>
          </a:p>
          <a:p>
            <a:pPr algn="just"/>
            <a:r>
              <a:rPr lang="en-US" dirty="0"/>
              <a:t>If a thread in a team executing a parallel region encounters another parallel construct, it creates a new team and becomes the master of that new team</a:t>
            </a:r>
          </a:p>
          <a:p>
            <a:pPr lvl="1" algn="just"/>
            <a:r>
              <a:rPr lang="en-US" dirty="0"/>
              <a:t> This is generally referred to in OpenMP as </a:t>
            </a:r>
            <a:r>
              <a:rPr lang="en-US" b="1" dirty="0"/>
              <a:t>“nested parallelism”</a:t>
            </a:r>
          </a:p>
          <a:p>
            <a:pPr algn="just"/>
            <a:r>
              <a:rPr lang="en-US" dirty="0"/>
              <a:t>If nested parallelism is not supported</a:t>
            </a:r>
          </a:p>
          <a:p>
            <a:pPr lvl="1" algn="just"/>
            <a:r>
              <a:rPr lang="en-US" dirty="0"/>
              <a:t>parallel constructs that are nested within other parallel constructs will be ignored </a:t>
            </a:r>
          </a:p>
          <a:p>
            <a:pPr lvl="1" algn="just"/>
            <a:r>
              <a:rPr lang="en-US" dirty="0"/>
              <a:t>parallel region serialized (executed by a single thread only)</a:t>
            </a:r>
          </a:p>
          <a:p>
            <a:pPr algn="just"/>
            <a:r>
              <a:rPr lang="en-US" b="1" dirty="0">
                <a:solidFill>
                  <a:srgbClr val="FF0000"/>
                </a:solidFill>
              </a:rPr>
              <a:t>Frequent starting and stopping of parallel regions may introduce a non-trivial performance penalty</a:t>
            </a:r>
          </a:p>
          <a:p>
            <a:pPr algn="just"/>
            <a:endParaRPr lang="en-US" b="1" dirty="0">
              <a:solidFill>
                <a:srgbClr val="FF0000"/>
              </a:solidFill>
            </a:endParaRPr>
          </a:p>
          <a:p>
            <a:pPr algn="just"/>
            <a:r>
              <a:rPr lang="en-IN" dirty="0"/>
              <a:t>What will happen if we call </a:t>
            </a:r>
            <a:r>
              <a:rPr lang="en-IN" b="1" dirty="0" err="1"/>
              <a:t>omp_get_thread_num</a:t>
            </a:r>
            <a:r>
              <a:rPr lang="en-IN" b="1" dirty="0"/>
              <a:t>()</a:t>
            </a:r>
            <a:r>
              <a:rPr lang="en-IN" dirty="0"/>
              <a:t> function from the nested region?</a:t>
            </a:r>
          </a:p>
          <a:p>
            <a:pPr lvl="1" algn="just"/>
            <a:r>
              <a:rPr lang="en-IN" dirty="0"/>
              <a:t>It returns the thread id starting from 0 to one less than the number of threads in the current thread team</a:t>
            </a:r>
          </a:p>
          <a:p>
            <a:pPr lvl="1" algn="just"/>
            <a:r>
              <a:rPr lang="en-IN" dirty="0"/>
              <a:t>Thread numbers are no longer unique</a:t>
            </a:r>
          </a:p>
          <a:p>
            <a:endParaRPr lang="en-IN" b="1" dirty="0">
              <a:solidFill>
                <a:srgbClr val="FF0000"/>
              </a:solidFill>
            </a:endParaRPr>
          </a:p>
        </p:txBody>
      </p:sp>
    </p:spTree>
    <p:extLst>
      <p:ext uri="{BB962C8B-B14F-4D97-AF65-F5344CB8AC3E}">
        <p14:creationId xmlns:p14="http://schemas.microsoft.com/office/powerpoint/2010/main" val="22880056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A19-F18F-649A-C2EB-CEB7D6F80068}"/>
              </a:ext>
            </a:extLst>
          </p:cNvPr>
          <p:cNvSpPr>
            <a:spLocks noGrp="1"/>
          </p:cNvSpPr>
          <p:nvPr>
            <p:ph type="title"/>
          </p:nvPr>
        </p:nvSpPr>
        <p:spPr>
          <a:xfrm>
            <a:off x="1261872" y="262394"/>
            <a:ext cx="9692640" cy="784742"/>
          </a:xfrm>
        </p:spPr>
        <p:txBody>
          <a:bodyPr>
            <a:normAutofit/>
          </a:bodyPr>
          <a:lstStyle/>
          <a:p>
            <a:r>
              <a:rPr lang="en-IN" sz="3600" dirty="0"/>
              <a:t>Nested parallelism</a:t>
            </a:r>
          </a:p>
        </p:txBody>
      </p:sp>
      <p:pic>
        <p:nvPicPr>
          <p:cNvPr id="5" name="Content Placeholder 4">
            <a:extLst>
              <a:ext uri="{FF2B5EF4-FFF2-40B4-BE49-F238E27FC236}">
                <a16:creationId xmlns:a16="http://schemas.microsoft.com/office/drawing/2014/main" id="{1BD835AB-271C-88DB-2FCB-5873C3E5B2C4}"/>
              </a:ext>
            </a:extLst>
          </p:cNvPr>
          <p:cNvPicPr>
            <a:picLocks noGrp="1" noChangeAspect="1"/>
          </p:cNvPicPr>
          <p:nvPr>
            <p:ph idx="1"/>
          </p:nvPr>
        </p:nvPicPr>
        <p:blipFill>
          <a:blip r:embed="rId2"/>
          <a:stretch>
            <a:fillRect/>
          </a:stretch>
        </p:blipFill>
        <p:spPr>
          <a:xfrm>
            <a:off x="926691" y="1268751"/>
            <a:ext cx="7567316" cy="4016087"/>
          </a:xfrm>
        </p:spPr>
      </p:pic>
      <p:pic>
        <p:nvPicPr>
          <p:cNvPr id="7" name="Picture 6">
            <a:extLst>
              <a:ext uri="{FF2B5EF4-FFF2-40B4-BE49-F238E27FC236}">
                <a16:creationId xmlns:a16="http://schemas.microsoft.com/office/drawing/2014/main" id="{F878CC94-19B2-282D-D3B6-AEC15E7E11F4}"/>
              </a:ext>
            </a:extLst>
          </p:cNvPr>
          <p:cNvPicPr>
            <a:picLocks noChangeAspect="1"/>
          </p:cNvPicPr>
          <p:nvPr/>
        </p:nvPicPr>
        <p:blipFill>
          <a:blip r:embed="rId3"/>
          <a:stretch>
            <a:fillRect/>
          </a:stretch>
        </p:blipFill>
        <p:spPr>
          <a:xfrm>
            <a:off x="6920777" y="2269803"/>
            <a:ext cx="3414056" cy="4016088"/>
          </a:xfrm>
          <a:prstGeom prst="rect">
            <a:avLst/>
          </a:prstGeom>
        </p:spPr>
      </p:pic>
    </p:spTree>
    <p:extLst>
      <p:ext uri="{BB962C8B-B14F-4D97-AF65-F5344CB8AC3E}">
        <p14:creationId xmlns:p14="http://schemas.microsoft.com/office/powerpoint/2010/main" val="28852598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BEFCF-BC87-7078-BD42-9B18B9774895}"/>
              </a:ext>
            </a:extLst>
          </p:cNvPr>
          <p:cNvSpPr>
            <a:spLocks noGrp="1"/>
          </p:cNvSpPr>
          <p:nvPr>
            <p:ph type="title"/>
          </p:nvPr>
        </p:nvSpPr>
        <p:spPr>
          <a:xfrm>
            <a:off x="1261872" y="262394"/>
            <a:ext cx="9692640" cy="607762"/>
          </a:xfrm>
        </p:spPr>
        <p:txBody>
          <a:bodyPr>
            <a:normAutofit/>
          </a:bodyPr>
          <a:lstStyle/>
          <a:p>
            <a:r>
              <a:rPr lang="en-IN" sz="3600" dirty="0"/>
              <a:t>Nested parallelism</a:t>
            </a:r>
          </a:p>
        </p:txBody>
      </p:sp>
      <p:pic>
        <p:nvPicPr>
          <p:cNvPr id="5" name="Content Placeholder 4">
            <a:extLst>
              <a:ext uri="{FF2B5EF4-FFF2-40B4-BE49-F238E27FC236}">
                <a16:creationId xmlns:a16="http://schemas.microsoft.com/office/drawing/2014/main" id="{A07D1C13-704D-9BB9-DA3D-728F74A8973D}"/>
              </a:ext>
            </a:extLst>
          </p:cNvPr>
          <p:cNvPicPr>
            <a:picLocks noGrp="1" noChangeAspect="1"/>
          </p:cNvPicPr>
          <p:nvPr>
            <p:ph idx="1"/>
          </p:nvPr>
        </p:nvPicPr>
        <p:blipFill>
          <a:blip r:embed="rId2"/>
          <a:stretch>
            <a:fillRect/>
          </a:stretch>
        </p:blipFill>
        <p:spPr>
          <a:xfrm>
            <a:off x="580103" y="1194620"/>
            <a:ext cx="8008309" cy="4626078"/>
          </a:xfrm>
        </p:spPr>
      </p:pic>
      <p:pic>
        <p:nvPicPr>
          <p:cNvPr id="7" name="Picture 6">
            <a:extLst>
              <a:ext uri="{FF2B5EF4-FFF2-40B4-BE49-F238E27FC236}">
                <a16:creationId xmlns:a16="http://schemas.microsoft.com/office/drawing/2014/main" id="{1F19DBCE-34F1-E75D-F7FA-0F2555C7FA10}"/>
              </a:ext>
            </a:extLst>
          </p:cNvPr>
          <p:cNvPicPr>
            <a:picLocks noChangeAspect="1"/>
          </p:cNvPicPr>
          <p:nvPr/>
        </p:nvPicPr>
        <p:blipFill>
          <a:blip r:embed="rId3"/>
          <a:stretch>
            <a:fillRect/>
          </a:stretch>
        </p:blipFill>
        <p:spPr>
          <a:xfrm>
            <a:off x="6919487" y="2343545"/>
            <a:ext cx="3337849" cy="4016088"/>
          </a:xfrm>
          <a:prstGeom prst="rect">
            <a:avLst/>
          </a:prstGeom>
        </p:spPr>
      </p:pic>
    </p:spTree>
    <p:extLst>
      <p:ext uri="{BB962C8B-B14F-4D97-AF65-F5344CB8AC3E}">
        <p14:creationId xmlns:p14="http://schemas.microsoft.com/office/powerpoint/2010/main" val="1231379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35E48-F7CC-56D0-459D-133E01CE3EEB}"/>
              </a:ext>
            </a:extLst>
          </p:cNvPr>
          <p:cNvSpPr>
            <a:spLocks noGrp="1"/>
          </p:cNvSpPr>
          <p:nvPr>
            <p:ph idx="1"/>
          </p:nvPr>
        </p:nvSpPr>
        <p:spPr>
          <a:xfrm>
            <a:off x="398206" y="530942"/>
            <a:ext cx="10515600" cy="5649195"/>
          </a:xfrm>
        </p:spPr>
        <p:txBody>
          <a:bodyPr>
            <a:normAutofit lnSpcReduction="10000"/>
          </a:bodyPr>
          <a:lstStyle/>
          <a:p>
            <a:pPr marL="0" indent="0" algn="just">
              <a:buNone/>
            </a:pPr>
            <a:r>
              <a:rPr lang="en-IN" sz="2400" b="1" dirty="0">
                <a:solidFill>
                  <a:schemeClr val="accent1">
                    <a:lumMod val="75000"/>
                  </a:schemeClr>
                </a:solidFill>
              </a:rPr>
              <a:t>OpenMP: Flush Directive</a:t>
            </a:r>
            <a:endParaRPr lang="en-US" sz="2400" b="1" dirty="0">
              <a:solidFill>
                <a:schemeClr val="accent1">
                  <a:lumMod val="75000"/>
                </a:schemeClr>
              </a:solidFill>
            </a:endParaRPr>
          </a:p>
          <a:p>
            <a:pPr algn="just"/>
            <a:r>
              <a:rPr lang="en-US" sz="2400" dirty="0"/>
              <a:t>OpenMP memory model distinguishes between shared data and private data:</a:t>
            </a:r>
          </a:p>
          <a:p>
            <a:pPr lvl="1" algn="just"/>
            <a:r>
              <a:rPr lang="en-US" sz="2000" dirty="0"/>
              <a:t>Which is accessible and visible to all threads (</a:t>
            </a:r>
            <a:r>
              <a:rPr lang="en-US" sz="2000" b="1" dirty="0"/>
              <a:t>shared data)</a:t>
            </a:r>
          </a:p>
          <a:p>
            <a:pPr lvl="1" algn="just"/>
            <a:r>
              <a:rPr lang="en-US" sz="2000" dirty="0"/>
              <a:t>Which is local to an individual thread (</a:t>
            </a:r>
            <a:r>
              <a:rPr lang="en-US" sz="2000" b="1" dirty="0"/>
              <a:t>private data)</a:t>
            </a:r>
          </a:p>
          <a:p>
            <a:pPr algn="just"/>
            <a:r>
              <a:rPr lang="en-US" sz="2400" dirty="0"/>
              <a:t>If a thread updates shared data, the new values will first be saved in a </a:t>
            </a:r>
            <a:r>
              <a:rPr lang="en-US" sz="2400" b="1" dirty="0"/>
              <a:t>register </a:t>
            </a:r>
            <a:r>
              <a:rPr lang="en-US" sz="2400" dirty="0"/>
              <a:t>and then stored back to the </a:t>
            </a:r>
            <a:r>
              <a:rPr lang="en-US" sz="2400" b="1" dirty="0"/>
              <a:t>local cache</a:t>
            </a:r>
          </a:p>
          <a:p>
            <a:pPr lvl="1" algn="just"/>
            <a:r>
              <a:rPr lang="en-US" sz="2000" b="1" dirty="0">
                <a:solidFill>
                  <a:srgbClr val="FF0000"/>
                </a:solidFill>
              </a:rPr>
              <a:t>Other threads doesn’t have access to these memories immediately</a:t>
            </a:r>
          </a:p>
          <a:p>
            <a:pPr algn="just"/>
            <a:r>
              <a:rPr lang="en-US" sz="2400" b="1" dirty="0"/>
              <a:t>Cache-Coherent machines: </a:t>
            </a:r>
            <a:r>
              <a:rPr lang="en-US" sz="2400" dirty="0"/>
              <a:t>Broadcasts these shared variables to other threads</a:t>
            </a:r>
          </a:p>
          <a:p>
            <a:pPr algn="just"/>
            <a:r>
              <a:rPr lang="en-US" sz="2400" dirty="0"/>
              <a:t>The OpenMP standard specifies that all modifications are written back to main memory </a:t>
            </a:r>
          </a:p>
          <a:p>
            <a:pPr algn="just"/>
            <a:r>
              <a:rPr lang="en-US" sz="2400" dirty="0"/>
              <a:t>Modifications are thus available to all threads, at synchronization points in the program</a:t>
            </a:r>
          </a:p>
          <a:p>
            <a:pPr algn="just"/>
            <a:endParaRPr lang="en-US" sz="2400" b="1" dirty="0"/>
          </a:p>
          <a:p>
            <a:pPr marL="457200" lvl="1" indent="0" algn="just">
              <a:buNone/>
            </a:pPr>
            <a:endParaRPr lang="en-IN" dirty="0"/>
          </a:p>
        </p:txBody>
      </p:sp>
    </p:spTree>
    <p:extLst>
      <p:ext uri="{BB962C8B-B14F-4D97-AF65-F5344CB8AC3E}">
        <p14:creationId xmlns:p14="http://schemas.microsoft.com/office/powerpoint/2010/main" val="347671588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CB07-98EF-BEC8-019B-7401BD7E6266}"/>
              </a:ext>
            </a:extLst>
          </p:cNvPr>
          <p:cNvSpPr>
            <a:spLocks noGrp="1"/>
          </p:cNvSpPr>
          <p:nvPr>
            <p:ph type="title"/>
          </p:nvPr>
        </p:nvSpPr>
        <p:spPr>
          <a:xfrm>
            <a:off x="1261872" y="262393"/>
            <a:ext cx="9692640" cy="666755"/>
          </a:xfrm>
        </p:spPr>
        <p:txBody>
          <a:bodyPr>
            <a:normAutofit/>
          </a:bodyPr>
          <a:lstStyle/>
          <a:p>
            <a:r>
              <a:rPr lang="en-IN" sz="3200" dirty="0"/>
              <a:t>OpenMP: Flush Directive</a:t>
            </a:r>
          </a:p>
        </p:txBody>
      </p:sp>
      <p:sp>
        <p:nvSpPr>
          <p:cNvPr id="3" name="Content Placeholder 2">
            <a:extLst>
              <a:ext uri="{FF2B5EF4-FFF2-40B4-BE49-F238E27FC236}">
                <a16:creationId xmlns:a16="http://schemas.microsoft.com/office/drawing/2014/main" id="{AE1AD9B1-31E1-F800-BA22-1BD7D3171EF5}"/>
              </a:ext>
            </a:extLst>
          </p:cNvPr>
          <p:cNvSpPr>
            <a:spLocks noGrp="1"/>
          </p:cNvSpPr>
          <p:nvPr>
            <p:ph idx="1"/>
          </p:nvPr>
        </p:nvSpPr>
        <p:spPr>
          <a:xfrm>
            <a:off x="353961" y="1194620"/>
            <a:ext cx="10309123" cy="4985518"/>
          </a:xfrm>
        </p:spPr>
        <p:txBody>
          <a:bodyPr/>
          <a:lstStyle/>
          <a:p>
            <a:pPr algn="just"/>
            <a:r>
              <a:rPr lang="en-US" dirty="0"/>
              <a:t>Between these synchronization points, threads are permitted to have new values for shared variables stored in their local memory rather than in the global shared memory</a:t>
            </a:r>
          </a:p>
          <a:p>
            <a:pPr algn="just"/>
            <a:r>
              <a:rPr lang="en-US" dirty="0"/>
              <a:t>This approach is called as </a:t>
            </a:r>
            <a:r>
              <a:rPr lang="en-US" b="1" dirty="0">
                <a:solidFill>
                  <a:srgbClr val="C00000"/>
                </a:solidFill>
              </a:rPr>
              <a:t>relaxed consistency model </a:t>
            </a:r>
          </a:p>
          <a:p>
            <a:pPr algn="just"/>
            <a:r>
              <a:rPr lang="en-US" dirty="0"/>
              <a:t>Sometimes updated values of shared values must become visible to other threads in-between synchronization points</a:t>
            </a:r>
          </a:p>
          <a:p>
            <a:pPr algn="just"/>
            <a:r>
              <a:rPr lang="en-US" dirty="0"/>
              <a:t>The OpenMP API provides the </a:t>
            </a:r>
            <a:r>
              <a:rPr lang="en-US" b="1" dirty="0"/>
              <a:t>flush directive </a:t>
            </a:r>
            <a:r>
              <a:rPr lang="en-US" dirty="0"/>
              <a:t>to make this possible</a:t>
            </a:r>
          </a:p>
          <a:p>
            <a:pPr algn="just"/>
            <a:r>
              <a:rPr lang="en-US" dirty="0"/>
              <a:t>The purpose of the flush directive is to make a thread’s temporary view of shared data consistent with the values in memory</a:t>
            </a:r>
          </a:p>
          <a:p>
            <a:pPr algn="just"/>
            <a:endParaRPr lang="en-IN" b="1" dirty="0">
              <a:solidFill>
                <a:srgbClr val="C00000"/>
              </a:solidFill>
            </a:endParaRPr>
          </a:p>
        </p:txBody>
      </p:sp>
      <p:pic>
        <p:nvPicPr>
          <p:cNvPr id="4" name="Picture 3">
            <a:extLst>
              <a:ext uri="{FF2B5EF4-FFF2-40B4-BE49-F238E27FC236}">
                <a16:creationId xmlns:a16="http://schemas.microsoft.com/office/drawing/2014/main" id="{0E43A339-CCCE-44C0-8266-4DA57995B92D}"/>
              </a:ext>
            </a:extLst>
          </p:cNvPr>
          <p:cNvPicPr>
            <a:picLocks noChangeAspect="1"/>
          </p:cNvPicPr>
          <p:nvPr/>
        </p:nvPicPr>
        <p:blipFill>
          <a:blip r:embed="rId2"/>
          <a:stretch>
            <a:fillRect/>
          </a:stretch>
        </p:blipFill>
        <p:spPr>
          <a:xfrm>
            <a:off x="3608439" y="4896464"/>
            <a:ext cx="4975122" cy="727234"/>
          </a:xfrm>
          <a:prstGeom prst="rect">
            <a:avLst/>
          </a:prstGeom>
        </p:spPr>
      </p:pic>
    </p:spTree>
    <p:extLst>
      <p:ext uri="{BB962C8B-B14F-4D97-AF65-F5344CB8AC3E}">
        <p14:creationId xmlns:p14="http://schemas.microsoft.com/office/powerpoint/2010/main" val="38239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E480-CE93-EA9D-61D2-D96961A07ECF}"/>
              </a:ext>
            </a:extLst>
          </p:cNvPr>
          <p:cNvSpPr>
            <a:spLocks noGrp="1"/>
          </p:cNvSpPr>
          <p:nvPr>
            <p:ph type="title"/>
          </p:nvPr>
        </p:nvSpPr>
        <p:spPr/>
        <p:txBody>
          <a:bodyPr/>
          <a:lstStyle/>
          <a:p>
            <a:r>
              <a:rPr lang="en-IN" dirty="0"/>
              <a:t>Sharing Work among Threads</a:t>
            </a:r>
          </a:p>
        </p:txBody>
      </p:sp>
      <p:sp>
        <p:nvSpPr>
          <p:cNvPr id="3" name="Content Placeholder 2">
            <a:extLst>
              <a:ext uri="{FF2B5EF4-FFF2-40B4-BE49-F238E27FC236}">
                <a16:creationId xmlns:a16="http://schemas.microsoft.com/office/drawing/2014/main" id="{51CA5979-17C2-9FAD-F280-40314794CE55}"/>
              </a:ext>
            </a:extLst>
          </p:cNvPr>
          <p:cNvSpPr>
            <a:spLocks noGrp="1"/>
          </p:cNvSpPr>
          <p:nvPr>
            <p:ph idx="1"/>
          </p:nvPr>
        </p:nvSpPr>
        <p:spPr/>
        <p:txBody>
          <a:bodyPr/>
          <a:lstStyle/>
          <a:p>
            <a:pPr algn="just"/>
            <a:r>
              <a:rPr lang="en-US" dirty="0"/>
              <a:t>All OpenMP strategies for sharing the work in loops assign one or more disjoint sets of iterations to each thread</a:t>
            </a:r>
          </a:p>
          <a:p>
            <a:pPr algn="just"/>
            <a:r>
              <a:rPr lang="en-US" dirty="0"/>
              <a:t>The programmer may specify the method used to </a:t>
            </a:r>
            <a:r>
              <a:rPr lang="en-US" b="1" dirty="0">
                <a:solidFill>
                  <a:srgbClr val="FF0000"/>
                </a:solidFill>
              </a:rPr>
              <a:t>partition the iteration set</a:t>
            </a:r>
          </a:p>
          <a:p>
            <a:pPr algn="just"/>
            <a:r>
              <a:rPr lang="en-US" i="1" dirty="0"/>
              <a:t>The most straightforward strategy assigns one </a:t>
            </a:r>
            <a:r>
              <a:rPr lang="en-US" b="1" i="1" dirty="0"/>
              <a:t>contiguous chunk </a:t>
            </a:r>
            <a:r>
              <a:rPr lang="en-US" i="1" dirty="0"/>
              <a:t>of iterations to each thread</a:t>
            </a:r>
          </a:p>
          <a:p>
            <a:pPr algn="just"/>
            <a:r>
              <a:rPr lang="en-US" i="1" dirty="0"/>
              <a:t>More complicated strategies include </a:t>
            </a:r>
            <a:r>
              <a:rPr lang="en-US" b="1" i="1" dirty="0"/>
              <a:t>dynamically computing the next chunk </a:t>
            </a:r>
            <a:r>
              <a:rPr lang="en-US" i="1" dirty="0"/>
              <a:t>of iterations for a thread</a:t>
            </a:r>
          </a:p>
          <a:p>
            <a:pPr algn="just"/>
            <a:r>
              <a:rPr lang="en-US" dirty="0"/>
              <a:t>If the programmer does not provide a strategy, then an implementation-defined default will be used.</a:t>
            </a:r>
            <a:endParaRPr lang="en-IN" dirty="0"/>
          </a:p>
        </p:txBody>
      </p:sp>
    </p:spTree>
    <p:extLst>
      <p:ext uri="{BB962C8B-B14F-4D97-AF65-F5344CB8AC3E}">
        <p14:creationId xmlns:p14="http://schemas.microsoft.com/office/powerpoint/2010/main" val="35949100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C455-94B4-BEF1-AA5B-1A2CCBB2B838}"/>
              </a:ext>
            </a:extLst>
          </p:cNvPr>
          <p:cNvSpPr>
            <a:spLocks noGrp="1"/>
          </p:cNvSpPr>
          <p:nvPr>
            <p:ph type="title"/>
          </p:nvPr>
        </p:nvSpPr>
        <p:spPr>
          <a:xfrm>
            <a:off x="1261872" y="262394"/>
            <a:ext cx="9692640" cy="681504"/>
          </a:xfrm>
        </p:spPr>
        <p:txBody>
          <a:bodyPr>
            <a:normAutofit/>
          </a:bodyPr>
          <a:lstStyle/>
          <a:p>
            <a:r>
              <a:rPr lang="en-IN" sz="3200" dirty="0"/>
              <a:t>OpenMP: Flush Directive</a:t>
            </a:r>
          </a:p>
        </p:txBody>
      </p:sp>
      <p:sp>
        <p:nvSpPr>
          <p:cNvPr id="3" name="Content Placeholder 2">
            <a:extLst>
              <a:ext uri="{FF2B5EF4-FFF2-40B4-BE49-F238E27FC236}">
                <a16:creationId xmlns:a16="http://schemas.microsoft.com/office/drawing/2014/main" id="{B464A845-3E8F-293E-9F9E-C38AEF7A266C}"/>
              </a:ext>
            </a:extLst>
          </p:cNvPr>
          <p:cNvSpPr>
            <a:spLocks noGrp="1"/>
          </p:cNvSpPr>
          <p:nvPr>
            <p:ph idx="1"/>
          </p:nvPr>
        </p:nvSpPr>
        <p:spPr>
          <a:xfrm>
            <a:off x="457199" y="1091382"/>
            <a:ext cx="10323871" cy="5088756"/>
          </a:xfrm>
        </p:spPr>
        <p:txBody>
          <a:bodyPr/>
          <a:lstStyle/>
          <a:p>
            <a:pPr algn="just"/>
            <a:r>
              <a:rPr lang="en-US" dirty="0"/>
              <a:t>The flush operation applies to all variables specified in the list</a:t>
            </a:r>
          </a:p>
          <a:p>
            <a:pPr algn="just"/>
            <a:r>
              <a:rPr lang="en-US" dirty="0"/>
              <a:t>If no list is provided, it applies to all thread-visible shared data</a:t>
            </a:r>
          </a:p>
          <a:p>
            <a:pPr algn="just"/>
            <a:r>
              <a:rPr lang="en-US" dirty="0"/>
              <a:t>If the flush operation is invoked by a thread that has updated the variables, their new values will be flushed to memory and therefore be accessible to all other threads</a:t>
            </a:r>
          </a:p>
          <a:p>
            <a:pPr algn="just"/>
            <a:r>
              <a:rPr lang="en-US" dirty="0"/>
              <a:t>If the construct is invoked by a thread that has not updated a value, it will ensure that any local copies of the data are replaced by the latest value from main memory </a:t>
            </a:r>
          </a:p>
          <a:p>
            <a:pPr algn="just"/>
            <a:r>
              <a:rPr lang="en-US" dirty="0"/>
              <a:t>This does not synchronize the actions of different threads: rather, it forces the executing thread to make its shared data values consistent </a:t>
            </a:r>
            <a:r>
              <a:rPr lang="en-US" b="1" dirty="0"/>
              <a:t>with shared memory</a:t>
            </a:r>
            <a:endParaRPr lang="en-US" dirty="0"/>
          </a:p>
          <a:p>
            <a:pPr algn="just"/>
            <a:r>
              <a:rPr lang="en-US" dirty="0"/>
              <a:t>Since the compiler reorders operations to enhance program performance, one cannot assume that the flush operation will remain exactly in the position, relative to other operations, in which it was placed by the programmer</a:t>
            </a:r>
            <a:endParaRPr lang="en-IN" dirty="0"/>
          </a:p>
          <a:p>
            <a:pPr algn="just"/>
            <a:endParaRPr lang="en-IN" dirty="0"/>
          </a:p>
        </p:txBody>
      </p:sp>
    </p:spTree>
    <p:extLst>
      <p:ext uri="{BB962C8B-B14F-4D97-AF65-F5344CB8AC3E}">
        <p14:creationId xmlns:p14="http://schemas.microsoft.com/office/powerpoint/2010/main" val="2669124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794A0-E98B-118C-6FC2-2530566592CA}"/>
              </a:ext>
            </a:extLst>
          </p:cNvPr>
          <p:cNvSpPr>
            <a:spLocks noGrp="1"/>
          </p:cNvSpPr>
          <p:nvPr>
            <p:ph type="title"/>
          </p:nvPr>
        </p:nvSpPr>
        <p:spPr>
          <a:xfrm>
            <a:off x="1261872" y="262394"/>
            <a:ext cx="9692640" cy="932226"/>
          </a:xfrm>
        </p:spPr>
        <p:txBody>
          <a:bodyPr>
            <a:normAutofit/>
          </a:bodyPr>
          <a:lstStyle/>
          <a:p>
            <a:r>
              <a:rPr lang="en-IN" sz="3600" dirty="0"/>
              <a:t>OpenMP: Flush Directive</a:t>
            </a:r>
          </a:p>
        </p:txBody>
      </p:sp>
      <p:sp>
        <p:nvSpPr>
          <p:cNvPr id="3" name="Content Placeholder 2">
            <a:extLst>
              <a:ext uri="{FF2B5EF4-FFF2-40B4-BE49-F238E27FC236}">
                <a16:creationId xmlns:a16="http://schemas.microsoft.com/office/drawing/2014/main" id="{2EE38C01-14C5-2120-D245-18655C909C87}"/>
              </a:ext>
            </a:extLst>
          </p:cNvPr>
          <p:cNvSpPr>
            <a:spLocks noGrp="1"/>
          </p:cNvSpPr>
          <p:nvPr>
            <p:ph idx="1"/>
          </p:nvPr>
        </p:nvSpPr>
        <p:spPr>
          <a:xfrm>
            <a:off x="383458" y="1828800"/>
            <a:ext cx="10427110" cy="4351337"/>
          </a:xfrm>
        </p:spPr>
        <p:txBody>
          <a:bodyPr/>
          <a:lstStyle/>
          <a:p>
            <a:r>
              <a:rPr lang="en-US" dirty="0"/>
              <a:t>Implicit flush operations with no list occur at the following locations</a:t>
            </a:r>
          </a:p>
          <a:p>
            <a:pPr lvl="1"/>
            <a:r>
              <a:rPr lang="en-US" dirty="0"/>
              <a:t>All explicit and implicit barriers (e.g., at the end of a parallel region or </a:t>
            </a:r>
            <a:r>
              <a:rPr lang="en-US" dirty="0" err="1"/>
              <a:t>worksharing</a:t>
            </a:r>
            <a:r>
              <a:rPr lang="en-US" dirty="0"/>
              <a:t> construct)</a:t>
            </a:r>
          </a:p>
          <a:p>
            <a:pPr lvl="1"/>
            <a:r>
              <a:rPr lang="en-US" dirty="0"/>
              <a:t>Entry to and exit from critical regions</a:t>
            </a:r>
          </a:p>
          <a:p>
            <a:pPr lvl="1"/>
            <a:r>
              <a:rPr lang="en-US" dirty="0"/>
              <a:t>Entry to and exit from lock routines</a:t>
            </a:r>
            <a:endParaRPr lang="en-IN" dirty="0"/>
          </a:p>
        </p:txBody>
      </p:sp>
    </p:spTree>
    <p:extLst>
      <p:ext uri="{BB962C8B-B14F-4D97-AF65-F5344CB8AC3E}">
        <p14:creationId xmlns:p14="http://schemas.microsoft.com/office/powerpoint/2010/main" val="33168828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03F3-449C-DDC0-B2ED-487CB2E2C982}"/>
              </a:ext>
            </a:extLst>
          </p:cNvPr>
          <p:cNvSpPr>
            <a:spLocks noGrp="1"/>
          </p:cNvSpPr>
          <p:nvPr>
            <p:ph type="title"/>
          </p:nvPr>
        </p:nvSpPr>
        <p:spPr>
          <a:xfrm>
            <a:off x="1261872" y="262393"/>
            <a:ext cx="9692640" cy="725749"/>
          </a:xfrm>
        </p:spPr>
        <p:txBody>
          <a:bodyPr/>
          <a:lstStyle/>
          <a:p>
            <a:r>
              <a:rPr lang="en-IN" dirty="0"/>
              <a:t>OpenMP: Flush Directive</a:t>
            </a:r>
          </a:p>
        </p:txBody>
      </p:sp>
      <p:pic>
        <p:nvPicPr>
          <p:cNvPr id="5" name="Content Placeholder 4">
            <a:extLst>
              <a:ext uri="{FF2B5EF4-FFF2-40B4-BE49-F238E27FC236}">
                <a16:creationId xmlns:a16="http://schemas.microsoft.com/office/drawing/2014/main" id="{5704C1B4-D840-4EA7-ECAC-0AC9C7601310}"/>
              </a:ext>
            </a:extLst>
          </p:cNvPr>
          <p:cNvPicPr>
            <a:picLocks noGrp="1" noChangeAspect="1"/>
          </p:cNvPicPr>
          <p:nvPr>
            <p:ph idx="1"/>
          </p:nvPr>
        </p:nvPicPr>
        <p:blipFill>
          <a:blip r:embed="rId2"/>
          <a:stretch>
            <a:fillRect/>
          </a:stretch>
        </p:blipFill>
        <p:spPr>
          <a:xfrm>
            <a:off x="1818968" y="1342104"/>
            <a:ext cx="7747819" cy="5314336"/>
          </a:xfrm>
        </p:spPr>
      </p:pic>
    </p:spTree>
    <p:extLst>
      <p:ext uri="{BB962C8B-B14F-4D97-AF65-F5344CB8AC3E}">
        <p14:creationId xmlns:p14="http://schemas.microsoft.com/office/powerpoint/2010/main" val="241606638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383F-BA4E-2A09-41DD-6A2678B51BE3}"/>
              </a:ext>
            </a:extLst>
          </p:cNvPr>
          <p:cNvSpPr>
            <a:spLocks noGrp="1"/>
          </p:cNvSpPr>
          <p:nvPr>
            <p:ph type="title"/>
          </p:nvPr>
        </p:nvSpPr>
        <p:spPr/>
        <p:txBody>
          <a:bodyPr>
            <a:normAutofit/>
          </a:bodyPr>
          <a:lstStyle/>
          <a:p>
            <a:r>
              <a:rPr lang="en-IN" sz="3600" dirty="0"/>
              <a:t>OpenMP: </a:t>
            </a:r>
            <a:r>
              <a:rPr lang="en-IN" sz="3600" dirty="0" err="1"/>
              <a:t>Threadprivate</a:t>
            </a:r>
            <a:r>
              <a:rPr lang="en-IN" sz="3600" dirty="0"/>
              <a:t> Directive</a:t>
            </a:r>
          </a:p>
        </p:txBody>
      </p:sp>
      <p:sp>
        <p:nvSpPr>
          <p:cNvPr id="3" name="Content Placeholder 2">
            <a:extLst>
              <a:ext uri="{FF2B5EF4-FFF2-40B4-BE49-F238E27FC236}">
                <a16:creationId xmlns:a16="http://schemas.microsoft.com/office/drawing/2014/main" id="{ED4A8A50-1C5E-7EB5-A789-0520BDF4B13E}"/>
              </a:ext>
            </a:extLst>
          </p:cNvPr>
          <p:cNvSpPr>
            <a:spLocks noGrp="1"/>
          </p:cNvSpPr>
          <p:nvPr>
            <p:ph idx="1"/>
          </p:nvPr>
        </p:nvSpPr>
        <p:spPr/>
        <p:txBody>
          <a:bodyPr/>
          <a:lstStyle/>
          <a:p>
            <a:r>
              <a:rPr lang="en-US" dirty="0"/>
              <a:t>By default, global data is shared</a:t>
            </a:r>
          </a:p>
          <a:p>
            <a:r>
              <a:rPr lang="en-US" dirty="0"/>
              <a:t>Each thread gets a </a:t>
            </a:r>
            <a:r>
              <a:rPr lang="en-US" b="1" dirty="0"/>
              <a:t>private or “local” </a:t>
            </a:r>
            <a:r>
              <a:rPr lang="en-US" dirty="0"/>
              <a:t>copy of the specified global variables</a:t>
            </a:r>
          </a:p>
          <a:p>
            <a:endParaRPr lang="en-US" dirty="0"/>
          </a:p>
          <a:p>
            <a:endParaRPr lang="en-US" dirty="0"/>
          </a:p>
          <a:p>
            <a:r>
              <a:rPr lang="en-US" dirty="0"/>
              <a:t>By default, the </a:t>
            </a:r>
            <a:r>
              <a:rPr lang="en-US" dirty="0" err="1"/>
              <a:t>threadprivate</a:t>
            </a:r>
            <a:r>
              <a:rPr lang="en-US" dirty="0"/>
              <a:t> copies are not allocated or defined</a:t>
            </a:r>
            <a:endParaRPr lang="en-IN" dirty="0"/>
          </a:p>
        </p:txBody>
      </p:sp>
      <p:pic>
        <p:nvPicPr>
          <p:cNvPr id="5" name="Picture 4">
            <a:extLst>
              <a:ext uri="{FF2B5EF4-FFF2-40B4-BE49-F238E27FC236}">
                <a16:creationId xmlns:a16="http://schemas.microsoft.com/office/drawing/2014/main" id="{42F0B015-3E75-FF3D-B96D-C249ADFF2EBB}"/>
              </a:ext>
            </a:extLst>
          </p:cNvPr>
          <p:cNvPicPr>
            <a:picLocks noChangeAspect="1"/>
          </p:cNvPicPr>
          <p:nvPr/>
        </p:nvPicPr>
        <p:blipFill>
          <a:blip r:embed="rId2"/>
          <a:stretch>
            <a:fillRect/>
          </a:stretch>
        </p:blipFill>
        <p:spPr>
          <a:xfrm>
            <a:off x="3578942" y="3362198"/>
            <a:ext cx="4857134" cy="639096"/>
          </a:xfrm>
          <a:prstGeom prst="rect">
            <a:avLst/>
          </a:prstGeom>
        </p:spPr>
      </p:pic>
    </p:spTree>
    <p:extLst>
      <p:ext uri="{BB962C8B-B14F-4D97-AF65-F5344CB8AC3E}">
        <p14:creationId xmlns:p14="http://schemas.microsoft.com/office/powerpoint/2010/main" val="244552955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6FF3E-506D-9498-F8E3-1D31162FD0A0}"/>
              </a:ext>
            </a:extLst>
          </p:cNvPr>
          <p:cNvSpPr>
            <a:spLocks noGrp="1"/>
          </p:cNvSpPr>
          <p:nvPr>
            <p:ph type="title"/>
          </p:nvPr>
        </p:nvSpPr>
        <p:spPr/>
        <p:txBody>
          <a:bodyPr>
            <a:normAutofit/>
          </a:bodyPr>
          <a:lstStyle/>
          <a:p>
            <a:r>
              <a:rPr lang="en-IN" sz="4000" dirty="0"/>
              <a:t>OpenMP Code Structure</a:t>
            </a:r>
          </a:p>
        </p:txBody>
      </p:sp>
      <p:sp>
        <p:nvSpPr>
          <p:cNvPr id="3" name="Content Placeholder 2">
            <a:extLst>
              <a:ext uri="{FF2B5EF4-FFF2-40B4-BE49-F238E27FC236}">
                <a16:creationId xmlns:a16="http://schemas.microsoft.com/office/drawing/2014/main" id="{00D2CFBE-E1EA-5D29-4886-15CAFEEC33AB}"/>
              </a:ext>
            </a:extLst>
          </p:cNvPr>
          <p:cNvSpPr>
            <a:spLocks noGrp="1"/>
          </p:cNvSpPr>
          <p:nvPr>
            <p:ph idx="1"/>
          </p:nvPr>
        </p:nvSpPr>
        <p:spPr/>
        <p:txBody>
          <a:bodyPr>
            <a:normAutofit/>
          </a:bodyPr>
          <a:lstStyle/>
          <a:p>
            <a:pPr algn="just">
              <a:buFont typeface="Wingdings" panose="05000000000000000000" pitchFamily="2" charset="2"/>
              <a:buChar char="Ø"/>
            </a:pPr>
            <a:r>
              <a:rPr lang="en-US" sz="2400" b="1" dirty="0"/>
              <a:t>“Pragma”: stands for “pragmatic information</a:t>
            </a:r>
          </a:p>
          <a:p>
            <a:pPr algn="just">
              <a:buFont typeface="Wingdings" panose="05000000000000000000" pitchFamily="2" charset="2"/>
              <a:buChar char="Ø"/>
            </a:pPr>
            <a:r>
              <a:rPr lang="en-US" sz="2400" dirty="0"/>
              <a:t>A pragma is a way to communicate the information to the compiler</a:t>
            </a:r>
          </a:p>
          <a:p>
            <a:pPr algn="just">
              <a:buFont typeface="Wingdings" panose="05000000000000000000" pitchFamily="2" charset="2"/>
              <a:buChar char="Ø"/>
            </a:pPr>
            <a:r>
              <a:rPr lang="en-US" sz="2400" dirty="0"/>
              <a:t>The information is non-essential in the sense that the compiler may ignore the information and still produce correct object program. </a:t>
            </a:r>
            <a:endParaRPr lang="en-IN" sz="2400" dirty="0"/>
          </a:p>
        </p:txBody>
      </p:sp>
    </p:spTree>
    <p:extLst>
      <p:ext uri="{BB962C8B-B14F-4D97-AF65-F5344CB8AC3E}">
        <p14:creationId xmlns:p14="http://schemas.microsoft.com/office/powerpoint/2010/main" val="8000320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84C24-1EBE-A6B1-BFE1-C6CFB7B00E59}"/>
              </a:ext>
            </a:extLst>
          </p:cNvPr>
          <p:cNvSpPr>
            <a:spLocks noGrp="1"/>
          </p:cNvSpPr>
          <p:nvPr>
            <p:ph type="title"/>
          </p:nvPr>
        </p:nvSpPr>
        <p:spPr/>
        <p:txBody>
          <a:bodyPr/>
          <a:lstStyle/>
          <a:p>
            <a:r>
              <a:rPr lang="en-IN" dirty="0"/>
              <a:t>OpenMP Core Syntax </a:t>
            </a:r>
          </a:p>
        </p:txBody>
      </p:sp>
      <p:sp>
        <p:nvSpPr>
          <p:cNvPr id="3" name="Content Placeholder 2">
            <a:extLst>
              <a:ext uri="{FF2B5EF4-FFF2-40B4-BE49-F238E27FC236}">
                <a16:creationId xmlns:a16="http://schemas.microsoft.com/office/drawing/2014/main" id="{45038B97-290D-6C19-34DF-6395B1EB2C9D}"/>
              </a:ext>
            </a:extLst>
          </p:cNvPr>
          <p:cNvSpPr>
            <a:spLocks noGrp="1"/>
          </p:cNvSpPr>
          <p:nvPr>
            <p:ph idx="1"/>
          </p:nvPr>
        </p:nvSpPr>
        <p:spPr/>
        <p:txBody>
          <a:bodyPr>
            <a:normAutofit fontScale="70000" lnSpcReduction="20000"/>
          </a:bodyPr>
          <a:lstStyle/>
          <a:p>
            <a:pPr marL="0" indent="0" algn="just">
              <a:lnSpc>
                <a:spcPct val="120000"/>
              </a:lnSpc>
              <a:spcBef>
                <a:spcPts val="600"/>
              </a:spcBef>
              <a:spcAft>
                <a:spcPts val="0"/>
              </a:spcAft>
              <a:buNone/>
            </a:pPr>
            <a:r>
              <a:rPr lang="en-IN" b="1" dirty="0"/>
              <a:t>#include “</a:t>
            </a:r>
            <a:r>
              <a:rPr lang="en-IN" b="1" dirty="0" err="1"/>
              <a:t>omp.h</a:t>
            </a:r>
            <a:r>
              <a:rPr lang="en-IN" b="1" dirty="0"/>
              <a:t>” </a:t>
            </a:r>
          </a:p>
          <a:p>
            <a:pPr marL="0" indent="0" algn="just">
              <a:lnSpc>
                <a:spcPct val="120000"/>
              </a:lnSpc>
              <a:spcBef>
                <a:spcPts val="600"/>
              </a:spcBef>
              <a:spcAft>
                <a:spcPts val="0"/>
              </a:spcAft>
              <a:buNone/>
            </a:pPr>
            <a:r>
              <a:rPr lang="en-IN" b="1" dirty="0"/>
              <a:t>int main () </a:t>
            </a:r>
          </a:p>
          <a:p>
            <a:pPr marL="0" indent="0" algn="just">
              <a:lnSpc>
                <a:spcPct val="120000"/>
              </a:lnSpc>
              <a:spcBef>
                <a:spcPts val="600"/>
              </a:spcBef>
              <a:spcAft>
                <a:spcPts val="0"/>
              </a:spcAft>
              <a:buNone/>
            </a:pPr>
            <a:r>
              <a:rPr lang="en-IN" b="1" dirty="0"/>
              <a:t>{ </a:t>
            </a:r>
          </a:p>
          <a:p>
            <a:pPr marL="0" indent="0" algn="just">
              <a:lnSpc>
                <a:spcPct val="120000"/>
              </a:lnSpc>
              <a:spcBef>
                <a:spcPts val="600"/>
              </a:spcBef>
              <a:spcAft>
                <a:spcPts val="0"/>
              </a:spcAft>
              <a:buNone/>
            </a:pPr>
            <a:r>
              <a:rPr lang="en-IN" b="1" dirty="0"/>
              <a:t>	int var1, var2, var3;</a:t>
            </a:r>
          </a:p>
          <a:p>
            <a:pPr marL="0" indent="0" algn="just">
              <a:lnSpc>
                <a:spcPct val="120000"/>
              </a:lnSpc>
              <a:spcBef>
                <a:spcPts val="600"/>
              </a:spcBef>
              <a:spcAft>
                <a:spcPts val="0"/>
              </a:spcAft>
              <a:buNone/>
            </a:pPr>
            <a:r>
              <a:rPr lang="en-IN" i="1" dirty="0"/>
              <a:t>	 // Serial code . . . </a:t>
            </a:r>
          </a:p>
          <a:p>
            <a:pPr marL="0" indent="0" algn="just">
              <a:lnSpc>
                <a:spcPct val="120000"/>
              </a:lnSpc>
              <a:spcBef>
                <a:spcPts val="600"/>
              </a:spcBef>
              <a:spcAft>
                <a:spcPts val="0"/>
              </a:spcAft>
              <a:buNone/>
            </a:pPr>
            <a:r>
              <a:rPr lang="en-IN" i="1" dirty="0"/>
              <a:t>	// Beginning of parallel section. </a:t>
            </a:r>
          </a:p>
          <a:p>
            <a:pPr marL="0" indent="0" algn="just">
              <a:lnSpc>
                <a:spcPct val="120000"/>
              </a:lnSpc>
              <a:spcBef>
                <a:spcPts val="600"/>
              </a:spcBef>
              <a:spcAft>
                <a:spcPts val="0"/>
              </a:spcAft>
              <a:buNone/>
            </a:pPr>
            <a:r>
              <a:rPr lang="en-IN" i="1" dirty="0"/>
              <a:t>	// Fork a team of threads. Specify variable scoping</a:t>
            </a:r>
          </a:p>
          <a:p>
            <a:pPr marL="0" indent="0" algn="just">
              <a:lnSpc>
                <a:spcPct val="120000"/>
              </a:lnSpc>
              <a:spcBef>
                <a:spcPts val="600"/>
              </a:spcBef>
              <a:spcAft>
                <a:spcPts val="0"/>
              </a:spcAft>
              <a:buNone/>
            </a:pPr>
            <a:r>
              <a:rPr lang="en-IN" dirty="0"/>
              <a:t>	 </a:t>
            </a:r>
            <a:r>
              <a:rPr lang="en-IN" b="1" dirty="0"/>
              <a:t>#pragma </a:t>
            </a:r>
            <a:r>
              <a:rPr lang="en-IN" b="1" dirty="0" err="1"/>
              <a:t>omp</a:t>
            </a:r>
            <a:r>
              <a:rPr lang="en-IN" b="1" dirty="0"/>
              <a:t> parallel private(var1, var2) shared(var3) </a:t>
            </a:r>
          </a:p>
          <a:p>
            <a:pPr marL="0" indent="0" algn="just">
              <a:lnSpc>
                <a:spcPct val="120000"/>
              </a:lnSpc>
              <a:spcBef>
                <a:spcPts val="600"/>
              </a:spcBef>
              <a:spcAft>
                <a:spcPts val="0"/>
              </a:spcAft>
              <a:buNone/>
            </a:pPr>
            <a:r>
              <a:rPr lang="en-IN" b="1" dirty="0"/>
              <a:t>	{ </a:t>
            </a:r>
          </a:p>
          <a:p>
            <a:pPr marL="0" indent="0" algn="just">
              <a:lnSpc>
                <a:spcPct val="120000"/>
              </a:lnSpc>
              <a:spcBef>
                <a:spcPts val="600"/>
              </a:spcBef>
              <a:spcAft>
                <a:spcPts val="0"/>
              </a:spcAft>
              <a:buNone/>
            </a:pPr>
            <a:r>
              <a:rPr lang="en-IN" dirty="0"/>
              <a:t>		</a:t>
            </a:r>
            <a:r>
              <a:rPr lang="en-IN" i="1" dirty="0"/>
              <a:t>// Parallel section executed by all threads . . . </a:t>
            </a:r>
          </a:p>
          <a:p>
            <a:pPr marL="0" indent="0" algn="just">
              <a:lnSpc>
                <a:spcPct val="120000"/>
              </a:lnSpc>
              <a:spcBef>
                <a:spcPts val="600"/>
              </a:spcBef>
              <a:spcAft>
                <a:spcPts val="0"/>
              </a:spcAft>
              <a:buNone/>
            </a:pPr>
            <a:r>
              <a:rPr lang="en-IN" i="1" dirty="0"/>
              <a:t>		// All threads join master thread and disband</a:t>
            </a:r>
          </a:p>
          <a:p>
            <a:pPr marL="0" indent="0" algn="just">
              <a:lnSpc>
                <a:spcPct val="120000"/>
              </a:lnSpc>
              <a:spcBef>
                <a:spcPts val="600"/>
              </a:spcBef>
              <a:spcAft>
                <a:spcPts val="0"/>
              </a:spcAft>
              <a:buNone/>
            </a:pPr>
            <a:r>
              <a:rPr lang="en-IN" dirty="0"/>
              <a:t>	</a:t>
            </a:r>
            <a:r>
              <a:rPr lang="en-IN" b="1" dirty="0"/>
              <a:t> }</a:t>
            </a:r>
          </a:p>
          <a:p>
            <a:pPr marL="0" indent="0" algn="just">
              <a:lnSpc>
                <a:spcPct val="120000"/>
              </a:lnSpc>
              <a:spcBef>
                <a:spcPts val="600"/>
              </a:spcBef>
              <a:spcAft>
                <a:spcPts val="0"/>
              </a:spcAft>
              <a:buNone/>
            </a:pPr>
            <a:r>
              <a:rPr lang="en-IN" dirty="0"/>
              <a:t>	</a:t>
            </a:r>
            <a:r>
              <a:rPr lang="en-IN" i="1" dirty="0"/>
              <a:t>// Resume serial code . . . </a:t>
            </a:r>
          </a:p>
          <a:p>
            <a:pPr marL="0" indent="0" algn="just">
              <a:lnSpc>
                <a:spcPct val="120000"/>
              </a:lnSpc>
              <a:spcBef>
                <a:spcPts val="600"/>
              </a:spcBef>
              <a:spcAft>
                <a:spcPts val="0"/>
              </a:spcAft>
              <a:buNone/>
            </a:pPr>
            <a:r>
              <a:rPr lang="en-IN" b="1" dirty="0"/>
              <a:t>} </a:t>
            </a:r>
          </a:p>
        </p:txBody>
      </p:sp>
    </p:spTree>
    <p:extLst>
      <p:ext uri="{BB962C8B-B14F-4D97-AF65-F5344CB8AC3E}">
        <p14:creationId xmlns:p14="http://schemas.microsoft.com/office/powerpoint/2010/main" val="39016555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D59F1-70E6-0788-D2EA-C95E55FC41F2}"/>
              </a:ext>
            </a:extLst>
          </p:cNvPr>
          <p:cNvSpPr>
            <a:spLocks noGrp="1"/>
          </p:cNvSpPr>
          <p:nvPr>
            <p:ph type="title"/>
          </p:nvPr>
        </p:nvSpPr>
        <p:spPr/>
        <p:txBody>
          <a:bodyPr>
            <a:normAutofit/>
          </a:bodyPr>
          <a:lstStyle/>
          <a:p>
            <a:r>
              <a:rPr lang="en-US" sz="3200" dirty="0"/>
              <a:t>Thread Creation: Parallel Region Example</a:t>
            </a:r>
            <a:endParaRPr lang="en-IN" sz="3200" dirty="0"/>
          </a:p>
        </p:txBody>
      </p:sp>
      <p:sp>
        <p:nvSpPr>
          <p:cNvPr id="3" name="Content Placeholder 2">
            <a:extLst>
              <a:ext uri="{FF2B5EF4-FFF2-40B4-BE49-F238E27FC236}">
                <a16:creationId xmlns:a16="http://schemas.microsoft.com/office/drawing/2014/main" id="{32F0C320-CBE7-D572-F1CD-2E7FD0052338}"/>
              </a:ext>
            </a:extLst>
          </p:cNvPr>
          <p:cNvSpPr>
            <a:spLocks noGrp="1"/>
          </p:cNvSpPr>
          <p:nvPr>
            <p:ph idx="1"/>
          </p:nvPr>
        </p:nvSpPr>
        <p:spPr/>
        <p:txBody>
          <a:bodyPr>
            <a:normAutofit fontScale="92500" lnSpcReduction="20000"/>
          </a:bodyPr>
          <a:lstStyle/>
          <a:p>
            <a:pPr marL="274320" lvl="1" indent="0">
              <a:buNone/>
            </a:pPr>
            <a:r>
              <a:rPr lang="en-IN" dirty="0"/>
              <a:t>#include &lt;</a:t>
            </a:r>
            <a:r>
              <a:rPr lang="en-IN" dirty="0" err="1"/>
              <a:t>stdio.h</a:t>
            </a:r>
            <a:r>
              <a:rPr lang="en-IN" dirty="0"/>
              <a:t>&gt;</a:t>
            </a:r>
          </a:p>
          <a:p>
            <a:pPr marL="274320" lvl="1" indent="0">
              <a:buNone/>
            </a:pPr>
            <a:r>
              <a:rPr lang="en-IN" dirty="0"/>
              <a:t>#include "</a:t>
            </a:r>
            <a:r>
              <a:rPr lang="en-IN" dirty="0" err="1"/>
              <a:t>omp.h</a:t>
            </a:r>
            <a:r>
              <a:rPr lang="en-IN" dirty="0"/>
              <a:t>" </a:t>
            </a:r>
          </a:p>
          <a:p>
            <a:pPr marL="274320" lvl="1" indent="0">
              <a:buNone/>
            </a:pPr>
            <a:r>
              <a:rPr lang="en-IN" dirty="0"/>
              <a:t>int main() </a:t>
            </a:r>
          </a:p>
          <a:p>
            <a:pPr marL="274320" lvl="1" indent="0">
              <a:buNone/>
            </a:pPr>
            <a:r>
              <a:rPr lang="en-IN" dirty="0"/>
              <a:t>{ </a:t>
            </a:r>
          </a:p>
          <a:p>
            <a:pPr marL="274320" lvl="1" indent="0">
              <a:buNone/>
            </a:pPr>
            <a:r>
              <a:rPr lang="en-IN" dirty="0"/>
              <a:t>    int </a:t>
            </a:r>
            <a:r>
              <a:rPr lang="en-IN" dirty="0" err="1"/>
              <a:t>nthreads</a:t>
            </a:r>
            <a:r>
              <a:rPr lang="en-IN" dirty="0"/>
              <a:t>, </a:t>
            </a:r>
            <a:r>
              <a:rPr lang="en-IN" dirty="0" err="1"/>
              <a:t>tid</a:t>
            </a:r>
            <a:r>
              <a:rPr lang="en-IN" dirty="0"/>
              <a:t>; </a:t>
            </a:r>
          </a:p>
          <a:p>
            <a:pPr marL="274320" lvl="1" indent="0">
              <a:buNone/>
            </a:pPr>
            <a:r>
              <a:rPr lang="en-IN" dirty="0"/>
              <a:t>    #pragma </a:t>
            </a:r>
            <a:r>
              <a:rPr lang="en-IN" dirty="0" err="1"/>
              <a:t>omp</a:t>
            </a:r>
            <a:r>
              <a:rPr lang="en-IN" dirty="0"/>
              <a:t> parallel </a:t>
            </a:r>
            <a:r>
              <a:rPr lang="en-IN" dirty="0" err="1"/>
              <a:t>num_threads</a:t>
            </a:r>
            <a:r>
              <a:rPr lang="en-IN" dirty="0"/>
              <a:t>(4) private(</a:t>
            </a:r>
            <a:r>
              <a:rPr lang="en-IN" dirty="0" err="1"/>
              <a:t>tid</a:t>
            </a:r>
            <a:r>
              <a:rPr lang="en-IN" dirty="0"/>
              <a:t>) </a:t>
            </a:r>
          </a:p>
          <a:p>
            <a:pPr marL="274320" lvl="1" indent="0">
              <a:buNone/>
            </a:pPr>
            <a:r>
              <a:rPr lang="en-IN" dirty="0"/>
              <a:t>    { </a:t>
            </a:r>
          </a:p>
          <a:p>
            <a:pPr marL="274320" lvl="1" indent="0">
              <a:buNone/>
            </a:pPr>
            <a:r>
              <a:rPr lang="en-IN" dirty="0"/>
              <a:t>       </a:t>
            </a:r>
            <a:r>
              <a:rPr lang="en-IN" dirty="0" err="1"/>
              <a:t>tid</a:t>
            </a:r>
            <a:r>
              <a:rPr lang="en-IN" dirty="0"/>
              <a:t> = </a:t>
            </a:r>
            <a:r>
              <a:rPr lang="en-IN" dirty="0" err="1"/>
              <a:t>omp_get_thread_num</a:t>
            </a:r>
            <a:r>
              <a:rPr lang="en-IN" dirty="0"/>
              <a:t>(); </a:t>
            </a:r>
          </a:p>
          <a:p>
            <a:pPr marL="274320" lvl="1" indent="0">
              <a:buNone/>
            </a:pPr>
            <a:r>
              <a:rPr lang="en-IN" dirty="0"/>
              <a:t>       </a:t>
            </a:r>
            <a:r>
              <a:rPr lang="en-IN" dirty="0" err="1"/>
              <a:t>printf</a:t>
            </a:r>
            <a:r>
              <a:rPr lang="en-IN" dirty="0"/>
              <a:t>("Hello world from (%d)\n", </a:t>
            </a:r>
            <a:r>
              <a:rPr lang="en-IN" dirty="0" err="1"/>
              <a:t>tid</a:t>
            </a:r>
            <a:r>
              <a:rPr lang="en-IN" dirty="0"/>
              <a:t>); </a:t>
            </a:r>
          </a:p>
          <a:p>
            <a:pPr marL="274320" lvl="1" indent="0">
              <a:buNone/>
            </a:pPr>
            <a:r>
              <a:rPr lang="en-IN" dirty="0"/>
              <a:t>       if(</a:t>
            </a:r>
            <a:r>
              <a:rPr lang="en-IN" dirty="0" err="1"/>
              <a:t>tid</a:t>
            </a:r>
            <a:r>
              <a:rPr lang="en-IN" dirty="0"/>
              <a:t> == 0)</a:t>
            </a:r>
          </a:p>
          <a:p>
            <a:pPr marL="274320" lvl="1" indent="0">
              <a:buNone/>
            </a:pPr>
            <a:r>
              <a:rPr lang="en-IN" dirty="0"/>
              <a:t>      { </a:t>
            </a:r>
          </a:p>
          <a:p>
            <a:pPr marL="274320" lvl="1" indent="0">
              <a:buNone/>
            </a:pPr>
            <a:r>
              <a:rPr lang="en-IN" dirty="0"/>
              <a:t>          </a:t>
            </a:r>
            <a:r>
              <a:rPr lang="en-IN" dirty="0" err="1"/>
              <a:t>nthreads</a:t>
            </a:r>
            <a:r>
              <a:rPr lang="en-IN" dirty="0"/>
              <a:t> = </a:t>
            </a:r>
            <a:r>
              <a:rPr lang="en-IN" dirty="0" err="1"/>
              <a:t>omp_get_num_threads</a:t>
            </a:r>
            <a:r>
              <a:rPr lang="en-IN" dirty="0"/>
              <a:t>(); </a:t>
            </a:r>
          </a:p>
          <a:p>
            <a:pPr marL="274320" lvl="1" indent="0">
              <a:buNone/>
            </a:pPr>
            <a:r>
              <a:rPr lang="en-IN" dirty="0"/>
              <a:t>          </a:t>
            </a:r>
            <a:r>
              <a:rPr lang="en-IN" dirty="0" err="1"/>
              <a:t>printf</a:t>
            </a:r>
            <a:r>
              <a:rPr lang="en-IN" dirty="0"/>
              <a:t>(“number of threads = %d\n”, </a:t>
            </a:r>
            <a:r>
              <a:rPr lang="en-IN" dirty="0" err="1"/>
              <a:t>nthreads</a:t>
            </a:r>
            <a:r>
              <a:rPr lang="en-IN" dirty="0"/>
              <a:t>); </a:t>
            </a:r>
          </a:p>
          <a:p>
            <a:pPr marL="274320" lvl="1" indent="0">
              <a:buNone/>
            </a:pPr>
            <a:r>
              <a:rPr lang="en-IN" dirty="0"/>
              <a:t>     } </a:t>
            </a:r>
          </a:p>
          <a:p>
            <a:pPr marL="274320" lvl="1" indent="0">
              <a:buNone/>
            </a:pPr>
            <a:r>
              <a:rPr lang="en-IN" dirty="0"/>
              <a:t>    } // all threads join master thread and terminates </a:t>
            </a:r>
          </a:p>
          <a:p>
            <a:pPr marL="274320" lvl="1" indent="0">
              <a:buNone/>
            </a:pPr>
            <a:r>
              <a:rPr lang="en-IN" dirty="0"/>
              <a:t>} </a:t>
            </a:r>
          </a:p>
        </p:txBody>
      </p:sp>
    </p:spTree>
    <p:extLst>
      <p:ext uri="{BB962C8B-B14F-4D97-AF65-F5344CB8AC3E}">
        <p14:creationId xmlns:p14="http://schemas.microsoft.com/office/powerpoint/2010/main" val="350315813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BE8F-F168-38C0-90A2-A6D2CD78D647}"/>
              </a:ext>
            </a:extLst>
          </p:cNvPr>
          <p:cNvSpPr>
            <a:spLocks noGrp="1"/>
          </p:cNvSpPr>
          <p:nvPr>
            <p:ph type="title"/>
          </p:nvPr>
        </p:nvSpPr>
        <p:spPr/>
        <p:txBody>
          <a:bodyPr>
            <a:normAutofit/>
          </a:bodyPr>
          <a:lstStyle/>
          <a:p>
            <a:r>
              <a:rPr lang="en-US" sz="3200" dirty="0"/>
              <a:t>Thread Creation: Parallel Region Example</a:t>
            </a:r>
            <a:endParaRPr lang="en-IN" sz="3200" dirty="0"/>
          </a:p>
        </p:txBody>
      </p:sp>
      <p:sp>
        <p:nvSpPr>
          <p:cNvPr id="3" name="Content Placeholder 2">
            <a:extLst>
              <a:ext uri="{FF2B5EF4-FFF2-40B4-BE49-F238E27FC236}">
                <a16:creationId xmlns:a16="http://schemas.microsoft.com/office/drawing/2014/main" id="{F4853D32-6F6E-B0CB-72F5-ACBA5F2B818B}"/>
              </a:ext>
            </a:extLst>
          </p:cNvPr>
          <p:cNvSpPr>
            <a:spLocks noGrp="1"/>
          </p:cNvSpPr>
          <p:nvPr>
            <p:ph idx="1"/>
          </p:nvPr>
        </p:nvSpPr>
        <p:spPr/>
        <p:txBody>
          <a:bodyPr>
            <a:normAutofit lnSpcReduction="10000"/>
          </a:bodyPr>
          <a:lstStyle/>
          <a:p>
            <a:pPr marL="274320" lvl="1" indent="0">
              <a:buNone/>
            </a:pPr>
            <a:r>
              <a:rPr lang="en-US" dirty="0"/>
              <a:t>#include &lt;</a:t>
            </a:r>
            <a:r>
              <a:rPr lang="en-US" dirty="0" err="1"/>
              <a:t>stdio.h</a:t>
            </a:r>
            <a:r>
              <a:rPr lang="en-US" dirty="0"/>
              <a:t>&gt;</a:t>
            </a:r>
          </a:p>
          <a:p>
            <a:pPr marL="274320" lvl="1" indent="0">
              <a:buNone/>
            </a:pPr>
            <a:r>
              <a:rPr lang="en-US" dirty="0"/>
              <a:t>#include "</a:t>
            </a:r>
            <a:r>
              <a:rPr lang="en-US" dirty="0" err="1"/>
              <a:t>omp.h</a:t>
            </a:r>
            <a:r>
              <a:rPr lang="en-US" dirty="0"/>
              <a:t>" </a:t>
            </a:r>
          </a:p>
          <a:p>
            <a:pPr marL="274320" lvl="1" indent="0">
              <a:buNone/>
            </a:pPr>
            <a:r>
              <a:rPr lang="en-US" dirty="0"/>
              <a:t>int main()</a:t>
            </a:r>
          </a:p>
          <a:p>
            <a:pPr marL="274320" lvl="1" indent="0">
              <a:buNone/>
            </a:pPr>
            <a:r>
              <a:rPr lang="en-US" dirty="0"/>
              <a:t>{ </a:t>
            </a:r>
          </a:p>
          <a:p>
            <a:pPr marL="274320" lvl="1" indent="0">
              <a:buNone/>
            </a:pPr>
            <a:r>
              <a:rPr lang="en-US" dirty="0"/>
              <a:t>     int </a:t>
            </a:r>
            <a:r>
              <a:rPr lang="en-US" dirty="0" err="1"/>
              <a:t>nthreads</a:t>
            </a:r>
            <a:r>
              <a:rPr lang="en-US" dirty="0"/>
              <a:t>, A[100] , </a:t>
            </a:r>
            <a:r>
              <a:rPr lang="en-US" dirty="0" err="1"/>
              <a:t>tid</a:t>
            </a:r>
            <a:r>
              <a:rPr lang="en-US" dirty="0"/>
              <a:t>; </a:t>
            </a:r>
          </a:p>
          <a:p>
            <a:pPr marL="274320" lvl="1" indent="0">
              <a:buNone/>
            </a:pPr>
            <a:r>
              <a:rPr lang="en-US" dirty="0"/>
              <a:t>     // fork a group of threads with each thread having a private </a:t>
            </a:r>
            <a:r>
              <a:rPr lang="en-US" dirty="0" err="1"/>
              <a:t>tid</a:t>
            </a:r>
            <a:r>
              <a:rPr lang="en-US" dirty="0"/>
              <a:t> variable</a:t>
            </a:r>
          </a:p>
          <a:p>
            <a:pPr marL="274320" lvl="1" indent="0">
              <a:buNone/>
            </a:pPr>
            <a:r>
              <a:rPr lang="en-US" dirty="0"/>
              <a:t>     </a:t>
            </a:r>
            <a:r>
              <a:rPr lang="en-US" dirty="0" err="1"/>
              <a:t>omp_set_num_threads</a:t>
            </a:r>
            <a:r>
              <a:rPr lang="en-US" dirty="0"/>
              <a:t>(4); </a:t>
            </a:r>
          </a:p>
          <a:p>
            <a:pPr marL="274320" lvl="1" indent="0">
              <a:buNone/>
            </a:pPr>
            <a:r>
              <a:rPr lang="en-US" dirty="0"/>
              <a:t>     #pragma </a:t>
            </a:r>
            <a:r>
              <a:rPr lang="en-US" dirty="0" err="1"/>
              <a:t>omp</a:t>
            </a:r>
            <a:r>
              <a:rPr lang="en-US" dirty="0"/>
              <a:t> parallel private (</a:t>
            </a:r>
            <a:r>
              <a:rPr lang="en-US" dirty="0" err="1"/>
              <a:t>tid</a:t>
            </a:r>
            <a:r>
              <a:rPr lang="en-US" dirty="0"/>
              <a:t>) </a:t>
            </a:r>
          </a:p>
          <a:p>
            <a:pPr marL="274320" lvl="1" indent="0">
              <a:buNone/>
            </a:pPr>
            <a:r>
              <a:rPr lang="en-US" dirty="0"/>
              <a:t>    { </a:t>
            </a:r>
          </a:p>
          <a:p>
            <a:pPr marL="274320" lvl="1" indent="0">
              <a:buNone/>
            </a:pPr>
            <a:r>
              <a:rPr lang="en-US" dirty="0"/>
              <a:t>          </a:t>
            </a:r>
            <a:r>
              <a:rPr lang="en-US" dirty="0" err="1"/>
              <a:t>tid</a:t>
            </a:r>
            <a:r>
              <a:rPr lang="en-US" dirty="0"/>
              <a:t> = </a:t>
            </a:r>
            <a:r>
              <a:rPr lang="en-US" dirty="0" err="1"/>
              <a:t>omp_get_thread_num</a:t>
            </a:r>
            <a:r>
              <a:rPr lang="en-US" dirty="0"/>
              <a:t>();</a:t>
            </a:r>
          </a:p>
          <a:p>
            <a:pPr marL="274320" lvl="1" indent="0">
              <a:buNone/>
            </a:pPr>
            <a:r>
              <a:rPr lang="en-US" dirty="0"/>
              <a:t>         foo(</a:t>
            </a:r>
            <a:r>
              <a:rPr lang="en-US" dirty="0" err="1"/>
              <a:t>tid</a:t>
            </a:r>
            <a:r>
              <a:rPr lang="en-US" dirty="0"/>
              <a:t>, A); </a:t>
            </a:r>
          </a:p>
          <a:p>
            <a:pPr marL="274320" lvl="1" indent="0">
              <a:buNone/>
            </a:pPr>
            <a:r>
              <a:rPr lang="en-US" dirty="0"/>
              <a:t>    }</a:t>
            </a:r>
          </a:p>
          <a:p>
            <a:pPr marL="274320" lvl="1" indent="0">
              <a:buNone/>
            </a:pPr>
            <a:r>
              <a:rPr lang="en-US" dirty="0"/>
              <a:t>// all threads join master thread and terminates </a:t>
            </a:r>
          </a:p>
          <a:p>
            <a:pPr marL="274320" lvl="1" indent="0">
              <a:buNone/>
            </a:pPr>
            <a:r>
              <a:rPr lang="en-US" dirty="0"/>
              <a:t>} </a:t>
            </a:r>
            <a:endParaRPr lang="en-IN" dirty="0"/>
          </a:p>
        </p:txBody>
      </p:sp>
    </p:spTree>
    <p:extLst>
      <p:ext uri="{BB962C8B-B14F-4D97-AF65-F5344CB8AC3E}">
        <p14:creationId xmlns:p14="http://schemas.microsoft.com/office/powerpoint/2010/main" val="41115299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1526-DF0C-F1CB-081E-BD19C7C9072B}"/>
              </a:ext>
            </a:extLst>
          </p:cNvPr>
          <p:cNvSpPr>
            <a:spLocks noGrp="1"/>
          </p:cNvSpPr>
          <p:nvPr>
            <p:ph type="title"/>
          </p:nvPr>
        </p:nvSpPr>
        <p:spPr/>
        <p:txBody>
          <a:bodyPr>
            <a:normAutofit/>
          </a:bodyPr>
          <a:lstStyle/>
          <a:p>
            <a:r>
              <a:rPr lang="en-IN" sz="3600" dirty="0"/>
              <a:t>OpenMP controlling number of threads</a:t>
            </a:r>
          </a:p>
        </p:txBody>
      </p:sp>
      <p:sp>
        <p:nvSpPr>
          <p:cNvPr id="3" name="Content Placeholder 2">
            <a:extLst>
              <a:ext uri="{FF2B5EF4-FFF2-40B4-BE49-F238E27FC236}">
                <a16:creationId xmlns:a16="http://schemas.microsoft.com/office/drawing/2014/main" id="{29BCE420-BA59-C0AE-9575-E45A1244D744}"/>
              </a:ext>
            </a:extLst>
          </p:cNvPr>
          <p:cNvSpPr>
            <a:spLocks noGrp="1"/>
          </p:cNvSpPr>
          <p:nvPr>
            <p:ph idx="1"/>
          </p:nvPr>
        </p:nvSpPr>
        <p:spPr/>
        <p:txBody>
          <a:bodyPr/>
          <a:lstStyle/>
          <a:p>
            <a:pPr>
              <a:buFont typeface="Wingdings" panose="05000000000000000000" pitchFamily="2" charset="2"/>
              <a:buChar char="Ø"/>
            </a:pPr>
            <a:r>
              <a:rPr lang="en-IN" dirty="0"/>
              <a:t>Asking how many cores this program has access to:</a:t>
            </a:r>
          </a:p>
          <a:p>
            <a:pPr marL="0" indent="0" algn="ctr">
              <a:buNone/>
            </a:pPr>
            <a:r>
              <a:rPr lang="pt-BR" sz="1600" dirty="0">
                <a:solidFill>
                  <a:srgbClr val="C00000"/>
                </a:solidFill>
                <a:latin typeface="Cascadia Mono" panose="020B0609020000020004" pitchFamily="49" charset="0"/>
                <a:cs typeface="Cascadia Mono" panose="020B0609020000020004" pitchFamily="49" charset="0"/>
              </a:rPr>
              <a:t>num = omp_get_num_procs( );</a:t>
            </a:r>
          </a:p>
          <a:p>
            <a:pPr>
              <a:buFont typeface="Wingdings" panose="05000000000000000000" pitchFamily="2" charset="2"/>
              <a:buChar char="Ø"/>
            </a:pPr>
            <a:r>
              <a:rPr lang="en-US" dirty="0"/>
              <a:t>Setting the number of available threads to the exact number of cores available:</a:t>
            </a:r>
          </a:p>
          <a:p>
            <a:pPr marL="0" indent="0" algn="ctr">
              <a:buNone/>
            </a:pPr>
            <a:r>
              <a:rPr lang="en-US" sz="1600" dirty="0" err="1">
                <a:solidFill>
                  <a:srgbClr val="C00000"/>
                </a:solidFill>
                <a:latin typeface="Cascadia Mono" panose="020B0609020000020004" pitchFamily="49" charset="0"/>
                <a:cs typeface="Cascadia Mono" panose="020B0609020000020004" pitchFamily="49" charset="0"/>
              </a:rPr>
              <a:t>omp_set_num_threads</a:t>
            </a:r>
            <a:r>
              <a:rPr lang="en-US" sz="1600" dirty="0">
                <a:solidFill>
                  <a:srgbClr val="C00000"/>
                </a:solidFill>
                <a:latin typeface="Cascadia Mono" panose="020B0609020000020004" pitchFamily="49" charset="0"/>
                <a:cs typeface="Cascadia Mono" panose="020B0609020000020004" pitchFamily="49" charset="0"/>
              </a:rPr>
              <a:t>( </a:t>
            </a:r>
            <a:r>
              <a:rPr lang="en-US" sz="1600" dirty="0" err="1">
                <a:solidFill>
                  <a:srgbClr val="C00000"/>
                </a:solidFill>
                <a:latin typeface="Cascadia Mono" panose="020B0609020000020004" pitchFamily="49" charset="0"/>
                <a:cs typeface="Cascadia Mono" panose="020B0609020000020004" pitchFamily="49" charset="0"/>
              </a:rPr>
              <a:t>omp_get_num_procs</a:t>
            </a:r>
            <a:r>
              <a:rPr lang="en-US" sz="1600" dirty="0">
                <a:solidFill>
                  <a:srgbClr val="C00000"/>
                </a:solidFill>
                <a:latin typeface="Cascadia Mono" panose="020B0609020000020004" pitchFamily="49" charset="0"/>
                <a:cs typeface="Cascadia Mono" panose="020B0609020000020004" pitchFamily="49" charset="0"/>
              </a:rPr>
              <a:t>( ) );</a:t>
            </a:r>
          </a:p>
          <a:p>
            <a:pPr>
              <a:buFont typeface="Wingdings" panose="05000000000000000000" pitchFamily="2" charset="2"/>
              <a:buChar char="Ø"/>
            </a:pPr>
            <a:r>
              <a:rPr lang="en-US" dirty="0"/>
              <a:t>Asking how many OpenMP threads this program is using right now: </a:t>
            </a:r>
          </a:p>
          <a:p>
            <a:pPr marL="0" indent="0" algn="ctr">
              <a:buNone/>
            </a:pPr>
            <a:r>
              <a:rPr lang="en-US" sz="1600" dirty="0">
                <a:solidFill>
                  <a:srgbClr val="C00000"/>
                </a:solidFill>
                <a:latin typeface="Cascadia Mono" panose="020B0609020000020004" pitchFamily="49" charset="0"/>
                <a:cs typeface="Cascadia Mono" panose="020B0609020000020004" pitchFamily="49" charset="0"/>
              </a:rPr>
              <a:t>num = </a:t>
            </a:r>
            <a:r>
              <a:rPr lang="en-US" sz="1600" dirty="0" err="1">
                <a:solidFill>
                  <a:srgbClr val="C00000"/>
                </a:solidFill>
                <a:latin typeface="Cascadia Mono" panose="020B0609020000020004" pitchFamily="49" charset="0"/>
                <a:cs typeface="Cascadia Mono" panose="020B0609020000020004" pitchFamily="49" charset="0"/>
              </a:rPr>
              <a:t>omp_get_num_threads</a:t>
            </a:r>
            <a:r>
              <a:rPr lang="en-US" sz="1600" dirty="0">
                <a:solidFill>
                  <a:srgbClr val="C00000"/>
                </a:solidFill>
                <a:latin typeface="Cascadia Mono" panose="020B0609020000020004" pitchFamily="49" charset="0"/>
                <a:cs typeface="Cascadia Mono" panose="020B0609020000020004" pitchFamily="49" charset="0"/>
              </a:rPr>
              <a:t>( ); </a:t>
            </a:r>
          </a:p>
          <a:p>
            <a:pPr>
              <a:buFont typeface="Wingdings" panose="05000000000000000000" pitchFamily="2" charset="2"/>
              <a:buChar char="Ø"/>
            </a:pPr>
            <a:r>
              <a:rPr lang="en-US" dirty="0"/>
              <a:t>Asking which thread number this one is: </a:t>
            </a:r>
          </a:p>
          <a:p>
            <a:pPr marL="0" indent="0" algn="ctr">
              <a:buNone/>
            </a:pPr>
            <a:r>
              <a:rPr lang="en-US" sz="1600" dirty="0">
                <a:solidFill>
                  <a:srgbClr val="C00000"/>
                </a:solidFill>
                <a:latin typeface="Cascadia Mono" panose="020B0609020000020004" pitchFamily="49" charset="0"/>
                <a:cs typeface="Cascadia Mono" panose="020B0609020000020004" pitchFamily="49" charset="0"/>
              </a:rPr>
              <a:t>me = </a:t>
            </a:r>
            <a:r>
              <a:rPr lang="en-US" sz="1600" dirty="0" err="1">
                <a:solidFill>
                  <a:srgbClr val="C00000"/>
                </a:solidFill>
                <a:latin typeface="Cascadia Mono" panose="020B0609020000020004" pitchFamily="49" charset="0"/>
                <a:cs typeface="Cascadia Mono" panose="020B0609020000020004" pitchFamily="49" charset="0"/>
              </a:rPr>
              <a:t>omp_get_thread_num</a:t>
            </a:r>
            <a:r>
              <a:rPr lang="en-US" sz="1600" dirty="0">
                <a:solidFill>
                  <a:srgbClr val="C00000"/>
                </a:solidFill>
                <a:latin typeface="Cascadia Mono" panose="020B0609020000020004" pitchFamily="49" charset="0"/>
                <a:cs typeface="Cascadia Mono" panose="020B0609020000020004" pitchFamily="49" charset="0"/>
              </a:rPr>
              <a:t>( );</a:t>
            </a:r>
            <a:endParaRPr lang="pt-BR" sz="1600" dirty="0">
              <a:solidFill>
                <a:srgbClr val="C00000"/>
              </a:solidFill>
              <a:latin typeface="Cascadia Mono" panose="020B0609020000020004" pitchFamily="49" charset="0"/>
              <a:cs typeface="Cascadia Mono" panose="020B0609020000020004" pitchFamily="49" charset="0"/>
            </a:endParaRPr>
          </a:p>
          <a:p>
            <a:endParaRPr lang="en-IN" dirty="0"/>
          </a:p>
        </p:txBody>
      </p:sp>
    </p:spTree>
    <p:extLst>
      <p:ext uri="{BB962C8B-B14F-4D97-AF65-F5344CB8AC3E}">
        <p14:creationId xmlns:p14="http://schemas.microsoft.com/office/powerpoint/2010/main" val="13465163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FB3FB-130B-4585-866B-FAA2E403E284}"/>
              </a:ext>
            </a:extLst>
          </p:cNvPr>
          <p:cNvSpPr>
            <a:spLocks noGrp="1"/>
          </p:cNvSpPr>
          <p:nvPr>
            <p:ph idx="1"/>
          </p:nvPr>
        </p:nvSpPr>
        <p:spPr/>
        <p:txBody>
          <a:bodyPr/>
          <a:lstStyle/>
          <a:p>
            <a:pPr marL="0" indent="0" algn="ctr">
              <a:buNone/>
            </a:pPr>
            <a:endParaRPr lang="en-US" b="1" dirty="0"/>
          </a:p>
          <a:p>
            <a:pPr marL="0" indent="0" algn="ctr">
              <a:buNone/>
            </a:pPr>
            <a:endParaRPr lang="en-US" b="1" dirty="0"/>
          </a:p>
          <a:p>
            <a:pPr marL="0" indent="0" algn="ctr">
              <a:buNone/>
            </a:pPr>
            <a:endParaRPr lang="en-US" b="1" dirty="0"/>
          </a:p>
          <a:p>
            <a:pPr marL="0" indent="0" algn="ctr">
              <a:buNone/>
            </a:pPr>
            <a:r>
              <a:rPr lang="en-US" sz="4400" b="1" dirty="0">
                <a:solidFill>
                  <a:schemeClr val="accent1">
                    <a:lumMod val="75000"/>
                  </a:schemeClr>
                </a:solidFill>
              </a:rPr>
              <a:t>END</a:t>
            </a:r>
          </a:p>
        </p:txBody>
      </p:sp>
    </p:spTree>
    <p:extLst>
      <p:ext uri="{BB962C8B-B14F-4D97-AF65-F5344CB8AC3E}">
        <p14:creationId xmlns:p14="http://schemas.microsoft.com/office/powerpoint/2010/main" val="44229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55C9-2CF0-2CC8-43E8-E8B78262356B}"/>
              </a:ext>
            </a:extLst>
          </p:cNvPr>
          <p:cNvSpPr>
            <a:spLocks noGrp="1"/>
          </p:cNvSpPr>
          <p:nvPr>
            <p:ph type="title"/>
          </p:nvPr>
        </p:nvSpPr>
        <p:spPr/>
        <p:txBody>
          <a:bodyPr/>
          <a:lstStyle/>
          <a:p>
            <a:r>
              <a:rPr lang="en-IN" dirty="0"/>
              <a:t>Sharing Work among Threads</a:t>
            </a:r>
          </a:p>
        </p:txBody>
      </p:sp>
      <p:sp>
        <p:nvSpPr>
          <p:cNvPr id="3" name="Content Placeholder 2">
            <a:extLst>
              <a:ext uri="{FF2B5EF4-FFF2-40B4-BE49-F238E27FC236}">
                <a16:creationId xmlns:a16="http://schemas.microsoft.com/office/drawing/2014/main" id="{23DBDB42-8663-8817-D2C0-3156B8E0A719}"/>
              </a:ext>
            </a:extLst>
          </p:cNvPr>
          <p:cNvSpPr>
            <a:spLocks noGrp="1"/>
          </p:cNvSpPr>
          <p:nvPr>
            <p:ph idx="1"/>
          </p:nvPr>
        </p:nvSpPr>
        <p:spPr/>
        <p:txBody>
          <a:bodyPr/>
          <a:lstStyle/>
          <a:p>
            <a:pPr algn="just">
              <a:buFont typeface="Wingdings" panose="05000000000000000000" pitchFamily="2" charset="2"/>
              <a:buChar char="Ø"/>
            </a:pPr>
            <a:r>
              <a:rPr lang="en-US" b="1" i="1" dirty="0"/>
              <a:t>It must be possible to determine the number of iterations in the loop upon entry, and this number may not change while the loop is executing</a:t>
            </a:r>
          </a:p>
          <a:p>
            <a:pPr lvl="1" algn="just">
              <a:buFont typeface="Wingdings" panose="05000000000000000000" pitchFamily="2" charset="2"/>
              <a:buChar char="§"/>
            </a:pPr>
            <a:r>
              <a:rPr lang="en-US" b="1" i="1" dirty="0">
                <a:solidFill>
                  <a:srgbClr val="FF0000"/>
                </a:solidFill>
              </a:rPr>
              <a:t>While construct</a:t>
            </a:r>
            <a:r>
              <a:rPr lang="en-US" i="1" dirty="0">
                <a:solidFill>
                  <a:srgbClr val="FF0000"/>
                </a:solidFill>
              </a:rPr>
              <a:t>, for example, may not satisfy this condition</a:t>
            </a:r>
          </a:p>
          <a:p>
            <a:pPr algn="just">
              <a:buFont typeface="Wingdings" panose="05000000000000000000" pitchFamily="2" charset="2"/>
              <a:buChar char="Ø"/>
            </a:pPr>
            <a:r>
              <a:rPr lang="en-US" dirty="0"/>
              <a:t>Furthermore, a loop is suitable for sharing among threads only if its </a:t>
            </a:r>
            <a:r>
              <a:rPr lang="en-US" b="1" dirty="0">
                <a:solidFill>
                  <a:srgbClr val="FF0000"/>
                </a:solidFill>
              </a:rPr>
              <a:t>iterations are independent</a:t>
            </a:r>
          </a:p>
          <a:p>
            <a:pPr algn="just">
              <a:buFont typeface="Wingdings" panose="05000000000000000000" pitchFamily="2" charset="2"/>
              <a:buChar char="Ø"/>
            </a:pPr>
            <a:r>
              <a:rPr lang="en-US" dirty="0"/>
              <a:t>By this, we mean that the order in which the iterations are performed has no bearing on the outcome</a:t>
            </a:r>
            <a:endParaRPr lang="en-IN" dirty="0"/>
          </a:p>
        </p:txBody>
      </p:sp>
    </p:spTree>
    <p:extLst>
      <p:ext uri="{BB962C8B-B14F-4D97-AF65-F5344CB8AC3E}">
        <p14:creationId xmlns:p14="http://schemas.microsoft.com/office/powerpoint/2010/main" val="2844561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CCC32-9E94-5BA7-93D8-046F82F35EC4}"/>
              </a:ext>
            </a:extLst>
          </p:cNvPr>
          <p:cNvSpPr>
            <a:spLocks noGrp="1"/>
          </p:cNvSpPr>
          <p:nvPr>
            <p:ph type="title"/>
          </p:nvPr>
        </p:nvSpPr>
        <p:spPr/>
        <p:txBody>
          <a:bodyPr/>
          <a:lstStyle/>
          <a:p>
            <a:r>
              <a:rPr lang="en-IN" dirty="0"/>
              <a:t>Sharing Work among Threads</a:t>
            </a:r>
          </a:p>
        </p:txBody>
      </p:sp>
      <p:sp>
        <p:nvSpPr>
          <p:cNvPr id="3" name="Content Placeholder 2">
            <a:extLst>
              <a:ext uri="{FF2B5EF4-FFF2-40B4-BE49-F238E27FC236}">
                <a16:creationId xmlns:a16="http://schemas.microsoft.com/office/drawing/2014/main" id="{6545372A-33EC-44DC-D61C-F607D628A979}"/>
              </a:ext>
            </a:extLst>
          </p:cNvPr>
          <p:cNvSpPr>
            <a:spLocks noGrp="1"/>
          </p:cNvSpPr>
          <p:nvPr>
            <p:ph idx="1"/>
          </p:nvPr>
        </p:nvSpPr>
        <p:spPr/>
        <p:txBody>
          <a:bodyPr/>
          <a:lstStyle/>
          <a:p>
            <a:pPr algn="just"/>
            <a:r>
              <a:rPr lang="en-US" dirty="0"/>
              <a:t>If giving distinct pieces of work to the individual threads</a:t>
            </a:r>
          </a:p>
          <a:p>
            <a:pPr algn="just"/>
            <a:r>
              <a:rPr lang="en-US" dirty="0"/>
              <a:t>This approach is suitable when independent computations are to be performed and the order in which they are carried out is irrelevant</a:t>
            </a:r>
          </a:p>
          <a:p>
            <a:pPr algn="just"/>
            <a:r>
              <a:rPr lang="en-US" dirty="0"/>
              <a:t>It is straightforward to specify this by using the corresponding OpenMP directive</a:t>
            </a:r>
          </a:p>
          <a:p>
            <a:pPr algn="just"/>
            <a:r>
              <a:rPr lang="en-US" dirty="0"/>
              <a:t>The programmer must ensure that the computations can truly be executed in parallel</a:t>
            </a:r>
          </a:p>
          <a:p>
            <a:pPr algn="just"/>
            <a:r>
              <a:rPr lang="en-US" i="1" dirty="0">
                <a:solidFill>
                  <a:srgbClr val="FF0000"/>
                </a:solidFill>
              </a:rPr>
              <a:t>It is also possible to specify that just one thread should execute a block of code in a parallel region</a:t>
            </a:r>
            <a:endParaRPr lang="en-IN" i="1" dirty="0">
              <a:solidFill>
                <a:srgbClr val="FF0000"/>
              </a:solidFill>
            </a:endParaRPr>
          </a:p>
        </p:txBody>
      </p:sp>
    </p:spTree>
    <p:extLst>
      <p:ext uri="{BB962C8B-B14F-4D97-AF65-F5344CB8AC3E}">
        <p14:creationId xmlns:p14="http://schemas.microsoft.com/office/powerpoint/2010/main" val="1634669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FA5E-853B-C05F-EF33-4E888E6DE3FD}"/>
              </a:ext>
            </a:extLst>
          </p:cNvPr>
          <p:cNvSpPr>
            <a:spLocks noGrp="1"/>
          </p:cNvSpPr>
          <p:nvPr>
            <p:ph type="title"/>
          </p:nvPr>
        </p:nvSpPr>
        <p:spPr/>
        <p:txBody>
          <a:bodyPr/>
          <a:lstStyle/>
          <a:p>
            <a:r>
              <a:rPr lang="en-IN" dirty="0"/>
              <a:t>The OpenMP Memory Model</a:t>
            </a:r>
          </a:p>
        </p:txBody>
      </p:sp>
      <p:sp>
        <p:nvSpPr>
          <p:cNvPr id="3" name="Content Placeholder 2">
            <a:extLst>
              <a:ext uri="{FF2B5EF4-FFF2-40B4-BE49-F238E27FC236}">
                <a16:creationId xmlns:a16="http://schemas.microsoft.com/office/drawing/2014/main" id="{D1153FAC-DFF8-07F4-9933-0A7742B56C11}"/>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dirty="0"/>
              <a:t>OpenMP is based on the shared-memory model; hence, by default, data is shared among the threads and is visible to all of them</a:t>
            </a:r>
          </a:p>
          <a:p>
            <a:pPr algn="just">
              <a:buFont typeface="Wingdings" panose="05000000000000000000" pitchFamily="2" charset="2"/>
              <a:buChar char="Ø"/>
            </a:pPr>
            <a:r>
              <a:rPr lang="en-US" dirty="0"/>
              <a:t>Sometimes, however, one needs variables that have thread-specific values</a:t>
            </a:r>
          </a:p>
          <a:p>
            <a:pPr algn="just">
              <a:buFont typeface="Wingdings" panose="05000000000000000000" pitchFamily="2" charset="2"/>
              <a:buChar char="Ø"/>
            </a:pPr>
            <a:r>
              <a:rPr lang="en-US" dirty="0"/>
              <a:t>When each thread has its own copy of a variable, so that it may potentially have a different value for each of them, we say that the variable is private</a:t>
            </a:r>
          </a:p>
          <a:p>
            <a:pPr lvl="1" algn="just">
              <a:buFont typeface="Wingdings" panose="05000000000000000000" pitchFamily="2" charset="2"/>
              <a:buChar char="§"/>
            </a:pPr>
            <a:r>
              <a:rPr lang="en-US" dirty="0"/>
              <a:t>For example, when a team of threads executes a parallel loop, each thread needs its own value of the iteration variable.</a:t>
            </a:r>
          </a:p>
          <a:p>
            <a:pPr algn="just">
              <a:buFont typeface="Wingdings" panose="05000000000000000000" pitchFamily="2" charset="2"/>
              <a:buChar char="Ø"/>
            </a:pPr>
            <a:r>
              <a:rPr lang="en-US" dirty="0"/>
              <a:t>The use of private variables can be beneficial in several ways:</a:t>
            </a:r>
          </a:p>
          <a:p>
            <a:pPr lvl="1" algn="just">
              <a:buFont typeface="Wingdings" panose="05000000000000000000" pitchFamily="2" charset="2"/>
              <a:buChar char="§"/>
            </a:pPr>
            <a:r>
              <a:rPr lang="en-US" dirty="0"/>
              <a:t>They can reduce the frequency of updates to shared memory</a:t>
            </a:r>
          </a:p>
          <a:p>
            <a:pPr lvl="1" algn="just">
              <a:buFont typeface="Wingdings" panose="05000000000000000000" pitchFamily="2" charset="2"/>
              <a:buChar char="§"/>
            </a:pPr>
            <a:r>
              <a:rPr lang="en-US" dirty="0"/>
              <a:t>Thus, they may help avoid hot spots, or competition for access to certain memory locations, which can be expensive if large numbers of threads are involved.</a:t>
            </a:r>
            <a:endParaRPr lang="en-IN" dirty="0"/>
          </a:p>
        </p:txBody>
      </p:sp>
    </p:spTree>
    <p:extLst>
      <p:ext uri="{BB962C8B-B14F-4D97-AF65-F5344CB8AC3E}">
        <p14:creationId xmlns:p14="http://schemas.microsoft.com/office/powerpoint/2010/main" val="81775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CEB9-8535-342D-A7FD-D0DB22680EF9}"/>
              </a:ext>
            </a:extLst>
          </p:cNvPr>
          <p:cNvSpPr>
            <a:spLocks noGrp="1"/>
          </p:cNvSpPr>
          <p:nvPr>
            <p:ph type="title"/>
          </p:nvPr>
        </p:nvSpPr>
        <p:spPr/>
        <p:txBody>
          <a:bodyPr/>
          <a:lstStyle/>
          <a:p>
            <a:r>
              <a:rPr lang="en-IN" dirty="0"/>
              <a:t>The OpenMP Memory Model</a:t>
            </a:r>
          </a:p>
        </p:txBody>
      </p:sp>
      <p:sp>
        <p:nvSpPr>
          <p:cNvPr id="3" name="Content Placeholder 2">
            <a:extLst>
              <a:ext uri="{FF2B5EF4-FFF2-40B4-BE49-F238E27FC236}">
                <a16:creationId xmlns:a16="http://schemas.microsoft.com/office/drawing/2014/main" id="{073E15CD-C2D7-CB19-482B-0074A8D86EA7}"/>
              </a:ext>
            </a:extLst>
          </p:cNvPr>
          <p:cNvSpPr>
            <a:spLocks noGrp="1"/>
          </p:cNvSpPr>
          <p:nvPr>
            <p:ph idx="1"/>
          </p:nvPr>
        </p:nvSpPr>
        <p:spPr/>
        <p:txBody>
          <a:bodyPr/>
          <a:lstStyle/>
          <a:p>
            <a:pPr algn="just">
              <a:buFont typeface="Wingdings" panose="05000000000000000000" pitchFamily="2" charset="2"/>
              <a:buChar char="Ø"/>
            </a:pPr>
            <a:r>
              <a:rPr lang="en-US" dirty="0"/>
              <a:t>Threads need a place to store their private data at run time</a:t>
            </a:r>
          </a:p>
          <a:p>
            <a:pPr algn="just">
              <a:buFont typeface="Wingdings" panose="05000000000000000000" pitchFamily="2" charset="2"/>
              <a:buChar char="Ø"/>
            </a:pPr>
            <a:r>
              <a:rPr lang="en-US" dirty="0"/>
              <a:t>For this, each thread has its own special region in memory known as </a:t>
            </a:r>
            <a:r>
              <a:rPr lang="en-US" b="1" i="1" dirty="0">
                <a:solidFill>
                  <a:srgbClr val="FF0000"/>
                </a:solidFill>
              </a:rPr>
              <a:t>the thread stack</a:t>
            </a:r>
          </a:p>
          <a:p>
            <a:pPr algn="just">
              <a:buFont typeface="Wingdings" panose="05000000000000000000" pitchFamily="2" charset="2"/>
              <a:buChar char="Ø"/>
            </a:pPr>
            <a:r>
              <a:rPr lang="en-US" dirty="0"/>
              <a:t>A </a:t>
            </a:r>
            <a:r>
              <a:rPr lang="en-US" b="1" i="1" dirty="0">
                <a:solidFill>
                  <a:srgbClr val="FF0000"/>
                </a:solidFill>
              </a:rPr>
              <a:t>flush operation </a:t>
            </a:r>
            <a:r>
              <a:rPr lang="en-US" dirty="0"/>
              <a:t>makes sure that the thread calling it has the same values for shared data objects as does main memory</a:t>
            </a:r>
          </a:p>
          <a:p>
            <a:pPr algn="just">
              <a:buFont typeface="Wingdings" panose="05000000000000000000" pitchFamily="2" charset="2"/>
              <a:buChar char="Ø"/>
            </a:pPr>
            <a:r>
              <a:rPr lang="en-US" dirty="0"/>
              <a:t>Hence, new values of any shared objects updated by that thread are written back to shared memory, and the thread gets any new values produced by other threads for the shared data it reads</a:t>
            </a:r>
            <a:endParaRPr lang="en-IN" dirty="0"/>
          </a:p>
        </p:txBody>
      </p:sp>
    </p:spTree>
    <p:extLst>
      <p:ext uri="{BB962C8B-B14F-4D97-AF65-F5344CB8AC3E}">
        <p14:creationId xmlns:p14="http://schemas.microsoft.com/office/powerpoint/2010/main" val="2490399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198C-4415-2892-BC6B-28B84B3667C5}"/>
              </a:ext>
            </a:extLst>
          </p:cNvPr>
          <p:cNvSpPr>
            <a:spLocks noGrp="1"/>
          </p:cNvSpPr>
          <p:nvPr>
            <p:ph type="title"/>
          </p:nvPr>
        </p:nvSpPr>
        <p:spPr/>
        <p:txBody>
          <a:bodyPr/>
          <a:lstStyle/>
          <a:p>
            <a:r>
              <a:rPr lang="en-IN" dirty="0"/>
              <a:t>OpenMP Code Structure</a:t>
            </a:r>
          </a:p>
        </p:txBody>
      </p:sp>
      <p:sp>
        <p:nvSpPr>
          <p:cNvPr id="3" name="Content Placeholder 2">
            <a:extLst>
              <a:ext uri="{FF2B5EF4-FFF2-40B4-BE49-F238E27FC236}">
                <a16:creationId xmlns:a16="http://schemas.microsoft.com/office/drawing/2014/main" id="{F686C055-6A33-FB3C-B595-A74BF29235F2}"/>
              </a:ext>
            </a:extLst>
          </p:cNvPr>
          <p:cNvSpPr>
            <a:spLocks noGrp="1"/>
          </p:cNvSpPr>
          <p:nvPr>
            <p:ph idx="1"/>
          </p:nvPr>
        </p:nvSpPr>
        <p:spPr/>
        <p:txBody>
          <a:bodyPr>
            <a:normAutofit/>
          </a:bodyPr>
          <a:lstStyle/>
          <a:p>
            <a:pPr marL="274320" lvl="1" indent="0">
              <a:buNone/>
            </a:pPr>
            <a:r>
              <a:rPr lang="en-IN" dirty="0"/>
              <a:t>#include &lt;</a:t>
            </a:r>
            <a:r>
              <a:rPr lang="en-IN" dirty="0" err="1"/>
              <a:t>stdlib.h</a:t>
            </a:r>
            <a:r>
              <a:rPr lang="en-IN" dirty="0"/>
              <a:t>&gt;</a:t>
            </a:r>
          </a:p>
          <a:p>
            <a:pPr marL="274320" lvl="1" indent="0">
              <a:buNone/>
            </a:pPr>
            <a:r>
              <a:rPr lang="en-IN" dirty="0"/>
              <a:t>#include&lt;stdio.h&gt;</a:t>
            </a:r>
          </a:p>
          <a:p>
            <a:pPr marL="274320" lvl="1" indent="0">
              <a:buNone/>
            </a:pPr>
            <a:r>
              <a:rPr lang="en-IN" dirty="0"/>
              <a:t> #include "</a:t>
            </a:r>
            <a:r>
              <a:rPr lang="en-IN" dirty="0" err="1"/>
              <a:t>omp.h</a:t>
            </a:r>
            <a:r>
              <a:rPr lang="en-IN" dirty="0"/>
              <a:t>“</a:t>
            </a:r>
          </a:p>
          <a:p>
            <a:pPr marL="274320" lvl="1" indent="0">
              <a:buNone/>
            </a:pPr>
            <a:r>
              <a:rPr lang="en-IN" dirty="0"/>
              <a:t> int main() </a:t>
            </a:r>
          </a:p>
          <a:p>
            <a:pPr marL="274320" lvl="1" indent="0">
              <a:buNone/>
            </a:pPr>
            <a:r>
              <a:rPr lang="en-IN" dirty="0"/>
              <a:t>{ </a:t>
            </a:r>
          </a:p>
          <a:p>
            <a:pPr marL="274320" lvl="1" indent="0">
              <a:buNone/>
            </a:pPr>
            <a:r>
              <a:rPr lang="en-IN" dirty="0"/>
              <a:t>	#pragma </a:t>
            </a:r>
            <a:r>
              <a:rPr lang="en-IN" dirty="0" err="1"/>
              <a:t>omp</a:t>
            </a:r>
            <a:r>
              <a:rPr lang="en-IN" dirty="0"/>
              <a:t> parallel</a:t>
            </a:r>
          </a:p>
          <a:p>
            <a:pPr marL="274320" lvl="1" indent="0">
              <a:buNone/>
            </a:pPr>
            <a:r>
              <a:rPr lang="en-IN" dirty="0"/>
              <a:t>	{ </a:t>
            </a:r>
          </a:p>
          <a:p>
            <a:pPr marL="274320" lvl="1" indent="0">
              <a:buNone/>
            </a:pPr>
            <a:r>
              <a:rPr lang="en-IN" dirty="0"/>
              <a:t>		int ID = </a:t>
            </a:r>
            <a:r>
              <a:rPr lang="en-IN" dirty="0" err="1"/>
              <a:t>omp_get_thread_num</a:t>
            </a:r>
            <a:r>
              <a:rPr lang="en-IN" dirty="0"/>
              <a:t>(); </a:t>
            </a:r>
          </a:p>
          <a:p>
            <a:pPr marL="274320" lvl="1" indent="0">
              <a:buNone/>
            </a:pPr>
            <a:r>
              <a:rPr lang="en-IN" dirty="0"/>
              <a:t>		</a:t>
            </a:r>
            <a:r>
              <a:rPr lang="en-IN" dirty="0" err="1"/>
              <a:t>printf</a:t>
            </a:r>
            <a:r>
              <a:rPr lang="en-IN" dirty="0"/>
              <a:t>("Hello (%d)\n", ID);</a:t>
            </a:r>
          </a:p>
          <a:p>
            <a:pPr marL="274320" lvl="1" indent="0">
              <a:buNone/>
            </a:pPr>
            <a:r>
              <a:rPr lang="en-IN" dirty="0"/>
              <a:t>		 </a:t>
            </a:r>
            <a:r>
              <a:rPr lang="en-IN" dirty="0" err="1"/>
              <a:t>printf</a:t>
            </a:r>
            <a:r>
              <a:rPr lang="en-IN" dirty="0"/>
              <a:t>(" world (%d)\n", ID);</a:t>
            </a:r>
          </a:p>
          <a:p>
            <a:pPr marL="274320" lvl="1" indent="0">
              <a:buNone/>
            </a:pPr>
            <a:r>
              <a:rPr lang="en-IN" dirty="0"/>
              <a:t>	 }</a:t>
            </a:r>
          </a:p>
          <a:p>
            <a:pPr marL="274320" lvl="1" indent="0">
              <a:buNone/>
            </a:pPr>
            <a:r>
              <a:rPr lang="en-IN" dirty="0"/>
              <a:t> }</a:t>
            </a:r>
          </a:p>
        </p:txBody>
      </p:sp>
    </p:spTree>
    <p:extLst>
      <p:ext uri="{BB962C8B-B14F-4D97-AF65-F5344CB8AC3E}">
        <p14:creationId xmlns:p14="http://schemas.microsoft.com/office/powerpoint/2010/main" val="2719192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B17A-D02B-1D63-0309-CD93599CAAE1}"/>
              </a:ext>
            </a:extLst>
          </p:cNvPr>
          <p:cNvSpPr>
            <a:spLocks noGrp="1"/>
          </p:cNvSpPr>
          <p:nvPr>
            <p:ph type="title"/>
          </p:nvPr>
        </p:nvSpPr>
        <p:spPr/>
        <p:txBody>
          <a:bodyPr/>
          <a:lstStyle/>
          <a:p>
            <a:r>
              <a:rPr lang="en-IN" dirty="0"/>
              <a:t>A sample OpenMP program</a:t>
            </a:r>
          </a:p>
        </p:txBody>
      </p:sp>
      <p:pic>
        <p:nvPicPr>
          <p:cNvPr id="5" name="Picture 4">
            <a:extLst>
              <a:ext uri="{FF2B5EF4-FFF2-40B4-BE49-F238E27FC236}">
                <a16:creationId xmlns:a16="http://schemas.microsoft.com/office/drawing/2014/main" id="{DD332490-0773-1A98-DD35-777A649BDA2A}"/>
              </a:ext>
            </a:extLst>
          </p:cNvPr>
          <p:cNvPicPr>
            <a:picLocks noChangeAspect="1"/>
          </p:cNvPicPr>
          <p:nvPr/>
        </p:nvPicPr>
        <p:blipFill>
          <a:blip r:embed="rId2"/>
          <a:stretch>
            <a:fillRect/>
          </a:stretch>
        </p:blipFill>
        <p:spPr>
          <a:xfrm>
            <a:off x="1700980" y="2172930"/>
            <a:ext cx="8790039" cy="2998838"/>
          </a:xfrm>
          <a:prstGeom prst="rect">
            <a:avLst/>
          </a:prstGeom>
        </p:spPr>
      </p:pic>
    </p:spTree>
    <p:extLst>
      <p:ext uri="{BB962C8B-B14F-4D97-AF65-F5344CB8AC3E}">
        <p14:creationId xmlns:p14="http://schemas.microsoft.com/office/powerpoint/2010/main" val="72584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A539-049D-CECC-B80F-7E2E8B90C0F8}"/>
              </a:ext>
            </a:extLst>
          </p:cNvPr>
          <p:cNvSpPr>
            <a:spLocks noGrp="1"/>
          </p:cNvSpPr>
          <p:nvPr>
            <p:ph type="title"/>
          </p:nvPr>
        </p:nvSpPr>
        <p:spPr/>
        <p:txBody>
          <a:bodyPr/>
          <a:lstStyle/>
          <a:p>
            <a:r>
              <a:rPr lang="en-IN" dirty="0"/>
              <a:t>A sample OpenMP program</a:t>
            </a:r>
          </a:p>
        </p:txBody>
      </p:sp>
      <p:pic>
        <p:nvPicPr>
          <p:cNvPr id="5" name="Content Placeholder 4">
            <a:extLst>
              <a:ext uri="{FF2B5EF4-FFF2-40B4-BE49-F238E27FC236}">
                <a16:creationId xmlns:a16="http://schemas.microsoft.com/office/drawing/2014/main" id="{014E4B86-DA54-DB30-937A-547A90FCFB51}"/>
              </a:ext>
            </a:extLst>
          </p:cNvPr>
          <p:cNvPicPr>
            <a:picLocks noGrp="1" noChangeAspect="1"/>
          </p:cNvPicPr>
          <p:nvPr>
            <p:ph idx="1"/>
          </p:nvPr>
        </p:nvPicPr>
        <p:blipFill>
          <a:blip r:embed="rId2"/>
          <a:stretch>
            <a:fillRect/>
          </a:stretch>
        </p:blipFill>
        <p:spPr>
          <a:xfrm>
            <a:off x="1976284" y="1538242"/>
            <a:ext cx="7796980" cy="5057365"/>
          </a:xfrm>
        </p:spPr>
      </p:pic>
    </p:spTree>
    <p:extLst>
      <p:ext uri="{BB962C8B-B14F-4D97-AF65-F5344CB8AC3E}">
        <p14:creationId xmlns:p14="http://schemas.microsoft.com/office/powerpoint/2010/main" val="4062648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344B0-9B74-525E-5F4E-235C1C37FDD9}"/>
              </a:ext>
            </a:extLst>
          </p:cNvPr>
          <p:cNvSpPr>
            <a:spLocks noGrp="1"/>
          </p:cNvSpPr>
          <p:nvPr>
            <p:ph type="title"/>
          </p:nvPr>
        </p:nvSpPr>
        <p:spPr/>
        <p:txBody>
          <a:bodyPr/>
          <a:lstStyle/>
          <a:p>
            <a:r>
              <a:rPr lang="en-IN" dirty="0"/>
              <a:t>Thread Synchronization</a:t>
            </a:r>
          </a:p>
        </p:txBody>
      </p:sp>
      <p:sp>
        <p:nvSpPr>
          <p:cNvPr id="3" name="Content Placeholder 2">
            <a:extLst>
              <a:ext uri="{FF2B5EF4-FFF2-40B4-BE49-F238E27FC236}">
                <a16:creationId xmlns:a16="http://schemas.microsoft.com/office/drawing/2014/main" id="{EC1FA368-2814-C832-6EEC-4B9B2AF23B24}"/>
              </a:ext>
            </a:extLst>
          </p:cNvPr>
          <p:cNvSpPr>
            <a:spLocks noGrp="1"/>
          </p:cNvSpPr>
          <p:nvPr>
            <p:ph idx="1"/>
          </p:nvPr>
        </p:nvSpPr>
        <p:spPr/>
        <p:txBody>
          <a:bodyPr>
            <a:normAutofit/>
          </a:bodyPr>
          <a:lstStyle/>
          <a:p>
            <a:pPr algn="just">
              <a:buFont typeface="Wingdings" panose="05000000000000000000" pitchFamily="2" charset="2"/>
              <a:buChar char="Ø"/>
            </a:pPr>
            <a:r>
              <a:rPr lang="en-US" i="1" dirty="0">
                <a:solidFill>
                  <a:srgbClr val="FF0000"/>
                </a:solidFill>
              </a:rPr>
              <a:t>Why synchronization?: </a:t>
            </a:r>
          </a:p>
          <a:p>
            <a:pPr lvl="1" algn="just">
              <a:buFont typeface="Wingdings" panose="05000000000000000000" pitchFamily="2" charset="2"/>
              <a:buChar char="§"/>
            </a:pPr>
            <a:r>
              <a:rPr lang="en-US" i="1" dirty="0">
                <a:solidFill>
                  <a:srgbClr val="FF0000"/>
                </a:solidFill>
              </a:rPr>
              <a:t>Synchronizing, or coordinating the actions of, threads is sometimes necessary in order to ensure the proper ordering of their accesses to shared data and to prevent </a:t>
            </a:r>
            <a:r>
              <a:rPr lang="en-IN" i="1" dirty="0">
                <a:solidFill>
                  <a:srgbClr val="FF0000"/>
                </a:solidFill>
              </a:rPr>
              <a:t>data corruption</a:t>
            </a:r>
          </a:p>
          <a:p>
            <a:pPr algn="just">
              <a:buFont typeface="Wingdings" panose="05000000000000000000" pitchFamily="2" charset="2"/>
              <a:buChar char="Ø"/>
            </a:pPr>
            <a:r>
              <a:rPr lang="en-US" dirty="0"/>
              <a:t>By default, OpenMP gets threads to wait at the end of a </a:t>
            </a:r>
            <a:r>
              <a:rPr lang="en-US" i="1" dirty="0" err="1">
                <a:solidFill>
                  <a:srgbClr val="FF0000"/>
                </a:solidFill>
              </a:rPr>
              <a:t>worksharing</a:t>
            </a:r>
            <a:r>
              <a:rPr lang="en-US" i="1" dirty="0">
                <a:solidFill>
                  <a:srgbClr val="FF0000"/>
                </a:solidFill>
              </a:rPr>
              <a:t> construct or parallel region </a:t>
            </a:r>
            <a:r>
              <a:rPr lang="en-US" dirty="0"/>
              <a:t>until all threads in the team executing it have finished their portion of the work. Only then can they proceed. </a:t>
            </a:r>
            <a:r>
              <a:rPr lang="en-US" b="1" dirty="0">
                <a:solidFill>
                  <a:schemeClr val="accent1">
                    <a:lumMod val="75000"/>
                  </a:schemeClr>
                </a:solidFill>
              </a:rPr>
              <a:t>This is known as a barrier</a:t>
            </a:r>
          </a:p>
          <a:p>
            <a:pPr algn="just">
              <a:buFont typeface="Wingdings" panose="05000000000000000000" pitchFamily="2" charset="2"/>
              <a:buChar char="Ø"/>
            </a:pPr>
            <a:r>
              <a:rPr lang="en-US" dirty="0"/>
              <a:t>Sometimes a programmer may need to ensure that only one thread at a time works on a piece of code</a:t>
            </a:r>
          </a:p>
          <a:p>
            <a:pPr algn="just">
              <a:buFont typeface="Wingdings" panose="05000000000000000000" pitchFamily="2" charset="2"/>
              <a:buChar char="Ø"/>
            </a:pPr>
            <a:r>
              <a:rPr lang="en-US" i="1" dirty="0"/>
              <a:t>Synchronization points are those places in the code where synchronization has been specified, either explicitly or implicitly</a:t>
            </a:r>
            <a:endParaRPr lang="en-IN" i="1" dirty="0"/>
          </a:p>
        </p:txBody>
      </p:sp>
    </p:spTree>
    <p:extLst>
      <p:ext uri="{BB962C8B-B14F-4D97-AF65-F5344CB8AC3E}">
        <p14:creationId xmlns:p14="http://schemas.microsoft.com/office/powerpoint/2010/main" val="61959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637F-4028-D3C2-39F4-50CE59022A1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42D032-CC4C-7C5F-3AF2-2D6E66498559}"/>
              </a:ext>
            </a:extLst>
          </p:cNvPr>
          <p:cNvSpPr>
            <a:spLocks noGrp="1"/>
          </p:cNvSpPr>
          <p:nvPr>
            <p:ph idx="1"/>
          </p:nvPr>
        </p:nvSpPr>
        <p:spPr/>
        <p:txBody>
          <a:bodyPr>
            <a:normAutofit/>
          </a:bodyPr>
          <a:lstStyle/>
          <a:p>
            <a:pPr algn="just">
              <a:buFont typeface="Wingdings" panose="05000000000000000000" pitchFamily="2" charset="2"/>
              <a:buChar char="Ø"/>
            </a:pPr>
            <a:r>
              <a:rPr lang="en-US" sz="2400" dirty="0"/>
              <a:t>The OpenMP </a:t>
            </a:r>
            <a:r>
              <a:rPr lang="en-US" sz="2400" b="1" dirty="0">
                <a:solidFill>
                  <a:srgbClr val="FF0000"/>
                </a:solidFill>
              </a:rPr>
              <a:t>Application Programming Interface </a:t>
            </a:r>
            <a:r>
              <a:rPr lang="en-US" sz="2400" dirty="0"/>
              <a:t>(API) was developed to enable portable shared memory parallel programming</a:t>
            </a:r>
          </a:p>
          <a:p>
            <a:pPr algn="just">
              <a:buFont typeface="Wingdings" panose="05000000000000000000" pitchFamily="2" charset="2"/>
              <a:buChar char="Ø"/>
            </a:pPr>
            <a:r>
              <a:rPr lang="en-US" sz="2400" dirty="0"/>
              <a:t>The API is designed to permit an </a:t>
            </a:r>
            <a:r>
              <a:rPr lang="en-US" sz="2400" b="1" i="1" dirty="0">
                <a:solidFill>
                  <a:srgbClr val="FF0000"/>
                </a:solidFill>
              </a:rPr>
              <a:t>incremental</a:t>
            </a:r>
            <a:r>
              <a:rPr lang="en-US" sz="2400" dirty="0"/>
              <a:t> approach to parallelizing an existing code, in which portions of a program are parallelized, possibly in successive steps</a:t>
            </a:r>
          </a:p>
          <a:p>
            <a:pPr lvl="1" algn="just">
              <a:buFont typeface="Wingdings" panose="05000000000000000000" pitchFamily="2" charset="2"/>
              <a:buChar char="Ø"/>
            </a:pPr>
            <a:r>
              <a:rPr lang="en-US" sz="2000" dirty="0"/>
              <a:t>Contrast to the </a:t>
            </a:r>
            <a:r>
              <a:rPr lang="en-US" sz="2000" b="1" i="1" dirty="0">
                <a:solidFill>
                  <a:srgbClr val="FF0000"/>
                </a:solidFill>
              </a:rPr>
              <a:t>all-or-nothing</a:t>
            </a:r>
            <a:r>
              <a:rPr lang="en-US" sz="2000" dirty="0"/>
              <a:t> conversion of an entire program in a single step that is typically required by other parallel programming paradigms</a:t>
            </a:r>
            <a:endParaRPr lang="en-IN" sz="2000" dirty="0"/>
          </a:p>
        </p:txBody>
      </p:sp>
    </p:spTree>
    <p:extLst>
      <p:ext uri="{BB962C8B-B14F-4D97-AF65-F5344CB8AC3E}">
        <p14:creationId xmlns:p14="http://schemas.microsoft.com/office/powerpoint/2010/main" val="2378448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F99E-CA47-183C-43C5-B00F891253FF}"/>
              </a:ext>
            </a:extLst>
          </p:cNvPr>
          <p:cNvSpPr>
            <a:spLocks noGrp="1"/>
          </p:cNvSpPr>
          <p:nvPr>
            <p:ph type="title"/>
          </p:nvPr>
        </p:nvSpPr>
        <p:spPr/>
        <p:txBody>
          <a:bodyPr/>
          <a:lstStyle/>
          <a:p>
            <a:r>
              <a:rPr lang="en-IN" dirty="0"/>
              <a:t>OpenMP Programming Styles</a:t>
            </a:r>
          </a:p>
        </p:txBody>
      </p:sp>
      <p:sp>
        <p:nvSpPr>
          <p:cNvPr id="3" name="Content Placeholder 2">
            <a:extLst>
              <a:ext uri="{FF2B5EF4-FFF2-40B4-BE49-F238E27FC236}">
                <a16:creationId xmlns:a16="http://schemas.microsoft.com/office/drawing/2014/main" id="{80B9A9ED-00AD-13D9-4F18-DD69D43A0B64}"/>
              </a:ext>
            </a:extLst>
          </p:cNvPr>
          <p:cNvSpPr>
            <a:spLocks noGrp="1"/>
          </p:cNvSpPr>
          <p:nvPr>
            <p:ph idx="1"/>
          </p:nvPr>
        </p:nvSpPr>
        <p:spPr/>
        <p:txBody>
          <a:bodyPr/>
          <a:lstStyle/>
          <a:p>
            <a:pPr algn="just">
              <a:buFont typeface="Wingdings" panose="05000000000000000000" pitchFamily="2" charset="2"/>
              <a:buChar char="Ø"/>
            </a:pPr>
            <a:r>
              <a:rPr lang="en-US" dirty="0"/>
              <a:t>OpenMP encourages structured parallel programming and relies heavily on </a:t>
            </a:r>
            <a:r>
              <a:rPr lang="en-US" i="1" dirty="0">
                <a:solidFill>
                  <a:schemeClr val="accent1">
                    <a:lumMod val="75000"/>
                  </a:schemeClr>
                </a:solidFill>
              </a:rPr>
              <a:t>distributing the work in loops among threads</a:t>
            </a:r>
            <a:r>
              <a:rPr lang="en-US" dirty="0"/>
              <a:t>. But sometimes the amount of loop-level parallelism in an application is limited</a:t>
            </a:r>
          </a:p>
          <a:p>
            <a:pPr algn="just">
              <a:buFont typeface="Wingdings" panose="05000000000000000000" pitchFamily="2" charset="2"/>
              <a:buChar char="Ø"/>
            </a:pPr>
            <a:r>
              <a:rPr lang="en-US" i="1" dirty="0">
                <a:solidFill>
                  <a:schemeClr val="accent1">
                    <a:lumMod val="75000"/>
                  </a:schemeClr>
                </a:solidFill>
              </a:rPr>
              <a:t>One can also write OpenMP programs that do not rely on work-sharing directives but rather assign work explicitly to different threads using their thread numbers.</a:t>
            </a:r>
            <a:r>
              <a:rPr lang="en-US" dirty="0"/>
              <a:t> </a:t>
            </a:r>
          </a:p>
          <a:p>
            <a:pPr algn="just">
              <a:buFont typeface="Wingdings" panose="05000000000000000000" pitchFamily="2" charset="2"/>
              <a:buChar char="Ø"/>
            </a:pPr>
            <a:r>
              <a:rPr lang="en-US" dirty="0"/>
              <a:t>This approach can lead to highly efficient code</a:t>
            </a:r>
          </a:p>
          <a:p>
            <a:pPr lvl="1" algn="just"/>
            <a:r>
              <a:rPr lang="en-US" dirty="0"/>
              <a:t>However, the programmer must then insert synchronization manually to ensure that accesses to shared data are correctly controlled</a:t>
            </a:r>
          </a:p>
          <a:p>
            <a:pPr lvl="1" algn="just"/>
            <a:r>
              <a:rPr lang="en-US" dirty="0"/>
              <a:t>Those approaches that require manual assignment of work to threads and that need explicit synchronization are often called </a:t>
            </a:r>
            <a:r>
              <a:rPr lang="en-US" b="1" i="1" dirty="0"/>
              <a:t>“low-level programming” </a:t>
            </a:r>
            <a:endParaRPr lang="en-IN" b="1" i="1" dirty="0"/>
          </a:p>
        </p:txBody>
      </p:sp>
    </p:spTree>
    <p:extLst>
      <p:ext uri="{BB962C8B-B14F-4D97-AF65-F5344CB8AC3E}">
        <p14:creationId xmlns:p14="http://schemas.microsoft.com/office/powerpoint/2010/main" val="307170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133C8-FDBC-82B7-6C80-A14250812B5D}"/>
              </a:ext>
            </a:extLst>
          </p:cNvPr>
          <p:cNvSpPr>
            <a:spLocks noGrp="1"/>
          </p:cNvSpPr>
          <p:nvPr>
            <p:ph type="title"/>
          </p:nvPr>
        </p:nvSpPr>
        <p:spPr/>
        <p:txBody>
          <a:bodyPr/>
          <a:lstStyle/>
          <a:p>
            <a:r>
              <a:rPr lang="en-IN" dirty="0"/>
              <a:t>What is OpenMP?</a:t>
            </a:r>
          </a:p>
        </p:txBody>
      </p:sp>
      <p:sp>
        <p:nvSpPr>
          <p:cNvPr id="3" name="Content Placeholder 2">
            <a:extLst>
              <a:ext uri="{FF2B5EF4-FFF2-40B4-BE49-F238E27FC236}">
                <a16:creationId xmlns:a16="http://schemas.microsoft.com/office/drawing/2014/main" id="{C25A5829-385A-159C-6DCD-8BC1B4057CA4}"/>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b="1" dirty="0">
                <a:solidFill>
                  <a:srgbClr val="002060"/>
                </a:solidFill>
              </a:rPr>
              <a:t>Open specifications for Multi Processing</a:t>
            </a:r>
          </a:p>
          <a:p>
            <a:pPr algn="just">
              <a:buFont typeface="Wingdings" panose="05000000000000000000" pitchFamily="2" charset="2"/>
              <a:buChar char="Ø"/>
            </a:pPr>
            <a:r>
              <a:rPr lang="en-US" dirty="0"/>
              <a:t>An </a:t>
            </a:r>
            <a:r>
              <a:rPr lang="en-US" b="1" dirty="0"/>
              <a:t>Application Program Interface </a:t>
            </a:r>
            <a:r>
              <a:rPr lang="en-US" dirty="0"/>
              <a:t>(API) that is used to explicitly direct multi-threaded, shared memory parallelism</a:t>
            </a:r>
          </a:p>
          <a:p>
            <a:pPr algn="just">
              <a:buFont typeface="Wingdings" panose="05000000000000000000" pitchFamily="2" charset="2"/>
              <a:buChar char="Ø"/>
            </a:pPr>
            <a:r>
              <a:rPr lang="en-US" dirty="0"/>
              <a:t>API components:</a:t>
            </a:r>
          </a:p>
          <a:p>
            <a:pPr lvl="1" algn="just"/>
            <a:r>
              <a:rPr lang="en-US" dirty="0"/>
              <a:t>Compiler directives</a:t>
            </a:r>
          </a:p>
          <a:p>
            <a:pPr lvl="1" algn="just"/>
            <a:r>
              <a:rPr lang="en-US" dirty="0"/>
              <a:t>Runtime library routines</a:t>
            </a:r>
          </a:p>
          <a:p>
            <a:pPr lvl="1" algn="just"/>
            <a:r>
              <a:rPr lang="en-US" dirty="0"/>
              <a:t>Environment variables</a:t>
            </a:r>
          </a:p>
          <a:p>
            <a:pPr algn="just">
              <a:buFont typeface="Wingdings" panose="05000000000000000000" pitchFamily="2" charset="2"/>
              <a:buChar char="Ø"/>
            </a:pPr>
            <a:r>
              <a:rPr lang="en-US" dirty="0"/>
              <a:t>Portability</a:t>
            </a:r>
          </a:p>
          <a:p>
            <a:pPr lvl="1" algn="just"/>
            <a:r>
              <a:rPr lang="en-US" dirty="0"/>
              <a:t>API is specified for C/C++ and Fortran</a:t>
            </a:r>
          </a:p>
          <a:p>
            <a:pPr lvl="1" algn="just"/>
            <a:r>
              <a:rPr lang="en-US" dirty="0"/>
              <a:t>Implementations on almost all platforms including Unix/Linux and Windows</a:t>
            </a:r>
          </a:p>
          <a:p>
            <a:pPr algn="just">
              <a:buFont typeface="Wingdings" panose="05000000000000000000" pitchFamily="2" charset="2"/>
              <a:buChar char="Ø"/>
            </a:pPr>
            <a:r>
              <a:rPr lang="en-US" dirty="0"/>
              <a:t>Standardization</a:t>
            </a:r>
          </a:p>
          <a:p>
            <a:pPr lvl="1" algn="just"/>
            <a:r>
              <a:rPr lang="en-US" dirty="0"/>
              <a:t>Jointly defined and endorsed by major computer hardware and software vendors</a:t>
            </a:r>
          </a:p>
          <a:p>
            <a:pPr lvl="1" algn="just"/>
            <a:r>
              <a:rPr lang="en-US" dirty="0"/>
              <a:t>Possibility to become ANSI standard</a:t>
            </a:r>
            <a:endParaRPr lang="en-IN" dirty="0"/>
          </a:p>
        </p:txBody>
      </p:sp>
    </p:spTree>
    <p:extLst>
      <p:ext uri="{BB962C8B-B14F-4D97-AF65-F5344CB8AC3E}">
        <p14:creationId xmlns:p14="http://schemas.microsoft.com/office/powerpoint/2010/main" val="106765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5DC670-FE89-E4FD-E1EA-5722F1700C8B}"/>
              </a:ext>
            </a:extLst>
          </p:cNvPr>
          <p:cNvPicPr>
            <a:picLocks noChangeAspect="1"/>
          </p:cNvPicPr>
          <p:nvPr/>
        </p:nvPicPr>
        <p:blipFill>
          <a:blip r:embed="rId2"/>
          <a:stretch>
            <a:fillRect/>
          </a:stretch>
        </p:blipFill>
        <p:spPr>
          <a:xfrm>
            <a:off x="1324910" y="766364"/>
            <a:ext cx="8835357" cy="5325271"/>
          </a:xfrm>
          <a:prstGeom prst="rect">
            <a:avLst/>
          </a:prstGeom>
        </p:spPr>
      </p:pic>
    </p:spTree>
    <p:extLst>
      <p:ext uri="{BB962C8B-B14F-4D97-AF65-F5344CB8AC3E}">
        <p14:creationId xmlns:p14="http://schemas.microsoft.com/office/powerpoint/2010/main" val="404852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F418-4E55-A8F8-BCF9-4EDF4ED11C14}"/>
              </a:ext>
            </a:extLst>
          </p:cNvPr>
          <p:cNvSpPr>
            <a:spLocks noGrp="1"/>
          </p:cNvSpPr>
          <p:nvPr>
            <p:ph type="title"/>
          </p:nvPr>
        </p:nvSpPr>
        <p:spPr/>
        <p:txBody>
          <a:bodyPr/>
          <a:lstStyle/>
          <a:p>
            <a:r>
              <a:rPr lang="en-US" dirty="0"/>
              <a:t>Threads &amp; Process</a:t>
            </a:r>
            <a:endParaRPr lang="en-IN" dirty="0"/>
          </a:p>
        </p:txBody>
      </p:sp>
      <p:sp>
        <p:nvSpPr>
          <p:cNvPr id="3" name="Content Placeholder 2">
            <a:extLst>
              <a:ext uri="{FF2B5EF4-FFF2-40B4-BE49-F238E27FC236}">
                <a16:creationId xmlns:a16="http://schemas.microsoft.com/office/drawing/2014/main" id="{42FD10F7-3273-8D0E-3E03-F969B57A89EB}"/>
              </a:ext>
            </a:extLst>
          </p:cNvPr>
          <p:cNvSpPr>
            <a:spLocks noGrp="1"/>
          </p:cNvSpPr>
          <p:nvPr>
            <p:ph idx="1"/>
          </p:nvPr>
        </p:nvSpPr>
        <p:spPr/>
        <p:txBody>
          <a:bodyPr/>
          <a:lstStyle/>
          <a:p>
            <a:pPr algn="just"/>
            <a:r>
              <a:rPr lang="en-US" dirty="0"/>
              <a:t>A process is an instance of a computer program that is being executed. It contains the program code and its current activity.</a:t>
            </a:r>
          </a:p>
          <a:p>
            <a:pPr algn="just"/>
            <a:r>
              <a:rPr lang="en-US" dirty="0"/>
              <a:t>A thread of execution is the smallest unit of processing that can be scheduled by an operating system</a:t>
            </a:r>
          </a:p>
          <a:p>
            <a:pPr algn="just"/>
            <a:r>
              <a:rPr lang="en-US" dirty="0"/>
              <a:t>Differences between threads and processes:</a:t>
            </a:r>
          </a:p>
          <a:p>
            <a:pPr lvl="1" algn="just"/>
            <a:r>
              <a:rPr lang="en-US" b="1" dirty="0"/>
              <a:t>A thread is contained inside a process</a:t>
            </a:r>
            <a:r>
              <a:rPr lang="en-US" dirty="0"/>
              <a:t>. Multiple threads can exist within the same process and share resources such as memory. The threads of a process share the latter’s instructions (code) and its context (values that its variables reference at any given moment)</a:t>
            </a:r>
          </a:p>
          <a:p>
            <a:pPr lvl="1" algn="just"/>
            <a:r>
              <a:rPr lang="en-US" dirty="0"/>
              <a:t>Different processes do not share these resources.</a:t>
            </a:r>
            <a:endParaRPr lang="en-IN" dirty="0"/>
          </a:p>
        </p:txBody>
      </p:sp>
    </p:spTree>
    <p:extLst>
      <p:ext uri="{BB962C8B-B14F-4D97-AF65-F5344CB8AC3E}">
        <p14:creationId xmlns:p14="http://schemas.microsoft.com/office/powerpoint/2010/main" val="64420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57366-A5E7-36B9-57D3-623042D03E90}"/>
              </a:ext>
            </a:extLst>
          </p:cNvPr>
          <p:cNvSpPr>
            <a:spLocks noGrp="1"/>
          </p:cNvSpPr>
          <p:nvPr>
            <p:ph type="title"/>
          </p:nvPr>
        </p:nvSpPr>
        <p:spPr/>
        <p:txBody>
          <a:bodyPr/>
          <a:lstStyle/>
          <a:p>
            <a:r>
              <a:rPr lang="en-US" dirty="0"/>
              <a:t>Threads &amp; Process</a:t>
            </a:r>
            <a:endParaRPr lang="en-IN" dirty="0"/>
          </a:p>
        </p:txBody>
      </p:sp>
      <p:sp>
        <p:nvSpPr>
          <p:cNvPr id="3" name="Content Placeholder 2">
            <a:extLst>
              <a:ext uri="{FF2B5EF4-FFF2-40B4-BE49-F238E27FC236}">
                <a16:creationId xmlns:a16="http://schemas.microsoft.com/office/drawing/2014/main" id="{F6DF8A5D-FC82-CDDD-338B-9F1BF6945CAC}"/>
              </a:ext>
            </a:extLst>
          </p:cNvPr>
          <p:cNvSpPr>
            <a:spLocks noGrp="1"/>
          </p:cNvSpPr>
          <p:nvPr>
            <p:ph idx="1"/>
          </p:nvPr>
        </p:nvSpPr>
        <p:spPr/>
        <p:txBody>
          <a:bodyPr/>
          <a:lstStyle/>
          <a:p>
            <a:pPr algn="just">
              <a:buFont typeface="Wingdings" panose="05000000000000000000" pitchFamily="2" charset="2"/>
              <a:buChar char="Ø"/>
            </a:pPr>
            <a:r>
              <a:rPr lang="en-US" dirty="0"/>
              <a:t>A process contains all the information needed to execute the program</a:t>
            </a:r>
          </a:p>
          <a:p>
            <a:pPr lvl="1" algn="just"/>
            <a:r>
              <a:rPr lang="en-US" dirty="0"/>
              <a:t>Process ID</a:t>
            </a:r>
          </a:p>
          <a:p>
            <a:pPr lvl="1" algn="just"/>
            <a:r>
              <a:rPr lang="en-US" dirty="0"/>
              <a:t> Program code</a:t>
            </a:r>
          </a:p>
          <a:p>
            <a:pPr lvl="1" algn="just"/>
            <a:r>
              <a:rPr lang="en-US" dirty="0"/>
              <a:t>Data on run time stack</a:t>
            </a:r>
          </a:p>
          <a:p>
            <a:pPr lvl="1" algn="just"/>
            <a:r>
              <a:rPr lang="en-US" dirty="0"/>
              <a:t>Global data</a:t>
            </a:r>
          </a:p>
          <a:p>
            <a:pPr lvl="1" algn="just"/>
            <a:r>
              <a:rPr lang="en-US" dirty="0"/>
              <a:t>Data on heap </a:t>
            </a:r>
          </a:p>
          <a:p>
            <a:pPr algn="just">
              <a:buFont typeface="Wingdings" panose="05000000000000000000" pitchFamily="2" charset="2"/>
              <a:buChar char="Ø"/>
            </a:pPr>
            <a:r>
              <a:rPr lang="en-US" dirty="0"/>
              <a:t>Each process has its own address space </a:t>
            </a:r>
          </a:p>
          <a:p>
            <a:pPr algn="just">
              <a:buFont typeface="Wingdings" panose="05000000000000000000" pitchFamily="2" charset="2"/>
              <a:buChar char="Ø"/>
            </a:pPr>
            <a:r>
              <a:rPr lang="en-US" dirty="0"/>
              <a:t>In multitasking, processes are given time slices in a round robin fashion</a:t>
            </a:r>
          </a:p>
          <a:p>
            <a:pPr algn="just">
              <a:buFont typeface="Wingdings" panose="05000000000000000000" pitchFamily="2" charset="2"/>
              <a:buChar char="Ø"/>
            </a:pPr>
            <a:r>
              <a:rPr lang="en-US" dirty="0"/>
              <a:t>If computer resources are assigned to another process, the status of the present process has to be saved, in order that the execution of the suspended process can be resumed at a later time. </a:t>
            </a:r>
            <a:endParaRPr lang="en-IN" dirty="0"/>
          </a:p>
        </p:txBody>
      </p:sp>
    </p:spTree>
    <p:extLst>
      <p:ext uri="{BB962C8B-B14F-4D97-AF65-F5344CB8AC3E}">
        <p14:creationId xmlns:p14="http://schemas.microsoft.com/office/powerpoint/2010/main" val="2287184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7B580-245D-EFD1-C725-EA2D3FB28F18}"/>
              </a:ext>
            </a:extLst>
          </p:cNvPr>
          <p:cNvSpPr>
            <a:spLocks noGrp="1"/>
          </p:cNvSpPr>
          <p:nvPr>
            <p:ph type="title"/>
          </p:nvPr>
        </p:nvSpPr>
        <p:spPr/>
        <p:txBody>
          <a:bodyPr/>
          <a:lstStyle/>
          <a:p>
            <a:r>
              <a:rPr lang="en-US" dirty="0"/>
              <a:t>Threads &amp; Process</a:t>
            </a:r>
            <a:endParaRPr lang="en-IN" dirty="0"/>
          </a:p>
        </p:txBody>
      </p:sp>
      <p:sp>
        <p:nvSpPr>
          <p:cNvPr id="3" name="Content Placeholder 2">
            <a:extLst>
              <a:ext uri="{FF2B5EF4-FFF2-40B4-BE49-F238E27FC236}">
                <a16:creationId xmlns:a16="http://schemas.microsoft.com/office/drawing/2014/main" id="{527F03AB-4714-FFE6-85B8-DD8DE83BA4A6}"/>
              </a:ext>
            </a:extLst>
          </p:cNvPr>
          <p:cNvSpPr>
            <a:spLocks noGrp="1"/>
          </p:cNvSpPr>
          <p:nvPr>
            <p:ph idx="1"/>
          </p:nvPr>
        </p:nvSpPr>
        <p:spPr/>
        <p:txBody>
          <a:bodyPr/>
          <a:lstStyle/>
          <a:p>
            <a:pPr algn="just"/>
            <a:r>
              <a:rPr lang="en-US" dirty="0"/>
              <a:t>Each process consists of multiple independent instruction streams (or threads) that are assigned computer resources by some scheduling procedure</a:t>
            </a:r>
          </a:p>
          <a:p>
            <a:pPr algn="just"/>
            <a:r>
              <a:rPr lang="en-US" dirty="0"/>
              <a:t>Threads of a process share the address space of this process</a:t>
            </a:r>
          </a:p>
          <a:p>
            <a:pPr lvl="1" algn="just"/>
            <a:r>
              <a:rPr lang="en-US" dirty="0"/>
              <a:t>Global variables and all dynamically allocated data objects are accessible by all threads of a process</a:t>
            </a:r>
          </a:p>
          <a:p>
            <a:pPr algn="just"/>
            <a:r>
              <a:rPr lang="en-US" dirty="0"/>
              <a:t>Each thread has its own run-time stack, register, program counter </a:t>
            </a:r>
          </a:p>
          <a:p>
            <a:pPr algn="just"/>
            <a:r>
              <a:rPr lang="en-US" dirty="0"/>
              <a:t>Threads can communicate by reading/writing variables in the common address space </a:t>
            </a:r>
            <a:endParaRPr lang="en-IN" dirty="0"/>
          </a:p>
        </p:txBody>
      </p:sp>
    </p:spTree>
    <p:extLst>
      <p:ext uri="{BB962C8B-B14F-4D97-AF65-F5344CB8AC3E}">
        <p14:creationId xmlns:p14="http://schemas.microsoft.com/office/powerpoint/2010/main" val="3840389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C0153-7B4B-7D26-1C5D-4C9B45A66AC9}"/>
              </a:ext>
            </a:extLst>
          </p:cNvPr>
          <p:cNvSpPr>
            <a:spLocks noGrp="1"/>
          </p:cNvSpPr>
          <p:nvPr>
            <p:ph type="title"/>
          </p:nvPr>
        </p:nvSpPr>
        <p:spPr/>
        <p:txBody>
          <a:bodyPr/>
          <a:lstStyle/>
          <a:p>
            <a:r>
              <a:rPr lang="en-IN" dirty="0"/>
              <a:t>OpenMP Programming Model</a:t>
            </a:r>
          </a:p>
        </p:txBody>
      </p:sp>
      <p:sp>
        <p:nvSpPr>
          <p:cNvPr id="3" name="Content Placeholder 2">
            <a:extLst>
              <a:ext uri="{FF2B5EF4-FFF2-40B4-BE49-F238E27FC236}">
                <a16:creationId xmlns:a16="http://schemas.microsoft.com/office/drawing/2014/main" id="{B254714D-2F89-0746-D14F-FC6B7B3581EF}"/>
              </a:ext>
            </a:extLst>
          </p:cNvPr>
          <p:cNvSpPr>
            <a:spLocks noGrp="1"/>
          </p:cNvSpPr>
          <p:nvPr>
            <p:ph idx="1"/>
          </p:nvPr>
        </p:nvSpPr>
        <p:spPr/>
        <p:txBody>
          <a:bodyPr/>
          <a:lstStyle/>
          <a:p>
            <a:pPr algn="just">
              <a:buFont typeface="Wingdings" panose="05000000000000000000" pitchFamily="2" charset="2"/>
              <a:buChar char="Ø"/>
            </a:pPr>
            <a:r>
              <a:rPr lang="en-US" dirty="0"/>
              <a:t>Shared memory, thread-based parallelism  </a:t>
            </a:r>
          </a:p>
          <a:p>
            <a:pPr lvl="1" algn="just">
              <a:buFont typeface="Wingdings" panose="05000000000000000000" pitchFamily="2" charset="2"/>
              <a:buChar char="§"/>
            </a:pPr>
            <a:r>
              <a:rPr lang="en-US" dirty="0"/>
              <a:t>OpenMP is based on the existence of multiple threads in the shared memory programming paradigm </a:t>
            </a:r>
          </a:p>
          <a:p>
            <a:pPr lvl="1" algn="just">
              <a:buFont typeface="Wingdings" panose="05000000000000000000" pitchFamily="2" charset="2"/>
              <a:buChar char="§"/>
            </a:pPr>
            <a:r>
              <a:rPr lang="en-US" dirty="0"/>
              <a:t>A shared memory process consists of multiple threads</a:t>
            </a:r>
          </a:p>
          <a:p>
            <a:pPr algn="just">
              <a:buFont typeface="Wingdings" panose="05000000000000000000" pitchFamily="2" charset="2"/>
              <a:buChar char="Ø"/>
            </a:pPr>
            <a:r>
              <a:rPr lang="en-US" dirty="0"/>
              <a:t> Explicit Parallelism </a:t>
            </a:r>
          </a:p>
          <a:p>
            <a:pPr lvl="1" algn="just">
              <a:buFont typeface="Wingdings" panose="05000000000000000000" pitchFamily="2" charset="2"/>
              <a:buChar char="§"/>
            </a:pPr>
            <a:r>
              <a:rPr lang="en-US" dirty="0"/>
              <a:t>Programmer has full control over parallelization. OpenMP is not an automatic parallel programming model</a:t>
            </a:r>
          </a:p>
          <a:p>
            <a:pPr algn="just">
              <a:buFont typeface="Wingdings" panose="05000000000000000000" pitchFamily="2" charset="2"/>
              <a:buChar char="Ø"/>
            </a:pPr>
            <a:r>
              <a:rPr lang="en-US" dirty="0"/>
              <a:t> Compiler directive based</a:t>
            </a:r>
          </a:p>
          <a:p>
            <a:pPr lvl="1" algn="just">
              <a:buFont typeface="Wingdings" panose="05000000000000000000" pitchFamily="2" charset="2"/>
              <a:buChar char="§"/>
            </a:pPr>
            <a:r>
              <a:rPr lang="en-US" dirty="0"/>
              <a:t>Most OpenMP parallelism is specified through the use of compiler directives which are embedded in the source code</a:t>
            </a:r>
            <a:endParaRPr lang="en-IN" dirty="0"/>
          </a:p>
        </p:txBody>
      </p:sp>
    </p:spTree>
    <p:extLst>
      <p:ext uri="{BB962C8B-B14F-4D97-AF65-F5344CB8AC3E}">
        <p14:creationId xmlns:p14="http://schemas.microsoft.com/office/powerpoint/2010/main" val="491003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5A64-FAE6-05A5-8255-5C56CBDE9F3B}"/>
              </a:ext>
            </a:extLst>
          </p:cNvPr>
          <p:cNvSpPr>
            <a:spLocks noGrp="1"/>
          </p:cNvSpPr>
          <p:nvPr>
            <p:ph type="title"/>
          </p:nvPr>
        </p:nvSpPr>
        <p:spPr/>
        <p:txBody>
          <a:bodyPr/>
          <a:lstStyle/>
          <a:p>
            <a:r>
              <a:rPr lang="en-IN" dirty="0"/>
              <a:t>What OpenMP Isn’t</a:t>
            </a:r>
          </a:p>
        </p:txBody>
      </p:sp>
      <p:sp>
        <p:nvSpPr>
          <p:cNvPr id="3" name="Content Placeholder 2">
            <a:extLst>
              <a:ext uri="{FF2B5EF4-FFF2-40B4-BE49-F238E27FC236}">
                <a16:creationId xmlns:a16="http://schemas.microsoft.com/office/drawing/2014/main" id="{C29C84ED-6536-553D-CBE1-50B18BE35B47}"/>
              </a:ext>
            </a:extLst>
          </p:cNvPr>
          <p:cNvSpPr>
            <a:spLocks noGrp="1"/>
          </p:cNvSpPr>
          <p:nvPr>
            <p:ph idx="1"/>
          </p:nvPr>
        </p:nvSpPr>
        <p:spPr/>
        <p:txBody>
          <a:bodyPr>
            <a:normAutofit lnSpcReduction="10000"/>
          </a:bodyPr>
          <a:lstStyle/>
          <a:p>
            <a:pPr algn="just"/>
            <a:r>
              <a:rPr lang="en-US" dirty="0"/>
              <a:t>OpenMP doesn’t check for </a:t>
            </a:r>
            <a:r>
              <a:rPr lang="en-US" b="1" dirty="0">
                <a:solidFill>
                  <a:srgbClr val="FF0000"/>
                </a:solidFill>
              </a:rPr>
              <a:t>data dependencies</a:t>
            </a:r>
            <a:r>
              <a:rPr lang="en-US" dirty="0"/>
              <a:t>, </a:t>
            </a:r>
            <a:r>
              <a:rPr lang="en-US" b="1" dirty="0">
                <a:solidFill>
                  <a:srgbClr val="FF0000"/>
                </a:solidFill>
              </a:rPr>
              <a:t>data conflicts</a:t>
            </a:r>
            <a:r>
              <a:rPr lang="en-US" dirty="0"/>
              <a:t>, </a:t>
            </a:r>
            <a:r>
              <a:rPr lang="en-US" b="1" dirty="0">
                <a:solidFill>
                  <a:srgbClr val="FF0000"/>
                </a:solidFill>
              </a:rPr>
              <a:t>deadlocks</a:t>
            </a:r>
            <a:r>
              <a:rPr lang="en-US" dirty="0"/>
              <a:t>, or </a:t>
            </a:r>
            <a:r>
              <a:rPr lang="en-US" b="1" dirty="0">
                <a:solidFill>
                  <a:srgbClr val="FF0000"/>
                </a:solidFill>
              </a:rPr>
              <a:t>race conditions</a:t>
            </a:r>
            <a:r>
              <a:rPr lang="en-US" dirty="0"/>
              <a:t>. You are responsible for avoiding those yourself</a:t>
            </a:r>
          </a:p>
          <a:p>
            <a:pPr algn="just"/>
            <a:r>
              <a:rPr lang="en-US" dirty="0"/>
              <a:t>OpenMP doesn’t check for </a:t>
            </a:r>
            <a:r>
              <a:rPr lang="en-US" b="1" dirty="0">
                <a:solidFill>
                  <a:srgbClr val="FF0000"/>
                </a:solidFill>
              </a:rPr>
              <a:t>non-conforming</a:t>
            </a:r>
            <a:r>
              <a:rPr lang="en-US" dirty="0"/>
              <a:t> code sequences</a:t>
            </a:r>
          </a:p>
          <a:p>
            <a:pPr algn="just"/>
            <a:r>
              <a:rPr lang="en-US" dirty="0"/>
              <a:t>OpenMP doesn’t </a:t>
            </a:r>
            <a:r>
              <a:rPr lang="en-US" b="1" dirty="0">
                <a:solidFill>
                  <a:srgbClr val="FF0000"/>
                </a:solidFill>
              </a:rPr>
              <a:t>guarantee identical behavior</a:t>
            </a:r>
            <a:r>
              <a:rPr lang="en-US" dirty="0"/>
              <a:t> across vendors or hardware, or even between multiple runs on the same vendor’s hardware</a:t>
            </a:r>
          </a:p>
          <a:p>
            <a:pPr algn="just"/>
            <a:r>
              <a:rPr lang="en-US" dirty="0"/>
              <a:t>OpenMP doesn’t guarantee the </a:t>
            </a:r>
            <a:r>
              <a:rPr lang="en-US" b="1" dirty="0">
                <a:solidFill>
                  <a:srgbClr val="FF0000"/>
                </a:solidFill>
              </a:rPr>
              <a:t>order in which threads execute</a:t>
            </a:r>
            <a:r>
              <a:rPr lang="en-US" dirty="0"/>
              <a:t>, just that they do execute</a:t>
            </a:r>
          </a:p>
          <a:p>
            <a:pPr algn="just"/>
            <a:r>
              <a:rPr lang="en-IN" dirty="0"/>
              <a:t>OpenMP is not </a:t>
            </a:r>
            <a:r>
              <a:rPr lang="en-IN" b="1" dirty="0">
                <a:solidFill>
                  <a:srgbClr val="FF0000"/>
                </a:solidFill>
              </a:rPr>
              <a:t>overhead-free</a:t>
            </a:r>
          </a:p>
          <a:p>
            <a:pPr algn="just"/>
            <a:r>
              <a:rPr lang="en-US" dirty="0"/>
              <a:t>OpenMP does not prevent you from writing code that triggers </a:t>
            </a:r>
            <a:r>
              <a:rPr lang="en-US" b="1" dirty="0">
                <a:solidFill>
                  <a:srgbClr val="FF0000"/>
                </a:solidFill>
              </a:rPr>
              <a:t>cache performance problems </a:t>
            </a:r>
            <a:endParaRPr lang="en-IN" b="1" dirty="0">
              <a:solidFill>
                <a:srgbClr val="FF0000"/>
              </a:solidFill>
            </a:endParaRPr>
          </a:p>
          <a:p>
            <a:endParaRPr lang="en-IN" dirty="0"/>
          </a:p>
        </p:txBody>
      </p:sp>
    </p:spTree>
    <p:extLst>
      <p:ext uri="{BB962C8B-B14F-4D97-AF65-F5344CB8AC3E}">
        <p14:creationId xmlns:p14="http://schemas.microsoft.com/office/powerpoint/2010/main" val="4128864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BA12-6DCE-932D-0E81-881AC06674F9}"/>
              </a:ext>
            </a:extLst>
          </p:cNvPr>
          <p:cNvSpPr>
            <a:spLocks noGrp="1"/>
          </p:cNvSpPr>
          <p:nvPr>
            <p:ph type="title"/>
          </p:nvPr>
        </p:nvSpPr>
        <p:spPr/>
        <p:txBody>
          <a:bodyPr/>
          <a:lstStyle/>
          <a:p>
            <a:r>
              <a:rPr lang="en-IN" dirty="0"/>
              <a:t>OpenMP: parallel regions</a:t>
            </a:r>
          </a:p>
        </p:txBody>
      </p:sp>
      <p:sp>
        <p:nvSpPr>
          <p:cNvPr id="3" name="Content Placeholder 2">
            <a:extLst>
              <a:ext uri="{FF2B5EF4-FFF2-40B4-BE49-F238E27FC236}">
                <a16:creationId xmlns:a16="http://schemas.microsoft.com/office/drawing/2014/main" id="{7D8279FC-BC5C-D865-D638-320061D09859}"/>
              </a:ext>
            </a:extLst>
          </p:cNvPr>
          <p:cNvSpPr>
            <a:spLocks noGrp="1"/>
          </p:cNvSpPr>
          <p:nvPr>
            <p:ph idx="1"/>
          </p:nvPr>
        </p:nvSpPr>
        <p:spPr/>
        <p:txBody>
          <a:bodyPr>
            <a:normAutofit fontScale="92500" lnSpcReduction="10000"/>
          </a:bodyPr>
          <a:lstStyle/>
          <a:p>
            <a:pPr algn="just"/>
            <a:r>
              <a:rPr lang="en-US" dirty="0"/>
              <a:t>A parallel region within a program is specified as</a:t>
            </a:r>
          </a:p>
          <a:p>
            <a:pPr marL="0" indent="0" algn="just">
              <a:buNone/>
            </a:pPr>
            <a:r>
              <a:rPr lang="en-US" dirty="0">
                <a:solidFill>
                  <a:srgbClr val="0070C0"/>
                </a:solidFill>
              </a:rPr>
              <a:t>	</a:t>
            </a:r>
            <a:r>
              <a:rPr lang="en-US" sz="2200" dirty="0">
                <a:solidFill>
                  <a:srgbClr val="0070C0"/>
                </a:solidFill>
                <a:latin typeface="Cascadia Mono" panose="020B0609020000020004" pitchFamily="49" charset="0"/>
                <a:cs typeface="Cascadia Mono" panose="020B0609020000020004" pitchFamily="49" charset="0"/>
              </a:rPr>
              <a:t>#pragma </a:t>
            </a:r>
            <a:r>
              <a:rPr lang="en-US" sz="2200" dirty="0" err="1">
                <a:solidFill>
                  <a:srgbClr val="0070C0"/>
                </a:solidFill>
                <a:latin typeface="Cascadia Mono" panose="020B0609020000020004" pitchFamily="49" charset="0"/>
                <a:cs typeface="Cascadia Mono" panose="020B0609020000020004" pitchFamily="49" charset="0"/>
              </a:rPr>
              <a:t>omp</a:t>
            </a:r>
            <a:r>
              <a:rPr lang="en-US" sz="2200" dirty="0">
                <a:solidFill>
                  <a:srgbClr val="0070C0"/>
                </a:solidFill>
                <a:latin typeface="Cascadia Mono" panose="020B0609020000020004" pitchFamily="49" charset="0"/>
                <a:cs typeface="Cascadia Mono" panose="020B0609020000020004" pitchFamily="49" charset="0"/>
              </a:rPr>
              <a:t> parallel [clause [[,] clause] …] </a:t>
            </a:r>
          </a:p>
          <a:p>
            <a:pPr marL="457200" lvl="1" indent="0" algn="just">
              <a:buNone/>
            </a:pPr>
            <a:r>
              <a:rPr lang="en-US" sz="1900" dirty="0">
                <a:solidFill>
                  <a:srgbClr val="0070C0"/>
                </a:solidFill>
                <a:latin typeface="Cascadia Mono" panose="020B0609020000020004" pitchFamily="49" charset="0"/>
                <a:cs typeface="Cascadia Mono" panose="020B0609020000020004" pitchFamily="49" charset="0"/>
              </a:rPr>
              <a:t>		Structured-block</a:t>
            </a:r>
            <a:endParaRPr lang="en-IN" sz="1900" dirty="0">
              <a:solidFill>
                <a:srgbClr val="0070C0"/>
              </a:solidFill>
              <a:latin typeface="Cascadia Mono" panose="020B0609020000020004" pitchFamily="49" charset="0"/>
              <a:cs typeface="Cascadia Mono" panose="020B0609020000020004" pitchFamily="49" charset="0"/>
            </a:endParaRPr>
          </a:p>
          <a:p>
            <a:pPr algn="just"/>
            <a:r>
              <a:rPr lang="en-US" dirty="0"/>
              <a:t>A team of threads is formed</a:t>
            </a:r>
          </a:p>
          <a:p>
            <a:pPr algn="just"/>
            <a:r>
              <a:rPr lang="en-US" dirty="0"/>
              <a:t>Thread that encountered the </a:t>
            </a:r>
            <a:r>
              <a:rPr lang="en-US" dirty="0" err="1"/>
              <a:t>omp</a:t>
            </a:r>
            <a:r>
              <a:rPr lang="en-US" dirty="0"/>
              <a:t> parallel directive becomes the </a:t>
            </a:r>
            <a:r>
              <a:rPr lang="en-US" b="1" dirty="0"/>
              <a:t>master thread</a:t>
            </a:r>
            <a:r>
              <a:rPr lang="en-US" dirty="0"/>
              <a:t> within this team</a:t>
            </a:r>
          </a:p>
          <a:p>
            <a:pPr algn="just"/>
            <a:r>
              <a:rPr lang="en-US" b="1" dirty="0">
                <a:solidFill>
                  <a:srgbClr val="FF0000"/>
                </a:solidFill>
              </a:rPr>
              <a:t>The structured-block is executed by every thread in the team</a:t>
            </a:r>
            <a:r>
              <a:rPr lang="en-US" dirty="0"/>
              <a:t>.</a:t>
            </a:r>
          </a:p>
          <a:p>
            <a:pPr algn="just"/>
            <a:r>
              <a:rPr lang="en-US" dirty="0"/>
              <a:t>At the end, there is an implicit </a:t>
            </a:r>
            <a:r>
              <a:rPr lang="en-US" b="1" dirty="0">
                <a:solidFill>
                  <a:srgbClr val="FF0000"/>
                </a:solidFill>
              </a:rPr>
              <a:t>barrier</a:t>
            </a:r>
          </a:p>
          <a:p>
            <a:pPr algn="just"/>
            <a:r>
              <a:rPr lang="en-US" dirty="0"/>
              <a:t>Only after </a:t>
            </a:r>
            <a:r>
              <a:rPr lang="en-US" b="1" dirty="0">
                <a:solidFill>
                  <a:srgbClr val="FF0000"/>
                </a:solidFill>
              </a:rPr>
              <a:t>all threads have finished, the threads created by this directive are terminated and only the master resumes execution</a:t>
            </a:r>
          </a:p>
          <a:p>
            <a:pPr algn="just"/>
            <a:r>
              <a:rPr lang="en-US" dirty="0"/>
              <a:t>A parallel region might be refined by a list of clause</a:t>
            </a:r>
          </a:p>
          <a:p>
            <a:endParaRPr lang="en-IN" dirty="0"/>
          </a:p>
        </p:txBody>
      </p:sp>
    </p:spTree>
    <p:extLst>
      <p:ext uri="{BB962C8B-B14F-4D97-AF65-F5344CB8AC3E}">
        <p14:creationId xmlns:p14="http://schemas.microsoft.com/office/powerpoint/2010/main" val="3702196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79A96-6021-4528-AFE9-39E70575E89B}"/>
              </a:ext>
            </a:extLst>
          </p:cNvPr>
          <p:cNvSpPr>
            <a:spLocks noGrp="1"/>
          </p:cNvSpPr>
          <p:nvPr>
            <p:ph idx="1"/>
          </p:nvPr>
        </p:nvSpPr>
        <p:spPr>
          <a:xfrm>
            <a:off x="288478" y="1253331"/>
            <a:ext cx="9873161" cy="4351337"/>
          </a:xfrm>
        </p:spPr>
        <p:txBody>
          <a:bodyPr>
            <a:normAutofit/>
          </a:bodyPr>
          <a:lstStyle/>
          <a:p>
            <a:pPr algn="just"/>
            <a:r>
              <a:rPr lang="en-US" sz="2400" b="1" dirty="0"/>
              <a:t>Each thread in the team is assigned a unique thread number (also referred to as the “thread id”) to identify it. </a:t>
            </a:r>
          </a:p>
          <a:p>
            <a:pPr algn="just"/>
            <a:r>
              <a:rPr lang="en-US" sz="2400" b="1" dirty="0"/>
              <a:t>They range from zero (for the master thread) up to one less than the number of threads within the team, and they can be accessed by the programmer. </a:t>
            </a:r>
          </a:p>
          <a:p>
            <a:pPr algn="just"/>
            <a:r>
              <a:rPr lang="en-US" sz="2400" b="1" dirty="0"/>
              <a:t>Although the parallel region is executed by all threads in the team, each thread is allowed to follow a different path of execution.</a:t>
            </a:r>
          </a:p>
        </p:txBody>
      </p:sp>
    </p:spTree>
    <p:extLst>
      <p:ext uri="{BB962C8B-B14F-4D97-AF65-F5344CB8AC3E}">
        <p14:creationId xmlns:p14="http://schemas.microsoft.com/office/powerpoint/2010/main" val="106010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A1C4-BDF5-85A9-FB86-8FC52A76BB5C}"/>
              </a:ext>
            </a:extLst>
          </p:cNvPr>
          <p:cNvSpPr>
            <a:spLocks noGrp="1"/>
          </p:cNvSpPr>
          <p:nvPr>
            <p:ph type="title"/>
          </p:nvPr>
        </p:nvSpPr>
        <p:spPr/>
        <p:txBody>
          <a:bodyPr/>
          <a:lstStyle/>
          <a:p>
            <a:r>
              <a:rPr lang="en-IN" dirty="0"/>
              <a:t>The Idea of OpenMP</a:t>
            </a:r>
          </a:p>
        </p:txBody>
      </p:sp>
      <p:sp>
        <p:nvSpPr>
          <p:cNvPr id="3" name="Content Placeholder 2">
            <a:extLst>
              <a:ext uri="{FF2B5EF4-FFF2-40B4-BE49-F238E27FC236}">
                <a16:creationId xmlns:a16="http://schemas.microsoft.com/office/drawing/2014/main" id="{87CB0B26-2147-C184-6C37-2142CF935263}"/>
              </a:ext>
            </a:extLst>
          </p:cNvPr>
          <p:cNvSpPr>
            <a:spLocks noGrp="1"/>
          </p:cNvSpPr>
          <p:nvPr>
            <p:ph idx="1"/>
          </p:nvPr>
        </p:nvSpPr>
        <p:spPr/>
        <p:txBody>
          <a:bodyPr/>
          <a:lstStyle/>
          <a:p>
            <a:pPr algn="just">
              <a:buFont typeface="Wingdings" panose="05000000000000000000" pitchFamily="2" charset="2"/>
              <a:buChar char="Ø"/>
            </a:pPr>
            <a:r>
              <a:rPr lang="en-US" dirty="0"/>
              <a:t>A thread is a </a:t>
            </a:r>
            <a:r>
              <a:rPr lang="en-US" b="1" dirty="0">
                <a:solidFill>
                  <a:srgbClr val="FF0000"/>
                </a:solidFill>
              </a:rPr>
              <a:t>runtime entity </a:t>
            </a:r>
            <a:r>
              <a:rPr lang="en-US" dirty="0"/>
              <a:t>that is able to independently execute a stream of instructions</a:t>
            </a:r>
          </a:p>
          <a:p>
            <a:pPr algn="just">
              <a:buFont typeface="Wingdings" panose="05000000000000000000" pitchFamily="2" charset="2"/>
              <a:buChar char="Ø"/>
            </a:pPr>
            <a:r>
              <a:rPr lang="en-US" dirty="0"/>
              <a:t>The operating system creates a </a:t>
            </a:r>
            <a:r>
              <a:rPr lang="en-US" i="1" dirty="0">
                <a:solidFill>
                  <a:srgbClr val="00B050"/>
                </a:solidFill>
              </a:rPr>
              <a:t>process </a:t>
            </a:r>
            <a:r>
              <a:rPr lang="en-US" dirty="0"/>
              <a:t>to execute a program</a:t>
            </a:r>
          </a:p>
          <a:p>
            <a:pPr lvl="1" algn="just">
              <a:buFont typeface="Wingdings" panose="05000000000000000000" pitchFamily="2" charset="2"/>
              <a:buChar char="q"/>
            </a:pPr>
            <a:r>
              <a:rPr lang="en-US" dirty="0"/>
              <a:t>It will allocate some resources to that process, including pages of memory and registers for holding values of objects</a:t>
            </a:r>
          </a:p>
          <a:p>
            <a:pPr algn="just">
              <a:buFont typeface="Wingdings" panose="05000000000000000000" pitchFamily="2" charset="2"/>
              <a:buChar char="Ø"/>
            </a:pPr>
            <a:r>
              <a:rPr lang="en-US" dirty="0"/>
              <a:t>If </a:t>
            </a:r>
            <a:r>
              <a:rPr lang="en-US" b="1" dirty="0">
                <a:solidFill>
                  <a:srgbClr val="FF0000"/>
                </a:solidFill>
              </a:rPr>
              <a:t>multiple threads collaborate </a:t>
            </a:r>
            <a:r>
              <a:rPr lang="en-US" dirty="0"/>
              <a:t>to execute a program, they will share the resources, including the address space, of the corresponding process</a:t>
            </a:r>
          </a:p>
          <a:p>
            <a:pPr algn="just">
              <a:buFont typeface="Wingdings" panose="05000000000000000000" pitchFamily="2" charset="2"/>
              <a:buChar char="Ø"/>
            </a:pPr>
            <a:r>
              <a:rPr lang="en-US" dirty="0"/>
              <a:t>The individual threads need just a few resources of their own: </a:t>
            </a:r>
          </a:p>
          <a:p>
            <a:pPr lvl="1" algn="just">
              <a:buFont typeface="Wingdings" panose="05000000000000000000" pitchFamily="2" charset="2"/>
              <a:buChar char="Ø"/>
            </a:pPr>
            <a:r>
              <a:rPr lang="en-US" dirty="0"/>
              <a:t>A </a:t>
            </a:r>
            <a:r>
              <a:rPr lang="en-US" b="1" dirty="0">
                <a:solidFill>
                  <a:srgbClr val="00B0F0"/>
                </a:solidFill>
              </a:rPr>
              <a:t>program counter </a:t>
            </a:r>
            <a:r>
              <a:rPr lang="en-US" dirty="0"/>
              <a:t>and an </a:t>
            </a:r>
            <a:r>
              <a:rPr lang="en-US" b="1" dirty="0">
                <a:solidFill>
                  <a:srgbClr val="00B0F0"/>
                </a:solidFill>
              </a:rPr>
              <a:t>area in memory </a:t>
            </a:r>
            <a:r>
              <a:rPr lang="en-US" dirty="0"/>
              <a:t>to save variables that are specific to it (including registers and a stack)</a:t>
            </a:r>
            <a:endParaRPr lang="en-IN" dirty="0"/>
          </a:p>
        </p:txBody>
      </p:sp>
    </p:spTree>
    <p:extLst>
      <p:ext uri="{BB962C8B-B14F-4D97-AF65-F5344CB8AC3E}">
        <p14:creationId xmlns:p14="http://schemas.microsoft.com/office/powerpoint/2010/main" val="237522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5DB8B0-992E-4232-AA60-0540A9A97EF9}"/>
              </a:ext>
            </a:extLst>
          </p:cNvPr>
          <p:cNvPicPr>
            <a:picLocks noGrp="1" noChangeAspect="1"/>
          </p:cNvPicPr>
          <p:nvPr>
            <p:ph idx="1"/>
          </p:nvPr>
        </p:nvPicPr>
        <p:blipFill>
          <a:blip r:embed="rId2"/>
          <a:stretch>
            <a:fillRect/>
          </a:stretch>
        </p:blipFill>
        <p:spPr>
          <a:xfrm>
            <a:off x="2923724" y="5206803"/>
            <a:ext cx="4955339" cy="1221239"/>
          </a:xfrm>
          <a:prstGeom prst="rect">
            <a:avLst/>
          </a:prstGeom>
        </p:spPr>
      </p:pic>
      <p:sp>
        <p:nvSpPr>
          <p:cNvPr id="5" name="TextBox 4">
            <a:extLst>
              <a:ext uri="{FF2B5EF4-FFF2-40B4-BE49-F238E27FC236}">
                <a16:creationId xmlns:a16="http://schemas.microsoft.com/office/drawing/2014/main" id="{EE7DEAD2-B995-46C7-8F6A-FC87BA1DEFA4}"/>
              </a:ext>
            </a:extLst>
          </p:cNvPr>
          <p:cNvSpPr txBox="1"/>
          <p:nvPr/>
        </p:nvSpPr>
        <p:spPr>
          <a:xfrm>
            <a:off x="199988" y="976857"/>
            <a:ext cx="3787029"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Each thread will execute all code in the parallel region, so that each thread will  perform the first print statement.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However, only one thread will actually execute the second print statement (assuming there are at least three threads in the team), since we used the thread number to control its execution.</a:t>
            </a:r>
          </a:p>
          <a:p>
            <a:endParaRPr lang="en-US" dirty="0"/>
          </a:p>
        </p:txBody>
      </p:sp>
      <p:pic>
        <p:nvPicPr>
          <p:cNvPr id="6" name="Picture 5">
            <a:extLst>
              <a:ext uri="{FF2B5EF4-FFF2-40B4-BE49-F238E27FC236}">
                <a16:creationId xmlns:a16="http://schemas.microsoft.com/office/drawing/2014/main" id="{8347FAC1-4A42-4695-9D4B-E7058183F3EB}"/>
              </a:ext>
            </a:extLst>
          </p:cNvPr>
          <p:cNvPicPr>
            <a:picLocks noChangeAspect="1"/>
          </p:cNvPicPr>
          <p:nvPr/>
        </p:nvPicPr>
        <p:blipFill>
          <a:blip r:embed="rId3"/>
          <a:stretch>
            <a:fillRect/>
          </a:stretch>
        </p:blipFill>
        <p:spPr>
          <a:xfrm>
            <a:off x="4149720" y="429958"/>
            <a:ext cx="6764696" cy="4568762"/>
          </a:xfrm>
          <a:prstGeom prst="rect">
            <a:avLst/>
          </a:prstGeom>
        </p:spPr>
      </p:pic>
      <p:sp>
        <p:nvSpPr>
          <p:cNvPr id="7" name="TextBox 6">
            <a:extLst>
              <a:ext uri="{FF2B5EF4-FFF2-40B4-BE49-F238E27FC236}">
                <a16:creationId xmlns:a16="http://schemas.microsoft.com/office/drawing/2014/main" id="{71F1E693-9DDA-48A1-BD63-F867C08CB8DE}"/>
              </a:ext>
            </a:extLst>
          </p:cNvPr>
          <p:cNvSpPr txBox="1"/>
          <p:nvPr/>
        </p:nvSpPr>
        <p:spPr>
          <a:xfrm>
            <a:off x="2899860" y="4837471"/>
            <a:ext cx="1087157" cy="369332"/>
          </a:xfrm>
          <a:prstGeom prst="rect">
            <a:avLst/>
          </a:prstGeom>
          <a:noFill/>
        </p:spPr>
        <p:txBody>
          <a:bodyPr wrap="none" rtlCol="0">
            <a:spAutoFit/>
          </a:bodyPr>
          <a:lstStyle/>
          <a:p>
            <a:r>
              <a:rPr lang="en-US" dirty="0"/>
              <a:t>Output: </a:t>
            </a:r>
          </a:p>
        </p:txBody>
      </p:sp>
    </p:spTree>
    <p:extLst>
      <p:ext uri="{BB962C8B-B14F-4D97-AF65-F5344CB8AC3E}">
        <p14:creationId xmlns:p14="http://schemas.microsoft.com/office/powerpoint/2010/main" val="2254144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99D6F-6D77-4D38-8A25-603BB3A12EA9}"/>
              </a:ext>
            </a:extLst>
          </p:cNvPr>
          <p:cNvSpPr>
            <a:spLocks noGrp="1"/>
          </p:cNvSpPr>
          <p:nvPr>
            <p:ph idx="1"/>
          </p:nvPr>
        </p:nvSpPr>
        <p:spPr>
          <a:xfrm>
            <a:off x="707923" y="1430594"/>
            <a:ext cx="9881419" cy="4749543"/>
          </a:xfrm>
        </p:spPr>
        <p:txBody>
          <a:bodyPr/>
          <a:lstStyle/>
          <a:p>
            <a:pPr marL="0" indent="0">
              <a:buNone/>
            </a:pPr>
            <a:r>
              <a:rPr lang="en-US" b="1" dirty="0"/>
              <a:t>Clauses supported by the parallel construct </a:t>
            </a:r>
          </a:p>
          <a:p>
            <a:endParaRPr lang="en-US" dirty="0"/>
          </a:p>
        </p:txBody>
      </p:sp>
      <p:pic>
        <p:nvPicPr>
          <p:cNvPr id="4" name="Picture 3">
            <a:extLst>
              <a:ext uri="{FF2B5EF4-FFF2-40B4-BE49-F238E27FC236}">
                <a16:creationId xmlns:a16="http://schemas.microsoft.com/office/drawing/2014/main" id="{08692218-C28C-4375-8054-20BD4F9AEF80}"/>
              </a:ext>
            </a:extLst>
          </p:cNvPr>
          <p:cNvPicPr>
            <a:picLocks noChangeAspect="1"/>
          </p:cNvPicPr>
          <p:nvPr/>
        </p:nvPicPr>
        <p:blipFill>
          <a:blip r:embed="rId2"/>
          <a:stretch>
            <a:fillRect/>
          </a:stretch>
        </p:blipFill>
        <p:spPr>
          <a:xfrm>
            <a:off x="2256503" y="2598306"/>
            <a:ext cx="6164826" cy="3581831"/>
          </a:xfrm>
          <a:prstGeom prst="rect">
            <a:avLst/>
          </a:prstGeom>
        </p:spPr>
      </p:pic>
    </p:spTree>
    <p:extLst>
      <p:ext uri="{BB962C8B-B14F-4D97-AF65-F5344CB8AC3E}">
        <p14:creationId xmlns:p14="http://schemas.microsoft.com/office/powerpoint/2010/main" val="24892380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1ED5F-AB95-4ED6-A661-49475B28795C}"/>
              </a:ext>
            </a:extLst>
          </p:cNvPr>
          <p:cNvSpPr>
            <a:spLocks noGrp="1"/>
          </p:cNvSpPr>
          <p:nvPr>
            <p:ph idx="1"/>
          </p:nvPr>
        </p:nvSpPr>
        <p:spPr>
          <a:xfrm>
            <a:off x="368710" y="560440"/>
            <a:ext cx="10412361" cy="5766618"/>
          </a:xfrm>
        </p:spPr>
        <p:txBody>
          <a:bodyPr>
            <a:normAutofit/>
          </a:bodyPr>
          <a:lstStyle/>
          <a:p>
            <a:pPr marL="0" indent="0" algn="just">
              <a:buNone/>
            </a:pPr>
            <a:r>
              <a:rPr lang="en-US" sz="2200" dirty="0">
                <a:solidFill>
                  <a:schemeClr val="tx1"/>
                </a:solidFill>
              </a:rPr>
              <a:t>There are several restrictions on the parallel construct and its clauses:</a:t>
            </a:r>
          </a:p>
          <a:p>
            <a:pPr algn="just"/>
            <a:r>
              <a:rPr lang="en-US" sz="2200" dirty="0">
                <a:solidFill>
                  <a:schemeClr val="tx1"/>
                </a:solidFill>
              </a:rPr>
              <a:t>A program that branches into or out of a parallel region is nonconforming.</a:t>
            </a:r>
          </a:p>
          <a:p>
            <a:pPr lvl="1" algn="just"/>
            <a:r>
              <a:rPr lang="en-US" sz="2000" dirty="0">
                <a:solidFill>
                  <a:schemeClr val="tx1"/>
                </a:solidFill>
              </a:rPr>
              <a:t>In other words, if a program does so, then it is </a:t>
            </a:r>
            <a:r>
              <a:rPr lang="en-US" sz="2000" i="1" dirty="0">
                <a:solidFill>
                  <a:schemeClr val="tx1"/>
                </a:solidFill>
              </a:rPr>
              <a:t>illegal</a:t>
            </a:r>
            <a:r>
              <a:rPr lang="en-US" sz="2000" dirty="0">
                <a:solidFill>
                  <a:schemeClr val="tx1"/>
                </a:solidFill>
              </a:rPr>
              <a:t>, and the behavior is undefined.</a:t>
            </a:r>
          </a:p>
          <a:p>
            <a:pPr algn="just"/>
            <a:r>
              <a:rPr lang="en-US" sz="2200" i="1" dirty="0">
                <a:solidFill>
                  <a:schemeClr val="tx1"/>
                </a:solidFill>
              </a:rPr>
              <a:t> </a:t>
            </a:r>
            <a:r>
              <a:rPr lang="en-US" sz="2200" dirty="0">
                <a:solidFill>
                  <a:schemeClr val="tx1"/>
                </a:solidFill>
              </a:rPr>
              <a:t>A program must not depend on any ordering of the evaluations of the clauses of the parallel directive or on any side effects of the evaluations of the clauses.</a:t>
            </a:r>
          </a:p>
          <a:p>
            <a:pPr algn="just"/>
            <a:r>
              <a:rPr lang="en-US" sz="2200" i="1" dirty="0">
                <a:solidFill>
                  <a:schemeClr val="tx1"/>
                </a:solidFill>
              </a:rPr>
              <a:t> </a:t>
            </a:r>
            <a:r>
              <a:rPr lang="en-US" sz="2200" dirty="0">
                <a:solidFill>
                  <a:schemeClr val="tx1"/>
                </a:solidFill>
              </a:rPr>
              <a:t>At most one </a:t>
            </a:r>
            <a:r>
              <a:rPr lang="en-US" sz="2200" b="1" i="1" dirty="0">
                <a:solidFill>
                  <a:srgbClr val="FF0000"/>
                </a:solidFill>
              </a:rPr>
              <a:t>if</a:t>
            </a:r>
            <a:r>
              <a:rPr lang="en-US" sz="2200" dirty="0">
                <a:solidFill>
                  <a:schemeClr val="tx1"/>
                </a:solidFill>
              </a:rPr>
              <a:t> clause can appear on the directive.</a:t>
            </a:r>
          </a:p>
          <a:p>
            <a:pPr algn="just"/>
            <a:r>
              <a:rPr lang="en-US" sz="2200" dirty="0">
                <a:solidFill>
                  <a:schemeClr val="tx1"/>
                </a:solidFill>
              </a:rPr>
              <a:t>At most one </a:t>
            </a:r>
            <a:r>
              <a:rPr lang="en-US" sz="2200" b="1" i="1" dirty="0" err="1">
                <a:solidFill>
                  <a:srgbClr val="FF0000"/>
                </a:solidFill>
              </a:rPr>
              <a:t>num_threads</a:t>
            </a:r>
            <a:r>
              <a:rPr lang="en-US" sz="2200" b="1" i="1" dirty="0">
                <a:solidFill>
                  <a:srgbClr val="FF0000"/>
                </a:solidFill>
              </a:rPr>
              <a:t> </a:t>
            </a:r>
            <a:r>
              <a:rPr lang="en-US" sz="2200" dirty="0">
                <a:solidFill>
                  <a:schemeClr val="tx1"/>
                </a:solidFill>
              </a:rPr>
              <a:t>clause can appear on the directive. The expression for the clause must evaluate to a positive integer value.</a:t>
            </a:r>
          </a:p>
          <a:p>
            <a:r>
              <a:rPr lang="en-US" sz="2200" dirty="0">
                <a:solidFill>
                  <a:schemeClr val="tx1"/>
                </a:solidFill>
              </a:rPr>
              <a:t>In C++ there is an additional constraint. A throw inside a parallel region must cause execution to resume within the same parallel region, </a:t>
            </a:r>
            <a:r>
              <a:rPr lang="en-US" sz="2200" i="1" dirty="0">
                <a:solidFill>
                  <a:schemeClr val="tx1"/>
                </a:solidFill>
              </a:rPr>
              <a:t>and </a:t>
            </a:r>
            <a:r>
              <a:rPr lang="en-US" sz="2200" dirty="0">
                <a:solidFill>
                  <a:schemeClr val="tx1"/>
                </a:solidFill>
              </a:rPr>
              <a:t>it must be caught by the same thread that threw the exception.</a:t>
            </a:r>
          </a:p>
        </p:txBody>
      </p:sp>
    </p:spTree>
    <p:extLst>
      <p:ext uri="{BB962C8B-B14F-4D97-AF65-F5344CB8AC3E}">
        <p14:creationId xmlns:p14="http://schemas.microsoft.com/office/powerpoint/2010/main" val="242393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0A7FC-62D0-48CC-A622-C7E84683F17B}"/>
              </a:ext>
            </a:extLst>
          </p:cNvPr>
          <p:cNvSpPr>
            <a:spLocks noGrp="1"/>
          </p:cNvSpPr>
          <p:nvPr>
            <p:ph idx="1"/>
          </p:nvPr>
        </p:nvSpPr>
        <p:spPr>
          <a:xfrm>
            <a:off x="339213" y="648930"/>
            <a:ext cx="10604090" cy="5531208"/>
          </a:xfrm>
        </p:spPr>
        <p:txBody>
          <a:bodyPr>
            <a:normAutofit/>
          </a:bodyPr>
          <a:lstStyle/>
          <a:p>
            <a:pPr marL="0" indent="0">
              <a:buNone/>
            </a:pPr>
            <a:r>
              <a:rPr lang="en-US" sz="2400" b="1" i="1" dirty="0">
                <a:solidFill>
                  <a:schemeClr val="tx1"/>
                </a:solidFill>
              </a:rPr>
              <a:t>Active </a:t>
            </a:r>
            <a:r>
              <a:rPr lang="en-US" sz="2400" b="1" dirty="0">
                <a:solidFill>
                  <a:schemeClr val="tx1"/>
                </a:solidFill>
              </a:rPr>
              <a:t>parallel region </a:t>
            </a:r>
            <a:r>
              <a:rPr lang="en-US" sz="2400" dirty="0"/>
              <a:t>and an </a:t>
            </a:r>
            <a:r>
              <a:rPr lang="en-US" sz="2400" b="1" i="1" dirty="0">
                <a:solidFill>
                  <a:schemeClr val="tx1"/>
                </a:solidFill>
              </a:rPr>
              <a:t>Inactive </a:t>
            </a:r>
            <a:r>
              <a:rPr lang="en-US" sz="2400" b="1" dirty="0">
                <a:solidFill>
                  <a:schemeClr val="tx1"/>
                </a:solidFill>
              </a:rPr>
              <a:t>parallel region</a:t>
            </a:r>
          </a:p>
          <a:p>
            <a:pPr algn="just"/>
            <a:r>
              <a:rPr lang="en-US" dirty="0"/>
              <a:t>A parallel region is active if it is executed by a team of threads consisting of more than one thread.</a:t>
            </a:r>
          </a:p>
          <a:p>
            <a:pPr algn="just"/>
            <a:r>
              <a:rPr lang="en-US" dirty="0"/>
              <a:t> If it is executed by one thread only, it has been serialized and is considered to be inactive.</a:t>
            </a:r>
          </a:p>
          <a:p>
            <a:pPr algn="just"/>
            <a:r>
              <a:rPr lang="en-US" b="1" dirty="0"/>
              <a:t>Example: </a:t>
            </a:r>
            <a:r>
              <a:rPr lang="en-US" dirty="0"/>
              <a:t>- one can specify that a parallel region be conditionally executed, in order to be sure that it contains enough work for this to be worthwhile. </a:t>
            </a:r>
          </a:p>
          <a:p>
            <a:pPr lvl="1" algn="just"/>
            <a:r>
              <a:rPr lang="en-US" sz="2000" dirty="0"/>
              <a:t>If the condition does not hold at run time, then the parallel region will be inactive. </a:t>
            </a:r>
          </a:p>
          <a:p>
            <a:pPr lvl="1" algn="just"/>
            <a:endParaRPr lang="en-US" sz="2000" dirty="0"/>
          </a:p>
          <a:p>
            <a:pPr marL="274320" lvl="1" indent="0" algn="just">
              <a:buNone/>
            </a:pPr>
            <a:r>
              <a:rPr lang="en-US" dirty="0">
                <a:solidFill>
                  <a:srgbClr val="FF0000"/>
                </a:solidFill>
              </a:rPr>
              <a:t>         #pragma </a:t>
            </a:r>
            <a:r>
              <a:rPr lang="en-US" dirty="0" err="1">
                <a:solidFill>
                  <a:srgbClr val="FF0000"/>
                </a:solidFill>
              </a:rPr>
              <a:t>omp</a:t>
            </a:r>
            <a:r>
              <a:rPr lang="en-US" dirty="0">
                <a:solidFill>
                  <a:srgbClr val="FF0000"/>
                </a:solidFill>
              </a:rPr>
              <a:t> parallel if (n &gt; 5) default(none)   </a:t>
            </a:r>
          </a:p>
          <a:p>
            <a:pPr marL="274320" lvl="1" indent="0" algn="just">
              <a:buNone/>
            </a:pPr>
            <a:r>
              <a:rPr lang="en-US" b="1" dirty="0">
                <a:solidFill>
                  <a:srgbClr val="C00000"/>
                </a:solidFill>
              </a:rPr>
              <a:t>Here the parallel region is executed only if n is greater than 5.</a:t>
            </a:r>
          </a:p>
          <a:p>
            <a:pPr marL="274320" lvl="1" indent="0" algn="just">
              <a:buNone/>
            </a:pPr>
            <a:endParaRPr lang="en-US" sz="2000" b="1" dirty="0">
              <a:solidFill>
                <a:srgbClr val="C00000"/>
              </a:solidFill>
            </a:endParaRPr>
          </a:p>
          <a:p>
            <a:pPr algn="just"/>
            <a:r>
              <a:rPr lang="en-US" dirty="0"/>
              <a:t>A parallel region may also be inactive if it is nested within another parallel region and this feature is either disabled or not provided by the implementation</a:t>
            </a:r>
            <a:endParaRPr lang="en-US" sz="2400" dirty="0"/>
          </a:p>
        </p:txBody>
      </p:sp>
    </p:spTree>
    <p:extLst>
      <p:ext uri="{BB962C8B-B14F-4D97-AF65-F5344CB8AC3E}">
        <p14:creationId xmlns:p14="http://schemas.microsoft.com/office/powerpoint/2010/main" val="3714368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383A3-FEAF-4BF7-8072-70F1B1BCD5E9}"/>
              </a:ext>
            </a:extLst>
          </p:cNvPr>
          <p:cNvSpPr>
            <a:spLocks noGrp="1"/>
          </p:cNvSpPr>
          <p:nvPr>
            <p:ph idx="1"/>
          </p:nvPr>
        </p:nvSpPr>
        <p:spPr>
          <a:xfrm>
            <a:off x="486696" y="339214"/>
            <a:ext cx="10559845" cy="6209070"/>
          </a:xfrm>
        </p:spPr>
        <p:txBody>
          <a:bodyPr>
            <a:normAutofit lnSpcReduction="10000"/>
          </a:bodyPr>
          <a:lstStyle/>
          <a:p>
            <a:pPr marL="0" indent="0">
              <a:buNone/>
            </a:pPr>
            <a:r>
              <a:rPr lang="en-US" sz="2400" b="1" dirty="0"/>
              <a:t>Sharing the Work among Threads in an OpenMP Program</a:t>
            </a:r>
          </a:p>
          <a:p>
            <a:pPr algn="just"/>
            <a:r>
              <a:rPr lang="en-US" dirty="0"/>
              <a:t>C/C++ has three work-sharing constructs.</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dirty="0"/>
              <a:t>Many applications can be parallelized by using just a parallel region and one or more of these constructs, possibly with clauses</a:t>
            </a:r>
          </a:p>
          <a:p>
            <a:pPr algn="just"/>
            <a:r>
              <a:rPr lang="en-US" dirty="0"/>
              <a:t>Work-sharing construct, along with its terminating construct where appropriate, specifies a region of code whose work is to be distributed among the executing threads; it also specifies the manner in which the work in the region is to be parceled out.</a:t>
            </a:r>
          </a:p>
          <a:p>
            <a:pPr algn="just"/>
            <a:r>
              <a:rPr lang="en-US" dirty="0"/>
              <a:t> A work-sharing region must bind to an active parallel region in order to have an effect</a:t>
            </a:r>
            <a:endParaRPr lang="en-US" sz="2400" dirty="0"/>
          </a:p>
        </p:txBody>
      </p:sp>
      <p:pic>
        <p:nvPicPr>
          <p:cNvPr id="4" name="Picture 3">
            <a:extLst>
              <a:ext uri="{FF2B5EF4-FFF2-40B4-BE49-F238E27FC236}">
                <a16:creationId xmlns:a16="http://schemas.microsoft.com/office/drawing/2014/main" id="{8D938AE2-A7EE-4D0D-B13B-B27DE87F9F89}"/>
              </a:ext>
            </a:extLst>
          </p:cNvPr>
          <p:cNvPicPr>
            <a:picLocks noChangeAspect="1"/>
          </p:cNvPicPr>
          <p:nvPr/>
        </p:nvPicPr>
        <p:blipFill>
          <a:blip r:embed="rId2"/>
          <a:stretch>
            <a:fillRect/>
          </a:stretch>
        </p:blipFill>
        <p:spPr>
          <a:xfrm>
            <a:off x="2256503" y="1260891"/>
            <a:ext cx="4660491" cy="2182858"/>
          </a:xfrm>
          <a:prstGeom prst="rect">
            <a:avLst/>
          </a:prstGeom>
        </p:spPr>
      </p:pic>
    </p:spTree>
    <p:extLst>
      <p:ext uri="{BB962C8B-B14F-4D97-AF65-F5344CB8AC3E}">
        <p14:creationId xmlns:p14="http://schemas.microsoft.com/office/powerpoint/2010/main" val="4101363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9B223E-56A6-46B9-947F-781A97BB6691}"/>
              </a:ext>
            </a:extLst>
          </p:cNvPr>
          <p:cNvSpPr>
            <a:spLocks noGrp="1"/>
          </p:cNvSpPr>
          <p:nvPr>
            <p:ph idx="1"/>
          </p:nvPr>
        </p:nvSpPr>
        <p:spPr>
          <a:xfrm>
            <a:off x="516194" y="501445"/>
            <a:ext cx="10441857" cy="5707625"/>
          </a:xfrm>
        </p:spPr>
        <p:txBody>
          <a:bodyPr>
            <a:normAutofit lnSpcReduction="10000"/>
          </a:bodyPr>
          <a:lstStyle/>
          <a:p>
            <a:pPr algn="just"/>
            <a:r>
              <a:rPr lang="en-US" sz="2400" dirty="0"/>
              <a:t>Since work-sharing directives may occur  in procedures that are invoked both from within a parallel region as well as outside of any parallel regions, they may be exploited during some calls and ignored during others</a:t>
            </a:r>
          </a:p>
          <a:p>
            <a:pPr algn="just"/>
            <a:endParaRPr lang="en-US" sz="2400" dirty="0"/>
          </a:p>
          <a:p>
            <a:pPr marL="0" indent="0">
              <a:buNone/>
            </a:pPr>
            <a:r>
              <a:rPr lang="en-US" sz="2400" dirty="0">
                <a:solidFill>
                  <a:schemeClr val="tx1"/>
                </a:solidFill>
              </a:rPr>
              <a:t>The two main rules regarding work-sharing constructs are as follows:</a:t>
            </a:r>
          </a:p>
          <a:p>
            <a:r>
              <a:rPr lang="en-US" sz="2400" dirty="0">
                <a:solidFill>
                  <a:schemeClr val="tx1"/>
                </a:solidFill>
              </a:rPr>
              <a:t>Each work-sharing region must be encountered by all threads in a team or by none at all.</a:t>
            </a:r>
          </a:p>
          <a:p>
            <a:r>
              <a:rPr lang="en-US" sz="2400" dirty="0">
                <a:solidFill>
                  <a:schemeClr val="tx1"/>
                </a:solidFill>
              </a:rPr>
              <a:t>The sequence of work-sharing regions and barrier regions encountered must be the same for every thread in a team.</a:t>
            </a:r>
          </a:p>
          <a:p>
            <a:endParaRPr lang="en-US" sz="2400" dirty="0">
              <a:solidFill>
                <a:schemeClr val="tx1"/>
              </a:solidFill>
            </a:endParaRPr>
          </a:p>
          <a:p>
            <a:r>
              <a:rPr lang="en-US" dirty="0"/>
              <a:t>A work-sharing construct does not launch new threads and does not have a barrier on entry. By default, threads wait at a barrier at the end of a work-sharing region until the last thread has completed its share of the work.</a:t>
            </a:r>
            <a:endParaRPr lang="en-US" sz="2400" dirty="0"/>
          </a:p>
        </p:txBody>
      </p:sp>
    </p:spTree>
    <p:extLst>
      <p:ext uri="{BB962C8B-B14F-4D97-AF65-F5344CB8AC3E}">
        <p14:creationId xmlns:p14="http://schemas.microsoft.com/office/powerpoint/2010/main" val="23022461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6DC311-8262-4B69-A1A2-BF5CED2E8921}"/>
              </a:ext>
            </a:extLst>
          </p:cNvPr>
          <p:cNvSpPr>
            <a:spLocks noGrp="1"/>
          </p:cNvSpPr>
          <p:nvPr>
            <p:ph idx="1"/>
          </p:nvPr>
        </p:nvSpPr>
        <p:spPr>
          <a:xfrm>
            <a:off x="486697" y="457200"/>
            <a:ext cx="10515600" cy="5722937"/>
          </a:xfrm>
        </p:spPr>
        <p:txBody>
          <a:bodyPr>
            <a:normAutofit/>
          </a:bodyPr>
          <a:lstStyle/>
          <a:p>
            <a:pPr marL="0" indent="0">
              <a:buNone/>
            </a:pPr>
            <a:r>
              <a:rPr lang="en-US" b="1" dirty="0"/>
              <a:t>Loop Construct</a:t>
            </a:r>
          </a:p>
          <a:p>
            <a:pPr algn="just"/>
            <a:r>
              <a:rPr lang="en-US" dirty="0"/>
              <a:t>The </a:t>
            </a:r>
            <a:r>
              <a:rPr lang="en-US" i="1" dirty="0"/>
              <a:t>loop construct </a:t>
            </a:r>
            <a:r>
              <a:rPr lang="en-US" dirty="0"/>
              <a:t>causes the iterations of the loop immediately following it to be executed in parallel. </a:t>
            </a:r>
          </a:p>
          <a:p>
            <a:pPr algn="just"/>
            <a:r>
              <a:rPr lang="en-US" dirty="0"/>
              <a:t>At run time, the loop iterations are distributed across the threads. This is probably the most widely used of the work-sharing features.</a:t>
            </a:r>
          </a:p>
          <a:p>
            <a:pPr algn="just"/>
            <a:endParaRPr lang="en-US" dirty="0"/>
          </a:p>
          <a:p>
            <a:pPr algn="just"/>
            <a:endParaRPr lang="en-US" dirty="0"/>
          </a:p>
          <a:p>
            <a:pPr algn="just"/>
            <a:endParaRPr lang="en-US" dirty="0"/>
          </a:p>
          <a:p>
            <a:pPr algn="just"/>
            <a:r>
              <a:rPr lang="en-US" dirty="0"/>
              <a:t>In C and C++ programs, the use of this construct is limited to those kinds of loops where the number of iterations can be counted; </a:t>
            </a:r>
          </a:p>
          <a:p>
            <a:pPr lvl="1" algn="just"/>
            <a:r>
              <a:rPr lang="en-US" sz="1900" dirty="0"/>
              <a:t>that is, the loop must have an integer counter variable whose value is incremented (or decremented) by a fixed amount at each iteration until some specified upper (or lower) bound is reached</a:t>
            </a:r>
          </a:p>
          <a:p>
            <a:pPr algn="just"/>
            <a:endParaRPr lang="en-US" dirty="0"/>
          </a:p>
          <a:p>
            <a:endParaRPr lang="en-US" dirty="0"/>
          </a:p>
        </p:txBody>
      </p:sp>
      <p:pic>
        <p:nvPicPr>
          <p:cNvPr id="4" name="Picture 3">
            <a:extLst>
              <a:ext uri="{FF2B5EF4-FFF2-40B4-BE49-F238E27FC236}">
                <a16:creationId xmlns:a16="http://schemas.microsoft.com/office/drawing/2014/main" id="{FFE070F8-A1B2-4C1D-B71B-2FD071830559}"/>
              </a:ext>
            </a:extLst>
          </p:cNvPr>
          <p:cNvPicPr>
            <a:picLocks noChangeAspect="1"/>
          </p:cNvPicPr>
          <p:nvPr/>
        </p:nvPicPr>
        <p:blipFill>
          <a:blip r:embed="rId2"/>
          <a:stretch>
            <a:fillRect/>
          </a:stretch>
        </p:blipFill>
        <p:spPr>
          <a:xfrm>
            <a:off x="1887792" y="2644915"/>
            <a:ext cx="3657599" cy="921838"/>
          </a:xfrm>
          <a:prstGeom prst="rect">
            <a:avLst/>
          </a:prstGeom>
        </p:spPr>
      </p:pic>
      <p:sp>
        <p:nvSpPr>
          <p:cNvPr id="5" name="TextBox 4">
            <a:extLst>
              <a:ext uri="{FF2B5EF4-FFF2-40B4-BE49-F238E27FC236}">
                <a16:creationId xmlns:a16="http://schemas.microsoft.com/office/drawing/2014/main" id="{56A87E9D-45CE-4999-ACE3-AB0090372693}"/>
              </a:ext>
            </a:extLst>
          </p:cNvPr>
          <p:cNvSpPr txBox="1"/>
          <p:nvPr/>
        </p:nvSpPr>
        <p:spPr>
          <a:xfrm>
            <a:off x="6646611" y="2782668"/>
            <a:ext cx="4172937" cy="646331"/>
          </a:xfrm>
          <a:prstGeom prst="rect">
            <a:avLst/>
          </a:prstGeom>
          <a:noFill/>
        </p:spPr>
        <p:txBody>
          <a:bodyPr wrap="none" rtlCol="0">
            <a:spAutoFit/>
          </a:bodyPr>
          <a:lstStyle/>
          <a:p>
            <a:r>
              <a:rPr lang="en-US" dirty="0"/>
              <a:t>Note the lack of curly braces. </a:t>
            </a:r>
          </a:p>
          <a:p>
            <a:r>
              <a:rPr lang="en-US" dirty="0"/>
              <a:t>These are implied with the construct.</a:t>
            </a:r>
          </a:p>
        </p:txBody>
      </p:sp>
    </p:spTree>
    <p:extLst>
      <p:ext uri="{BB962C8B-B14F-4D97-AF65-F5344CB8AC3E}">
        <p14:creationId xmlns:p14="http://schemas.microsoft.com/office/powerpoint/2010/main" val="658093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EA119-6645-4A3C-A143-AD379ABD4556}"/>
              </a:ext>
            </a:extLst>
          </p:cNvPr>
          <p:cNvSpPr>
            <a:spLocks noGrp="1"/>
          </p:cNvSpPr>
          <p:nvPr>
            <p:ph idx="1"/>
          </p:nvPr>
        </p:nvSpPr>
        <p:spPr>
          <a:xfrm>
            <a:off x="353961" y="560440"/>
            <a:ext cx="10677833" cy="5619698"/>
          </a:xfrm>
        </p:spPr>
        <p:txBody>
          <a:bodyPr/>
          <a:lstStyle/>
          <a:p>
            <a:r>
              <a:rPr lang="en-US" dirty="0"/>
              <a:t>The loop header must have the general form.</a:t>
            </a:r>
          </a:p>
          <a:p>
            <a:pPr marL="0" indent="0">
              <a:buNone/>
            </a:pPr>
            <a:r>
              <a:rPr lang="en-US" i="1" dirty="0">
                <a:solidFill>
                  <a:schemeClr val="tx1"/>
                </a:solidFill>
              </a:rPr>
              <a:t>                         </a:t>
            </a:r>
            <a:r>
              <a:rPr lang="en-US" b="1" i="1" dirty="0">
                <a:solidFill>
                  <a:schemeClr val="tx1"/>
                </a:solidFill>
              </a:rPr>
              <a:t>for (</a:t>
            </a:r>
            <a:r>
              <a:rPr lang="en-US" b="1" i="1" dirty="0" err="1">
                <a:solidFill>
                  <a:schemeClr val="tx1"/>
                </a:solidFill>
              </a:rPr>
              <a:t>init</a:t>
            </a:r>
            <a:r>
              <a:rPr lang="en-US" b="1" i="1" dirty="0">
                <a:solidFill>
                  <a:schemeClr val="tx1"/>
                </a:solidFill>
              </a:rPr>
              <a:t>-expr ; var </a:t>
            </a:r>
            <a:r>
              <a:rPr lang="en-US" b="1" i="1" dirty="0" err="1">
                <a:solidFill>
                  <a:schemeClr val="tx1"/>
                </a:solidFill>
              </a:rPr>
              <a:t>relop</a:t>
            </a:r>
            <a:r>
              <a:rPr lang="en-US" b="1" i="1" dirty="0">
                <a:solidFill>
                  <a:schemeClr val="tx1"/>
                </a:solidFill>
              </a:rPr>
              <a:t> b ; </a:t>
            </a:r>
            <a:r>
              <a:rPr lang="en-US" b="1" i="1" dirty="0" err="1">
                <a:solidFill>
                  <a:schemeClr val="tx1"/>
                </a:solidFill>
              </a:rPr>
              <a:t>incr</a:t>
            </a:r>
            <a:r>
              <a:rPr lang="en-US" b="1" i="1" dirty="0">
                <a:solidFill>
                  <a:schemeClr val="tx1"/>
                </a:solidFill>
              </a:rPr>
              <a:t>-expr)</a:t>
            </a:r>
          </a:p>
          <a:p>
            <a:pPr marL="274320" lvl="1" indent="0">
              <a:buNone/>
            </a:pPr>
            <a:r>
              <a:rPr lang="en-US" dirty="0"/>
              <a:t>        </a:t>
            </a:r>
          </a:p>
          <a:p>
            <a:pPr marL="274320" lvl="1" indent="0">
              <a:buNone/>
            </a:pPr>
            <a:r>
              <a:rPr lang="en-US" dirty="0"/>
              <a:t>where </a:t>
            </a:r>
          </a:p>
          <a:p>
            <a:pPr lvl="1">
              <a:lnSpc>
                <a:spcPct val="150000"/>
              </a:lnSpc>
            </a:pPr>
            <a:r>
              <a:rPr lang="en-US" sz="2000" i="1" dirty="0" err="1"/>
              <a:t>init</a:t>
            </a:r>
            <a:r>
              <a:rPr lang="en-US" sz="2000" i="1" dirty="0"/>
              <a:t>-expr </a:t>
            </a:r>
            <a:r>
              <a:rPr lang="en-US" sz="2000" dirty="0"/>
              <a:t>stands for the initialization of the loop counter var via an integer expression </a:t>
            </a:r>
          </a:p>
          <a:p>
            <a:pPr lvl="1">
              <a:lnSpc>
                <a:spcPct val="150000"/>
              </a:lnSpc>
            </a:pPr>
            <a:r>
              <a:rPr lang="en-US" sz="2000" dirty="0"/>
              <a:t>b is also an integer expression</a:t>
            </a:r>
          </a:p>
          <a:p>
            <a:pPr lvl="1">
              <a:lnSpc>
                <a:spcPct val="150000"/>
              </a:lnSpc>
            </a:pPr>
            <a:r>
              <a:rPr lang="en-US" sz="2000" dirty="0"/>
              <a:t> </a:t>
            </a:r>
            <a:r>
              <a:rPr lang="en-US" sz="2000" i="1" dirty="0" err="1"/>
              <a:t>relop</a:t>
            </a:r>
            <a:r>
              <a:rPr lang="en-US" sz="2000" i="1" dirty="0"/>
              <a:t> </a:t>
            </a:r>
            <a:r>
              <a:rPr lang="en-US" sz="2000" dirty="0"/>
              <a:t>is one of the following: &lt;, &lt;=, &gt;, &gt;= </a:t>
            </a:r>
          </a:p>
          <a:p>
            <a:pPr lvl="1">
              <a:lnSpc>
                <a:spcPct val="150000"/>
              </a:lnSpc>
            </a:pPr>
            <a:r>
              <a:rPr lang="en-US" sz="2000" dirty="0"/>
              <a:t>The </a:t>
            </a:r>
            <a:r>
              <a:rPr lang="en-US" sz="2000" i="1" dirty="0" err="1"/>
              <a:t>incr</a:t>
            </a:r>
            <a:r>
              <a:rPr lang="en-US" sz="2000" i="1" dirty="0"/>
              <a:t>-expr </a:t>
            </a:r>
            <a:r>
              <a:rPr lang="en-US" sz="2000" dirty="0"/>
              <a:t>is a statement that increments or decrements var by an integer amount using a standard operator (++, –, +=, -=). Alternatively, it may take a form such as </a:t>
            </a:r>
            <a:r>
              <a:rPr lang="en-US" sz="2000" i="1" dirty="0"/>
              <a:t>var = var + incr</a:t>
            </a:r>
            <a:r>
              <a:rPr lang="en-US" sz="2000" dirty="0"/>
              <a:t>.</a:t>
            </a:r>
          </a:p>
        </p:txBody>
      </p:sp>
    </p:spTree>
    <p:extLst>
      <p:ext uri="{BB962C8B-B14F-4D97-AF65-F5344CB8AC3E}">
        <p14:creationId xmlns:p14="http://schemas.microsoft.com/office/powerpoint/2010/main" val="1059190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E8689-FFE2-483F-84E8-AEC42F0588A1}"/>
              </a:ext>
            </a:extLst>
          </p:cNvPr>
          <p:cNvSpPr>
            <a:spLocks noGrp="1"/>
          </p:cNvSpPr>
          <p:nvPr>
            <p:ph idx="1"/>
          </p:nvPr>
        </p:nvSpPr>
        <p:spPr>
          <a:xfrm>
            <a:off x="176981" y="324466"/>
            <a:ext cx="5368413" cy="5855672"/>
          </a:xfrm>
        </p:spPr>
        <p:txBody>
          <a:bodyPr/>
          <a:lstStyle/>
          <a:p>
            <a:pPr algn="just"/>
            <a:r>
              <a:rPr lang="en-US" dirty="0"/>
              <a:t>A parallel directive is used to define a parallel region and then share its work among threads via the for work sharing  directive:</a:t>
            </a:r>
          </a:p>
          <a:p>
            <a:pPr lvl="1" algn="just"/>
            <a:r>
              <a:rPr lang="en-US" dirty="0"/>
              <a:t> the #pragma </a:t>
            </a:r>
            <a:r>
              <a:rPr lang="en-US" dirty="0" err="1"/>
              <a:t>omp</a:t>
            </a:r>
            <a:r>
              <a:rPr lang="en-US" dirty="0"/>
              <a:t> for directive states that iterations of the loop following it will be distributed</a:t>
            </a:r>
          </a:p>
          <a:p>
            <a:pPr lvl="1" algn="just"/>
            <a:r>
              <a:rPr lang="en-US" dirty="0" err="1"/>
              <a:t>omp</a:t>
            </a:r>
            <a:r>
              <a:rPr lang="en-US" dirty="0"/>
              <a:t> get thread num(), is used obtain and print the number of the executing thread in each iteration </a:t>
            </a:r>
          </a:p>
          <a:p>
            <a:pPr lvl="1" algn="just"/>
            <a:r>
              <a:rPr lang="en-US" dirty="0"/>
              <a:t>Clauses are added to the parallel construct that state which data in the region is shared and which is private. </a:t>
            </a:r>
          </a:p>
          <a:p>
            <a:pPr lvl="1" algn="just"/>
            <a:r>
              <a:rPr lang="en-US" dirty="0"/>
              <a:t>Loop variable </a:t>
            </a:r>
            <a:r>
              <a:rPr lang="en-US" dirty="0" err="1"/>
              <a:t>i</a:t>
            </a:r>
            <a:r>
              <a:rPr lang="en-US" dirty="0"/>
              <a:t> is explicitly declared to be a private variable by the compiler, which means that each thread will have its own copy of </a:t>
            </a:r>
            <a:r>
              <a:rPr lang="en-US" dirty="0" err="1"/>
              <a:t>i</a:t>
            </a:r>
            <a:r>
              <a:rPr lang="en-US" dirty="0"/>
              <a:t>.</a:t>
            </a:r>
          </a:p>
          <a:p>
            <a:pPr lvl="1" algn="just"/>
            <a:r>
              <a:rPr lang="en-US" dirty="0"/>
              <a:t> Unless the programmer takes special action its value is also undefined after the loop has finished</a:t>
            </a:r>
          </a:p>
        </p:txBody>
      </p:sp>
      <p:pic>
        <p:nvPicPr>
          <p:cNvPr id="4" name="Picture 3">
            <a:extLst>
              <a:ext uri="{FF2B5EF4-FFF2-40B4-BE49-F238E27FC236}">
                <a16:creationId xmlns:a16="http://schemas.microsoft.com/office/drawing/2014/main" id="{771E9054-D22A-4A68-9D04-90FE9CAD9C5F}"/>
              </a:ext>
            </a:extLst>
          </p:cNvPr>
          <p:cNvPicPr>
            <a:picLocks noChangeAspect="1"/>
          </p:cNvPicPr>
          <p:nvPr/>
        </p:nvPicPr>
        <p:blipFill>
          <a:blip r:embed="rId2"/>
          <a:stretch>
            <a:fillRect/>
          </a:stretch>
        </p:blipFill>
        <p:spPr>
          <a:xfrm>
            <a:off x="5855110" y="188730"/>
            <a:ext cx="4853530" cy="2722022"/>
          </a:xfrm>
          <a:prstGeom prst="rect">
            <a:avLst/>
          </a:prstGeom>
        </p:spPr>
      </p:pic>
      <p:pic>
        <p:nvPicPr>
          <p:cNvPr id="5" name="Picture 4">
            <a:extLst>
              <a:ext uri="{FF2B5EF4-FFF2-40B4-BE49-F238E27FC236}">
                <a16:creationId xmlns:a16="http://schemas.microsoft.com/office/drawing/2014/main" id="{51A95119-F159-41E6-A446-CB90C51095D8}"/>
              </a:ext>
            </a:extLst>
          </p:cNvPr>
          <p:cNvPicPr>
            <a:picLocks noChangeAspect="1"/>
          </p:cNvPicPr>
          <p:nvPr/>
        </p:nvPicPr>
        <p:blipFill>
          <a:blip r:embed="rId3"/>
          <a:stretch>
            <a:fillRect/>
          </a:stretch>
        </p:blipFill>
        <p:spPr>
          <a:xfrm>
            <a:off x="6066681" y="3642852"/>
            <a:ext cx="4242619" cy="2165957"/>
          </a:xfrm>
          <a:prstGeom prst="rect">
            <a:avLst/>
          </a:prstGeom>
        </p:spPr>
      </p:pic>
      <p:sp>
        <p:nvSpPr>
          <p:cNvPr id="6" name="TextBox 5">
            <a:extLst>
              <a:ext uri="{FF2B5EF4-FFF2-40B4-BE49-F238E27FC236}">
                <a16:creationId xmlns:a16="http://schemas.microsoft.com/office/drawing/2014/main" id="{BD6BFBB5-C1BD-46FD-9A57-26D7BBD35444}"/>
              </a:ext>
            </a:extLst>
          </p:cNvPr>
          <p:cNvSpPr txBox="1"/>
          <p:nvPr/>
        </p:nvSpPr>
        <p:spPr>
          <a:xfrm>
            <a:off x="6066681" y="2996521"/>
            <a:ext cx="4399934" cy="646331"/>
          </a:xfrm>
          <a:prstGeom prst="rect">
            <a:avLst/>
          </a:prstGeom>
          <a:noFill/>
        </p:spPr>
        <p:txBody>
          <a:bodyPr wrap="square" rtlCol="0">
            <a:spAutoFit/>
          </a:bodyPr>
          <a:lstStyle/>
          <a:p>
            <a:r>
              <a:rPr lang="en-US" dirty="0"/>
              <a:t>Output : </a:t>
            </a:r>
            <a:r>
              <a:rPr lang="en-US" sz="1600" dirty="0"/>
              <a:t>The example is executed for </a:t>
            </a:r>
            <a:r>
              <a:rPr lang="en-US" sz="1600" i="1" dirty="0"/>
              <a:t>n </a:t>
            </a:r>
            <a:r>
              <a:rPr lang="en-US" sz="1600" dirty="0"/>
              <a:t>= 9 and uses four thread</a:t>
            </a:r>
            <a:r>
              <a:rPr lang="en-US" dirty="0"/>
              <a:t>s </a:t>
            </a:r>
          </a:p>
        </p:txBody>
      </p:sp>
      <p:sp>
        <p:nvSpPr>
          <p:cNvPr id="7" name="Rectangle 6">
            <a:extLst>
              <a:ext uri="{FF2B5EF4-FFF2-40B4-BE49-F238E27FC236}">
                <a16:creationId xmlns:a16="http://schemas.microsoft.com/office/drawing/2014/main" id="{49EB59A7-6705-48BF-A4E9-4AB74907A61B}"/>
              </a:ext>
            </a:extLst>
          </p:cNvPr>
          <p:cNvSpPr/>
          <p:nvPr/>
        </p:nvSpPr>
        <p:spPr>
          <a:xfrm>
            <a:off x="2332702" y="5899857"/>
            <a:ext cx="8841835" cy="646331"/>
          </a:xfrm>
          <a:prstGeom prst="rect">
            <a:avLst/>
          </a:prstGeom>
        </p:spPr>
        <p:txBody>
          <a:bodyPr wrap="square">
            <a:spAutoFit/>
          </a:bodyPr>
          <a:lstStyle/>
          <a:p>
            <a:r>
              <a:rPr lang="en-US" dirty="0">
                <a:latin typeface="CMR10"/>
              </a:rPr>
              <a:t>Since the total number of iterations is 9 and four threads are used, one thread has to execute the additional iteration. In this case it turns out to be thread 0, the so-called master thread</a:t>
            </a:r>
            <a:endParaRPr lang="en-US" dirty="0"/>
          </a:p>
        </p:txBody>
      </p:sp>
    </p:spTree>
    <p:extLst>
      <p:ext uri="{BB962C8B-B14F-4D97-AF65-F5344CB8AC3E}">
        <p14:creationId xmlns:p14="http://schemas.microsoft.com/office/powerpoint/2010/main" val="1532634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1416718" y="2128335"/>
            <a:ext cx="7048500" cy="2962275"/>
          </a:xfrm>
          <a:prstGeom prst="rect">
            <a:avLst/>
          </a:prstGeom>
        </p:spPr>
      </p:pic>
    </p:spTree>
    <p:extLst>
      <p:ext uri="{BB962C8B-B14F-4D97-AF65-F5344CB8AC3E}">
        <p14:creationId xmlns:p14="http://schemas.microsoft.com/office/powerpoint/2010/main" val="376253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EA9E4-CF53-8E31-0156-AB9C677E6ECA}"/>
              </a:ext>
            </a:extLst>
          </p:cNvPr>
          <p:cNvSpPr>
            <a:spLocks noGrp="1"/>
          </p:cNvSpPr>
          <p:nvPr>
            <p:ph type="title"/>
          </p:nvPr>
        </p:nvSpPr>
        <p:spPr/>
        <p:txBody>
          <a:bodyPr/>
          <a:lstStyle/>
          <a:p>
            <a:r>
              <a:rPr lang="en-IN" dirty="0"/>
              <a:t>The Idea of OpenMP</a:t>
            </a:r>
          </a:p>
        </p:txBody>
      </p:sp>
      <p:sp>
        <p:nvSpPr>
          <p:cNvPr id="3" name="Content Placeholder 2">
            <a:extLst>
              <a:ext uri="{FF2B5EF4-FFF2-40B4-BE49-F238E27FC236}">
                <a16:creationId xmlns:a16="http://schemas.microsoft.com/office/drawing/2014/main" id="{E3576004-60D8-5AD0-AD9C-1E353F8A7844}"/>
              </a:ext>
            </a:extLst>
          </p:cNvPr>
          <p:cNvSpPr>
            <a:spLocks noGrp="1"/>
          </p:cNvSpPr>
          <p:nvPr>
            <p:ph idx="1"/>
          </p:nvPr>
        </p:nvSpPr>
        <p:spPr/>
        <p:txBody>
          <a:bodyPr/>
          <a:lstStyle/>
          <a:p>
            <a:pPr algn="just"/>
            <a:r>
              <a:rPr lang="en-US" dirty="0"/>
              <a:t>Multiple threads may be executed on a single processor or core via context switches;</a:t>
            </a:r>
          </a:p>
          <a:p>
            <a:pPr lvl="1" algn="just"/>
            <a:r>
              <a:rPr lang="en-US" dirty="0"/>
              <a:t>They may be interleaved via simultaneous multithreading</a:t>
            </a:r>
          </a:p>
          <a:p>
            <a:pPr algn="just"/>
            <a:r>
              <a:rPr lang="en-US" dirty="0"/>
              <a:t>Threads running simultaneously on multiple processors or cores may work concurrently to execute a parallel program</a:t>
            </a:r>
          </a:p>
          <a:p>
            <a:pPr algn="just"/>
            <a:r>
              <a:rPr lang="en-US" dirty="0"/>
              <a:t>It supports the so-called </a:t>
            </a:r>
            <a:r>
              <a:rPr lang="en-US" b="1" dirty="0">
                <a:solidFill>
                  <a:srgbClr val="FF0000"/>
                </a:solidFill>
              </a:rPr>
              <a:t>fork-join programming model</a:t>
            </a:r>
          </a:p>
          <a:p>
            <a:pPr algn="just"/>
            <a:endParaRPr lang="en-IN" dirty="0"/>
          </a:p>
        </p:txBody>
      </p:sp>
      <p:pic>
        <p:nvPicPr>
          <p:cNvPr id="5" name="Picture 4">
            <a:extLst>
              <a:ext uri="{FF2B5EF4-FFF2-40B4-BE49-F238E27FC236}">
                <a16:creationId xmlns:a16="http://schemas.microsoft.com/office/drawing/2014/main" id="{1BD9939D-54B9-A31B-966A-88A749BF3C2C}"/>
              </a:ext>
            </a:extLst>
          </p:cNvPr>
          <p:cNvPicPr>
            <a:picLocks noChangeAspect="1"/>
          </p:cNvPicPr>
          <p:nvPr/>
        </p:nvPicPr>
        <p:blipFill>
          <a:blip r:embed="rId2"/>
          <a:stretch>
            <a:fillRect/>
          </a:stretch>
        </p:blipFill>
        <p:spPr>
          <a:xfrm>
            <a:off x="4483768" y="4171542"/>
            <a:ext cx="3224463" cy="2424065"/>
          </a:xfrm>
          <a:prstGeom prst="rect">
            <a:avLst/>
          </a:prstGeom>
        </p:spPr>
      </p:pic>
    </p:spTree>
    <p:extLst>
      <p:ext uri="{BB962C8B-B14F-4D97-AF65-F5344CB8AC3E}">
        <p14:creationId xmlns:p14="http://schemas.microsoft.com/office/powerpoint/2010/main" val="3857845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97832" y="120315"/>
            <a:ext cx="10900610" cy="6002755"/>
          </a:xfrm>
          <a:prstGeom prst="rect">
            <a:avLst/>
          </a:prstGeom>
        </p:spPr>
      </p:pic>
    </p:spTree>
    <p:extLst>
      <p:ext uri="{BB962C8B-B14F-4D97-AF65-F5344CB8AC3E}">
        <p14:creationId xmlns:p14="http://schemas.microsoft.com/office/powerpoint/2010/main" val="5324726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31181" y="224840"/>
            <a:ext cx="10498948" cy="6139865"/>
          </a:xfrm>
          <a:prstGeom prst="rect">
            <a:avLst/>
          </a:prstGeom>
        </p:spPr>
      </p:pic>
    </p:spTree>
    <p:extLst>
      <p:ext uri="{BB962C8B-B14F-4D97-AF65-F5344CB8AC3E}">
        <p14:creationId xmlns:p14="http://schemas.microsoft.com/office/powerpoint/2010/main" val="3994095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365125"/>
            <a:ext cx="9829800" cy="5811504"/>
          </a:xfrm>
          <a:prstGeom prst="rect">
            <a:avLst/>
          </a:prstGeom>
        </p:spPr>
      </p:pic>
    </p:spTree>
    <p:extLst>
      <p:ext uri="{BB962C8B-B14F-4D97-AF65-F5344CB8AC3E}">
        <p14:creationId xmlns:p14="http://schemas.microsoft.com/office/powerpoint/2010/main" val="428889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13611" y="344654"/>
            <a:ext cx="10340901" cy="6048375"/>
          </a:xfrm>
          <a:prstGeom prst="rect">
            <a:avLst/>
          </a:prstGeom>
        </p:spPr>
      </p:pic>
    </p:spTree>
    <p:extLst>
      <p:ext uri="{BB962C8B-B14F-4D97-AF65-F5344CB8AC3E}">
        <p14:creationId xmlns:p14="http://schemas.microsoft.com/office/powerpoint/2010/main" val="1151102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99D9-4E18-D048-8C87-11240A9E19AE}"/>
              </a:ext>
            </a:extLst>
          </p:cNvPr>
          <p:cNvSpPr>
            <a:spLocks noGrp="1"/>
          </p:cNvSpPr>
          <p:nvPr>
            <p:ph type="title"/>
          </p:nvPr>
        </p:nvSpPr>
        <p:spPr/>
        <p:txBody>
          <a:bodyPr/>
          <a:lstStyle/>
          <a:p>
            <a:r>
              <a:rPr lang="en-IN" dirty="0"/>
              <a:t>OpenMP: parallel loops</a:t>
            </a:r>
          </a:p>
        </p:txBody>
      </p:sp>
      <p:pic>
        <p:nvPicPr>
          <p:cNvPr id="3" name="Picture 2"/>
          <p:cNvPicPr>
            <a:picLocks noChangeAspect="1"/>
          </p:cNvPicPr>
          <p:nvPr/>
        </p:nvPicPr>
        <p:blipFill>
          <a:blip r:embed="rId2"/>
          <a:stretch>
            <a:fillRect/>
          </a:stretch>
        </p:blipFill>
        <p:spPr>
          <a:xfrm>
            <a:off x="1021430" y="1419726"/>
            <a:ext cx="6107857" cy="2006688"/>
          </a:xfrm>
          <a:prstGeom prst="rect">
            <a:avLst/>
          </a:prstGeom>
        </p:spPr>
      </p:pic>
      <p:pic>
        <p:nvPicPr>
          <p:cNvPr id="4" name="Picture 3"/>
          <p:cNvPicPr>
            <a:picLocks noChangeAspect="1"/>
          </p:cNvPicPr>
          <p:nvPr/>
        </p:nvPicPr>
        <p:blipFill>
          <a:blip r:embed="rId3"/>
          <a:stretch>
            <a:fillRect/>
          </a:stretch>
        </p:blipFill>
        <p:spPr>
          <a:xfrm>
            <a:off x="1021431" y="3382058"/>
            <a:ext cx="9794958" cy="387522"/>
          </a:xfrm>
          <a:prstGeom prst="rect">
            <a:avLst/>
          </a:prstGeom>
        </p:spPr>
      </p:pic>
      <p:pic>
        <p:nvPicPr>
          <p:cNvPr id="8" name="Picture 7"/>
          <p:cNvPicPr>
            <a:picLocks noChangeAspect="1"/>
          </p:cNvPicPr>
          <p:nvPr/>
        </p:nvPicPr>
        <p:blipFill>
          <a:blip r:embed="rId4"/>
          <a:stretch>
            <a:fillRect/>
          </a:stretch>
        </p:blipFill>
        <p:spPr>
          <a:xfrm>
            <a:off x="935204" y="5856621"/>
            <a:ext cx="10418595" cy="579088"/>
          </a:xfrm>
          <a:prstGeom prst="rect">
            <a:avLst/>
          </a:prstGeom>
        </p:spPr>
      </p:pic>
      <p:pic>
        <p:nvPicPr>
          <p:cNvPr id="9" name="Picture 8"/>
          <p:cNvPicPr>
            <a:picLocks noChangeAspect="1"/>
          </p:cNvPicPr>
          <p:nvPr/>
        </p:nvPicPr>
        <p:blipFill>
          <a:blip r:embed="rId5"/>
          <a:stretch>
            <a:fillRect/>
          </a:stretch>
        </p:blipFill>
        <p:spPr>
          <a:xfrm>
            <a:off x="1021431" y="3900988"/>
            <a:ext cx="5535781" cy="2140576"/>
          </a:xfrm>
          <a:prstGeom prst="rect">
            <a:avLst/>
          </a:prstGeom>
        </p:spPr>
      </p:pic>
    </p:spTree>
    <p:extLst>
      <p:ext uri="{BB962C8B-B14F-4D97-AF65-F5344CB8AC3E}">
        <p14:creationId xmlns:p14="http://schemas.microsoft.com/office/powerpoint/2010/main" val="56380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1A4E-6D67-1B6B-FFF7-66F6CAEA8FFF}"/>
              </a:ext>
            </a:extLst>
          </p:cNvPr>
          <p:cNvSpPr>
            <a:spLocks noGrp="1"/>
          </p:cNvSpPr>
          <p:nvPr>
            <p:ph type="title"/>
          </p:nvPr>
        </p:nvSpPr>
        <p:spPr/>
        <p:txBody>
          <a:bodyPr/>
          <a:lstStyle/>
          <a:p>
            <a:r>
              <a:rPr lang="en-IN" dirty="0"/>
              <a:t>OpenMP: parallel loops</a:t>
            </a:r>
          </a:p>
        </p:txBody>
      </p:sp>
      <p:sp>
        <p:nvSpPr>
          <p:cNvPr id="3" name="Content Placeholder 2">
            <a:extLst>
              <a:ext uri="{FF2B5EF4-FFF2-40B4-BE49-F238E27FC236}">
                <a16:creationId xmlns:a16="http://schemas.microsoft.com/office/drawing/2014/main" id="{4CE0FEA5-D75A-FC03-FD71-27D4B99AA75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57BF4EB-9F78-5B22-CE58-30FDC8DA9199}"/>
              </a:ext>
            </a:extLst>
          </p:cNvPr>
          <p:cNvPicPr>
            <a:picLocks noChangeAspect="1"/>
          </p:cNvPicPr>
          <p:nvPr/>
        </p:nvPicPr>
        <p:blipFill>
          <a:blip r:embed="rId2"/>
          <a:stretch>
            <a:fillRect/>
          </a:stretch>
        </p:blipFill>
        <p:spPr>
          <a:xfrm>
            <a:off x="838200" y="1825625"/>
            <a:ext cx="6725263" cy="4351338"/>
          </a:xfrm>
          <a:prstGeom prst="rect">
            <a:avLst/>
          </a:prstGeom>
        </p:spPr>
      </p:pic>
    </p:spTree>
    <p:extLst>
      <p:ext uri="{BB962C8B-B14F-4D97-AF65-F5344CB8AC3E}">
        <p14:creationId xmlns:p14="http://schemas.microsoft.com/office/powerpoint/2010/main" val="2488927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D2B78-E243-EC7C-E807-FAD1900ED7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E66EC9-C570-DE89-53D7-D7B4D83B909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A5EB36A-F73F-1291-B29B-9922F2F1CAFC}"/>
              </a:ext>
            </a:extLst>
          </p:cNvPr>
          <p:cNvPicPr>
            <a:picLocks noChangeAspect="1"/>
          </p:cNvPicPr>
          <p:nvPr/>
        </p:nvPicPr>
        <p:blipFill>
          <a:blip r:embed="rId2"/>
          <a:stretch>
            <a:fillRect/>
          </a:stretch>
        </p:blipFill>
        <p:spPr>
          <a:xfrm>
            <a:off x="1261872" y="976857"/>
            <a:ext cx="8213489" cy="4650874"/>
          </a:xfrm>
          <a:prstGeom prst="rect">
            <a:avLst/>
          </a:prstGeom>
        </p:spPr>
      </p:pic>
    </p:spTree>
    <p:extLst>
      <p:ext uri="{BB962C8B-B14F-4D97-AF65-F5344CB8AC3E}">
        <p14:creationId xmlns:p14="http://schemas.microsoft.com/office/powerpoint/2010/main" val="1315412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30071-D627-EB8C-6AD0-7D71A0E95A0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9511F5-A54E-FD57-343A-1A75572402B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20D93B3-3ACB-CB39-5F27-FDD16A68B774}"/>
              </a:ext>
            </a:extLst>
          </p:cNvPr>
          <p:cNvPicPr>
            <a:picLocks noChangeAspect="1"/>
          </p:cNvPicPr>
          <p:nvPr/>
        </p:nvPicPr>
        <p:blipFill>
          <a:blip r:embed="rId2"/>
          <a:stretch>
            <a:fillRect/>
          </a:stretch>
        </p:blipFill>
        <p:spPr>
          <a:xfrm>
            <a:off x="1261872" y="429091"/>
            <a:ext cx="7495642" cy="5331629"/>
          </a:xfrm>
          <a:prstGeom prst="rect">
            <a:avLst/>
          </a:prstGeom>
        </p:spPr>
      </p:pic>
    </p:spTree>
    <p:extLst>
      <p:ext uri="{BB962C8B-B14F-4D97-AF65-F5344CB8AC3E}">
        <p14:creationId xmlns:p14="http://schemas.microsoft.com/office/powerpoint/2010/main" val="2461490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5DA4-B834-75F9-7AF8-E32794992E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C18863-3B85-D587-8CB2-C37C91CCD6B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C534ACD-07A5-798E-3024-CEA9998F2852}"/>
              </a:ext>
            </a:extLst>
          </p:cNvPr>
          <p:cNvPicPr>
            <a:picLocks noChangeAspect="1"/>
          </p:cNvPicPr>
          <p:nvPr/>
        </p:nvPicPr>
        <p:blipFill>
          <a:blip r:embed="rId2"/>
          <a:stretch>
            <a:fillRect/>
          </a:stretch>
        </p:blipFill>
        <p:spPr>
          <a:xfrm>
            <a:off x="2334768" y="917256"/>
            <a:ext cx="6364169" cy="5262881"/>
          </a:xfrm>
          <a:prstGeom prst="rect">
            <a:avLst/>
          </a:prstGeom>
        </p:spPr>
      </p:pic>
    </p:spTree>
    <p:extLst>
      <p:ext uri="{BB962C8B-B14F-4D97-AF65-F5344CB8AC3E}">
        <p14:creationId xmlns:p14="http://schemas.microsoft.com/office/powerpoint/2010/main" val="1105583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1751-5066-30C6-326F-2328C5134E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C58DBC-539A-F7EB-3A1D-EC0894E7E0D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E0147D57-EEC3-14F1-2AD4-31E6A6B01049}"/>
              </a:ext>
            </a:extLst>
          </p:cNvPr>
          <p:cNvPicPr>
            <a:picLocks noChangeAspect="1"/>
          </p:cNvPicPr>
          <p:nvPr/>
        </p:nvPicPr>
        <p:blipFill>
          <a:blip r:embed="rId2"/>
          <a:stretch>
            <a:fillRect/>
          </a:stretch>
        </p:blipFill>
        <p:spPr>
          <a:xfrm>
            <a:off x="3199440" y="467197"/>
            <a:ext cx="5817504" cy="5232563"/>
          </a:xfrm>
          <a:prstGeom prst="rect">
            <a:avLst/>
          </a:prstGeom>
        </p:spPr>
      </p:pic>
    </p:spTree>
    <p:extLst>
      <p:ext uri="{BB962C8B-B14F-4D97-AF65-F5344CB8AC3E}">
        <p14:creationId xmlns:p14="http://schemas.microsoft.com/office/powerpoint/2010/main" val="21784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E4E16-1FE2-9965-EC50-D5BDC5262D6D}"/>
              </a:ext>
            </a:extLst>
          </p:cNvPr>
          <p:cNvSpPr>
            <a:spLocks noGrp="1"/>
          </p:cNvSpPr>
          <p:nvPr>
            <p:ph type="title"/>
          </p:nvPr>
        </p:nvSpPr>
        <p:spPr/>
        <p:txBody>
          <a:bodyPr/>
          <a:lstStyle/>
          <a:p>
            <a:r>
              <a:rPr lang="en-IN" dirty="0"/>
              <a:t>The Idea of OpenMP</a:t>
            </a:r>
          </a:p>
        </p:txBody>
      </p:sp>
      <p:sp>
        <p:nvSpPr>
          <p:cNvPr id="3" name="Content Placeholder 2">
            <a:extLst>
              <a:ext uri="{FF2B5EF4-FFF2-40B4-BE49-F238E27FC236}">
                <a16:creationId xmlns:a16="http://schemas.microsoft.com/office/drawing/2014/main" id="{E654F741-AC44-DAA1-ED51-32523C261E15}"/>
              </a:ext>
            </a:extLst>
          </p:cNvPr>
          <p:cNvSpPr>
            <a:spLocks noGrp="1"/>
          </p:cNvSpPr>
          <p:nvPr>
            <p:ph idx="1"/>
          </p:nvPr>
        </p:nvSpPr>
        <p:spPr/>
        <p:txBody>
          <a:bodyPr>
            <a:normAutofit fontScale="92500" lnSpcReduction="10000"/>
          </a:bodyPr>
          <a:lstStyle/>
          <a:p>
            <a:pPr algn="just"/>
            <a:r>
              <a:rPr lang="en-US" dirty="0"/>
              <a:t>The program starts as a single thread of execution, just like a sequential program</a:t>
            </a:r>
          </a:p>
          <a:p>
            <a:pPr algn="just"/>
            <a:r>
              <a:rPr lang="en-US" dirty="0"/>
              <a:t>The thread that executes this code is referred to as the </a:t>
            </a:r>
            <a:r>
              <a:rPr lang="en-US" i="1" dirty="0">
                <a:solidFill>
                  <a:srgbClr val="FF0000"/>
                </a:solidFill>
              </a:rPr>
              <a:t>initial thread</a:t>
            </a:r>
          </a:p>
          <a:p>
            <a:pPr algn="just"/>
            <a:r>
              <a:rPr lang="en-US" dirty="0"/>
              <a:t>Whenever an OpenMP parallel construct is encountered by a thread while it is executing the program, it </a:t>
            </a:r>
            <a:r>
              <a:rPr lang="en-US" i="1" dirty="0">
                <a:solidFill>
                  <a:srgbClr val="FF0000"/>
                </a:solidFill>
              </a:rPr>
              <a:t>creates a team of threads </a:t>
            </a:r>
            <a:r>
              <a:rPr lang="en-US" dirty="0"/>
              <a:t>(this is the fork)</a:t>
            </a:r>
          </a:p>
          <a:p>
            <a:pPr algn="just"/>
            <a:r>
              <a:rPr lang="en-US" dirty="0"/>
              <a:t>It becomes the master of the team, and collaborates with the other members of the team to execute the code dynamically enclosed by the construct</a:t>
            </a:r>
          </a:p>
          <a:p>
            <a:pPr algn="just"/>
            <a:r>
              <a:rPr lang="en-US" dirty="0"/>
              <a:t>At the end of the construct, only the original thread, or master of the team, continues; all others terminate (this is the join)</a:t>
            </a:r>
          </a:p>
          <a:p>
            <a:pPr algn="just"/>
            <a:r>
              <a:rPr lang="en-US" dirty="0"/>
              <a:t>Each portion of code enclosed by a parallel construct is called a </a:t>
            </a:r>
            <a:r>
              <a:rPr lang="en-US" i="1" dirty="0">
                <a:solidFill>
                  <a:srgbClr val="FF0000"/>
                </a:solidFill>
              </a:rPr>
              <a:t>parallel region</a:t>
            </a:r>
            <a:endParaRPr lang="en-IN" i="1" dirty="0">
              <a:solidFill>
                <a:srgbClr val="FF0000"/>
              </a:solidFill>
            </a:endParaRPr>
          </a:p>
        </p:txBody>
      </p:sp>
    </p:spTree>
    <p:extLst>
      <p:ext uri="{BB962C8B-B14F-4D97-AF65-F5344CB8AC3E}">
        <p14:creationId xmlns:p14="http://schemas.microsoft.com/office/powerpoint/2010/main" val="19152522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D8B9C-4DBA-1990-8BF3-4B4BFC82B90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7BE3BFD-2DDC-456D-4CB0-023331EE6AA3}"/>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73141AC3-5B75-9C0E-D7F2-CFBB7EA57B25}"/>
              </a:ext>
            </a:extLst>
          </p:cNvPr>
          <p:cNvPicPr>
            <a:picLocks noChangeAspect="1"/>
          </p:cNvPicPr>
          <p:nvPr/>
        </p:nvPicPr>
        <p:blipFill>
          <a:blip r:embed="rId2"/>
          <a:stretch>
            <a:fillRect/>
          </a:stretch>
        </p:blipFill>
        <p:spPr>
          <a:xfrm>
            <a:off x="1977049" y="262393"/>
            <a:ext cx="7880183" cy="6257494"/>
          </a:xfrm>
          <a:prstGeom prst="rect">
            <a:avLst/>
          </a:prstGeom>
        </p:spPr>
      </p:pic>
    </p:spTree>
    <p:extLst>
      <p:ext uri="{BB962C8B-B14F-4D97-AF65-F5344CB8AC3E}">
        <p14:creationId xmlns:p14="http://schemas.microsoft.com/office/powerpoint/2010/main" val="41374902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828B2-040E-41E5-975E-AF82626BF00A}"/>
              </a:ext>
            </a:extLst>
          </p:cNvPr>
          <p:cNvSpPr>
            <a:spLocks noGrp="1"/>
          </p:cNvSpPr>
          <p:nvPr>
            <p:ph idx="1"/>
          </p:nvPr>
        </p:nvSpPr>
        <p:spPr>
          <a:xfrm>
            <a:off x="191729" y="427704"/>
            <a:ext cx="10736826" cy="5752434"/>
          </a:xfrm>
        </p:spPr>
        <p:txBody>
          <a:bodyPr>
            <a:normAutofit/>
          </a:bodyPr>
          <a:lstStyle/>
          <a:p>
            <a:pPr marL="0" indent="0">
              <a:buNone/>
            </a:pPr>
            <a:r>
              <a:rPr lang="en-US" sz="2400" b="1" dirty="0"/>
              <a:t>The Sections Construct</a:t>
            </a:r>
          </a:p>
          <a:p>
            <a:r>
              <a:rPr lang="en-US" dirty="0"/>
              <a:t>The </a:t>
            </a:r>
            <a:r>
              <a:rPr lang="en-US" i="1" dirty="0"/>
              <a:t>sections construct </a:t>
            </a:r>
            <a:r>
              <a:rPr lang="en-US" dirty="0"/>
              <a:t>is the easiest way to get different threads to carry out different kinds of work, since it permits us to specify several different code regions, each of which will be executed by one of the threads.</a:t>
            </a:r>
            <a:endParaRPr lang="en-US" sz="2400" dirty="0"/>
          </a:p>
        </p:txBody>
      </p:sp>
      <p:pic>
        <p:nvPicPr>
          <p:cNvPr id="2" name="Picture 1">
            <a:extLst>
              <a:ext uri="{FF2B5EF4-FFF2-40B4-BE49-F238E27FC236}">
                <a16:creationId xmlns:a16="http://schemas.microsoft.com/office/drawing/2014/main" id="{F448F76D-CD9F-4ECA-AA58-6773965141F1}"/>
              </a:ext>
            </a:extLst>
          </p:cNvPr>
          <p:cNvPicPr>
            <a:picLocks noChangeAspect="1"/>
          </p:cNvPicPr>
          <p:nvPr/>
        </p:nvPicPr>
        <p:blipFill>
          <a:blip r:embed="rId2"/>
          <a:stretch>
            <a:fillRect/>
          </a:stretch>
        </p:blipFill>
        <p:spPr>
          <a:xfrm>
            <a:off x="589935" y="1904533"/>
            <a:ext cx="3982065" cy="3581868"/>
          </a:xfrm>
          <a:prstGeom prst="rect">
            <a:avLst/>
          </a:prstGeom>
        </p:spPr>
      </p:pic>
      <p:sp>
        <p:nvSpPr>
          <p:cNvPr id="4" name="TextBox 3">
            <a:extLst>
              <a:ext uri="{FF2B5EF4-FFF2-40B4-BE49-F238E27FC236}">
                <a16:creationId xmlns:a16="http://schemas.microsoft.com/office/drawing/2014/main" id="{DE1261D5-5DEC-4A28-BEDD-BA462DEB3988}"/>
              </a:ext>
            </a:extLst>
          </p:cNvPr>
          <p:cNvSpPr txBox="1"/>
          <p:nvPr/>
        </p:nvSpPr>
        <p:spPr>
          <a:xfrm>
            <a:off x="4572000" y="2956803"/>
            <a:ext cx="5751870" cy="1477328"/>
          </a:xfrm>
          <a:prstGeom prst="rect">
            <a:avLst/>
          </a:prstGeom>
          <a:noFill/>
        </p:spPr>
        <p:txBody>
          <a:bodyPr wrap="square" rtlCol="0">
            <a:spAutoFit/>
          </a:bodyPr>
          <a:lstStyle/>
          <a:p>
            <a:r>
              <a:rPr lang="en-US" b="1" dirty="0"/>
              <a:t>Two work-sharing loops in one parallel region </a:t>
            </a:r>
          </a:p>
          <a:p>
            <a:pPr marL="285750" indent="-285750">
              <a:buFont typeface="Arial" panose="020B0604020202020204" pitchFamily="34" charset="0"/>
              <a:buChar char="•"/>
            </a:pPr>
            <a:r>
              <a:rPr lang="en-US" dirty="0"/>
              <a:t>No guarantee that the distribution of iterations to threads is identical for both loops but the implied barrier ensures that results are available when needed.</a:t>
            </a:r>
          </a:p>
        </p:txBody>
      </p:sp>
    </p:spTree>
    <p:extLst>
      <p:ext uri="{BB962C8B-B14F-4D97-AF65-F5344CB8AC3E}">
        <p14:creationId xmlns:p14="http://schemas.microsoft.com/office/powerpoint/2010/main" val="40578315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34C73-150C-4CCA-ADBB-E976AD80555B}"/>
              </a:ext>
            </a:extLst>
          </p:cNvPr>
          <p:cNvSpPr>
            <a:spLocks noGrp="1"/>
          </p:cNvSpPr>
          <p:nvPr>
            <p:ph idx="1"/>
          </p:nvPr>
        </p:nvSpPr>
        <p:spPr>
          <a:xfrm>
            <a:off x="339213" y="147484"/>
            <a:ext cx="10323871" cy="6032654"/>
          </a:xfrm>
        </p:spPr>
        <p:txBody>
          <a:bodyPr>
            <a:normAutofit/>
          </a:bodyPr>
          <a:lstStyle/>
          <a:p>
            <a:pPr algn="just"/>
            <a:r>
              <a:rPr lang="en-US" dirty="0"/>
              <a:t>Each section must be a structured block of code that is independent of the other sections. </a:t>
            </a:r>
          </a:p>
          <a:p>
            <a:pPr algn="just"/>
            <a:r>
              <a:rPr lang="en-US" dirty="0"/>
              <a:t>At run time, the specified code blocks are executed by the threads in the team. Each thread executes one code block at a time, and each code block will be executed exactly once. </a:t>
            </a:r>
          </a:p>
          <a:p>
            <a:pPr algn="just"/>
            <a:r>
              <a:rPr lang="en-US" dirty="0"/>
              <a:t>If there are fewer threads than code blocks, some or all of the threads execute multiple code blocks.</a:t>
            </a:r>
          </a:p>
          <a:p>
            <a:pPr algn="just"/>
            <a:r>
              <a:rPr lang="en-US" dirty="0"/>
              <a:t>If there are fewer code blocks than threads, the remaining threads will be idle. </a:t>
            </a:r>
          </a:p>
          <a:p>
            <a:pPr algn="just"/>
            <a:r>
              <a:rPr lang="en-US" dirty="0"/>
              <a:t>The assignment of code blocks to threads is implementation-dependent.</a:t>
            </a:r>
          </a:p>
          <a:p>
            <a:pPr algn="just"/>
            <a:r>
              <a:rPr lang="en-US" dirty="0"/>
              <a:t>Commonly used to execute function or subroutine calls in parallel.</a:t>
            </a:r>
          </a:p>
          <a:p>
            <a:endParaRPr lang="en-US" dirty="0"/>
          </a:p>
        </p:txBody>
      </p:sp>
      <p:pic>
        <p:nvPicPr>
          <p:cNvPr id="4" name="Picture 3">
            <a:extLst>
              <a:ext uri="{FF2B5EF4-FFF2-40B4-BE49-F238E27FC236}">
                <a16:creationId xmlns:a16="http://schemas.microsoft.com/office/drawing/2014/main" id="{EF7A8FCA-A6D2-4E28-9F21-AF0C0F9AF198}"/>
              </a:ext>
            </a:extLst>
          </p:cNvPr>
          <p:cNvPicPr>
            <a:picLocks noChangeAspect="1"/>
          </p:cNvPicPr>
          <p:nvPr/>
        </p:nvPicPr>
        <p:blipFill>
          <a:blip r:embed="rId2"/>
          <a:stretch>
            <a:fillRect/>
          </a:stretch>
        </p:blipFill>
        <p:spPr>
          <a:xfrm>
            <a:off x="5501148" y="4198256"/>
            <a:ext cx="4070555" cy="1981882"/>
          </a:xfrm>
          <a:prstGeom prst="rect">
            <a:avLst/>
          </a:prstGeom>
        </p:spPr>
      </p:pic>
    </p:spTree>
    <p:extLst>
      <p:ext uri="{BB962C8B-B14F-4D97-AF65-F5344CB8AC3E}">
        <p14:creationId xmlns:p14="http://schemas.microsoft.com/office/powerpoint/2010/main" val="2554323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B56C86-B5B0-4A92-BDB8-C432BAF0131C}"/>
              </a:ext>
            </a:extLst>
          </p:cNvPr>
          <p:cNvSpPr>
            <a:spLocks noGrp="1"/>
          </p:cNvSpPr>
          <p:nvPr>
            <p:ph idx="1"/>
          </p:nvPr>
        </p:nvSpPr>
        <p:spPr>
          <a:xfrm>
            <a:off x="147485" y="560440"/>
            <a:ext cx="7079226" cy="5928850"/>
          </a:xfrm>
        </p:spPr>
        <p:txBody>
          <a:bodyPr>
            <a:normAutofit lnSpcReduction="10000"/>
          </a:bodyPr>
          <a:lstStyle/>
          <a:p>
            <a:pPr marL="0" indent="0">
              <a:buNone/>
            </a:pPr>
            <a:r>
              <a:rPr lang="en-US" b="1" dirty="0"/>
              <a:t>Example of parallel sections </a:t>
            </a:r>
          </a:p>
          <a:p>
            <a:pPr algn="just"/>
            <a:r>
              <a:rPr lang="en-US" dirty="0"/>
              <a:t> If two or more threads are available, one thread invokes </a:t>
            </a:r>
            <a:r>
              <a:rPr lang="en-US" dirty="0" err="1"/>
              <a:t>funcA</a:t>
            </a:r>
            <a:r>
              <a:rPr lang="en-US" dirty="0"/>
              <a:t>() and another thread calls </a:t>
            </a:r>
            <a:r>
              <a:rPr lang="en-US" dirty="0" err="1"/>
              <a:t>funcB</a:t>
            </a:r>
            <a:r>
              <a:rPr lang="en-US" dirty="0"/>
              <a:t>(). Any other threads are idle.</a:t>
            </a:r>
          </a:p>
          <a:p>
            <a:pPr algn="just"/>
            <a:r>
              <a:rPr lang="en-US" dirty="0"/>
              <a:t>This code fragment contains one sections construct, comprising two sections. </a:t>
            </a:r>
          </a:p>
          <a:p>
            <a:pPr algn="just"/>
            <a:r>
              <a:rPr lang="en-US" dirty="0"/>
              <a:t>This limits the parallelism to two threads.</a:t>
            </a:r>
          </a:p>
          <a:p>
            <a:pPr algn="just"/>
            <a:r>
              <a:rPr lang="en-US" dirty="0"/>
              <a:t> If two or more threads are available, function calls </a:t>
            </a:r>
            <a:r>
              <a:rPr lang="en-US" dirty="0" err="1"/>
              <a:t>funcA</a:t>
            </a:r>
            <a:r>
              <a:rPr lang="en-US" dirty="0"/>
              <a:t> and </a:t>
            </a:r>
            <a:r>
              <a:rPr lang="en-US" dirty="0" err="1"/>
              <a:t>funcB</a:t>
            </a:r>
            <a:r>
              <a:rPr lang="en-US" dirty="0"/>
              <a:t> are executed in parallel.</a:t>
            </a:r>
          </a:p>
          <a:p>
            <a:pPr algn="just"/>
            <a:r>
              <a:rPr lang="en-US" dirty="0"/>
              <a:t> If only one thread is available, both calls to </a:t>
            </a:r>
            <a:r>
              <a:rPr lang="en-US" dirty="0" err="1"/>
              <a:t>funcA</a:t>
            </a:r>
            <a:r>
              <a:rPr lang="en-US" dirty="0"/>
              <a:t> and </a:t>
            </a:r>
            <a:r>
              <a:rPr lang="en-US" dirty="0" err="1"/>
              <a:t>funcB</a:t>
            </a:r>
            <a:r>
              <a:rPr lang="en-US" dirty="0"/>
              <a:t> are executed, but in sequential order. </a:t>
            </a:r>
          </a:p>
          <a:p>
            <a:pPr algn="just"/>
            <a:r>
              <a:rPr lang="en-US" dirty="0"/>
              <a:t>One cannot make any assumption on the specific order in which section blocks are executed. </a:t>
            </a:r>
          </a:p>
          <a:p>
            <a:pPr algn="just"/>
            <a:r>
              <a:rPr lang="en-US" dirty="0"/>
              <a:t>Even if these calls are executed sequentially, because the directive is not in an active parallel region, </a:t>
            </a:r>
            <a:r>
              <a:rPr lang="en-US" dirty="0" err="1"/>
              <a:t>funcB</a:t>
            </a:r>
            <a:r>
              <a:rPr lang="en-US" dirty="0"/>
              <a:t> may be called before </a:t>
            </a:r>
            <a:r>
              <a:rPr lang="en-US" dirty="0" err="1"/>
              <a:t>funcA</a:t>
            </a:r>
            <a:r>
              <a:rPr lang="en-US" dirty="0"/>
              <a:t>.</a:t>
            </a:r>
          </a:p>
        </p:txBody>
      </p:sp>
      <p:pic>
        <p:nvPicPr>
          <p:cNvPr id="4" name="Picture 3">
            <a:extLst>
              <a:ext uri="{FF2B5EF4-FFF2-40B4-BE49-F238E27FC236}">
                <a16:creationId xmlns:a16="http://schemas.microsoft.com/office/drawing/2014/main" id="{7A3B82A4-D4F8-4C6C-BB84-E173DD0257B6}"/>
              </a:ext>
            </a:extLst>
          </p:cNvPr>
          <p:cNvPicPr>
            <a:picLocks noChangeAspect="1"/>
          </p:cNvPicPr>
          <p:nvPr/>
        </p:nvPicPr>
        <p:blipFill>
          <a:blip r:embed="rId2"/>
          <a:stretch>
            <a:fillRect/>
          </a:stretch>
        </p:blipFill>
        <p:spPr>
          <a:xfrm>
            <a:off x="7418439" y="1156980"/>
            <a:ext cx="3642851" cy="4417910"/>
          </a:xfrm>
          <a:prstGeom prst="rect">
            <a:avLst/>
          </a:prstGeom>
        </p:spPr>
      </p:pic>
    </p:spTree>
    <p:extLst>
      <p:ext uri="{BB962C8B-B14F-4D97-AF65-F5344CB8AC3E}">
        <p14:creationId xmlns:p14="http://schemas.microsoft.com/office/powerpoint/2010/main" val="1470550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A0D48-00A7-4B7E-B99F-0F6AF8DB56EC}"/>
              </a:ext>
            </a:extLst>
          </p:cNvPr>
          <p:cNvSpPr>
            <a:spLocks noGrp="1"/>
          </p:cNvSpPr>
          <p:nvPr>
            <p:ph idx="1"/>
          </p:nvPr>
        </p:nvSpPr>
        <p:spPr>
          <a:xfrm>
            <a:off x="398206" y="693174"/>
            <a:ext cx="10264878" cy="5486963"/>
          </a:xfrm>
        </p:spPr>
        <p:txBody>
          <a:bodyPr>
            <a:normAutofit/>
          </a:bodyPr>
          <a:lstStyle/>
          <a:p>
            <a:pPr marL="0" indent="0">
              <a:buNone/>
            </a:pPr>
            <a:r>
              <a:rPr lang="en-US" sz="2200" b="1" i="1" dirty="0"/>
              <a:t>Load-balancing </a:t>
            </a:r>
            <a:r>
              <a:rPr lang="en-US" sz="2200" b="1" dirty="0"/>
              <a:t>problem</a:t>
            </a:r>
          </a:p>
          <a:p>
            <a:pPr algn="just"/>
            <a:r>
              <a:rPr lang="en-US" dirty="0"/>
              <a:t>Depending on the type of work performed in the various code blocks and the number of threads used, this construct might lead to a </a:t>
            </a:r>
            <a:r>
              <a:rPr lang="en-US" i="1" dirty="0"/>
              <a:t>load-balancing </a:t>
            </a:r>
            <a:r>
              <a:rPr lang="en-US" dirty="0"/>
              <a:t>problem.</a:t>
            </a:r>
          </a:p>
          <a:p>
            <a:pPr algn="just"/>
            <a:r>
              <a:rPr lang="en-US" dirty="0"/>
              <a:t>This occurs when threads have different amounts of work to do and thus take different amounts of time to complete.</a:t>
            </a:r>
          </a:p>
          <a:p>
            <a:pPr algn="just"/>
            <a:r>
              <a:rPr lang="en-US" dirty="0"/>
              <a:t> A result of load imbalance is that some threads may wait a long time at the next barrier in the program, which means that the hardware resources are not being efficiently exploited. </a:t>
            </a:r>
          </a:p>
          <a:p>
            <a:pPr algn="just"/>
            <a:r>
              <a:rPr lang="en-US" dirty="0"/>
              <a:t>It may sometimes be possible to eliminate the barrier at the end of the construct but that does not overcome the fundamental problem of a load imbalance </a:t>
            </a:r>
            <a:r>
              <a:rPr lang="en-US" i="1" dirty="0"/>
              <a:t>within </a:t>
            </a:r>
            <a:r>
              <a:rPr lang="en-US" dirty="0"/>
              <a:t>the sections construct.</a:t>
            </a:r>
          </a:p>
        </p:txBody>
      </p:sp>
    </p:spTree>
    <p:extLst>
      <p:ext uri="{BB962C8B-B14F-4D97-AF65-F5344CB8AC3E}">
        <p14:creationId xmlns:p14="http://schemas.microsoft.com/office/powerpoint/2010/main" val="662752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B4929-4AEA-4964-85D7-09E00FC8ADCA}"/>
              </a:ext>
            </a:extLst>
          </p:cNvPr>
          <p:cNvSpPr>
            <a:spLocks noGrp="1"/>
          </p:cNvSpPr>
          <p:nvPr>
            <p:ph idx="1"/>
          </p:nvPr>
        </p:nvSpPr>
        <p:spPr>
          <a:xfrm>
            <a:off x="589935" y="575188"/>
            <a:ext cx="10397613" cy="5604950"/>
          </a:xfrm>
        </p:spPr>
        <p:txBody>
          <a:bodyPr/>
          <a:lstStyle/>
          <a:p>
            <a:pPr marL="0" indent="0">
              <a:buNone/>
            </a:pPr>
            <a:r>
              <a:rPr lang="en-US" b="1" dirty="0"/>
              <a:t>The Single Construct</a:t>
            </a:r>
          </a:p>
          <a:p>
            <a:pPr algn="just"/>
            <a:r>
              <a:rPr lang="en-US" dirty="0"/>
              <a:t>The </a:t>
            </a:r>
            <a:r>
              <a:rPr lang="en-US" i="1" dirty="0"/>
              <a:t>single construct </a:t>
            </a:r>
            <a:r>
              <a:rPr lang="en-US" dirty="0"/>
              <a:t>is associated with the structured block of code immediately following it and specifies that this block should be executed by one thread only.</a:t>
            </a:r>
          </a:p>
          <a:p>
            <a:pPr algn="just"/>
            <a:r>
              <a:rPr lang="en-US" dirty="0"/>
              <a:t>It does not state which thread should execute the code block; indeed, the thread chosen could vary from one run to another. </a:t>
            </a:r>
          </a:p>
          <a:p>
            <a:pPr algn="just"/>
            <a:r>
              <a:rPr lang="en-US" dirty="0"/>
              <a:t>This construct should be used when we do not care which thread executes this part of the application, as long as the work gets done by exactly one thread.</a:t>
            </a:r>
          </a:p>
          <a:p>
            <a:pPr algn="just"/>
            <a:r>
              <a:rPr lang="en-US" dirty="0"/>
              <a:t>The other threads wait at a barrier until the thread executing the single code block has completed.</a:t>
            </a:r>
          </a:p>
          <a:p>
            <a:pPr marL="0" indent="0">
              <a:buNone/>
            </a:pPr>
            <a:r>
              <a:rPr lang="en-US" b="1" i="1" dirty="0">
                <a:solidFill>
                  <a:srgbClr val="FF0000"/>
                </a:solidFill>
              </a:rPr>
              <a:t>Syntax: </a:t>
            </a:r>
          </a:p>
          <a:p>
            <a:pPr marL="0" indent="0">
              <a:buNone/>
            </a:pPr>
            <a:r>
              <a:rPr lang="en-US" b="1" dirty="0"/>
              <a:t>         </a:t>
            </a:r>
            <a:r>
              <a:rPr lang="en-US" b="1" dirty="0">
                <a:solidFill>
                  <a:srgbClr val="FF0000"/>
                </a:solidFill>
              </a:rPr>
              <a:t>#pragma </a:t>
            </a:r>
            <a:r>
              <a:rPr lang="en-US" b="1" dirty="0" err="1">
                <a:solidFill>
                  <a:srgbClr val="FF0000"/>
                </a:solidFill>
              </a:rPr>
              <a:t>omp</a:t>
            </a:r>
            <a:r>
              <a:rPr lang="en-US" b="1" dirty="0">
                <a:solidFill>
                  <a:srgbClr val="FF0000"/>
                </a:solidFill>
              </a:rPr>
              <a:t> single </a:t>
            </a:r>
            <a:r>
              <a:rPr lang="en-US" i="1" dirty="0">
                <a:solidFill>
                  <a:srgbClr val="FF0000"/>
                </a:solidFill>
              </a:rPr>
              <a:t>[clause[[,] clause]. . . ]             structured block</a:t>
            </a:r>
          </a:p>
          <a:p>
            <a:r>
              <a:rPr lang="en-US" dirty="0"/>
              <a:t>Only one thread executes the structured block</a:t>
            </a:r>
            <a:endParaRPr lang="en-US" dirty="0">
              <a:solidFill>
                <a:srgbClr val="FF0000"/>
              </a:solidFill>
            </a:endParaRPr>
          </a:p>
        </p:txBody>
      </p:sp>
    </p:spTree>
    <p:extLst>
      <p:ext uri="{BB962C8B-B14F-4D97-AF65-F5344CB8AC3E}">
        <p14:creationId xmlns:p14="http://schemas.microsoft.com/office/powerpoint/2010/main" val="1535765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D4372B-A9DC-4BCD-B67B-51176271FBF6}"/>
              </a:ext>
            </a:extLst>
          </p:cNvPr>
          <p:cNvSpPr>
            <a:spLocks noGrp="1"/>
          </p:cNvSpPr>
          <p:nvPr>
            <p:ph idx="1"/>
          </p:nvPr>
        </p:nvSpPr>
        <p:spPr>
          <a:xfrm>
            <a:off x="589935" y="398206"/>
            <a:ext cx="10191136" cy="5781931"/>
          </a:xfrm>
        </p:spPr>
        <p:txBody>
          <a:bodyPr>
            <a:normAutofit/>
          </a:bodyPr>
          <a:lstStyle/>
          <a:p>
            <a:pPr marL="0" indent="0">
              <a:buNone/>
            </a:pPr>
            <a:r>
              <a:rPr lang="en-US" b="1" dirty="0">
                <a:solidFill>
                  <a:schemeClr val="accent1">
                    <a:lumMod val="75000"/>
                  </a:schemeClr>
                </a:solidFill>
              </a:rPr>
              <a:t>Example of the single construct </a:t>
            </a:r>
          </a:p>
          <a:p>
            <a:r>
              <a:rPr lang="en-US" dirty="0"/>
              <a:t>Only one thread initializes the shared variable a. This variable is then used to initialize vector b in the parallelized for-loop</a:t>
            </a:r>
          </a:p>
        </p:txBody>
      </p:sp>
      <p:sp>
        <p:nvSpPr>
          <p:cNvPr id="5" name="TextBox 4">
            <a:extLst>
              <a:ext uri="{FF2B5EF4-FFF2-40B4-BE49-F238E27FC236}">
                <a16:creationId xmlns:a16="http://schemas.microsoft.com/office/drawing/2014/main" id="{F9252D49-FDA5-4FBD-AD58-E2FE97BFF34E}"/>
              </a:ext>
            </a:extLst>
          </p:cNvPr>
          <p:cNvSpPr txBox="1"/>
          <p:nvPr/>
        </p:nvSpPr>
        <p:spPr>
          <a:xfrm>
            <a:off x="2873477" y="1635424"/>
            <a:ext cx="6445045" cy="5355312"/>
          </a:xfrm>
          <a:prstGeom prst="rect">
            <a:avLst/>
          </a:prstGeom>
          <a:noFill/>
        </p:spPr>
        <p:txBody>
          <a:bodyPr wrap="square" rtlCol="0">
            <a:spAutoFit/>
          </a:bodyPr>
          <a:lstStyle/>
          <a:p>
            <a:r>
              <a:rPr lang="en-US" dirty="0"/>
              <a:t>#pragma </a:t>
            </a:r>
            <a:r>
              <a:rPr lang="en-US" dirty="0" err="1"/>
              <a:t>omp</a:t>
            </a:r>
            <a:r>
              <a:rPr lang="en-US" dirty="0"/>
              <a:t> parallel shared(</a:t>
            </a:r>
            <a:r>
              <a:rPr lang="en-US" dirty="0" err="1"/>
              <a:t>a,b</a:t>
            </a:r>
            <a:r>
              <a:rPr lang="en-US" dirty="0"/>
              <a:t>) private(</a:t>
            </a:r>
            <a:r>
              <a:rPr lang="en-US" dirty="0" err="1"/>
              <a:t>i</a:t>
            </a:r>
            <a:r>
              <a:rPr lang="en-US" dirty="0"/>
              <a:t>)</a:t>
            </a:r>
          </a:p>
          <a:p>
            <a:r>
              <a:rPr lang="en-US" dirty="0"/>
              <a:t>{</a:t>
            </a:r>
          </a:p>
          <a:p>
            <a:r>
              <a:rPr lang="en-US" dirty="0"/>
              <a:t>#pragma </a:t>
            </a:r>
            <a:r>
              <a:rPr lang="en-US" dirty="0" err="1"/>
              <a:t>omp</a:t>
            </a:r>
            <a:r>
              <a:rPr lang="en-US" dirty="0"/>
              <a:t> single</a:t>
            </a:r>
          </a:p>
          <a:p>
            <a:r>
              <a:rPr lang="en-US" dirty="0"/>
              <a:t>{</a:t>
            </a:r>
          </a:p>
          <a:p>
            <a:r>
              <a:rPr lang="en-US" dirty="0"/>
              <a:t>a = 10;</a:t>
            </a:r>
          </a:p>
          <a:p>
            <a:r>
              <a:rPr lang="en-US" dirty="0" err="1"/>
              <a:t>printf</a:t>
            </a:r>
            <a:r>
              <a:rPr lang="en-US" dirty="0"/>
              <a:t>("Single construct executed by thread %d\n",</a:t>
            </a:r>
          </a:p>
          <a:p>
            <a:r>
              <a:rPr lang="en-US" dirty="0"/>
              <a:t>                </a:t>
            </a:r>
            <a:r>
              <a:rPr lang="en-US" dirty="0" err="1"/>
              <a:t>omp_get_thread_num</a:t>
            </a:r>
            <a:r>
              <a:rPr lang="en-US" dirty="0"/>
              <a:t>());</a:t>
            </a:r>
          </a:p>
          <a:p>
            <a:r>
              <a:rPr lang="en-US" dirty="0"/>
              <a:t>}</a:t>
            </a:r>
          </a:p>
          <a:p>
            <a:endParaRPr lang="en-US" dirty="0"/>
          </a:p>
          <a:p>
            <a:r>
              <a:rPr lang="en-US" dirty="0">
                <a:solidFill>
                  <a:schemeClr val="accent1">
                    <a:lumMod val="75000"/>
                  </a:schemeClr>
                </a:solidFill>
              </a:rPr>
              <a:t>/* A barrier is automatically inserted here </a:t>
            </a:r>
            <a:r>
              <a:rPr lang="en-US" dirty="0"/>
              <a:t>*/</a:t>
            </a:r>
          </a:p>
          <a:p>
            <a:r>
              <a:rPr lang="en-US" dirty="0"/>
              <a:t>#pragma </a:t>
            </a:r>
            <a:r>
              <a:rPr lang="en-US" dirty="0" err="1"/>
              <a:t>omp</a:t>
            </a:r>
            <a:r>
              <a:rPr lang="en-US" dirty="0"/>
              <a:t> for</a:t>
            </a:r>
          </a:p>
          <a:p>
            <a:r>
              <a:rPr lang="nn-NO" dirty="0"/>
              <a:t>for (i=0; i&lt;n; i++)</a:t>
            </a:r>
          </a:p>
          <a:p>
            <a:r>
              <a:rPr lang="en-US" dirty="0"/>
              <a:t>b[</a:t>
            </a:r>
            <a:r>
              <a:rPr lang="en-US" dirty="0" err="1"/>
              <a:t>i</a:t>
            </a:r>
            <a:r>
              <a:rPr lang="en-US" dirty="0"/>
              <a:t>] = a;</a:t>
            </a:r>
          </a:p>
          <a:p>
            <a:r>
              <a:rPr lang="en-US" dirty="0"/>
              <a:t>} </a:t>
            </a:r>
            <a:r>
              <a:rPr lang="en-US" dirty="0">
                <a:solidFill>
                  <a:schemeClr val="accent1">
                    <a:lumMod val="75000"/>
                  </a:schemeClr>
                </a:solidFill>
              </a:rPr>
              <a:t>/*-- End of parallel region --*/</a:t>
            </a:r>
          </a:p>
          <a:p>
            <a:endParaRPr lang="en-US" dirty="0">
              <a:solidFill>
                <a:schemeClr val="accent1">
                  <a:lumMod val="75000"/>
                </a:schemeClr>
              </a:solidFill>
            </a:endParaRPr>
          </a:p>
          <a:p>
            <a:r>
              <a:rPr lang="en-US" dirty="0" err="1"/>
              <a:t>printf</a:t>
            </a:r>
            <a:r>
              <a:rPr lang="en-US" dirty="0"/>
              <a:t>("After the parallel region:\n");</a:t>
            </a:r>
          </a:p>
          <a:p>
            <a:r>
              <a:rPr lang="nn-NO" dirty="0"/>
              <a:t>for (i=0; i&lt;n; i++)</a:t>
            </a:r>
          </a:p>
          <a:p>
            <a:r>
              <a:rPr lang="en-US" dirty="0" err="1"/>
              <a:t>printf</a:t>
            </a:r>
            <a:r>
              <a:rPr lang="en-US" dirty="0"/>
              <a:t>("b[%d] = %d\n",</a:t>
            </a:r>
            <a:r>
              <a:rPr lang="en-US" dirty="0" err="1"/>
              <a:t>i,b</a:t>
            </a:r>
            <a:r>
              <a:rPr lang="en-US" dirty="0"/>
              <a:t>[</a:t>
            </a:r>
            <a:r>
              <a:rPr lang="en-US" dirty="0" err="1"/>
              <a:t>i</a:t>
            </a:r>
            <a:r>
              <a:rPr lang="en-US" dirty="0"/>
              <a:t>]);</a:t>
            </a:r>
          </a:p>
          <a:p>
            <a:endParaRPr lang="en-US" dirty="0"/>
          </a:p>
        </p:txBody>
      </p:sp>
    </p:spTree>
    <p:extLst>
      <p:ext uri="{BB962C8B-B14F-4D97-AF65-F5344CB8AC3E}">
        <p14:creationId xmlns:p14="http://schemas.microsoft.com/office/powerpoint/2010/main" val="10068061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9B08D-A149-46C3-BE8F-152097E886D2}"/>
              </a:ext>
            </a:extLst>
          </p:cNvPr>
          <p:cNvSpPr>
            <a:spLocks noGrp="1"/>
          </p:cNvSpPr>
          <p:nvPr>
            <p:ph idx="1"/>
          </p:nvPr>
        </p:nvSpPr>
        <p:spPr>
          <a:xfrm>
            <a:off x="442452" y="486698"/>
            <a:ext cx="10073148" cy="5693440"/>
          </a:xfrm>
        </p:spPr>
        <p:txBody>
          <a:bodyPr>
            <a:normAutofit/>
          </a:bodyPr>
          <a:lstStyle/>
          <a:p>
            <a:pPr algn="just"/>
            <a:r>
              <a:rPr lang="en-US" dirty="0"/>
              <a:t>A barrier is essential before the </a:t>
            </a:r>
            <a:r>
              <a:rPr lang="en-US" b="1" i="1" dirty="0">
                <a:solidFill>
                  <a:schemeClr val="accent1">
                    <a:lumMod val="75000"/>
                  </a:schemeClr>
                </a:solidFill>
              </a:rPr>
              <a:t>#pragma </a:t>
            </a:r>
            <a:r>
              <a:rPr lang="en-US" b="1" i="1" dirty="0" err="1">
                <a:solidFill>
                  <a:schemeClr val="accent1">
                    <a:lumMod val="75000"/>
                  </a:schemeClr>
                </a:solidFill>
              </a:rPr>
              <a:t>omp</a:t>
            </a:r>
            <a:r>
              <a:rPr lang="en-US" b="1" i="1" dirty="0">
                <a:solidFill>
                  <a:schemeClr val="accent1">
                    <a:lumMod val="75000"/>
                  </a:schemeClr>
                </a:solidFill>
              </a:rPr>
              <a:t> for </a:t>
            </a:r>
            <a:r>
              <a:rPr lang="en-US" dirty="0"/>
              <a:t>loop. Without such a barrier, some threads would begin to assign values to elements of b before a has been assigned a value</a:t>
            </a:r>
          </a:p>
          <a:p>
            <a:pPr algn="just"/>
            <a:r>
              <a:rPr lang="en-US" dirty="0"/>
              <a:t>Every thread would write the same value of 10 to the same variable a. However, this approach raises a hardware issue. </a:t>
            </a:r>
          </a:p>
          <a:p>
            <a:pPr lvl="1" algn="just">
              <a:lnSpc>
                <a:spcPct val="100000"/>
              </a:lnSpc>
            </a:pPr>
            <a:r>
              <a:rPr lang="en-US" dirty="0"/>
              <a:t>Depending on the data type, the processor details, and the compiler behavior, the write to memory might be translated into a sequence of store instructions, each store writing a subset of the variable.</a:t>
            </a:r>
          </a:p>
          <a:p>
            <a:pPr lvl="1" algn="just">
              <a:lnSpc>
                <a:spcPct val="100000"/>
              </a:lnSpc>
            </a:pPr>
            <a:endParaRPr lang="en-US" dirty="0"/>
          </a:p>
          <a:p>
            <a:pPr lvl="1" algn="just">
              <a:lnSpc>
                <a:spcPct val="100000"/>
              </a:lnSpc>
            </a:pPr>
            <a:r>
              <a:rPr lang="en-US" dirty="0">
                <a:solidFill>
                  <a:schemeClr val="accent1">
                    <a:lumMod val="75000"/>
                  </a:schemeClr>
                </a:solidFill>
              </a:rPr>
              <a:t>Example: </a:t>
            </a:r>
            <a:r>
              <a:rPr lang="en-US" dirty="0"/>
              <a:t>A variable 8 bytes long might be written to memory through 2 store instructions of 4 bytes each</a:t>
            </a:r>
          </a:p>
          <a:p>
            <a:pPr lvl="1" algn="just">
              <a:lnSpc>
                <a:spcPct val="100000"/>
              </a:lnSpc>
            </a:pPr>
            <a:endParaRPr lang="en-US" dirty="0"/>
          </a:p>
          <a:p>
            <a:pPr lvl="1" algn="just">
              <a:lnSpc>
                <a:spcPct val="100000"/>
              </a:lnSpc>
            </a:pPr>
            <a:r>
              <a:rPr lang="en-US" dirty="0"/>
              <a:t>Multiple threads could do this at the same time, resulting in an arbitrary combination of bytes in memory.</a:t>
            </a:r>
          </a:p>
          <a:p>
            <a:pPr lvl="1" algn="just">
              <a:lnSpc>
                <a:spcPct val="100000"/>
              </a:lnSpc>
            </a:pPr>
            <a:r>
              <a:rPr lang="en-US" dirty="0"/>
              <a:t>This issue is also related to the memory consistency model.</a:t>
            </a:r>
          </a:p>
          <a:p>
            <a:pPr lvl="1">
              <a:lnSpc>
                <a:spcPct val="100000"/>
              </a:lnSpc>
            </a:pPr>
            <a:r>
              <a:rPr lang="en-US" dirty="0"/>
              <a:t>Moreover, multiple stores to the same memory address are bad for performance</a:t>
            </a:r>
          </a:p>
        </p:txBody>
      </p:sp>
    </p:spTree>
    <p:extLst>
      <p:ext uri="{BB962C8B-B14F-4D97-AF65-F5344CB8AC3E}">
        <p14:creationId xmlns:p14="http://schemas.microsoft.com/office/powerpoint/2010/main" val="30814712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DBDFDC-15A4-4D8F-9D5C-372556C8CA09}"/>
              </a:ext>
            </a:extLst>
          </p:cNvPr>
          <p:cNvSpPr>
            <a:spLocks noGrp="1"/>
          </p:cNvSpPr>
          <p:nvPr>
            <p:ph idx="1"/>
          </p:nvPr>
        </p:nvSpPr>
        <p:spPr>
          <a:xfrm>
            <a:off x="516194" y="501446"/>
            <a:ext cx="10515600" cy="5678692"/>
          </a:xfrm>
        </p:spPr>
        <p:txBody>
          <a:bodyPr>
            <a:normAutofit fontScale="92500" lnSpcReduction="20000"/>
          </a:bodyPr>
          <a:lstStyle/>
          <a:p>
            <a:pPr marL="0" indent="0">
              <a:buNone/>
            </a:pPr>
            <a:r>
              <a:rPr lang="en-US" sz="2600" b="1" dirty="0">
                <a:solidFill>
                  <a:schemeClr val="accent1">
                    <a:lumMod val="75000"/>
                  </a:schemeClr>
                </a:solidFill>
              </a:rPr>
              <a:t>Combined Parallel Work-Sharing Constructs</a:t>
            </a:r>
          </a:p>
          <a:p>
            <a:r>
              <a:rPr lang="en-US" dirty="0"/>
              <a:t>They are shortcuts that can be used when a parallel region comprises precisely one work-sharing construct, that is, the work sharing region includes all the code in the parallel region.</a:t>
            </a:r>
          </a:p>
          <a:p>
            <a:r>
              <a:rPr lang="en-US" dirty="0"/>
              <a:t>The combined parallel work-sharing constructs allow certain clauses that are supported by both the parallel construct and the workshare construct. </a:t>
            </a:r>
          </a:p>
          <a:p>
            <a:pPr marL="0" indent="0">
              <a:buNone/>
            </a:pPr>
            <a:r>
              <a:rPr lang="en-US" dirty="0">
                <a:solidFill>
                  <a:schemeClr val="accent1">
                    <a:lumMod val="75000"/>
                  </a:schemeClr>
                </a:solidFill>
              </a:rPr>
              <a:t>      #pragma </a:t>
            </a:r>
            <a:r>
              <a:rPr lang="en-US" dirty="0" err="1">
                <a:solidFill>
                  <a:schemeClr val="accent1">
                    <a:lumMod val="75000"/>
                  </a:schemeClr>
                </a:solidFill>
              </a:rPr>
              <a:t>omp</a:t>
            </a:r>
            <a:r>
              <a:rPr lang="en-US" dirty="0">
                <a:solidFill>
                  <a:schemeClr val="accent1">
                    <a:lumMod val="75000"/>
                  </a:schemeClr>
                </a:solidFill>
              </a:rPr>
              <a:t> parallel</a:t>
            </a:r>
          </a:p>
          <a:p>
            <a:pPr marL="0" indent="0">
              <a:buNone/>
            </a:pPr>
            <a:r>
              <a:rPr lang="en-US" dirty="0">
                <a:solidFill>
                  <a:schemeClr val="accent1">
                    <a:lumMod val="75000"/>
                  </a:schemeClr>
                </a:solidFill>
              </a:rPr>
              <a:t>      {</a:t>
            </a:r>
          </a:p>
          <a:p>
            <a:pPr marL="0" indent="0">
              <a:buNone/>
            </a:pPr>
            <a:r>
              <a:rPr lang="en-US" dirty="0">
                <a:solidFill>
                  <a:schemeClr val="accent1">
                    <a:lumMod val="75000"/>
                  </a:schemeClr>
                </a:solidFill>
              </a:rPr>
              <a:t>           #pragma </a:t>
            </a:r>
            <a:r>
              <a:rPr lang="en-US" dirty="0" err="1">
                <a:solidFill>
                  <a:schemeClr val="accent1">
                    <a:lumMod val="75000"/>
                  </a:schemeClr>
                </a:solidFill>
              </a:rPr>
              <a:t>omp</a:t>
            </a:r>
            <a:r>
              <a:rPr lang="en-US" dirty="0">
                <a:solidFill>
                  <a:schemeClr val="accent1">
                    <a:lumMod val="75000"/>
                  </a:schemeClr>
                </a:solidFill>
              </a:rPr>
              <a:t> for</a:t>
            </a:r>
          </a:p>
          <a:p>
            <a:pPr marL="0" indent="0">
              <a:buNone/>
            </a:pPr>
            <a:r>
              <a:rPr lang="en-US" dirty="0">
                <a:solidFill>
                  <a:schemeClr val="accent1">
                    <a:lumMod val="75000"/>
                  </a:schemeClr>
                </a:solidFill>
              </a:rPr>
              <a:t>            for (.....)</a:t>
            </a:r>
          </a:p>
          <a:p>
            <a:pPr marL="0" indent="0">
              <a:buNone/>
            </a:pPr>
            <a:r>
              <a:rPr lang="en-US" dirty="0">
                <a:solidFill>
                  <a:schemeClr val="accent1">
                    <a:lumMod val="75000"/>
                  </a:schemeClr>
                </a:solidFill>
              </a:rPr>
              <a:t>           }</a:t>
            </a:r>
          </a:p>
          <a:p>
            <a:pPr marL="0" indent="0">
              <a:buNone/>
            </a:pPr>
            <a:r>
              <a:rPr lang="en-US" dirty="0"/>
              <a:t> </a:t>
            </a:r>
            <a:r>
              <a:rPr lang="en-US" b="1" dirty="0"/>
              <a:t>A single work-sharing loop in a parallel region </a:t>
            </a:r>
            <a:r>
              <a:rPr lang="en-US" dirty="0"/>
              <a:t>– For cases like this OpenMP provides a shortcut.</a:t>
            </a:r>
          </a:p>
          <a:p>
            <a:pPr marL="0" indent="0">
              <a:buNone/>
            </a:pPr>
            <a:r>
              <a:rPr lang="en-US" dirty="0">
                <a:solidFill>
                  <a:schemeClr val="accent1">
                    <a:lumMod val="75000"/>
                  </a:schemeClr>
                </a:solidFill>
              </a:rPr>
              <a:t>#pragma </a:t>
            </a:r>
            <a:r>
              <a:rPr lang="en-US" dirty="0" err="1">
                <a:solidFill>
                  <a:schemeClr val="accent1">
                    <a:lumMod val="75000"/>
                  </a:schemeClr>
                </a:solidFill>
              </a:rPr>
              <a:t>omp</a:t>
            </a:r>
            <a:r>
              <a:rPr lang="en-US" dirty="0">
                <a:solidFill>
                  <a:schemeClr val="accent1">
                    <a:lumMod val="75000"/>
                  </a:schemeClr>
                </a:solidFill>
              </a:rPr>
              <a:t> parallel for</a:t>
            </a:r>
          </a:p>
          <a:p>
            <a:pPr marL="0" indent="0">
              <a:buNone/>
            </a:pPr>
            <a:r>
              <a:rPr lang="en-US" dirty="0">
                <a:solidFill>
                  <a:schemeClr val="accent1">
                    <a:lumMod val="75000"/>
                  </a:schemeClr>
                </a:solidFill>
              </a:rPr>
              <a:t>for (.....)</a:t>
            </a:r>
          </a:p>
        </p:txBody>
      </p:sp>
    </p:spTree>
    <p:extLst>
      <p:ext uri="{BB962C8B-B14F-4D97-AF65-F5344CB8AC3E}">
        <p14:creationId xmlns:p14="http://schemas.microsoft.com/office/powerpoint/2010/main" val="2512706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4CA7D8-A68E-429E-8405-968A82056A4F}"/>
              </a:ext>
            </a:extLst>
          </p:cNvPr>
          <p:cNvSpPr>
            <a:spLocks noGrp="1"/>
          </p:cNvSpPr>
          <p:nvPr>
            <p:ph idx="1"/>
          </p:nvPr>
        </p:nvSpPr>
        <p:spPr>
          <a:xfrm>
            <a:off x="693174" y="235974"/>
            <a:ext cx="10043652" cy="5929415"/>
          </a:xfrm>
        </p:spPr>
        <p:txBody>
          <a:bodyPr>
            <a:normAutofit fontScale="92500" lnSpcReduction="20000"/>
          </a:bodyPr>
          <a:lstStyle/>
          <a:p>
            <a:pPr marL="0" indent="0">
              <a:buNone/>
            </a:pPr>
            <a:r>
              <a:rPr lang="en-US" b="1" dirty="0">
                <a:solidFill>
                  <a:schemeClr val="accent1">
                    <a:lumMod val="75000"/>
                  </a:schemeClr>
                </a:solidFill>
              </a:rPr>
              <a:t>Syntax of the combined constructs in C/C++</a:t>
            </a:r>
          </a:p>
          <a:p>
            <a:r>
              <a:rPr lang="en-US" dirty="0"/>
              <a:t>The combined constructs may have a performance advantage over the more general parallel region with just one work-sharing construct embedded.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The main advantage of using these combined constructs is readability.</a:t>
            </a:r>
          </a:p>
          <a:p>
            <a:r>
              <a:rPr lang="en-US" dirty="0"/>
              <a:t> When the combined construct is used, a compiler knows what to expect and may be able to generate slightly more efficient code.</a:t>
            </a:r>
          </a:p>
        </p:txBody>
      </p:sp>
      <p:pic>
        <p:nvPicPr>
          <p:cNvPr id="4" name="Picture 3">
            <a:extLst>
              <a:ext uri="{FF2B5EF4-FFF2-40B4-BE49-F238E27FC236}">
                <a16:creationId xmlns:a16="http://schemas.microsoft.com/office/drawing/2014/main" id="{53223752-447C-49AC-B614-E060533A71E3}"/>
              </a:ext>
            </a:extLst>
          </p:cNvPr>
          <p:cNvPicPr>
            <a:picLocks noChangeAspect="1"/>
          </p:cNvPicPr>
          <p:nvPr/>
        </p:nvPicPr>
        <p:blipFill>
          <a:blip r:embed="rId2"/>
          <a:stretch>
            <a:fillRect/>
          </a:stretch>
        </p:blipFill>
        <p:spPr>
          <a:xfrm>
            <a:off x="2477730" y="1135626"/>
            <a:ext cx="5604386" cy="3598606"/>
          </a:xfrm>
          <a:prstGeom prst="rect">
            <a:avLst/>
          </a:prstGeom>
        </p:spPr>
      </p:pic>
    </p:spTree>
    <p:extLst>
      <p:ext uri="{BB962C8B-B14F-4D97-AF65-F5344CB8AC3E}">
        <p14:creationId xmlns:p14="http://schemas.microsoft.com/office/powerpoint/2010/main" val="3476392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25FCF-981F-E16E-DE67-03748A0FEE45}"/>
              </a:ext>
            </a:extLst>
          </p:cNvPr>
          <p:cNvSpPr>
            <a:spLocks noGrp="1"/>
          </p:cNvSpPr>
          <p:nvPr>
            <p:ph type="title"/>
          </p:nvPr>
        </p:nvSpPr>
        <p:spPr/>
        <p:txBody>
          <a:bodyPr/>
          <a:lstStyle/>
          <a:p>
            <a:r>
              <a:rPr lang="en-IN" dirty="0"/>
              <a:t>The Feature Set</a:t>
            </a:r>
          </a:p>
        </p:txBody>
      </p:sp>
      <p:sp>
        <p:nvSpPr>
          <p:cNvPr id="3" name="Content Placeholder 2">
            <a:extLst>
              <a:ext uri="{FF2B5EF4-FFF2-40B4-BE49-F238E27FC236}">
                <a16:creationId xmlns:a16="http://schemas.microsoft.com/office/drawing/2014/main" id="{07CB7D17-D358-9318-A789-CB73E9559911}"/>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US" dirty="0">
                <a:solidFill>
                  <a:schemeClr val="tx1"/>
                </a:solidFill>
              </a:rPr>
              <a:t>The OpenMP API comprises a set of </a:t>
            </a:r>
            <a:r>
              <a:rPr lang="en-US" i="1" dirty="0">
                <a:solidFill>
                  <a:srgbClr val="FF0000"/>
                </a:solidFill>
              </a:rPr>
              <a:t>compiler directives</a:t>
            </a:r>
            <a:r>
              <a:rPr lang="en-US" dirty="0">
                <a:solidFill>
                  <a:schemeClr val="tx1"/>
                </a:solidFill>
              </a:rPr>
              <a:t>, </a:t>
            </a:r>
            <a:r>
              <a:rPr lang="en-US" i="1" dirty="0">
                <a:solidFill>
                  <a:srgbClr val="FF0000"/>
                </a:solidFill>
              </a:rPr>
              <a:t>runtime library routines</a:t>
            </a:r>
            <a:r>
              <a:rPr lang="en-US" dirty="0">
                <a:solidFill>
                  <a:srgbClr val="FF0000"/>
                </a:solidFill>
              </a:rPr>
              <a:t>, and </a:t>
            </a:r>
            <a:r>
              <a:rPr lang="en-US" i="1" dirty="0">
                <a:solidFill>
                  <a:srgbClr val="FF0000"/>
                </a:solidFill>
              </a:rPr>
              <a:t>environment variables </a:t>
            </a:r>
            <a:r>
              <a:rPr lang="en-US" dirty="0">
                <a:solidFill>
                  <a:schemeClr val="tx1"/>
                </a:solidFill>
              </a:rPr>
              <a:t>to specify shared-memory parallelism</a:t>
            </a:r>
          </a:p>
          <a:p>
            <a:pPr lvl="1" algn="just">
              <a:buFont typeface="Wingdings" panose="05000000000000000000" pitchFamily="2" charset="2"/>
              <a:buChar char="§"/>
            </a:pPr>
            <a:r>
              <a:rPr lang="en-IN" b="1" dirty="0">
                <a:solidFill>
                  <a:srgbClr val="FF0000"/>
                </a:solidFill>
              </a:rPr>
              <a:t>Directive: </a:t>
            </a:r>
            <a:r>
              <a:rPr lang="en-US" b="0" i="0" dirty="0">
                <a:solidFill>
                  <a:schemeClr val="tx1"/>
                </a:solidFill>
                <a:effectLst/>
              </a:rPr>
              <a:t>A statement written in the source code of a program that lets the programmer instruct the compiler to perform a specific operation within the compilation phase.</a:t>
            </a:r>
            <a:r>
              <a:rPr lang="en-IN" dirty="0">
                <a:solidFill>
                  <a:schemeClr val="tx1"/>
                </a:solidFill>
              </a:rPr>
              <a:t> </a:t>
            </a:r>
          </a:p>
          <a:p>
            <a:pPr lvl="1">
              <a:buFont typeface="Wingdings" panose="05000000000000000000" pitchFamily="2" charset="2"/>
              <a:buChar char="§"/>
            </a:pPr>
            <a:r>
              <a:rPr lang="en-IN" b="1" dirty="0">
                <a:solidFill>
                  <a:srgbClr val="FF0000"/>
                </a:solidFill>
              </a:rPr>
              <a:t>Environmental variables </a:t>
            </a:r>
            <a:r>
              <a:rPr lang="en-IN" dirty="0">
                <a:solidFill>
                  <a:schemeClr val="tx1"/>
                </a:solidFill>
              </a:rPr>
              <a:t>define the characteristics of a specific environment</a:t>
            </a:r>
          </a:p>
          <a:p>
            <a:pPr lvl="1">
              <a:buFont typeface="Wingdings" panose="05000000000000000000" pitchFamily="2" charset="2"/>
              <a:buChar char="§"/>
            </a:pPr>
            <a:r>
              <a:rPr lang="en-IN" b="1" dirty="0">
                <a:solidFill>
                  <a:srgbClr val="FF0000"/>
                </a:solidFill>
              </a:rPr>
              <a:t>Library routines </a:t>
            </a:r>
            <a:r>
              <a:rPr lang="en-IN" dirty="0">
                <a:solidFill>
                  <a:schemeClr val="tx1"/>
                </a:solidFill>
              </a:rPr>
              <a:t>(API) that helps to do some task</a:t>
            </a:r>
            <a:endParaRPr lang="en-US" dirty="0">
              <a:solidFill>
                <a:schemeClr val="tx1"/>
              </a:solidFill>
            </a:endParaRPr>
          </a:p>
          <a:p>
            <a:pPr algn="just">
              <a:buFont typeface="Wingdings" panose="05000000000000000000" pitchFamily="2" charset="2"/>
              <a:buChar char="Ø"/>
            </a:pPr>
            <a:r>
              <a:rPr lang="en-US" dirty="0">
                <a:solidFill>
                  <a:schemeClr val="tx1"/>
                </a:solidFill>
              </a:rPr>
              <a:t>An OpenMP directive is a specially formatted comment or pragma that generally applies to the executable code immediately following it in the program</a:t>
            </a:r>
          </a:p>
          <a:p>
            <a:pPr lvl="1" algn="just">
              <a:buFont typeface="Wingdings" panose="05000000000000000000" pitchFamily="2" charset="2"/>
              <a:buChar char="§"/>
            </a:pPr>
            <a:r>
              <a:rPr lang="en-US" i="1" dirty="0">
                <a:solidFill>
                  <a:schemeClr val="tx1"/>
                </a:solidFill>
              </a:rPr>
              <a:t>A directive or OpenMP routine generally affects only those threads that encounter it</a:t>
            </a:r>
          </a:p>
          <a:p>
            <a:pPr algn="just">
              <a:buFont typeface="Wingdings" panose="05000000000000000000" pitchFamily="2" charset="2"/>
              <a:buChar char="Ø"/>
            </a:pPr>
            <a:r>
              <a:rPr lang="en-US" dirty="0">
                <a:solidFill>
                  <a:schemeClr val="tx1"/>
                </a:solidFill>
              </a:rPr>
              <a:t>Many of the directives are applied to a </a:t>
            </a:r>
            <a:r>
              <a:rPr lang="en-US" i="1" dirty="0">
                <a:solidFill>
                  <a:srgbClr val="00B050"/>
                </a:solidFill>
              </a:rPr>
              <a:t>structured block of code</a:t>
            </a:r>
          </a:p>
          <a:p>
            <a:pPr lvl="1" algn="just">
              <a:buFont typeface="Wingdings" panose="05000000000000000000" pitchFamily="2" charset="2"/>
              <a:buChar char="§"/>
            </a:pPr>
            <a:r>
              <a:rPr lang="en-US" dirty="0">
                <a:solidFill>
                  <a:schemeClr val="tx1"/>
                </a:solidFill>
              </a:rPr>
              <a:t>A sequence of executable statements with a single entry at the top and a single exit at the bottom</a:t>
            </a:r>
            <a:endParaRPr lang="en-IN" dirty="0">
              <a:solidFill>
                <a:schemeClr val="tx1"/>
              </a:solidFill>
            </a:endParaRPr>
          </a:p>
        </p:txBody>
      </p:sp>
    </p:spTree>
    <p:extLst>
      <p:ext uri="{BB962C8B-B14F-4D97-AF65-F5344CB8AC3E}">
        <p14:creationId xmlns:p14="http://schemas.microsoft.com/office/powerpoint/2010/main" val="35270177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A4FBE-CFE8-4423-85CE-B2B024718FA4}"/>
              </a:ext>
            </a:extLst>
          </p:cNvPr>
          <p:cNvSpPr>
            <a:spLocks noGrp="1"/>
          </p:cNvSpPr>
          <p:nvPr>
            <p:ph idx="1"/>
          </p:nvPr>
        </p:nvSpPr>
        <p:spPr>
          <a:xfrm>
            <a:off x="589935" y="545690"/>
            <a:ext cx="10161639" cy="5634447"/>
          </a:xfrm>
        </p:spPr>
        <p:txBody>
          <a:bodyPr>
            <a:normAutofit/>
          </a:bodyPr>
          <a:lstStyle/>
          <a:p>
            <a:pPr marL="0" indent="0">
              <a:buNone/>
            </a:pPr>
            <a:r>
              <a:rPr lang="en-US" sz="2400" b="1" dirty="0">
                <a:solidFill>
                  <a:schemeClr val="accent1">
                    <a:lumMod val="75000"/>
                  </a:schemeClr>
                </a:solidFill>
              </a:rPr>
              <a:t>Clauses to Control Parallel and Work-Sharing Constructs</a:t>
            </a:r>
          </a:p>
          <a:p>
            <a:pPr marL="0" indent="0">
              <a:buNone/>
            </a:pPr>
            <a:r>
              <a:rPr lang="en-US" b="1" dirty="0">
                <a:solidFill>
                  <a:schemeClr val="accent1">
                    <a:lumMod val="75000"/>
                  </a:schemeClr>
                </a:solidFill>
              </a:rPr>
              <a:t>Shared Clause :</a:t>
            </a:r>
          </a:p>
          <a:p>
            <a:pPr algn="just"/>
            <a:r>
              <a:rPr lang="en-US" dirty="0"/>
              <a:t>The shared clause is used to specify which data will be shared among the threads  executing the region it is associated with. </a:t>
            </a:r>
          </a:p>
          <a:p>
            <a:pPr algn="just"/>
            <a:r>
              <a:rPr lang="en-US" dirty="0"/>
              <a:t>Simply stated, there is one unique instance of these variables, and each thread can freely read or modify the values. </a:t>
            </a:r>
          </a:p>
          <a:p>
            <a:pPr algn="just"/>
            <a:r>
              <a:rPr lang="en-US" dirty="0"/>
              <a:t>The syntax for this clause is </a:t>
            </a:r>
            <a:r>
              <a:rPr lang="en-US" dirty="0">
                <a:solidFill>
                  <a:schemeClr val="accent1">
                    <a:lumMod val="75000"/>
                  </a:schemeClr>
                </a:solidFill>
              </a:rPr>
              <a:t>shared(</a:t>
            </a:r>
            <a:r>
              <a:rPr lang="en-US" i="1" dirty="0">
                <a:solidFill>
                  <a:schemeClr val="accent1">
                    <a:lumMod val="75000"/>
                  </a:schemeClr>
                </a:solidFill>
              </a:rPr>
              <a:t>list</a:t>
            </a:r>
            <a:r>
              <a:rPr lang="en-US" dirty="0">
                <a:solidFill>
                  <a:schemeClr val="accent1">
                    <a:lumMod val="75000"/>
                  </a:schemeClr>
                </a:solidFill>
              </a:rPr>
              <a:t>) . </a:t>
            </a:r>
            <a:r>
              <a:rPr lang="en-US" dirty="0"/>
              <a:t>All items in the list are data objects that will be shared among the threads in the team.</a:t>
            </a:r>
          </a:p>
          <a:p>
            <a:pPr marL="0" indent="0" algn="just">
              <a:buNone/>
            </a:pPr>
            <a:r>
              <a:rPr lang="en-US" dirty="0">
                <a:solidFill>
                  <a:schemeClr val="tx1">
                    <a:lumMod val="95000"/>
                    <a:lumOff val="5000"/>
                  </a:schemeClr>
                </a:solidFill>
              </a:rPr>
              <a:t>        </a:t>
            </a:r>
          </a:p>
        </p:txBody>
      </p:sp>
      <p:sp>
        <p:nvSpPr>
          <p:cNvPr id="5" name="TextBox 4">
            <a:extLst>
              <a:ext uri="{FF2B5EF4-FFF2-40B4-BE49-F238E27FC236}">
                <a16:creationId xmlns:a16="http://schemas.microsoft.com/office/drawing/2014/main" id="{11F7D1C9-2947-45B1-B8B9-D61C5FE97F66}"/>
              </a:ext>
            </a:extLst>
          </p:cNvPr>
          <p:cNvSpPr txBox="1"/>
          <p:nvPr/>
        </p:nvSpPr>
        <p:spPr>
          <a:xfrm>
            <a:off x="4806932" y="3819832"/>
            <a:ext cx="612058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Here, vector </a:t>
            </a:r>
            <a:r>
              <a:rPr lang="en-US" b="1" dirty="0">
                <a:solidFill>
                  <a:schemeClr val="accent1">
                    <a:lumMod val="50000"/>
                  </a:schemeClr>
                </a:solidFill>
              </a:rPr>
              <a:t>a </a:t>
            </a:r>
            <a:r>
              <a:rPr lang="en-US" dirty="0"/>
              <a:t>is declared to be shared. This implies that all threads are able to read and write elements of </a:t>
            </a:r>
            <a:r>
              <a:rPr lang="en-US" b="1" dirty="0">
                <a:solidFill>
                  <a:schemeClr val="accent1">
                    <a:lumMod val="50000"/>
                  </a:schemeClr>
                </a:solidFill>
              </a:rPr>
              <a:t>a</a:t>
            </a:r>
            <a:r>
              <a:rPr lang="en-US" dirty="0"/>
              <a:t>. </a:t>
            </a:r>
          </a:p>
          <a:p>
            <a:pPr marL="285750" indent="-285750" algn="just">
              <a:buFont typeface="Arial" panose="020B0604020202020204" pitchFamily="34" charset="0"/>
              <a:buChar char="•"/>
            </a:pPr>
            <a:r>
              <a:rPr lang="en-US" dirty="0"/>
              <a:t>Within the parallel loop, each thread will access the pre-existing values of those elements a[</a:t>
            </a:r>
            <a:r>
              <a:rPr lang="en-US" dirty="0" err="1"/>
              <a:t>i</a:t>
            </a:r>
            <a:r>
              <a:rPr lang="en-US" dirty="0"/>
              <a:t>] of </a:t>
            </a:r>
            <a:r>
              <a:rPr lang="en-US" b="1" dirty="0">
                <a:solidFill>
                  <a:schemeClr val="accent1">
                    <a:lumMod val="50000"/>
                  </a:schemeClr>
                </a:solidFill>
              </a:rPr>
              <a:t>a</a:t>
            </a:r>
            <a:r>
              <a:rPr lang="en-US" dirty="0"/>
              <a:t> that it is responsible for updating and will compute their new values. </a:t>
            </a:r>
          </a:p>
          <a:p>
            <a:pPr marL="285750" indent="-285750" algn="just">
              <a:buFont typeface="Arial" panose="020B0604020202020204" pitchFamily="34" charset="0"/>
              <a:buChar char="•"/>
            </a:pPr>
            <a:r>
              <a:rPr lang="en-US" dirty="0"/>
              <a:t>After the parallel region is finished, all the new values for elements of </a:t>
            </a:r>
            <a:r>
              <a:rPr lang="en-US" b="1" dirty="0">
                <a:solidFill>
                  <a:schemeClr val="accent1">
                    <a:lumMod val="50000"/>
                  </a:schemeClr>
                </a:solidFill>
              </a:rPr>
              <a:t>a </a:t>
            </a:r>
            <a:r>
              <a:rPr lang="en-US" dirty="0"/>
              <a:t>will be in main memory, where the master thread can access them.</a:t>
            </a:r>
          </a:p>
        </p:txBody>
      </p:sp>
      <p:sp>
        <p:nvSpPr>
          <p:cNvPr id="6" name="TextBox 5">
            <a:extLst>
              <a:ext uri="{FF2B5EF4-FFF2-40B4-BE49-F238E27FC236}">
                <a16:creationId xmlns:a16="http://schemas.microsoft.com/office/drawing/2014/main" id="{C191BF29-D7D3-4EFC-B444-E68A9DF65676}"/>
              </a:ext>
            </a:extLst>
          </p:cNvPr>
          <p:cNvSpPr txBox="1"/>
          <p:nvPr/>
        </p:nvSpPr>
        <p:spPr>
          <a:xfrm>
            <a:off x="761999" y="4003986"/>
            <a:ext cx="3647768" cy="2308324"/>
          </a:xfrm>
          <a:prstGeom prst="rect">
            <a:avLst/>
          </a:prstGeom>
          <a:noFill/>
        </p:spPr>
        <p:txBody>
          <a:bodyPr wrap="square" rtlCol="0">
            <a:spAutoFit/>
          </a:bodyPr>
          <a:lstStyle/>
          <a:p>
            <a:r>
              <a:rPr lang="en-US" dirty="0">
                <a:solidFill>
                  <a:schemeClr val="tx1">
                    <a:lumMod val="95000"/>
                    <a:lumOff val="5000"/>
                  </a:schemeClr>
                </a:solidFill>
              </a:rPr>
              <a:t>#pragma </a:t>
            </a:r>
            <a:r>
              <a:rPr lang="en-US" dirty="0" err="1">
                <a:solidFill>
                  <a:schemeClr val="tx1">
                    <a:lumMod val="95000"/>
                    <a:lumOff val="5000"/>
                  </a:schemeClr>
                </a:solidFill>
              </a:rPr>
              <a:t>omp</a:t>
            </a:r>
            <a:r>
              <a:rPr lang="en-US" dirty="0">
                <a:solidFill>
                  <a:schemeClr val="tx1">
                    <a:lumMod val="95000"/>
                    <a:lumOff val="5000"/>
                  </a:schemeClr>
                </a:solidFill>
              </a:rPr>
              <a:t> parallel for shared(a)</a:t>
            </a:r>
          </a:p>
          <a:p>
            <a:r>
              <a:rPr lang="nn-NO" dirty="0">
                <a:solidFill>
                  <a:schemeClr val="tx1">
                    <a:lumMod val="95000"/>
                    <a:lumOff val="5000"/>
                  </a:schemeClr>
                </a:solidFill>
              </a:rPr>
              <a:t>         for (i=0; i&lt;n; i++)</a:t>
            </a:r>
          </a:p>
          <a:p>
            <a:r>
              <a:rPr lang="en-US" dirty="0">
                <a:solidFill>
                  <a:schemeClr val="tx1">
                    <a:lumMod val="95000"/>
                    <a:lumOff val="5000"/>
                  </a:schemeClr>
                </a:solidFill>
              </a:rPr>
              <a:t>         {</a:t>
            </a:r>
          </a:p>
          <a:p>
            <a:r>
              <a:rPr lang="en-US" dirty="0">
                <a:solidFill>
                  <a:schemeClr val="tx1">
                    <a:lumMod val="95000"/>
                    <a:lumOff val="5000"/>
                  </a:schemeClr>
                </a:solidFill>
              </a:rPr>
              <a:t>            a[</a:t>
            </a:r>
            <a:r>
              <a:rPr lang="en-US" dirty="0" err="1">
                <a:solidFill>
                  <a:schemeClr val="tx1">
                    <a:lumMod val="95000"/>
                    <a:lumOff val="5000"/>
                  </a:schemeClr>
                </a:solidFill>
              </a:rPr>
              <a:t>i</a:t>
            </a:r>
            <a:r>
              <a:rPr lang="en-US" dirty="0">
                <a:solidFill>
                  <a:schemeClr val="tx1">
                    <a:lumMod val="95000"/>
                    <a:lumOff val="5000"/>
                  </a:schemeClr>
                </a:solidFill>
              </a:rPr>
              <a:t>] += </a:t>
            </a:r>
            <a:r>
              <a:rPr lang="en-US" dirty="0" err="1">
                <a:solidFill>
                  <a:schemeClr val="tx1">
                    <a:lumMod val="95000"/>
                    <a:lumOff val="5000"/>
                  </a:schemeClr>
                </a:solidFill>
              </a:rPr>
              <a:t>i</a:t>
            </a:r>
            <a:r>
              <a:rPr lang="en-US" dirty="0">
                <a:solidFill>
                  <a:schemeClr val="tx1">
                    <a:lumMod val="95000"/>
                    <a:lumOff val="5000"/>
                  </a:schemeClr>
                </a:solidFill>
              </a:rPr>
              <a:t>;</a:t>
            </a:r>
          </a:p>
          <a:p>
            <a:r>
              <a:rPr lang="en-US" dirty="0">
                <a:solidFill>
                  <a:schemeClr val="tx1">
                    <a:lumMod val="95000"/>
                    <a:lumOff val="5000"/>
                  </a:schemeClr>
                </a:solidFill>
              </a:rPr>
              <a:t>           } /*-- End of parallel for --*/</a:t>
            </a:r>
          </a:p>
          <a:p>
            <a:endParaRPr lang="en-US" dirty="0"/>
          </a:p>
        </p:txBody>
      </p:sp>
    </p:spTree>
    <p:extLst>
      <p:ext uri="{BB962C8B-B14F-4D97-AF65-F5344CB8AC3E}">
        <p14:creationId xmlns:p14="http://schemas.microsoft.com/office/powerpoint/2010/main" val="24166248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9AFCF-4272-4D8C-927F-EE884793F39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7FE736-659F-45CB-B7AB-87E0E3BA42AF}"/>
              </a:ext>
            </a:extLst>
          </p:cNvPr>
          <p:cNvSpPr>
            <a:spLocks noGrp="1"/>
          </p:cNvSpPr>
          <p:nvPr>
            <p:ph idx="1"/>
          </p:nvPr>
        </p:nvSpPr>
        <p:spPr/>
        <p:txBody>
          <a:bodyPr/>
          <a:lstStyle/>
          <a:p>
            <a:pPr algn="just"/>
            <a:r>
              <a:rPr lang="en-US" dirty="0"/>
              <a:t>Multiple threads might attempt to simultaneously update the same memory location or that one thread might try to read from a location that another thread is updating. </a:t>
            </a:r>
          </a:p>
          <a:p>
            <a:pPr algn="just"/>
            <a:r>
              <a:rPr lang="en-US" dirty="0"/>
              <a:t>Special care has to be taken to ensure that neither of these situations occurs and that accesses to shared data are ordered as required by the algorithm.</a:t>
            </a:r>
          </a:p>
        </p:txBody>
      </p:sp>
    </p:spTree>
    <p:extLst>
      <p:ext uri="{BB962C8B-B14F-4D97-AF65-F5344CB8AC3E}">
        <p14:creationId xmlns:p14="http://schemas.microsoft.com/office/powerpoint/2010/main" val="3960607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746C00-C0FD-4163-8131-16C1B8A03517}"/>
              </a:ext>
            </a:extLst>
          </p:cNvPr>
          <p:cNvSpPr>
            <a:spLocks noGrp="1"/>
          </p:cNvSpPr>
          <p:nvPr>
            <p:ph idx="1"/>
          </p:nvPr>
        </p:nvSpPr>
        <p:spPr>
          <a:xfrm>
            <a:off x="648929" y="560440"/>
            <a:ext cx="10073148" cy="5619698"/>
          </a:xfrm>
        </p:spPr>
        <p:txBody>
          <a:bodyPr>
            <a:normAutofit/>
          </a:bodyPr>
          <a:lstStyle/>
          <a:p>
            <a:pPr marL="0" indent="0" algn="just">
              <a:buNone/>
            </a:pPr>
            <a:r>
              <a:rPr lang="en-US" sz="2400" b="1" dirty="0">
                <a:solidFill>
                  <a:schemeClr val="accent1">
                    <a:lumMod val="75000"/>
                  </a:schemeClr>
                </a:solidFill>
              </a:rPr>
              <a:t>Private Clause</a:t>
            </a:r>
          </a:p>
          <a:p>
            <a:pPr algn="just"/>
            <a:r>
              <a:rPr lang="en-US" dirty="0"/>
              <a:t>Since the loop iterations are distributed over the threads in the team, each thread must be given a unique and local copy of the loop variable </a:t>
            </a:r>
            <a:r>
              <a:rPr lang="en-US" dirty="0" err="1"/>
              <a:t>i</a:t>
            </a:r>
            <a:r>
              <a:rPr lang="en-US" dirty="0"/>
              <a:t> so that it can safely modify the value. </a:t>
            </a:r>
          </a:p>
          <a:p>
            <a:pPr algn="just"/>
            <a:r>
              <a:rPr lang="en-US" dirty="0"/>
              <a:t>Otherwise, a change made to</a:t>
            </a:r>
            <a:r>
              <a:rPr lang="en-US" b="1" dirty="0">
                <a:solidFill>
                  <a:schemeClr val="accent1">
                    <a:lumMod val="50000"/>
                  </a:schemeClr>
                </a:solidFill>
              </a:rPr>
              <a:t> </a:t>
            </a:r>
            <a:r>
              <a:rPr lang="en-US" b="1" dirty="0" err="1">
                <a:solidFill>
                  <a:schemeClr val="accent1">
                    <a:lumMod val="50000"/>
                  </a:schemeClr>
                </a:solidFill>
              </a:rPr>
              <a:t>i</a:t>
            </a:r>
            <a:r>
              <a:rPr lang="en-US" b="1" dirty="0">
                <a:solidFill>
                  <a:schemeClr val="accent1">
                    <a:lumMod val="50000"/>
                  </a:schemeClr>
                </a:solidFill>
              </a:rPr>
              <a:t> </a:t>
            </a:r>
            <a:r>
              <a:rPr lang="en-US" dirty="0"/>
              <a:t>by one thread would affect the value of </a:t>
            </a:r>
            <a:r>
              <a:rPr lang="en-US" b="1" dirty="0" err="1">
                <a:solidFill>
                  <a:schemeClr val="accent1">
                    <a:lumMod val="50000"/>
                  </a:schemeClr>
                </a:solidFill>
              </a:rPr>
              <a:t>i</a:t>
            </a:r>
            <a:r>
              <a:rPr lang="en-US" dirty="0"/>
              <a:t> in another thread’s memory, thereby making it impossible for the thread to keep track of its own set of iterations </a:t>
            </a:r>
          </a:p>
          <a:p>
            <a:pPr algn="just"/>
            <a:r>
              <a:rPr lang="en-US" dirty="0"/>
              <a:t>private clause is used when data objects in a parallel region or work-sharing construct require  which threads should be given their own copies </a:t>
            </a:r>
          </a:p>
          <a:p>
            <a:pPr marL="0" indent="0" algn="just">
              <a:buNone/>
            </a:pPr>
            <a:r>
              <a:rPr lang="en-US" dirty="0">
                <a:solidFill>
                  <a:schemeClr val="tx1">
                    <a:lumMod val="95000"/>
                    <a:lumOff val="5000"/>
                  </a:schemeClr>
                </a:solidFill>
              </a:rPr>
              <a:t>                The syntax is </a:t>
            </a:r>
            <a:r>
              <a:rPr lang="en-US" dirty="0">
                <a:solidFill>
                  <a:srgbClr val="FF0000"/>
                </a:solidFill>
              </a:rPr>
              <a:t>private(</a:t>
            </a:r>
            <a:r>
              <a:rPr lang="en-US" i="1" dirty="0">
                <a:solidFill>
                  <a:srgbClr val="FF0000"/>
                </a:solidFill>
              </a:rPr>
              <a:t>list </a:t>
            </a:r>
            <a:r>
              <a:rPr lang="en-US" dirty="0">
                <a:solidFill>
                  <a:srgbClr val="FF0000"/>
                </a:solidFill>
              </a:rPr>
              <a:t>)</a:t>
            </a:r>
          </a:p>
          <a:p>
            <a:pPr algn="just"/>
            <a:r>
              <a:rPr lang="en-US" dirty="0"/>
              <a:t>Each variable in the list is replicated so that each thread in the team of threads has exclusive access to a local copy of this variable. </a:t>
            </a:r>
          </a:p>
          <a:p>
            <a:pPr algn="just"/>
            <a:r>
              <a:rPr lang="en-US" dirty="0"/>
              <a:t>Changes made to the data by one thread are not visible to other threads.</a:t>
            </a:r>
            <a:endParaRPr lang="en-US" dirty="0">
              <a:solidFill>
                <a:schemeClr val="accent1">
                  <a:lumMod val="50000"/>
                </a:schemeClr>
              </a:solidFill>
            </a:endParaRPr>
          </a:p>
        </p:txBody>
      </p:sp>
    </p:spTree>
    <p:extLst>
      <p:ext uri="{BB962C8B-B14F-4D97-AF65-F5344CB8AC3E}">
        <p14:creationId xmlns:p14="http://schemas.microsoft.com/office/powerpoint/2010/main" val="1391333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F4005-7F78-4011-90A9-AAEB716B373C}"/>
              </a:ext>
            </a:extLst>
          </p:cNvPr>
          <p:cNvSpPr>
            <a:spLocks noGrp="1"/>
          </p:cNvSpPr>
          <p:nvPr>
            <p:ph idx="1"/>
          </p:nvPr>
        </p:nvSpPr>
        <p:spPr>
          <a:xfrm>
            <a:off x="648930" y="280220"/>
            <a:ext cx="10205884" cy="5899918"/>
          </a:xfrm>
        </p:spPr>
        <p:txBody>
          <a:bodyPr/>
          <a:lstStyle/>
          <a:p>
            <a:pPr algn="just"/>
            <a:r>
              <a:rPr lang="en-US" dirty="0"/>
              <a:t>If variable a had been specified in a shared clause, multiple threads would attempt to update the </a:t>
            </a:r>
            <a:r>
              <a:rPr lang="en-US" i="1" dirty="0"/>
              <a:t>same </a:t>
            </a:r>
            <a:r>
              <a:rPr lang="en-US" dirty="0"/>
              <a:t>variable with different values in an uncontrolled manner. </a:t>
            </a:r>
          </a:p>
          <a:p>
            <a:pPr algn="just"/>
            <a:r>
              <a:rPr lang="en-US" dirty="0"/>
              <a:t>The final value would thus depend on which thread happened to last update </a:t>
            </a:r>
            <a:r>
              <a:rPr lang="en-US" b="1" dirty="0">
                <a:solidFill>
                  <a:schemeClr val="accent1">
                    <a:lumMod val="50000"/>
                  </a:schemeClr>
                </a:solidFill>
              </a:rPr>
              <a:t>a</a:t>
            </a:r>
            <a:r>
              <a:rPr lang="en-US" dirty="0"/>
              <a:t>. (This bug is a data race condition.) Therefore, the usage of a requires us to specify it to be a private variable, ensuring that each thread has its own copy.</a:t>
            </a:r>
          </a:p>
        </p:txBody>
      </p:sp>
      <p:sp>
        <p:nvSpPr>
          <p:cNvPr id="4" name="TextBox 3">
            <a:extLst>
              <a:ext uri="{FF2B5EF4-FFF2-40B4-BE49-F238E27FC236}">
                <a16:creationId xmlns:a16="http://schemas.microsoft.com/office/drawing/2014/main" id="{6728868C-009E-41BA-B772-77F835E568BE}"/>
              </a:ext>
            </a:extLst>
          </p:cNvPr>
          <p:cNvSpPr txBox="1"/>
          <p:nvPr/>
        </p:nvSpPr>
        <p:spPr>
          <a:xfrm>
            <a:off x="471948" y="2864408"/>
            <a:ext cx="5943600" cy="2031325"/>
          </a:xfrm>
          <a:prstGeom prst="rect">
            <a:avLst/>
          </a:prstGeom>
          <a:noFill/>
        </p:spPr>
        <p:txBody>
          <a:bodyPr wrap="square" rtlCol="0">
            <a:spAutoFit/>
          </a:bodyPr>
          <a:lstStyle/>
          <a:p>
            <a:r>
              <a:rPr lang="nb-NO" dirty="0"/>
              <a:t>#pragma omp parallel for private(i,a)</a:t>
            </a:r>
          </a:p>
          <a:p>
            <a:r>
              <a:rPr lang="nn-NO" dirty="0"/>
              <a:t>for (i=0; i&lt;n; i++)</a:t>
            </a:r>
          </a:p>
          <a:p>
            <a:r>
              <a:rPr lang="en-US" dirty="0"/>
              <a:t>{</a:t>
            </a:r>
          </a:p>
          <a:p>
            <a:r>
              <a:rPr lang="en-US" dirty="0"/>
              <a:t>a = i+1;</a:t>
            </a:r>
          </a:p>
          <a:p>
            <a:r>
              <a:rPr lang="en-US" dirty="0" err="1"/>
              <a:t>printf</a:t>
            </a:r>
            <a:r>
              <a:rPr lang="en-US" dirty="0"/>
              <a:t>("Thread %d has a value of a = %d for </a:t>
            </a:r>
            <a:r>
              <a:rPr lang="en-US" dirty="0" err="1"/>
              <a:t>i</a:t>
            </a:r>
            <a:r>
              <a:rPr lang="en-US" dirty="0"/>
              <a:t> = %d\n",</a:t>
            </a:r>
          </a:p>
          <a:p>
            <a:r>
              <a:rPr lang="en-US" dirty="0" err="1"/>
              <a:t>omp_get_thread_num</a:t>
            </a:r>
            <a:r>
              <a:rPr lang="en-US" dirty="0"/>
              <a:t>(),</a:t>
            </a:r>
            <a:r>
              <a:rPr lang="en-US" dirty="0" err="1"/>
              <a:t>a,i</a:t>
            </a:r>
            <a:r>
              <a:rPr lang="en-US" dirty="0"/>
              <a:t>);</a:t>
            </a:r>
          </a:p>
          <a:p>
            <a:r>
              <a:rPr lang="en-US" dirty="0"/>
              <a:t>} /*-- End of parallel for --*/</a:t>
            </a:r>
          </a:p>
        </p:txBody>
      </p:sp>
      <p:sp>
        <p:nvSpPr>
          <p:cNvPr id="5" name="Rectangle 4">
            <a:extLst>
              <a:ext uri="{FF2B5EF4-FFF2-40B4-BE49-F238E27FC236}">
                <a16:creationId xmlns:a16="http://schemas.microsoft.com/office/drawing/2014/main" id="{734FC25B-2677-45B7-9C7D-36705ADC93A5}"/>
              </a:ext>
            </a:extLst>
          </p:cNvPr>
          <p:cNvSpPr/>
          <p:nvPr/>
        </p:nvSpPr>
        <p:spPr>
          <a:xfrm>
            <a:off x="6582696" y="3038167"/>
            <a:ext cx="4493342" cy="1477328"/>
          </a:xfrm>
          <a:prstGeom prst="rect">
            <a:avLst/>
          </a:prstGeom>
        </p:spPr>
        <p:txBody>
          <a:bodyPr wrap="square">
            <a:spAutoFit/>
          </a:bodyPr>
          <a:lstStyle/>
          <a:p>
            <a:r>
              <a:rPr lang="en-US" dirty="0">
                <a:latin typeface="CMTT10"/>
              </a:rPr>
              <a:t>Thread 0 has a value of a = 1 for </a:t>
            </a:r>
            <a:r>
              <a:rPr lang="en-US" dirty="0" err="1">
                <a:latin typeface="CMTT10"/>
              </a:rPr>
              <a:t>i</a:t>
            </a:r>
            <a:r>
              <a:rPr lang="en-US" dirty="0">
                <a:latin typeface="CMTT10"/>
              </a:rPr>
              <a:t> = 0</a:t>
            </a:r>
          </a:p>
          <a:p>
            <a:r>
              <a:rPr lang="en-US" dirty="0">
                <a:latin typeface="CMTT10"/>
              </a:rPr>
              <a:t>Thread 0 has a value of a = 2 for </a:t>
            </a:r>
            <a:r>
              <a:rPr lang="en-US" dirty="0" err="1">
                <a:latin typeface="CMTT10"/>
              </a:rPr>
              <a:t>i</a:t>
            </a:r>
            <a:r>
              <a:rPr lang="en-US" dirty="0">
                <a:latin typeface="CMTT10"/>
              </a:rPr>
              <a:t> = 1</a:t>
            </a:r>
          </a:p>
          <a:p>
            <a:r>
              <a:rPr lang="en-US" dirty="0">
                <a:latin typeface="CMTT10"/>
              </a:rPr>
              <a:t>Thread 2 has a value of a = 5 for </a:t>
            </a:r>
            <a:r>
              <a:rPr lang="en-US" dirty="0" err="1">
                <a:latin typeface="CMTT10"/>
              </a:rPr>
              <a:t>i</a:t>
            </a:r>
            <a:r>
              <a:rPr lang="en-US" dirty="0">
                <a:latin typeface="CMTT10"/>
              </a:rPr>
              <a:t> = 4</a:t>
            </a:r>
          </a:p>
          <a:p>
            <a:r>
              <a:rPr lang="en-US" dirty="0">
                <a:latin typeface="CMTT10"/>
              </a:rPr>
              <a:t>Thread 1 has a value of a = 3 for </a:t>
            </a:r>
            <a:r>
              <a:rPr lang="en-US" dirty="0" err="1">
                <a:latin typeface="CMTT10"/>
              </a:rPr>
              <a:t>i</a:t>
            </a:r>
            <a:r>
              <a:rPr lang="en-US" dirty="0">
                <a:latin typeface="CMTT10"/>
              </a:rPr>
              <a:t> = 2</a:t>
            </a:r>
          </a:p>
          <a:p>
            <a:r>
              <a:rPr lang="en-US" dirty="0">
                <a:latin typeface="CMTT10"/>
              </a:rPr>
              <a:t>Thread 1 has a value of a = 4 for </a:t>
            </a:r>
            <a:r>
              <a:rPr lang="en-US" dirty="0" err="1">
                <a:latin typeface="CMTT10"/>
              </a:rPr>
              <a:t>i</a:t>
            </a:r>
            <a:r>
              <a:rPr lang="en-US" dirty="0">
                <a:latin typeface="CMTT10"/>
              </a:rPr>
              <a:t> = 3</a:t>
            </a:r>
            <a:endParaRPr lang="en-US" dirty="0"/>
          </a:p>
        </p:txBody>
      </p:sp>
    </p:spTree>
    <p:extLst>
      <p:ext uri="{BB962C8B-B14F-4D97-AF65-F5344CB8AC3E}">
        <p14:creationId xmlns:p14="http://schemas.microsoft.com/office/powerpoint/2010/main" val="20914678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6BA5FB-0A53-40CB-B3AF-D6765A65BC6F}"/>
              </a:ext>
            </a:extLst>
          </p:cNvPr>
          <p:cNvSpPr>
            <a:spLocks noGrp="1"/>
          </p:cNvSpPr>
          <p:nvPr>
            <p:ph idx="1"/>
          </p:nvPr>
        </p:nvSpPr>
        <p:spPr>
          <a:xfrm>
            <a:off x="486697" y="471948"/>
            <a:ext cx="10412361" cy="5708190"/>
          </a:xfrm>
        </p:spPr>
        <p:txBody>
          <a:bodyPr/>
          <a:lstStyle/>
          <a:p>
            <a:pPr marL="0" indent="0">
              <a:buNone/>
            </a:pPr>
            <a:r>
              <a:rPr lang="en-US" sz="2400" b="1" dirty="0" err="1">
                <a:solidFill>
                  <a:schemeClr val="accent1">
                    <a:lumMod val="75000"/>
                  </a:schemeClr>
                </a:solidFill>
              </a:rPr>
              <a:t>Lastprivate</a:t>
            </a:r>
            <a:r>
              <a:rPr lang="en-US" sz="2400" b="1" dirty="0">
                <a:solidFill>
                  <a:schemeClr val="accent1">
                    <a:lumMod val="75000"/>
                  </a:schemeClr>
                </a:solidFill>
              </a:rPr>
              <a:t> Clause</a:t>
            </a:r>
          </a:p>
          <a:p>
            <a:pPr marL="0" indent="0">
              <a:buNone/>
            </a:pPr>
            <a:endParaRPr lang="en-US" b="1" dirty="0"/>
          </a:p>
          <a:p>
            <a:r>
              <a:rPr lang="en-US" dirty="0"/>
              <a:t>It ensures that the last value of a data object listed is accessible after the corresponding construct has completed execution. </a:t>
            </a:r>
          </a:p>
          <a:p>
            <a:r>
              <a:rPr lang="en-US" dirty="0"/>
              <a:t>In a parallel program, we must explain what “last” means. </a:t>
            </a:r>
          </a:p>
          <a:p>
            <a:r>
              <a:rPr lang="en-US" dirty="0"/>
              <a:t>In the case of its use with a work-shared loop, the object will have the value from the iteration of the loop that would be last in a sequential execution. </a:t>
            </a:r>
          </a:p>
          <a:p>
            <a:r>
              <a:rPr lang="en-US" dirty="0"/>
              <a:t>If the </a:t>
            </a:r>
            <a:r>
              <a:rPr lang="en-US" dirty="0" err="1"/>
              <a:t>lastprivate</a:t>
            </a:r>
            <a:r>
              <a:rPr lang="en-US" dirty="0"/>
              <a:t> clause is used on a sections construct, the object gets assigned the value that it has at the end of the lexically last sections construct.</a:t>
            </a:r>
          </a:p>
          <a:p>
            <a:endParaRPr lang="en-US" dirty="0"/>
          </a:p>
          <a:p>
            <a:r>
              <a:rPr lang="en-US" dirty="0"/>
              <a:t>The syntax is </a:t>
            </a:r>
            <a:r>
              <a:rPr lang="en-US" b="1" dirty="0" err="1">
                <a:solidFill>
                  <a:srgbClr val="FF0000"/>
                </a:solidFill>
              </a:rPr>
              <a:t>lastprivate</a:t>
            </a:r>
            <a:r>
              <a:rPr lang="en-US" b="1" dirty="0">
                <a:solidFill>
                  <a:srgbClr val="FF0000"/>
                </a:solidFill>
              </a:rPr>
              <a:t>(</a:t>
            </a:r>
            <a:r>
              <a:rPr lang="en-US" b="1" i="1" dirty="0">
                <a:solidFill>
                  <a:srgbClr val="FF0000"/>
                </a:solidFill>
              </a:rPr>
              <a:t>list </a:t>
            </a:r>
            <a:r>
              <a:rPr lang="en-US" b="1" dirty="0">
                <a:solidFill>
                  <a:srgbClr val="FF0000"/>
                </a:solidFill>
              </a:rPr>
              <a:t>).</a:t>
            </a:r>
          </a:p>
        </p:txBody>
      </p:sp>
    </p:spTree>
    <p:extLst>
      <p:ext uri="{BB962C8B-B14F-4D97-AF65-F5344CB8AC3E}">
        <p14:creationId xmlns:p14="http://schemas.microsoft.com/office/powerpoint/2010/main" val="22522513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12054-455A-45E8-8D29-D2E81BF08BCD}"/>
              </a:ext>
            </a:extLst>
          </p:cNvPr>
          <p:cNvSpPr>
            <a:spLocks noGrp="1"/>
          </p:cNvSpPr>
          <p:nvPr>
            <p:ph idx="1"/>
          </p:nvPr>
        </p:nvSpPr>
        <p:spPr>
          <a:xfrm>
            <a:off x="486697" y="1297858"/>
            <a:ext cx="4748980" cy="4882279"/>
          </a:xfrm>
        </p:spPr>
        <p:txBody>
          <a:bodyPr>
            <a:normAutofit/>
          </a:bodyPr>
          <a:lstStyle/>
          <a:p>
            <a:pPr algn="just"/>
            <a:r>
              <a:rPr lang="en-US" dirty="0"/>
              <a:t>Variable </a:t>
            </a:r>
            <a:r>
              <a:rPr lang="en-US" b="1" dirty="0">
                <a:solidFill>
                  <a:srgbClr val="FF0000"/>
                </a:solidFill>
              </a:rPr>
              <a:t>a</a:t>
            </a:r>
            <a:r>
              <a:rPr lang="en-US" dirty="0"/>
              <a:t> now has the </a:t>
            </a:r>
            <a:r>
              <a:rPr lang="en-US" dirty="0" err="1"/>
              <a:t>lastprivate</a:t>
            </a:r>
            <a:r>
              <a:rPr lang="en-US" dirty="0"/>
              <a:t> data-sharing attribute</a:t>
            </a:r>
          </a:p>
          <a:p>
            <a:pPr algn="just"/>
            <a:r>
              <a:rPr lang="en-US" dirty="0"/>
              <a:t>There is a print statement after the parallel region so that we can check on the value </a:t>
            </a:r>
            <a:r>
              <a:rPr lang="en-US" b="1" dirty="0">
                <a:solidFill>
                  <a:srgbClr val="FF0000"/>
                </a:solidFill>
              </a:rPr>
              <a:t>a</a:t>
            </a:r>
            <a:r>
              <a:rPr lang="en-US" dirty="0"/>
              <a:t> has at that point. </a:t>
            </a:r>
          </a:p>
          <a:p>
            <a:pPr algn="just"/>
            <a:r>
              <a:rPr lang="en-US" dirty="0"/>
              <a:t>According to the definition of “last,” the value of variable </a:t>
            </a:r>
            <a:r>
              <a:rPr lang="en-US" b="1" dirty="0">
                <a:solidFill>
                  <a:srgbClr val="FF0000"/>
                </a:solidFill>
              </a:rPr>
              <a:t>a</a:t>
            </a:r>
            <a:r>
              <a:rPr lang="en-US" dirty="0"/>
              <a:t> after the parallel region, should correspond to that computed when </a:t>
            </a:r>
            <a:r>
              <a:rPr lang="en-US" dirty="0" err="1"/>
              <a:t>i</a:t>
            </a:r>
            <a:r>
              <a:rPr lang="en-US" dirty="0"/>
              <a:t> = n-1</a:t>
            </a:r>
          </a:p>
          <a:p>
            <a:pPr algn="just"/>
            <a:r>
              <a:rPr lang="en-US" b="1" dirty="0"/>
              <a:t>Output</a:t>
            </a:r>
            <a:r>
              <a:rPr lang="en-US" dirty="0"/>
              <a:t>: Variable </a:t>
            </a:r>
            <a:r>
              <a:rPr lang="en-US" i="1" dirty="0">
                <a:solidFill>
                  <a:srgbClr val="FF0000"/>
                </a:solidFill>
              </a:rPr>
              <a:t>n</a:t>
            </a:r>
            <a:r>
              <a:rPr lang="en-US" i="1" dirty="0"/>
              <a:t> </a:t>
            </a:r>
            <a:r>
              <a:rPr lang="en-US" dirty="0"/>
              <a:t>is set to 5, and three threads are used. The last value of variable </a:t>
            </a:r>
            <a:r>
              <a:rPr lang="en-US" b="1" dirty="0">
                <a:solidFill>
                  <a:srgbClr val="FF0000"/>
                </a:solidFill>
              </a:rPr>
              <a:t>a</a:t>
            </a:r>
            <a:r>
              <a:rPr lang="en-US" dirty="0"/>
              <a:t> corresponds to the value for </a:t>
            </a:r>
            <a:r>
              <a:rPr lang="en-US" i="1" dirty="0" err="1"/>
              <a:t>i</a:t>
            </a:r>
            <a:r>
              <a:rPr lang="en-US" i="1" dirty="0"/>
              <a:t> </a:t>
            </a:r>
            <a:r>
              <a:rPr lang="en-US" dirty="0"/>
              <a:t>= 4</a:t>
            </a:r>
          </a:p>
        </p:txBody>
      </p:sp>
      <p:pic>
        <p:nvPicPr>
          <p:cNvPr id="4" name="Picture 3">
            <a:extLst>
              <a:ext uri="{FF2B5EF4-FFF2-40B4-BE49-F238E27FC236}">
                <a16:creationId xmlns:a16="http://schemas.microsoft.com/office/drawing/2014/main" id="{6AAF51C0-3077-43E1-96BB-A2201193D96F}"/>
              </a:ext>
            </a:extLst>
          </p:cNvPr>
          <p:cNvPicPr>
            <a:picLocks noChangeAspect="1"/>
          </p:cNvPicPr>
          <p:nvPr/>
        </p:nvPicPr>
        <p:blipFill>
          <a:blip r:embed="rId2"/>
          <a:stretch>
            <a:fillRect/>
          </a:stretch>
        </p:blipFill>
        <p:spPr>
          <a:xfrm>
            <a:off x="5338916" y="697142"/>
            <a:ext cx="5257465" cy="3152187"/>
          </a:xfrm>
          <a:prstGeom prst="rect">
            <a:avLst/>
          </a:prstGeom>
        </p:spPr>
      </p:pic>
      <p:sp>
        <p:nvSpPr>
          <p:cNvPr id="5" name="TextBox 4">
            <a:extLst>
              <a:ext uri="{FF2B5EF4-FFF2-40B4-BE49-F238E27FC236}">
                <a16:creationId xmlns:a16="http://schemas.microsoft.com/office/drawing/2014/main" id="{9F5AA8B7-C8FB-4350-B06E-2F1EAEF26612}"/>
              </a:ext>
            </a:extLst>
          </p:cNvPr>
          <p:cNvSpPr txBox="1"/>
          <p:nvPr/>
        </p:nvSpPr>
        <p:spPr>
          <a:xfrm>
            <a:off x="5914103" y="4114800"/>
            <a:ext cx="1087157" cy="369332"/>
          </a:xfrm>
          <a:prstGeom prst="rect">
            <a:avLst/>
          </a:prstGeom>
          <a:noFill/>
        </p:spPr>
        <p:txBody>
          <a:bodyPr wrap="none" rtlCol="0">
            <a:spAutoFit/>
          </a:bodyPr>
          <a:lstStyle/>
          <a:p>
            <a:r>
              <a:rPr lang="en-US" dirty="0"/>
              <a:t>Output: </a:t>
            </a:r>
          </a:p>
        </p:txBody>
      </p:sp>
      <p:pic>
        <p:nvPicPr>
          <p:cNvPr id="6" name="Picture 5">
            <a:extLst>
              <a:ext uri="{FF2B5EF4-FFF2-40B4-BE49-F238E27FC236}">
                <a16:creationId xmlns:a16="http://schemas.microsoft.com/office/drawing/2014/main" id="{7C6F4F0C-0FBA-44A5-AE3B-5F0B328A8910}"/>
              </a:ext>
            </a:extLst>
          </p:cNvPr>
          <p:cNvPicPr>
            <a:picLocks noChangeAspect="1"/>
          </p:cNvPicPr>
          <p:nvPr/>
        </p:nvPicPr>
        <p:blipFill>
          <a:blip r:embed="rId3"/>
          <a:stretch>
            <a:fillRect/>
          </a:stretch>
        </p:blipFill>
        <p:spPr>
          <a:xfrm>
            <a:off x="6028550" y="4484132"/>
            <a:ext cx="4118339" cy="1986724"/>
          </a:xfrm>
          <a:prstGeom prst="rect">
            <a:avLst/>
          </a:prstGeom>
        </p:spPr>
      </p:pic>
    </p:spTree>
    <p:extLst>
      <p:ext uri="{BB962C8B-B14F-4D97-AF65-F5344CB8AC3E}">
        <p14:creationId xmlns:p14="http://schemas.microsoft.com/office/powerpoint/2010/main" val="53197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D3E993-C7C6-489D-9AD2-0BF2B2E7EABD}"/>
              </a:ext>
            </a:extLst>
          </p:cNvPr>
          <p:cNvSpPr>
            <a:spLocks noGrp="1"/>
          </p:cNvSpPr>
          <p:nvPr>
            <p:ph idx="1"/>
          </p:nvPr>
        </p:nvSpPr>
        <p:spPr>
          <a:xfrm>
            <a:off x="811161" y="656022"/>
            <a:ext cx="9792929" cy="5545956"/>
          </a:xfrm>
        </p:spPr>
        <p:txBody>
          <a:bodyPr>
            <a:normAutofit/>
          </a:bodyPr>
          <a:lstStyle/>
          <a:p>
            <a:pPr marL="0" indent="0">
              <a:buNone/>
            </a:pPr>
            <a:r>
              <a:rPr lang="en-US" sz="2800" b="1" dirty="0" err="1">
                <a:solidFill>
                  <a:schemeClr val="accent1">
                    <a:lumMod val="75000"/>
                  </a:schemeClr>
                </a:solidFill>
              </a:rPr>
              <a:t>Firstprivate</a:t>
            </a:r>
            <a:r>
              <a:rPr lang="en-US" sz="2800" b="1" dirty="0">
                <a:solidFill>
                  <a:schemeClr val="accent1">
                    <a:lumMod val="75000"/>
                  </a:schemeClr>
                </a:solidFill>
              </a:rPr>
              <a:t> Clause</a:t>
            </a:r>
          </a:p>
          <a:p>
            <a:pPr algn="just"/>
            <a:r>
              <a:rPr lang="en-US" dirty="0"/>
              <a:t>Variables that are declared to be “</a:t>
            </a:r>
            <a:r>
              <a:rPr lang="en-US" dirty="0" err="1"/>
              <a:t>firstprivate</a:t>
            </a:r>
            <a:r>
              <a:rPr lang="en-US" dirty="0"/>
              <a:t>” are private variables, but they are pre-initialized with the value of the variable with the same name before the construct. </a:t>
            </a:r>
          </a:p>
          <a:p>
            <a:pPr algn="just"/>
            <a:r>
              <a:rPr lang="en-US" dirty="0"/>
              <a:t>The initialization is carried out by the initial thread prior to the execution of the construct. </a:t>
            </a:r>
          </a:p>
          <a:p>
            <a:pPr algn="just"/>
            <a:r>
              <a:rPr lang="en-US" dirty="0"/>
              <a:t>The </a:t>
            </a:r>
            <a:r>
              <a:rPr lang="en-US" dirty="0" err="1"/>
              <a:t>firstprivate</a:t>
            </a:r>
            <a:r>
              <a:rPr lang="en-US" dirty="0"/>
              <a:t> clause is supported on the parallel construct, plus the work-sharing loop, sections, and single constructs.</a:t>
            </a:r>
          </a:p>
          <a:p>
            <a:pPr algn="just"/>
            <a:r>
              <a:rPr lang="en-US" dirty="0"/>
              <a:t> The syntax is </a:t>
            </a:r>
            <a:r>
              <a:rPr lang="en-US" b="1" dirty="0" err="1">
                <a:solidFill>
                  <a:srgbClr val="FF0000"/>
                </a:solidFill>
              </a:rPr>
              <a:t>firstprivate</a:t>
            </a:r>
            <a:r>
              <a:rPr lang="en-US" b="1" dirty="0">
                <a:solidFill>
                  <a:srgbClr val="FF0000"/>
                </a:solidFill>
              </a:rPr>
              <a:t>(</a:t>
            </a:r>
            <a:r>
              <a:rPr lang="en-US" b="1" i="1" dirty="0">
                <a:solidFill>
                  <a:srgbClr val="FF0000"/>
                </a:solidFill>
              </a:rPr>
              <a:t>list </a:t>
            </a:r>
            <a:r>
              <a:rPr lang="en-US" b="1" dirty="0">
                <a:solidFill>
                  <a:srgbClr val="FF0000"/>
                </a:solidFill>
              </a:rPr>
              <a:t>).</a:t>
            </a:r>
            <a:endParaRPr lang="en-US" sz="2400" b="1" dirty="0">
              <a:solidFill>
                <a:srgbClr val="FF0000"/>
              </a:solidFill>
            </a:endParaRPr>
          </a:p>
          <a:p>
            <a:pPr marL="0" indent="0">
              <a:buNone/>
            </a:pPr>
            <a:endParaRPr lang="en-US" sz="2400" dirty="0"/>
          </a:p>
        </p:txBody>
      </p:sp>
    </p:spTree>
    <p:extLst>
      <p:ext uri="{BB962C8B-B14F-4D97-AF65-F5344CB8AC3E}">
        <p14:creationId xmlns:p14="http://schemas.microsoft.com/office/powerpoint/2010/main" val="2187761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3CBD9-A6C7-4723-A842-63394B3F563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CA5D527-37A2-4B60-969B-3E662F67E61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B0AC94AF-4104-451F-ABBA-6A6BC8E41750}"/>
              </a:ext>
            </a:extLst>
          </p:cNvPr>
          <p:cNvPicPr>
            <a:picLocks noChangeAspect="1"/>
          </p:cNvPicPr>
          <p:nvPr/>
        </p:nvPicPr>
        <p:blipFill>
          <a:blip r:embed="rId2"/>
          <a:stretch>
            <a:fillRect/>
          </a:stretch>
        </p:blipFill>
        <p:spPr>
          <a:xfrm>
            <a:off x="766519" y="1209368"/>
            <a:ext cx="6175056" cy="4644921"/>
          </a:xfrm>
          <a:prstGeom prst="rect">
            <a:avLst/>
          </a:prstGeom>
        </p:spPr>
      </p:pic>
      <p:pic>
        <p:nvPicPr>
          <p:cNvPr id="5" name="Picture 4">
            <a:extLst>
              <a:ext uri="{FF2B5EF4-FFF2-40B4-BE49-F238E27FC236}">
                <a16:creationId xmlns:a16="http://schemas.microsoft.com/office/drawing/2014/main" id="{0E567068-D4F9-4D73-9739-DE0BD11A1654}"/>
              </a:ext>
            </a:extLst>
          </p:cNvPr>
          <p:cNvPicPr>
            <a:picLocks noChangeAspect="1"/>
          </p:cNvPicPr>
          <p:nvPr/>
        </p:nvPicPr>
        <p:blipFill>
          <a:blip r:embed="rId3"/>
          <a:stretch>
            <a:fillRect/>
          </a:stretch>
        </p:blipFill>
        <p:spPr>
          <a:xfrm>
            <a:off x="6607290" y="2104924"/>
            <a:ext cx="4322838" cy="3329601"/>
          </a:xfrm>
          <a:prstGeom prst="rect">
            <a:avLst/>
          </a:prstGeom>
        </p:spPr>
      </p:pic>
    </p:spTree>
    <p:extLst>
      <p:ext uri="{BB962C8B-B14F-4D97-AF65-F5344CB8AC3E}">
        <p14:creationId xmlns:p14="http://schemas.microsoft.com/office/powerpoint/2010/main" val="21549911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17DFAA-F1B2-4A28-8DE1-166DB7E81679}"/>
              </a:ext>
            </a:extLst>
          </p:cNvPr>
          <p:cNvSpPr>
            <a:spLocks noGrp="1"/>
          </p:cNvSpPr>
          <p:nvPr>
            <p:ph idx="1"/>
          </p:nvPr>
        </p:nvSpPr>
        <p:spPr>
          <a:xfrm>
            <a:off x="309716" y="324465"/>
            <a:ext cx="10722078" cy="6356554"/>
          </a:xfrm>
        </p:spPr>
        <p:txBody>
          <a:bodyPr>
            <a:normAutofit/>
          </a:bodyPr>
          <a:lstStyle/>
          <a:p>
            <a:pPr marL="0" indent="0">
              <a:buNone/>
            </a:pPr>
            <a:r>
              <a:rPr lang="en-US" sz="2400" b="1" dirty="0">
                <a:solidFill>
                  <a:schemeClr val="accent1">
                    <a:lumMod val="75000"/>
                  </a:schemeClr>
                </a:solidFill>
              </a:rPr>
              <a:t>Default Clause</a:t>
            </a:r>
          </a:p>
          <a:p>
            <a:pPr algn="just"/>
            <a:r>
              <a:rPr lang="en-US" dirty="0"/>
              <a:t>The default clause is used to give variables a default data-sharing attribute</a:t>
            </a:r>
          </a:p>
          <a:p>
            <a:pPr algn="just"/>
            <a:r>
              <a:rPr lang="en-US" dirty="0"/>
              <a:t>Example: </a:t>
            </a:r>
          </a:p>
          <a:p>
            <a:pPr lvl="1" algn="just"/>
            <a:r>
              <a:rPr lang="en-US" dirty="0">
                <a:solidFill>
                  <a:srgbClr val="FF0000"/>
                </a:solidFill>
              </a:rPr>
              <a:t>default(shared) </a:t>
            </a:r>
            <a:r>
              <a:rPr lang="en-US" dirty="0"/>
              <a:t>assigns the shared attribute to all variables referenced in the construct. </a:t>
            </a:r>
          </a:p>
          <a:p>
            <a:pPr lvl="1" algn="just"/>
            <a:endParaRPr lang="en-US" dirty="0"/>
          </a:p>
          <a:p>
            <a:pPr lvl="1" algn="just">
              <a:lnSpc>
                <a:spcPct val="120000"/>
              </a:lnSpc>
            </a:pPr>
            <a:r>
              <a:rPr lang="en-US" dirty="0"/>
              <a:t>The </a:t>
            </a:r>
            <a:r>
              <a:rPr lang="en-US" dirty="0">
                <a:solidFill>
                  <a:srgbClr val="FF0000"/>
                </a:solidFill>
              </a:rPr>
              <a:t>default(private) </a:t>
            </a:r>
            <a:r>
              <a:rPr lang="en-US" dirty="0"/>
              <a:t>clause, which is not supported in C/C++, makes all variables private by default. It is applicable to the parallel construct only.</a:t>
            </a:r>
          </a:p>
          <a:p>
            <a:pPr algn="just"/>
            <a:r>
              <a:rPr lang="en-US" dirty="0"/>
              <a:t>This clause is used to define the data-sharing attribute of the majority of the variables in a parallel region. Only the exceptions need to be explicitly listed:</a:t>
            </a:r>
          </a:p>
          <a:p>
            <a:pPr algn="just"/>
            <a:endParaRPr lang="en-US" dirty="0"/>
          </a:p>
          <a:p>
            <a:pPr lvl="1" algn="just">
              <a:lnSpc>
                <a:spcPct val="120000"/>
              </a:lnSpc>
            </a:pPr>
            <a:r>
              <a:rPr lang="en-US" b="1" dirty="0">
                <a:solidFill>
                  <a:srgbClr val="FF0000"/>
                </a:solidFill>
              </a:rPr>
              <a:t>#pragma </a:t>
            </a:r>
            <a:r>
              <a:rPr lang="en-US" b="1" dirty="0" err="1">
                <a:solidFill>
                  <a:srgbClr val="FF0000"/>
                </a:solidFill>
              </a:rPr>
              <a:t>omp</a:t>
            </a:r>
            <a:r>
              <a:rPr lang="en-US" b="1" dirty="0">
                <a:solidFill>
                  <a:srgbClr val="FF0000"/>
                </a:solidFill>
              </a:rPr>
              <a:t> for default(shared) private(</a:t>
            </a:r>
            <a:r>
              <a:rPr lang="en-US" b="1" dirty="0" err="1">
                <a:solidFill>
                  <a:srgbClr val="FF0000"/>
                </a:solidFill>
              </a:rPr>
              <a:t>a,b,c</a:t>
            </a:r>
            <a:r>
              <a:rPr lang="en-US" b="1" dirty="0">
                <a:solidFill>
                  <a:srgbClr val="FF0000"/>
                </a:solidFill>
              </a:rPr>
              <a:t>), </a:t>
            </a:r>
            <a:r>
              <a:rPr lang="en-US" dirty="0"/>
              <a:t> declares all variables to be shared, with the exception of a, b, and c.</a:t>
            </a:r>
          </a:p>
        </p:txBody>
      </p:sp>
    </p:spTree>
    <p:extLst>
      <p:ext uri="{BB962C8B-B14F-4D97-AF65-F5344CB8AC3E}">
        <p14:creationId xmlns:p14="http://schemas.microsoft.com/office/powerpoint/2010/main" val="40055089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4B00B3-6E28-4F7D-800E-C5A9C5584599}"/>
              </a:ext>
            </a:extLst>
          </p:cNvPr>
          <p:cNvSpPr>
            <a:spLocks noGrp="1"/>
          </p:cNvSpPr>
          <p:nvPr>
            <p:ph idx="1"/>
          </p:nvPr>
        </p:nvSpPr>
        <p:spPr>
          <a:xfrm>
            <a:off x="339213" y="811162"/>
            <a:ext cx="10530348" cy="5368976"/>
          </a:xfrm>
        </p:spPr>
        <p:txBody>
          <a:bodyPr/>
          <a:lstStyle/>
          <a:p>
            <a:pPr algn="just"/>
            <a:r>
              <a:rPr lang="en-US" dirty="0"/>
              <a:t>If </a:t>
            </a:r>
            <a:r>
              <a:rPr lang="en-US" b="1" dirty="0">
                <a:solidFill>
                  <a:srgbClr val="FF0000"/>
                </a:solidFill>
              </a:rPr>
              <a:t>default(none) </a:t>
            </a:r>
            <a:r>
              <a:rPr lang="en-US" dirty="0"/>
              <a:t>is specified, the programmer is forced to specify a data-sharing attribute for each variable in the construct. </a:t>
            </a:r>
          </a:p>
          <a:p>
            <a:pPr algn="just"/>
            <a:r>
              <a:rPr lang="en-US" dirty="0"/>
              <a:t>Although variables with a predetermined data-sharing attribute need not be listed in one of the clauses</a:t>
            </a:r>
          </a:p>
          <a:p>
            <a:pPr algn="just"/>
            <a:r>
              <a:rPr lang="en-US" dirty="0"/>
              <a:t>It is recommended that the attribute be explicitly specified for </a:t>
            </a:r>
            <a:r>
              <a:rPr lang="en-US" i="1" dirty="0"/>
              <a:t>all </a:t>
            </a:r>
            <a:r>
              <a:rPr lang="en-US" dirty="0"/>
              <a:t>variables in the construct.</a:t>
            </a:r>
          </a:p>
          <a:p>
            <a:endParaRPr lang="en-US" dirty="0"/>
          </a:p>
        </p:txBody>
      </p:sp>
      <p:pic>
        <p:nvPicPr>
          <p:cNvPr id="4" name="Content Placeholder 4">
            <a:extLst>
              <a:ext uri="{FF2B5EF4-FFF2-40B4-BE49-F238E27FC236}">
                <a16:creationId xmlns:a16="http://schemas.microsoft.com/office/drawing/2014/main" id="{995CC7DD-8BA3-48CA-91E0-E71490BFDE99}"/>
              </a:ext>
            </a:extLst>
          </p:cNvPr>
          <p:cNvPicPr>
            <a:picLocks noChangeAspect="1"/>
          </p:cNvPicPr>
          <p:nvPr/>
        </p:nvPicPr>
        <p:blipFill>
          <a:blip r:embed="rId2"/>
          <a:stretch>
            <a:fillRect/>
          </a:stretch>
        </p:blipFill>
        <p:spPr>
          <a:xfrm>
            <a:off x="162233" y="3029523"/>
            <a:ext cx="6145163" cy="3606297"/>
          </a:xfrm>
          <a:prstGeom prst="rect">
            <a:avLst/>
          </a:prstGeom>
        </p:spPr>
      </p:pic>
      <p:pic>
        <p:nvPicPr>
          <p:cNvPr id="5" name="Picture 4">
            <a:extLst>
              <a:ext uri="{FF2B5EF4-FFF2-40B4-BE49-F238E27FC236}">
                <a16:creationId xmlns:a16="http://schemas.microsoft.com/office/drawing/2014/main" id="{9AC792D2-336E-4527-B527-8F1078D9F9D2}"/>
              </a:ext>
            </a:extLst>
          </p:cNvPr>
          <p:cNvPicPr>
            <a:picLocks noChangeAspect="1"/>
          </p:cNvPicPr>
          <p:nvPr/>
        </p:nvPicPr>
        <p:blipFill>
          <a:blip r:embed="rId3"/>
          <a:stretch>
            <a:fillRect/>
          </a:stretch>
        </p:blipFill>
        <p:spPr>
          <a:xfrm>
            <a:off x="6572863" y="2917098"/>
            <a:ext cx="4296698" cy="3263040"/>
          </a:xfrm>
          <a:prstGeom prst="rect">
            <a:avLst/>
          </a:prstGeom>
        </p:spPr>
      </p:pic>
    </p:spTree>
    <p:extLst>
      <p:ext uri="{BB962C8B-B14F-4D97-AF65-F5344CB8AC3E}">
        <p14:creationId xmlns:p14="http://schemas.microsoft.com/office/powerpoint/2010/main" val="417198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C71FC-0C31-2C67-CCF8-07B7B5EFB70A}"/>
              </a:ext>
            </a:extLst>
          </p:cNvPr>
          <p:cNvSpPr>
            <a:spLocks noGrp="1"/>
          </p:cNvSpPr>
          <p:nvPr>
            <p:ph type="title"/>
          </p:nvPr>
        </p:nvSpPr>
        <p:spPr/>
        <p:txBody>
          <a:bodyPr/>
          <a:lstStyle/>
          <a:p>
            <a:r>
              <a:rPr lang="en-IN" dirty="0"/>
              <a:t>The Feature Set</a:t>
            </a:r>
          </a:p>
        </p:txBody>
      </p:sp>
      <p:sp>
        <p:nvSpPr>
          <p:cNvPr id="3" name="Content Placeholder 2">
            <a:extLst>
              <a:ext uri="{FF2B5EF4-FFF2-40B4-BE49-F238E27FC236}">
                <a16:creationId xmlns:a16="http://schemas.microsoft.com/office/drawing/2014/main" id="{47D902F8-10C7-3CD8-EEDE-7103A96D2F5E}"/>
              </a:ext>
            </a:extLst>
          </p:cNvPr>
          <p:cNvSpPr>
            <a:spLocks noGrp="1"/>
          </p:cNvSpPr>
          <p:nvPr>
            <p:ph idx="1"/>
          </p:nvPr>
        </p:nvSpPr>
        <p:spPr/>
        <p:txBody>
          <a:bodyPr>
            <a:normAutofit/>
          </a:bodyPr>
          <a:lstStyle/>
          <a:p>
            <a:pPr algn="just">
              <a:buFont typeface="Wingdings" panose="05000000000000000000" pitchFamily="2" charset="2"/>
              <a:buChar char="Ø"/>
            </a:pPr>
            <a:r>
              <a:rPr lang="en-US" sz="2800" dirty="0"/>
              <a:t>OpenMP provides means for the user to:</a:t>
            </a:r>
          </a:p>
          <a:p>
            <a:pPr lvl="1" algn="just">
              <a:buFont typeface="Wingdings" panose="05000000000000000000" pitchFamily="2" charset="2"/>
              <a:buChar char="§"/>
            </a:pPr>
            <a:r>
              <a:rPr lang="en-US" sz="2400" dirty="0"/>
              <a:t>Create teams of threads for parallel execution </a:t>
            </a:r>
          </a:p>
          <a:p>
            <a:pPr lvl="1" algn="just">
              <a:buFont typeface="Wingdings" panose="05000000000000000000" pitchFamily="2" charset="2"/>
              <a:buChar char="§"/>
            </a:pPr>
            <a:r>
              <a:rPr lang="en-US" sz="2400" dirty="0"/>
              <a:t>Specify how to share work among the members of a team</a:t>
            </a:r>
          </a:p>
          <a:p>
            <a:pPr lvl="1" algn="just">
              <a:buFont typeface="Wingdings" panose="05000000000000000000" pitchFamily="2" charset="2"/>
              <a:buChar char="§"/>
            </a:pPr>
            <a:r>
              <a:rPr lang="en-US" sz="2400" dirty="0"/>
              <a:t>Declare both shared and private variables</a:t>
            </a:r>
          </a:p>
          <a:p>
            <a:pPr lvl="1" algn="just">
              <a:buFont typeface="Wingdings" panose="05000000000000000000" pitchFamily="2" charset="2"/>
              <a:buChar char="§"/>
            </a:pPr>
            <a:r>
              <a:rPr lang="en-US" sz="2400" dirty="0"/>
              <a:t>Synchronize threads and enable them to perform certain operations exclusively (i.e., without interference by other threads)</a:t>
            </a:r>
            <a:endParaRPr lang="en-IN" sz="2400" dirty="0"/>
          </a:p>
        </p:txBody>
      </p:sp>
    </p:spTree>
    <p:extLst>
      <p:ext uri="{BB962C8B-B14F-4D97-AF65-F5344CB8AC3E}">
        <p14:creationId xmlns:p14="http://schemas.microsoft.com/office/powerpoint/2010/main" val="32090341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08BCE-9E86-4ACF-9513-0D307A03F74F}"/>
              </a:ext>
            </a:extLst>
          </p:cNvPr>
          <p:cNvSpPr>
            <a:spLocks noGrp="1"/>
          </p:cNvSpPr>
          <p:nvPr>
            <p:ph idx="1"/>
          </p:nvPr>
        </p:nvSpPr>
        <p:spPr>
          <a:xfrm>
            <a:off x="412955" y="398206"/>
            <a:ext cx="10427110" cy="5781931"/>
          </a:xfrm>
        </p:spPr>
        <p:txBody>
          <a:bodyPr>
            <a:normAutofit/>
          </a:bodyPr>
          <a:lstStyle/>
          <a:p>
            <a:pPr marL="0" indent="0">
              <a:buNone/>
            </a:pPr>
            <a:r>
              <a:rPr lang="en-US" sz="2400" b="1" dirty="0" err="1">
                <a:solidFill>
                  <a:schemeClr val="accent1">
                    <a:lumMod val="75000"/>
                  </a:schemeClr>
                </a:solidFill>
              </a:rPr>
              <a:t>Nowait</a:t>
            </a:r>
            <a:r>
              <a:rPr lang="en-US" sz="2400" b="1" dirty="0">
                <a:solidFill>
                  <a:schemeClr val="accent1">
                    <a:lumMod val="75000"/>
                  </a:schemeClr>
                </a:solidFill>
              </a:rPr>
              <a:t> Clause</a:t>
            </a:r>
          </a:p>
          <a:p>
            <a:pPr algn="just"/>
            <a:r>
              <a:rPr lang="en-US" dirty="0"/>
              <a:t>The </a:t>
            </a:r>
            <a:r>
              <a:rPr lang="en-US" dirty="0" err="1"/>
              <a:t>nowait</a:t>
            </a:r>
            <a:r>
              <a:rPr lang="en-US" dirty="0"/>
              <a:t> clause allows the programmer to fine-tune a program’s performance.</a:t>
            </a:r>
          </a:p>
          <a:p>
            <a:pPr algn="just"/>
            <a:r>
              <a:rPr lang="en-US" dirty="0"/>
              <a:t>In the work-sharing constructs, there is an implicit barrier at the end of them. This clause overrides that feature of OpenMP;</a:t>
            </a:r>
          </a:p>
          <a:p>
            <a:pPr algn="just"/>
            <a:r>
              <a:rPr lang="en-US" dirty="0"/>
              <a:t>That is, if it is added to a construct, the barrier at the end of the associated construct will be suppressed. </a:t>
            </a:r>
          </a:p>
          <a:p>
            <a:pPr algn="just"/>
            <a:r>
              <a:rPr lang="en-US" dirty="0"/>
              <a:t>When threads reach the end of the construct, they will immediately proceed to perform other work. </a:t>
            </a:r>
          </a:p>
          <a:p>
            <a:pPr algn="just"/>
            <a:r>
              <a:rPr lang="en-US" dirty="0"/>
              <a:t>However, the barrier at the end of a parallel region cannot be suppressed.</a:t>
            </a:r>
          </a:p>
          <a:p>
            <a:pPr algn="just"/>
            <a:endParaRPr lang="en-US" dirty="0"/>
          </a:p>
          <a:p>
            <a:endParaRPr lang="en-US" dirty="0"/>
          </a:p>
        </p:txBody>
      </p:sp>
      <p:pic>
        <p:nvPicPr>
          <p:cNvPr id="4" name="Picture 3">
            <a:extLst>
              <a:ext uri="{FF2B5EF4-FFF2-40B4-BE49-F238E27FC236}">
                <a16:creationId xmlns:a16="http://schemas.microsoft.com/office/drawing/2014/main" id="{420AC128-F158-48DE-A39B-C913E4814408}"/>
              </a:ext>
            </a:extLst>
          </p:cNvPr>
          <p:cNvPicPr>
            <a:picLocks noChangeAspect="1"/>
          </p:cNvPicPr>
          <p:nvPr/>
        </p:nvPicPr>
        <p:blipFill>
          <a:blip r:embed="rId2"/>
          <a:stretch>
            <a:fillRect/>
          </a:stretch>
        </p:blipFill>
        <p:spPr>
          <a:xfrm>
            <a:off x="6843253" y="4380272"/>
            <a:ext cx="2861186" cy="1799866"/>
          </a:xfrm>
          <a:prstGeom prst="rect">
            <a:avLst/>
          </a:prstGeom>
        </p:spPr>
      </p:pic>
      <p:sp>
        <p:nvSpPr>
          <p:cNvPr id="5" name="TextBox 4">
            <a:extLst>
              <a:ext uri="{FF2B5EF4-FFF2-40B4-BE49-F238E27FC236}">
                <a16:creationId xmlns:a16="http://schemas.microsoft.com/office/drawing/2014/main" id="{C694C55B-D110-4FC9-BB2A-F02D974A60D8}"/>
              </a:ext>
            </a:extLst>
          </p:cNvPr>
          <p:cNvSpPr txBox="1"/>
          <p:nvPr/>
        </p:nvSpPr>
        <p:spPr>
          <a:xfrm>
            <a:off x="988142" y="4702809"/>
            <a:ext cx="557488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When a thread is finished with the work associated with the parallelized for loop, it continues and no longer waits for the other threads to finish as well.</a:t>
            </a:r>
          </a:p>
          <a:p>
            <a:pPr marL="285750" indent="-285750">
              <a:buFont typeface="Arial" panose="020B0604020202020204" pitchFamily="34" charset="0"/>
              <a:buChar char="•"/>
            </a:pPr>
            <a:r>
              <a:rPr lang="en-US" dirty="0"/>
              <a:t>The clause ensures that there is no barrier at the end of the loop.</a:t>
            </a:r>
          </a:p>
        </p:txBody>
      </p:sp>
    </p:spTree>
    <p:extLst>
      <p:ext uri="{BB962C8B-B14F-4D97-AF65-F5344CB8AC3E}">
        <p14:creationId xmlns:p14="http://schemas.microsoft.com/office/powerpoint/2010/main" val="12714148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02DC-FF0B-4195-8066-7B335C42DE5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7DAF034-7AA4-41FC-8116-9EC6A1B0C21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F996977F-FCFE-4DEA-BEE2-9C2251A27D07}"/>
              </a:ext>
            </a:extLst>
          </p:cNvPr>
          <p:cNvPicPr>
            <a:picLocks noChangeAspect="1"/>
          </p:cNvPicPr>
          <p:nvPr/>
        </p:nvPicPr>
        <p:blipFill>
          <a:blip r:embed="rId2"/>
          <a:stretch>
            <a:fillRect/>
          </a:stretch>
        </p:blipFill>
        <p:spPr>
          <a:xfrm>
            <a:off x="5812732" y="3725982"/>
            <a:ext cx="3994453" cy="3004186"/>
          </a:xfrm>
          <a:prstGeom prst="rect">
            <a:avLst/>
          </a:prstGeom>
        </p:spPr>
      </p:pic>
      <p:pic>
        <p:nvPicPr>
          <p:cNvPr id="5" name="Picture 4">
            <a:extLst>
              <a:ext uri="{FF2B5EF4-FFF2-40B4-BE49-F238E27FC236}">
                <a16:creationId xmlns:a16="http://schemas.microsoft.com/office/drawing/2014/main" id="{53DD09F5-D31B-4359-BE48-A92B4D2DFE41}"/>
              </a:ext>
            </a:extLst>
          </p:cNvPr>
          <p:cNvPicPr>
            <a:picLocks noChangeAspect="1"/>
          </p:cNvPicPr>
          <p:nvPr/>
        </p:nvPicPr>
        <p:blipFill>
          <a:blip r:embed="rId3"/>
          <a:stretch>
            <a:fillRect/>
          </a:stretch>
        </p:blipFill>
        <p:spPr>
          <a:xfrm>
            <a:off x="5600551" y="452305"/>
            <a:ext cx="4206634" cy="3411621"/>
          </a:xfrm>
          <a:prstGeom prst="rect">
            <a:avLst/>
          </a:prstGeom>
        </p:spPr>
      </p:pic>
      <p:pic>
        <p:nvPicPr>
          <p:cNvPr id="7" name="Picture 6">
            <a:extLst>
              <a:ext uri="{FF2B5EF4-FFF2-40B4-BE49-F238E27FC236}">
                <a16:creationId xmlns:a16="http://schemas.microsoft.com/office/drawing/2014/main" id="{408C61A4-147F-4A89-9505-B9D70B649E34}"/>
              </a:ext>
            </a:extLst>
          </p:cNvPr>
          <p:cNvPicPr>
            <a:picLocks noChangeAspect="1"/>
          </p:cNvPicPr>
          <p:nvPr/>
        </p:nvPicPr>
        <p:blipFill>
          <a:blip r:embed="rId4"/>
          <a:stretch>
            <a:fillRect/>
          </a:stretch>
        </p:blipFill>
        <p:spPr>
          <a:xfrm>
            <a:off x="1016460" y="3972060"/>
            <a:ext cx="3994452" cy="2758108"/>
          </a:xfrm>
          <a:prstGeom prst="rect">
            <a:avLst/>
          </a:prstGeom>
        </p:spPr>
      </p:pic>
      <p:pic>
        <p:nvPicPr>
          <p:cNvPr id="8" name="Picture 7">
            <a:extLst>
              <a:ext uri="{FF2B5EF4-FFF2-40B4-BE49-F238E27FC236}">
                <a16:creationId xmlns:a16="http://schemas.microsoft.com/office/drawing/2014/main" id="{99F2765C-372D-4BC4-87F0-8B8DA95B84BF}"/>
              </a:ext>
            </a:extLst>
          </p:cNvPr>
          <p:cNvPicPr>
            <a:picLocks noChangeAspect="1"/>
          </p:cNvPicPr>
          <p:nvPr/>
        </p:nvPicPr>
        <p:blipFill>
          <a:blip r:embed="rId5"/>
          <a:stretch>
            <a:fillRect/>
          </a:stretch>
        </p:blipFill>
        <p:spPr>
          <a:xfrm>
            <a:off x="811162" y="560439"/>
            <a:ext cx="4469546" cy="3411621"/>
          </a:xfrm>
          <a:prstGeom prst="rect">
            <a:avLst/>
          </a:prstGeom>
        </p:spPr>
      </p:pic>
    </p:spTree>
    <p:extLst>
      <p:ext uri="{BB962C8B-B14F-4D97-AF65-F5344CB8AC3E}">
        <p14:creationId xmlns:p14="http://schemas.microsoft.com/office/powerpoint/2010/main" val="25866032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572C7E-9FB9-48FD-9886-5B451BC93B4D}"/>
              </a:ext>
            </a:extLst>
          </p:cNvPr>
          <p:cNvSpPr>
            <a:spLocks noGrp="1"/>
          </p:cNvSpPr>
          <p:nvPr>
            <p:ph idx="1"/>
          </p:nvPr>
        </p:nvSpPr>
        <p:spPr>
          <a:xfrm>
            <a:off x="442452" y="427704"/>
            <a:ext cx="10441858" cy="5752434"/>
          </a:xfrm>
        </p:spPr>
        <p:txBody>
          <a:bodyPr>
            <a:normAutofit/>
          </a:bodyPr>
          <a:lstStyle/>
          <a:p>
            <a:pPr marL="0" indent="0">
              <a:buNone/>
            </a:pPr>
            <a:r>
              <a:rPr lang="en-US" sz="2400" b="1" dirty="0">
                <a:solidFill>
                  <a:schemeClr val="accent1">
                    <a:lumMod val="75000"/>
                  </a:schemeClr>
                </a:solidFill>
              </a:rPr>
              <a:t>Schedule Clause</a:t>
            </a:r>
          </a:p>
          <a:p>
            <a:pPr algn="just"/>
            <a:r>
              <a:rPr lang="en-US" dirty="0"/>
              <a:t>The schedule clause is supported on the loop construct only.</a:t>
            </a:r>
          </a:p>
          <a:p>
            <a:pPr algn="just"/>
            <a:r>
              <a:rPr lang="en-US" dirty="0"/>
              <a:t> It is used to control the manner in which loop iterations are distributed over the threads, which can have a major impact on the performance of a program. </a:t>
            </a:r>
          </a:p>
          <a:p>
            <a:pPr algn="just"/>
            <a:r>
              <a:rPr lang="en-US" dirty="0"/>
              <a:t>The syntax is </a:t>
            </a:r>
            <a:r>
              <a:rPr lang="en-US" b="1" dirty="0">
                <a:solidFill>
                  <a:srgbClr val="FF0000"/>
                </a:solidFill>
              </a:rPr>
              <a:t>schedule(</a:t>
            </a:r>
            <a:r>
              <a:rPr lang="en-US" b="1" i="1" dirty="0">
                <a:solidFill>
                  <a:srgbClr val="FF0000"/>
                </a:solidFill>
              </a:rPr>
              <a:t>kind[,</a:t>
            </a:r>
            <a:r>
              <a:rPr lang="en-US" b="1" i="1" dirty="0" err="1">
                <a:solidFill>
                  <a:srgbClr val="FF0000"/>
                </a:solidFill>
              </a:rPr>
              <a:t>chunk</a:t>
            </a:r>
            <a:r>
              <a:rPr lang="en-US" b="1" dirty="0" err="1">
                <a:solidFill>
                  <a:srgbClr val="FF0000"/>
                </a:solidFill>
              </a:rPr>
              <a:t>_</a:t>
            </a:r>
            <a:r>
              <a:rPr lang="en-US" b="1" i="1" dirty="0" err="1">
                <a:solidFill>
                  <a:srgbClr val="FF0000"/>
                </a:solidFill>
              </a:rPr>
              <a:t>size</a:t>
            </a:r>
            <a:r>
              <a:rPr lang="en-US" b="1" i="1" dirty="0">
                <a:solidFill>
                  <a:srgbClr val="FF0000"/>
                </a:solidFill>
              </a:rPr>
              <a:t>] </a:t>
            </a:r>
            <a:r>
              <a:rPr lang="en-US" b="1" dirty="0">
                <a:solidFill>
                  <a:srgbClr val="FF0000"/>
                </a:solidFill>
              </a:rPr>
              <a:t>)</a:t>
            </a:r>
          </a:p>
          <a:p>
            <a:pPr algn="just"/>
            <a:r>
              <a:rPr lang="en-US" dirty="0"/>
              <a:t>The schedule clause specifies how the iterations of the loop are assigned to the threads in the team.</a:t>
            </a:r>
          </a:p>
          <a:p>
            <a:pPr algn="just"/>
            <a:r>
              <a:rPr lang="en-US" dirty="0"/>
              <a:t> The granularity of this workload distribution is a </a:t>
            </a:r>
            <a:r>
              <a:rPr lang="en-US" b="1" i="1" dirty="0">
                <a:solidFill>
                  <a:srgbClr val="FF0000"/>
                </a:solidFill>
              </a:rPr>
              <a:t>chunk</a:t>
            </a:r>
            <a:r>
              <a:rPr lang="en-US" dirty="0"/>
              <a:t>, a contiguous, nonempty subset of the iteration space. </a:t>
            </a:r>
          </a:p>
          <a:p>
            <a:pPr algn="just"/>
            <a:r>
              <a:rPr lang="en-US" dirty="0"/>
              <a:t>The </a:t>
            </a:r>
            <a:r>
              <a:rPr lang="en-US" dirty="0" err="1"/>
              <a:t>chunk_size</a:t>
            </a:r>
            <a:r>
              <a:rPr lang="en-US" dirty="0"/>
              <a:t> parameter need not be a constant; any loop invariant integer expression with a positive value is allowed</a:t>
            </a:r>
            <a:endParaRPr lang="en-US" b="1" dirty="0">
              <a:solidFill>
                <a:srgbClr val="FF0000"/>
              </a:solidFill>
            </a:endParaRPr>
          </a:p>
        </p:txBody>
      </p:sp>
    </p:spTree>
    <p:extLst>
      <p:ext uri="{BB962C8B-B14F-4D97-AF65-F5344CB8AC3E}">
        <p14:creationId xmlns:p14="http://schemas.microsoft.com/office/powerpoint/2010/main" val="4257237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AB4FA-E6C4-40C5-9C51-22A1B6B33DED}"/>
              </a:ext>
            </a:extLst>
          </p:cNvPr>
          <p:cNvSpPr>
            <a:spLocks noGrp="1"/>
          </p:cNvSpPr>
          <p:nvPr>
            <p:ph idx="1"/>
          </p:nvPr>
        </p:nvSpPr>
        <p:spPr>
          <a:xfrm>
            <a:off x="280219" y="516193"/>
            <a:ext cx="10648335" cy="6150078"/>
          </a:xfrm>
        </p:spPr>
        <p:txBody>
          <a:bodyPr>
            <a:normAutofit/>
          </a:bodyPr>
          <a:lstStyle/>
          <a:p>
            <a:pPr marL="0" indent="0">
              <a:buNone/>
            </a:pPr>
            <a:r>
              <a:rPr lang="en-US" b="1" dirty="0">
                <a:solidFill>
                  <a:schemeClr val="accent1">
                    <a:lumMod val="75000"/>
                  </a:schemeClr>
                </a:solidFill>
              </a:rPr>
              <a:t>Kinds of Schedule</a:t>
            </a:r>
          </a:p>
          <a:p>
            <a:r>
              <a:rPr lang="en-US" b="1" dirty="0">
                <a:solidFill>
                  <a:srgbClr val="FF0000"/>
                </a:solidFill>
              </a:rPr>
              <a:t>Static</a:t>
            </a:r>
            <a:r>
              <a:rPr lang="en-US" dirty="0"/>
              <a:t> :  </a:t>
            </a:r>
          </a:p>
          <a:p>
            <a:pPr lvl="1" algn="just"/>
            <a:r>
              <a:rPr lang="en-US" sz="2000" dirty="0"/>
              <a:t>Iterations are divided into chunks of size </a:t>
            </a:r>
            <a:r>
              <a:rPr lang="en-US" sz="2000" b="1" i="1" dirty="0">
                <a:solidFill>
                  <a:schemeClr val="accent1">
                    <a:lumMod val="75000"/>
                  </a:schemeClr>
                </a:solidFill>
              </a:rPr>
              <a:t>chunk size</a:t>
            </a:r>
            <a:r>
              <a:rPr lang="en-US" sz="2000" dirty="0"/>
              <a:t>. </a:t>
            </a:r>
          </a:p>
          <a:p>
            <a:pPr lvl="1" algn="just"/>
            <a:r>
              <a:rPr lang="en-US" sz="2000" dirty="0"/>
              <a:t>The chunks are assigned to the threads statically in a </a:t>
            </a:r>
            <a:r>
              <a:rPr lang="en-US" sz="2000" b="1" dirty="0"/>
              <a:t>round-robin manner</a:t>
            </a:r>
            <a:r>
              <a:rPr lang="en-US" sz="2000" dirty="0"/>
              <a:t>, in the </a:t>
            </a:r>
            <a:r>
              <a:rPr lang="en-US" sz="2000" b="1" dirty="0">
                <a:solidFill>
                  <a:schemeClr val="accent1">
                    <a:lumMod val="75000"/>
                  </a:schemeClr>
                </a:solidFill>
              </a:rPr>
              <a:t>order of the thread number</a:t>
            </a:r>
            <a:r>
              <a:rPr lang="en-US" sz="2000" dirty="0"/>
              <a:t>. </a:t>
            </a:r>
          </a:p>
          <a:p>
            <a:pPr lvl="1" algn="just"/>
            <a:r>
              <a:rPr lang="en-US" sz="2000" dirty="0"/>
              <a:t>The last chunk to be assigned may have a smaller number of iterations. </a:t>
            </a:r>
          </a:p>
          <a:p>
            <a:pPr lvl="1" algn="just"/>
            <a:r>
              <a:rPr lang="en-US" sz="2000" dirty="0"/>
              <a:t>When no </a:t>
            </a:r>
            <a:r>
              <a:rPr lang="en-US" sz="2000" b="1" i="1" dirty="0"/>
              <a:t>chunk size</a:t>
            </a:r>
            <a:r>
              <a:rPr lang="en-US" sz="2000" i="1" dirty="0"/>
              <a:t> </a:t>
            </a:r>
            <a:r>
              <a:rPr lang="en-US" sz="2000" dirty="0"/>
              <a:t>is specified, the iteration space is divided into chunks that are approximately equal in size.</a:t>
            </a:r>
          </a:p>
          <a:p>
            <a:pPr lvl="1" algn="just"/>
            <a:r>
              <a:rPr lang="en-US" sz="2000" dirty="0"/>
              <a:t>Each thread is assigned at most one chunk.</a:t>
            </a:r>
          </a:p>
          <a:p>
            <a:pPr algn="just"/>
            <a:r>
              <a:rPr lang="en-US" b="1" dirty="0">
                <a:solidFill>
                  <a:srgbClr val="FF0000"/>
                </a:solidFill>
              </a:rPr>
              <a:t>Dynamic</a:t>
            </a:r>
            <a:r>
              <a:rPr lang="en-US" dirty="0"/>
              <a:t>:</a:t>
            </a:r>
          </a:p>
          <a:p>
            <a:pPr lvl="1" algn="just"/>
            <a:r>
              <a:rPr lang="en-US" sz="2000" dirty="0"/>
              <a:t>The iterations are assigned to threads as the threads request them. </a:t>
            </a:r>
          </a:p>
          <a:p>
            <a:pPr lvl="1" algn="just"/>
            <a:r>
              <a:rPr lang="en-US" sz="2000" dirty="0"/>
              <a:t>The thread executes the chunk of iterations (controlled through the </a:t>
            </a:r>
            <a:r>
              <a:rPr lang="en-US" sz="2000" i="1" dirty="0"/>
              <a:t>chunk size </a:t>
            </a:r>
            <a:r>
              <a:rPr lang="en-US" sz="2000" dirty="0"/>
              <a:t>parameter), then requests another chunk until there are no more chunks to work on.</a:t>
            </a:r>
          </a:p>
          <a:p>
            <a:pPr lvl="1" algn="just"/>
            <a:r>
              <a:rPr lang="en-US" sz="2000" dirty="0"/>
              <a:t>The last chunk may have fewer iterations than </a:t>
            </a:r>
            <a:r>
              <a:rPr lang="en-US" sz="2000" i="1" dirty="0"/>
              <a:t>chunk size</a:t>
            </a:r>
            <a:r>
              <a:rPr lang="en-US" sz="2000" dirty="0"/>
              <a:t>.</a:t>
            </a:r>
          </a:p>
          <a:p>
            <a:pPr lvl="1" algn="just"/>
            <a:r>
              <a:rPr lang="en-US" sz="2000" dirty="0"/>
              <a:t>When no </a:t>
            </a:r>
            <a:r>
              <a:rPr lang="en-US" sz="2000" i="1" dirty="0"/>
              <a:t>chunk size </a:t>
            </a:r>
            <a:r>
              <a:rPr lang="en-US" sz="2000" dirty="0"/>
              <a:t>is specified, it defaults to 1.</a:t>
            </a:r>
            <a:endParaRPr lang="en-US" sz="2000" b="1" dirty="0"/>
          </a:p>
        </p:txBody>
      </p:sp>
    </p:spTree>
    <p:extLst>
      <p:ext uri="{BB962C8B-B14F-4D97-AF65-F5344CB8AC3E}">
        <p14:creationId xmlns:p14="http://schemas.microsoft.com/office/powerpoint/2010/main" val="2974367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91EEA-06E4-46E0-B130-7927F722D12C}"/>
              </a:ext>
            </a:extLst>
          </p:cNvPr>
          <p:cNvSpPr>
            <a:spLocks noGrp="1"/>
          </p:cNvSpPr>
          <p:nvPr>
            <p:ph idx="1"/>
          </p:nvPr>
        </p:nvSpPr>
        <p:spPr>
          <a:xfrm>
            <a:off x="575187" y="383458"/>
            <a:ext cx="10235381" cy="5796679"/>
          </a:xfrm>
        </p:spPr>
        <p:txBody>
          <a:bodyPr>
            <a:normAutofit/>
          </a:bodyPr>
          <a:lstStyle/>
          <a:p>
            <a:pPr algn="just"/>
            <a:r>
              <a:rPr lang="en-US" b="1" dirty="0">
                <a:solidFill>
                  <a:srgbClr val="FF0000"/>
                </a:solidFill>
              </a:rPr>
              <a:t>Guided:</a:t>
            </a:r>
          </a:p>
          <a:p>
            <a:pPr lvl="1" algn="just"/>
            <a:r>
              <a:rPr lang="en-US" sz="2000" dirty="0"/>
              <a:t>The iterations are assigned to threads as the threads request them. </a:t>
            </a:r>
          </a:p>
          <a:p>
            <a:pPr lvl="1" algn="just"/>
            <a:r>
              <a:rPr lang="en-US" sz="2000" dirty="0"/>
              <a:t>The thread executes the chunk of iterations (controlled through the </a:t>
            </a:r>
            <a:r>
              <a:rPr lang="en-US" sz="2000" i="1" dirty="0"/>
              <a:t>chunk size </a:t>
            </a:r>
            <a:r>
              <a:rPr lang="en-US" sz="2000" dirty="0"/>
              <a:t>parameter), then requests another chunk until there are no more chunks to work on.</a:t>
            </a:r>
          </a:p>
          <a:p>
            <a:pPr lvl="1" algn="just"/>
            <a:r>
              <a:rPr lang="en-US" sz="2000" dirty="0"/>
              <a:t>For a </a:t>
            </a:r>
            <a:r>
              <a:rPr lang="en-US" sz="2000" i="1" dirty="0"/>
              <a:t>chunk size </a:t>
            </a:r>
            <a:r>
              <a:rPr lang="en-US" sz="2000" dirty="0"/>
              <a:t>of 1, the size of each chunk is proportional to the </a:t>
            </a:r>
            <a:r>
              <a:rPr lang="en-US" sz="2000" b="1" dirty="0">
                <a:solidFill>
                  <a:schemeClr val="accent1">
                    <a:lumMod val="75000"/>
                  </a:schemeClr>
                </a:solidFill>
              </a:rPr>
              <a:t>number of unassigned iterations,</a:t>
            </a:r>
            <a:r>
              <a:rPr lang="en-US" sz="2000" dirty="0"/>
              <a:t> divided by </a:t>
            </a:r>
            <a:r>
              <a:rPr lang="en-US" sz="2000" b="1" dirty="0">
                <a:solidFill>
                  <a:schemeClr val="accent1">
                    <a:lumMod val="75000"/>
                  </a:schemeClr>
                </a:solidFill>
              </a:rPr>
              <a:t>the number of threads</a:t>
            </a:r>
            <a:r>
              <a:rPr lang="en-US" sz="2000" dirty="0"/>
              <a:t>, decreasing to 1.</a:t>
            </a:r>
          </a:p>
          <a:p>
            <a:pPr lvl="1" algn="just"/>
            <a:r>
              <a:rPr lang="en-US" sz="2000" dirty="0"/>
              <a:t>For a </a:t>
            </a:r>
            <a:r>
              <a:rPr lang="en-US" sz="2000" i="1" dirty="0"/>
              <a:t>chunk size </a:t>
            </a:r>
            <a:r>
              <a:rPr lang="en-US" sz="2000" dirty="0"/>
              <a:t>of “</a:t>
            </a:r>
            <a:r>
              <a:rPr lang="en-US" sz="2000" i="1" dirty="0"/>
              <a:t>k</a:t>
            </a:r>
            <a:r>
              <a:rPr lang="en-US" sz="2000" dirty="0"/>
              <a:t>” (</a:t>
            </a:r>
            <a:r>
              <a:rPr lang="en-US" sz="2000" i="1" dirty="0"/>
              <a:t>k &gt; </a:t>
            </a:r>
            <a:r>
              <a:rPr lang="en-US" sz="2000" dirty="0"/>
              <a:t>1), the size of each chunk is determined in the same way, with the restriction that the chunks do not contain fewer than </a:t>
            </a:r>
            <a:r>
              <a:rPr lang="en-US" sz="2000" i="1" dirty="0"/>
              <a:t>k </a:t>
            </a:r>
            <a:r>
              <a:rPr lang="en-US" sz="2000" dirty="0"/>
              <a:t>iterations</a:t>
            </a:r>
          </a:p>
          <a:p>
            <a:pPr lvl="1" algn="just"/>
            <a:r>
              <a:rPr lang="en-US" sz="2000" dirty="0"/>
              <a:t>When no </a:t>
            </a:r>
            <a:r>
              <a:rPr lang="en-US" sz="2000" i="1" dirty="0"/>
              <a:t>chunk size </a:t>
            </a:r>
            <a:r>
              <a:rPr lang="en-US" sz="2000" dirty="0"/>
              <a:t>is specified, it defaults to 1.</a:t>
            </a:r>
          </a:p>
          <a:p>
            <a:pPr algn="just"/>
            <a:r>
              <a:rPr lang="en-US" b="1" dirty="0">
                <a:solidFill>
                  <a:srgbClr val="FF0000"/>
                </a:solidFill>
              </a:rPr>
              <a:t>Runtime: </a:t>
            </a:r>
          </a:p>
          <a:p>
            <a:pPr lvl="1" algn="just"/>
            <a:r>
              <a:rPr lang="en-US" sz="2000" dirty="0"/>
              <a:t>If this schedule is selected, the decision regarding scheduling kind is made at run time. </a:t>
            </a:r>
          </a:p>
          <a:p>
            <a:pPr lvl="1" algn="just"/>
            <a:r>
              <a:rPr lang="en-US" sz="2000" dirty="0"/>
              <a:t>The schedule and (optional) chunk size are set through the OMP_SCHEDULE environment variable.</a:t>
            </a:r>
          </a:p>
        </p:txBody>
      </p:sp>
    </p:spTree>
    <p:extLst>
      <p:ext uri="{BB962C8B-B14F-4D97-AF65-F5344CB8AC3E}">
        <p14:creationId xmlns:p14="http://schemas.microsoft.com/office/powerpoint/2010/main" val="27178867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5AF51-790A-4646-BF69-58D5BD6D4F9D}"/>
              </a:ext>
            </a:extLst>
          </p:cNvPr>
          <p:cNvSpPr>
            <a:spLocks noGrp="1"/>
          </p:cNvSpPr>
          <p:nvPr>
            <p:ph type="title"/>
          </p:nvPr>
        </p:nvSpPr>
        <p:spPr/>
        <p:txBody>
          <a:bodyPr>
            <a:normAutofit/>
          </a:bodyPr>
          <a:lstStyle/>
          <a:p>
            <a:r>
              <a:rPr lang="en-IN" sz="4000" dirty="0"/>
              <a:t>OpenMP: Schedule Clause</a:t>
            </a:r>
            <a:endParaRPr lang="en-US" sz="4000" dirty="0"/>
          </a:p>
        </p:txBody>
      </p:sp>
      <p:pic>
        <p:nvPicPr>
          <p:cNvPr id="4" name="Content Placeholder 4">
            <a:extLst>
              <a:ext uri="{FF2B5EF4-FFF2-40B4-BE49-F238E27FC236}">
                <a16:creationId xmlns:a16="http://schemas.microsoft.com/office/drawing/2014/main" id="{3087755D-C5E3-43E3-94FE-575DF2582BEB}"/>
              </a:ext>
            </a:extLst>
          </p:cNvPr>
          <p:cNvPicPr>
            <a:picLocks noGrp="1" noChangeAspect="1"/>
          </p:cNvPicPr>
          <p:nvPr>
            <p:ph idx="1"/>
          </p:nvPr>
        </p:nvPicPr>
        <p:blipFill>
          <a:blip r:embed="rId2"/>
          <a:stretch>
            <a:fillRect/>
          </a:stretch>
        </p:blipFill>
        <p:spPr>
          <a:xfrm>
            <a:off x="1799304" y="1976284"/>
            <a:ext cx="7197213" cy="3852840"/>
          </a:xfrm>
        </p:spPr>
      </p:pic>
    </p:spTree>
    <p:extLst>
      <p:ext uri="{BB962C8B-B14F-4D97-AF65-F5344CB8AC3E}">
        <p14:creationId xmlns:p14="http://schemas.microsoft.com/office/powerpoint/2010/main" val="3343465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F4B5-AEB9-FB2A-D42D-B5BCCEBDB88B}"/>
              </a:ext>
            </a:extLst>
          </p:cNvPr>
          <p:cNvSpPr>
            <a:spLocks noGrp="1"/>
          </p:cNvSpPr>
          <p:nvPr>
            <p:ph type="title"/>
          </p:nvPr>
        </p:nvSpPr>
        <p:spPr>
          <a:xfrm>
            <a:off x="1261872" y="262393"/>
            <a:ext cx="9692640" cy="725749"/>
          </a:xfrm>
        </p:spPr>
        <p:txBody>
          <a:bodyPr>
            <a:normAutofit/>
          </a:bodyPr>
          <a:lstStyle/>
          <a:p>
            <a:r>
              <a:rPr lang="en-IN" sz="3600" dirty="0"/>
              <a:t>OpenMP: Schedule Clause</a:t>
            </a:r>
          </a:p>
        </p:txBody>
      </p:sp>
      <p:pic>
        <p:nvPicPr>
          <p:cNvPr id="5" name="Content Placeholder 4">
            <a:extLst>
              <a:ext uri="{FF2B5EF4-FFF2-40B4-BE49-F238E27FC236}">
                <a16:creationId xmlns:a16="http://schemas.microsoft.com/office/drawing/2014/main" id="{12AAE022-B55E-AD5F-130A-86A222A30CEC}"/>
              </a:ext>
            </a:extLst>
          </p:cNvPr>
          <p:cNvPicPr>
            <a:picLocks noGrp="1" noChangeAspect="1"/>
          </p:cNvPicPr>
          <p:nvPr>
            <p:ph idx="1"/>
          </p:nvPr>
        </p:nvPicPr>
        <p:blipFill>
          <a:blip r:embed="rId2"/>
          <a:stretch>
            <a:fillRect/>
          </a:stretch>
        </p:blipFill>
        <p:spPr>
          <a:xfrm>
            <a:off x="2656524" y="1566448"/>
            <a:ext cx="6348010" cy="1487233"/>
          </a:xfrm>
        </p:spPr>
      </p:pic>
      <p:pic>
        <p:nvPicPr>
          <p:cNvPr id="7" name="Picture 6">
            <a:extLst>
              <a:ext uri="{FF2B5EF4-FFF2-40B4-BE49-F238E27FC236}">
                <a16:creationId xmlns:a16="http://schemas.microsoft.com/office/drawing/2014/main" id="{2D84F9DB-5060-4197-71EB-911AFCD91433}"/>
              </a:ext>
            </a:extLst>
          </p:cNvPr>
          <p:cNvPicPr>
            <a:picLocks noChangeAspect="1"/>
          </p:cNvPicPr>
          <p:nvPr/>
        </p:nvPicPr>
        <p:blipFill>
          <a:blip r:embed="rId3"/>
          <a:stretch>
            <a:fillRect/>
          </a:stretch>
        </p:blipFill>
        <p:spPr>
          <a:xfrm>
            <a:off x="2656524" y="3199178"/>
            <a:ext cx="6416596" cy="1487232"/>
          </a:xfrm>
          <a:prstGeom prst="rect">
            <a:avLst/>
          </a:prstGeom>
        </p:spPr>
      </p:pic>
      <p:pic>
        <p:nvPicPr>
          <p:cNvPr id="9" name="Picture 8">
            <a:extLst>
              <a:ext uri="{FF2B5EF4-FFF2-40B4-BE49-F238E27FC236}">
                <a16:creationId xmlns:a16="http://schemas.microsoft.com/office/drawing/2014/main" id="{7CB7FC04-5E4D-20C2-9DAE-DBC5CCA1A1CA}"/>
              </a:ext>
            </a:extLst>
          </p:cNvPr>
          <p:cNvPicPr>
            <a:picLocks noChangeAspect="1"/>
          </p:cNvPicPr>
          <p:nvPr/>
        </p:nvPicPr>
        <p:blipFill>
          <a:blip r:embed="rId4"/>
          <a:stretch>
            <a:fillRect/>
          </a:stretch>
        </p:blipFill>
        <p:spPr>
          <a:xfrm>
            <a:off x="2664585" y="4471828"/>
            <a:ext cx="6934801" cy="1487232"/>
          </a:xfrm>
          <a:prstGeom prst="rect">
            <a:avLst/>
          </a:prstGeom>
        </p:spPr>
      </p:pic>
    </p:spTree>
    <p:extLst>
      <p:ext uri="{BB962C8B-B14F-4D97-AF65-F5344CB8AC3E}">
        <p14:creationId xmlns:p14="http://schemas.microsoft.com/office/powerpoint/2010/main" val="15486388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492E8-7D25-4EDA-B741-8E159DF2C0FE}"/>
              </a:ext>
            </a:extLst>
          </p:cNvPr>
          <p:cNvSpPr>
            <a:spLocks noGrp="1"/>
          </p:cNvSpPr>
          <p:nvPr>
            <p:ph idx="1"/>
          </p:nvPr>
        </p:nvSpPr>
        <p:spPr>
          <a:xfrm>
            <a:off x="250723" y="324466"/>
            <a:ext cx="10663083" cy="5855672"/>
          </a:xfrm>
        </p:spPr>
        <p:txBody>
          <a:bodyPr>
            <a:normAutofit/>
          </a:bodyPr>
          <a:lstStyle/>
          <a:p>
            <a:pPr marL="0" indent="0">
              <a:buNone/>
            </a:pPr>
            <a:r>
              <a:rPr lang="en-US" dirty="0"/>
              <a:t>All three workload distribution algorithms support an optional </a:t>
            </a:r>
            <a:r>
              <a:rPr lang="en-US" i="1" dirty="0"/>
              <a:t>chunk size </a:t>
            </a:r>
            <a:r>
              <a:rPr lang="en-US" dirty="0"/>
              <a:t>parameter.</a:t>
            </a:r>
          </a:p>
          <a:p>
            <a:pPr algn="just"/>
            <a:r>
              <a:rPr lang="en-US" dirty="0"/>
              <a:t>For example, a </a:t>
            </a:r>
            <a:r>
              <a:rPr lang="en-US" i="1" dirty="0"/>
              <a:t>chunk size </a:t>
            </a:r>
            <a:r>
              <a:rPr lang="en-US" dirty="0"/>
              <a:t>bigger than 1 on the static schedule may give rise to a round-robin allocation scheme in which each thread executes the iterations in a sequence of chunks whose size is given by </a:t>
            </a:r>
            <a:r>
              <a:rPr lang="en-US" i="1" dirty="0"/>
              <a:t>chunk size</a:t>
            </a:r>
            <a:r>
              <a:rPr lang="en-US" dirty="0"/>
              <a:t>.</a:t>
            </a:r>
          </a:p>
          <a:p>
            <a:pPr algn="just"/>
            <a:r>
              <a:rPr lang="en-US" dirty="0"/>
              <a:t> </a:t>
            </a:r>
            <a:r>
              <a:rPr lang="en-US" b="1" dirty="0">
                <a:solidFill>
                  <a:schemeClr val="accent1">
                    <a:lumMod val="75000"/>
                  </a:schemeClr>
                </a:solidFill>
              </a:rPr>
              <a:t>It is not always easy to select the appropriate schedule and value for </a:t>
            </a:r>
            <a:r>
              <a:rPr lang="en-US" b="1" i="1" dirty="0">
                <a:solidFill>
                  <a:schemeClr val="accent1">
                    <a:lumMod val="75000"/>
                  </a:schemeClr>
                </a:solidFill>
              </a:rPr>
              <a:t>chunk size </a:t>
            </a:r>
            <a:r>
              <a:rPr lang="en-US" b="1" dirty="0">
                <a:solidFill>
                  <a:schemeClr val="accent1">
                    <a:lumMod val="75000"/>
                  </a:schemeClr>
                </a:solidFill>
              </a:rPr>
              <a:t>up front.</a:t>
            </a:r>
          </a:p>
          <a:p>
            <a:pPr algn="just"/>
            <a:r>
              <a:rPr lang="en-US" dirty="0"/>
              <a:t>The choice may depend (among other things) not only on the code in the loop but also on the specific problem size and the number of threads used. </a:t>
            </a:r>
          </a:p>
          <a:p>
            <a:pPr algn="just"/>
            <a:r>
              <a:rPr lang="en-US" b="1" dirty="0">
                <a:solidFill>
                  <a:schemeClr val="accent1">
                    <a:lumMod val="75000"/>
                  </a:schemeClr>
                </a:solidFill>
              </a:rPr>
              <a:t>Therefore, the runtime clause is convenient. </a:t>
            </a:r>
          </a:p>
          <a:p>
            <a:pPr algn="just"/>
            <a:r>
              <a:rPr lang="en-US" dirty="0"/>
              <a:t>Instead of making a compile time decision, the OpenMP OMP_SCHEDULE environment variable can be used to choose the schedule and (optional) </a:t>
            </a:r>
            <a:r>
              <a:rPr lang="en-US" i="1" dirty="0"/>
              <a:t>chunk size </a:t>
            </a:r>
            <a:r>
              <a:rPr lang="en-US" dirty="0"/>
              <a:t>at run time</a:t>
            </a:r>
          </a:p>
        </p:txBody>
      </p:sp>
    </p:spTree>
    <p:extLst>
      <p:ext uri="{BB962C8B-B14F-4D97-AF65-F5344CB8AC3E}">
        <p14:creationId xmlns:p14="http://schemas.microsoft.com/office/powerpoint/2010/main" val="41100098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915D0A-377B-45F8-880C-BB1225529AD6}"/>
              </a:ext>
            </a:extLst>
          </p:cNvPr>
          <p:cNvSpPr>
            <a:spLocks noGrp="1"/>
          </p:cNvSpPr>
          <p:nvPr>
            <p:ph idx="1"/>
          </p:nvPr>
        </p:nvSpPr>
        <p:spPr>
          <a:xfrm>
            <a:off x="368710" y="383458"/>
            <a:ext cx="10382864" cy="5767877"/>
          </a:xfrm>
        </p:spPr>
        <p:txBody>
          <a:bodyPr/>
          <a:lstStyle/>
          <a:p>
            <a:pPr marL="0" indent="0">
              <a:buNone/>
            </a:pPr>
            <a:r>
              <a:rPr lang="en-US" b="1" dirty="0">
                <a:solidFill>
                  <a:schemeClr val="accent2">
                    <a:lumMod val="75000"/>
                  </a:schemeClr>
                </a:solidFill>
              </a:rPr>
              <a:t>Example for schedule clause </a:t>
            </a:r>
          </a:p>
          <a:p>
            <a:pPr algn="just"/>
            <a:r>
              <a:rPr lang="en-US" dirty="0"/>
              <a:t>The outer loop has been parallelized with the loop construct. </a:t>
            </a:r>
          </a:p>
          <a:p>
            <a:pPr algn="just"/>
            <a:r>
              <a:rPr lang="en-US" dirty="0"/>
              <a:t>The workload in the inner loop depends on the value of the outer loop iteration variable </a:t>
            </a:r>
            <a:r>
              <a:rPr lang="en-US" dirty="0" err="1"/>
              <a:t>i</a:t>
            </a:r>
            <a:r>
              <a:rPr lang="en-US" dirty="0"/>
              <a:t>. </a:t>
            </a:r>
          </a:p>
          <a:p>
            <a:pPr algn="just"/>
            <a:r>
              <a:rPr lang="en-US" dirty="0"/>
              <a:t>Therefore, the workload is not balanced, and the static schedule is probably not the best choice.</a:t>
            </a:r>
          </a:p>
        </p:txBody>
      </p:sp>
      <p:pic>
        <p:nvPicPr>
          <p:cNvPr id="4" name="Picture 3">
            <a:extLst>
              <a:ext uri="{FF2B5EF4-FFF2-40B4-BE49-F238E27FC236}">
                <a16:creationId xmlns:a16="http://schemas.microsoft.com/office/drawing/2014/main" id="{114136FA-586D-4AF9-8A22-358A1F1BB613}"/>
              </a:ext>
            </a:extLst>
          </p:cNvPr>
          <p:cNvPicPr>
            <a:picLocks noChangeAspect="1"/>
          </p:cNvPicPr>
          <p:nvPr/>
        </p:nvPicPr>
        <p:blipFill>
          <a:blip r:embed="rId2"/>
          <a:stretch>
            <a:fillRect/>
          </a:stretch>
        </p:blipFill>
        <p:spPr>
          <a:xfrm>
            <a:off x="2825383" y="3267396"/>
            <a:ext cx="4770035" cy="3103907"/>
          </a:xfrm>
          <a:prstGeom prst="rect">
            <a:avLst/>
          </a:prstGeom>
        </p:spPr>
      </p:pic>
    </p:spTree>
    <p:extLst>
      <p:ext uri="{BB962C8B-B14F-4D97-AF65-F5344CB8AC3E}">
        <p14:creationId xmlns:p14="http://schemas.microsoft.com/office/powerpoint/2010/main" val="2279964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47667-C0FA-4163-9017-64928AACB445}"/>
              </a:ext>
            </a:extLst>
          </p:cNvPr>
          <p:cNvSpPr>
            <a:spLocks noGrp="1"/>
          </p:cNvSpPr>
          <p:nvPr>
            <p:ph idx="1"/>
          </p:nvPr>
        </p:nvSpPr>
        <p:spPr>
          <a:xfrm>
            <a:off x="486697" y="324465"/>
            <a:ext cx="10467815" cy="6356553"/>
          </a:xfrm>
        </p:spPr>
        <p:txBody>
          <a:bodyPr>
            <a:normAutofit fontScale="85000" lnSpcReduction="20000"/>
          </a:bodyPr>
          <a:lstStyle/>
          <a:p>
            <a:pPr marL="0" indent="0">
              <a:buNone/>
            </a:pPr>
            <a:r>
              <a:rPr lang="en-US" sz="2800" b="1" dirty="0">
                <a:solidFill>
                  <a:schemeClr val="accent1">
                    <a:lumMod val="75000"/>
                  </a:schemeClr>
                </a:solidFill>
              </a:rPr>
              <a:t>OpenMP Synchronization Constructs</a:t>
            </a:r>
          </a:p>
          <a:p>
            <a:pPr algn="just">
              <a:lnSpc>
                <a:spcPct val="120000"/>
              </a:lnSpc>
            </a:pPr>
            <a:r>
              <a:rPr lang="en-US" sz="2200" dirty="0"/>
              <a:t>Help to organize accesses to shared data by multiple threads.</a:t>
            </a:r>
          </a:p>
          <a:p>
            <a:pPr algn="just">
              <a:lnSpc>
                <a:spcPct val="120000"/>
              </a:lnSpc>
            </a:pPr>
            <a:r>
              <a:rPr lang="en-US" sz="2200" dirty="0"/>
              <a:t>An algorithm may require us to orchestrate the actions of multiple threads to ensure that updates to a shared variable occur in a certain order, or it may simply need to ensure that two threads do not simultaneously attempt to write a shared object. </a:t>
            </a:r>
          </a:p>
          <a:p>
            <a:pPr algn="just">
              <a:lnSpc>
                <a:spcPct val="120000"/>
              </a:lnSpc>
            </a:pPr>
            <a:r>
              <a:rPr lang="en-US" sz="2200" dirty="0"/>
              <a:t>These features can be used when the implicit barrier provided with work-sharing constructs does not suffice to specify the required interactions or would be inefficient. </a:t>
            </a:r>
          </a:p>
          <a:p>
            <a:pPr algn="just">
              <a:lnSpc>
                <a:spcPct val="120000"/>
              </a:lnSpc>
            </a:pPr>
            <a:r>
              <a:rPr lang="en-US" sz="2200" dirty="0"/>
              <a:t>Together with the work-sharing constructs, they constitute a powerful set of features that suffice to parallelize a large number of applications.</a:t>
            </a:r>
          </a:p>
          <a:p>
            <a:pPr marL="0" indent="0">
              <a:buNone/>
            </a:pPr>
            <a:r>
              <a:rPr lang="en-US" sz="2300" b="1" dirty="0">
                <a:solidFill>
                  <a:schemeClr val="accent2">
                    <a:lumMod val="75000"/>
                  </a:schemeClr>
                </a:solidFill>
              </a:rPr>
              <a:t>Types of Constructs: </a:t>
            </a:r>
          </a:p>
          <a:p>
            <a:r>
              <a:rPr lang="en-US" b="1" dirty="0"/>
              <a:t>Barrier Construct</a:t>
            </a:r>
          </a:p>
          <a:p>
            <a:r>
              <a:rPr lang="en-US" b="1" dirty="0"/>
              <a:t>Ordered Construct</a:t>
            </a:r>
          </a:p>
          <a:p>
            <a:r>
              <a:rPr lang="en-US" b="1" dirty="0"/>
              <a:t>Critical Construct</a:t>
            </a:r>
          </a:p>
          <a:p>
            <a:r>
              <a:rPr lang="en-US" b="1" dirty="0"/>
              <a:t>Atomic Construct</a:t>
            </a:r>
          </a:p>
          <a:p>
            <a:r>
              <a:rPr lang="en-US" b="1" dirty="0"/>
              <a:t>Locks</a:t>
            </a:r>
          </a:p>
          <a:p>
            <a:r>
              <a:rPr lang="en-US" b="1" dirty="0"/>
              <a:t>Master Construct</a:t>
            </a:r>
            <a:endParaRPr lang="en-US" sz="2800" dirty="0"/>
          </a:p>
        </p:txBody>
      </p:sp>
    </p:spTree>
    <p:extLst>
      <p:ext uri="{BB962C8B-B14F-4D97-AF65-F5344CB8AC3E}">
        <p14:creationId xmlns:p14="http://schemas.microsoft.com/office/powerpoint/2010/main" val="386357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0010E-CAE1-7A82-2536-E4F96913F859}"/>
              </a:ext>
            </a:extLst>
          </p:cNvPr>
          <p:cNvSpPr>
            <a:spLocks noGrp="1"/>
          </p:cNvSpPr>
          <p:nvPr>
            <p:ph type="title"/>
          </p:nvPr>
        </p:nvSpPr>
        <p:spPr/>
        <p:txBody>
          <a:bodyPr/>
          <a:lstStyle/>
          <a:p>
            <a:r>
              <a:rPr lang="en-IN" dirty="0"/>
              <a:t>Creating Teams of Threads</a:t>
            </a:r>
          </a:p>
        </p:txBody>
      </p:sp>
      <p:sp>
        <p:nvSpPr>
          <p:cNvPr id="3" name="Content Placeholder 2">
            <a:extLst>
              <a:ext uri="{FF2B5EF4-FFF2-40B4-BE49-F238E27FC236}">
                <a16:creationId xmlns:a16="http://schemas.microsoft.com/office/drawing/2014/main" id="{FA5B6765-2152-66EF-00CA-70DDF6212500}"/>
              </a:ext>
            </a:extLst>
          </p:cNvPr>
          <p:cNvSpPr>
            <a:spLocks noGrp="1"/>
          </p:cNvSpPr>
          <p:nvPr>
            <p:ph idx="1"/>
          </p:nvPr>
        </p:nvSpPr>
        <p:spPr/>
        <p:txBody>
          <a:bodyPr>
            <a:normAutofit lnSpcReduction="10000"/>
          </a:bodyPr>
          <a:lstStyle/>
          <a:p>
            <a:pPr algn="just"/>
            <a:r>
              <a:rPr lang="en-US" dirty="0"/>
              <a:t>A team of threads is created to execute the code in a parallel region of an OpenMP program</a:t>
            </a:r>
          </a:p>
          <a:p>
            <a:pPr lvl="1" algn="just"/>
            <a:r>
              <a:rPr lang="en-US" dirty="0"/>
              <a:t>To accomplish this, the programmer simply specifies the parallel region by inserting a parallel directive immediately before the code that is to be executed in parallel to mark its start</a:t>
            </a:r>
          </a:p>
          <a:p>
            <a:pPr algn="just"/>
            <a:r>
              <a:rPr lang="en-US" dirty="0"/>
              <a:t>At the end of a parallel region is an </a:t>
            </a:r>
            <a:r>
              <a:rPr lang="en-US" b="1" dirty="0">
                <a:solidFill>
                  <a:srgbClr val="FF0000"/>
                </a:solidFill>
              </a:rPr>
              <a:t>implicit barrier synchronization</a:t>
            </a:r>
          </a:p>
          <a:p>
            <a:pPr lvl="1" algn="just"/>
            <a:r>
              <a:rPr lang="en-US" dirty="0"/>
              <a:t>This means that no thread can progress until all other threads in the team have reached that point in the program</a:t>
            </a:r>
          </a:p>
          <a:p>
            <a:pPr algn="just"/>
            <a:r>
              <a:rPr lang="en-US" dirty="0"/>
              <a:t>If a team of threads executing a parallel region encounters another parallel directive, each thread in the current team creates a new team of threads and becomes its master</a:t>
            </a:r>
          </a:p>
          <a:p>
            <a:pPr algn="just"/>
            <a:r>
              <a:rPr lang="en-US" dirty="0"/>
              <a:t>Nesting enables the realization of </a:t>
            </a:r>
            <a:r>
              <a:rPr lang="en-US" b="1" dirty="0">
                <a:solidFill>
                  <a:srgbClr val="FF0000"/>
                </a:solidFill>
              </a:rPr>
              <a:t>multilevel parallel programs</a:t>
            </a:r>
            <a:endParaRPr lang="en-IN" dirty="0"/>
          </a:p>
        </p:txBody>
      </p:sp>
    </p:spTree>
    <p:extLst>
      <p:ext uri="{BB962C8B-B14F-4D97-AF65-F5344CB8AC3E}">
        <p14:creationId xmlns:p14="http://schemas.microsoft.com/office/powerpoint/2010/main" val="18112444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B4402A-826C-40B8-A6AD-FDDFBEF062B1}"/>
              </a:ext>
            </a:extLst>
          </p:cNvPr>
          <p:cNvSpPr>
            <a:spLocks noGrp="1"/>
          </p:cNvSpPr>
          <p:nvPr>
            <p:ph idx="1"/>
          </p:nvPr>
        </p:nvSpPr>
        <p:spPr>
          <a:xfrm>
            <a:off x="250723" y="412956"/>
            <a:ext cx="10854812" cy="5767182"/>
          </a:xfrm>
        </p:spPr>
        <p:txBody>
          <a:bodyPr>
            <a:normAutofit/>
          </a:bodyPr>
          <a:lstStyle/>
          <a:p>
            <a:pPr marL="0" indent="0">
              <a:buNone/>
            </a:pPr>
            <a:r>
              <a:rPr lang="en-US" sz="2400" b="1" dirty="0">
                <a:solidFill>
                  <a:schemeClr val="accent1">
                    <a:lumMod val="75000"/>
                  </a:schemeClr>
                </a:solidFill>
              </a:rPr>
              <a:t>Barrier Construct</a:t>
            </a:r>
          </a:p>
          <a:p>
            <a:r>
              <a:rPr lang="en-US" dirty="0"/>
              <a:t>A barrier is a point in the execution of a program where threads wait for each other:</a:t>
            </a:r>
          </a:p>
          <a:p>
            <a:pPr lvl="1">
              <a:lnSpc>
                <a:spcPct val="100000"/>
              </a:lnSpc>
            </a:pPr>
            <a:r>
              <a:rPr lang="en-US" dirty="0"/>
              <a:t>no thread in the team of threads it applies to, may proceed beyond a barrier until all threads in the team have reached that point.</a:t>
            </a:r>
          </a:p>
          <a:p>
            <a:r>
              <a:rPr lang="en-US" dirty="0"/>
              <a:t>Compiler automatically inserts a barrier at the end of the construct, so that all threads wait there until all of the work associated with the construct has been completed.</a:t>
            </a:r>
          </a:p>
          <a:p>
            <a:r>
              <a:rPr lang="en-US" dirty="0"/>
              <a:t>Thus, it is often </a:t>
            </a:r>
            <a:r>
              <a:rPr lang="en-US" b="1" dirty="0"/>
              <a:t>not necessary </a:t>
            </a:r>
            <a:r>
              <a:rPr lang="en-US" dirty="0"/>
              <a:t>for the programmer to explicitly add a barrier to a code.</a:t>
            </a:r>
          </a:p>
          <a:p>
            <a:endParaRPr lang="en-US" sz="2600" dirty="0">
              <a:solidFill>
                <a:schemeClr val="accent1">
                  <a:lumMod val="75000"/>
                </a:schemeClr>
              </a:solidFill>
            </a:endParaRPr>
          </a:p>
          <a:p>
            <a:endParaRPr lang="en-US" sz="2600" dirty="0">
              <a:solidFill>
                <a:schemeClr val="accent1">
                  <a:lumMod val="75000"/>
                </a:schemeClr>
              </a:solidFill>
            </a:endParaRPr>
          </a:p>
          <a:p>
            <a:r>
              <a:rPr lang="en-US" dirty="0"/>
              <a:t>Two important restrictions apply to the barrier construct:</a:t>
            </a:r>
          </a:p>
          <a:p>
            <a:pPr lvl="1"/>
            <a:r>
              <a:rPr lang="en-US" i="1" dirty="0"/>
              <a:t> </a:t>
            </a:r>
            <a:r>
              <a:rPr lang="en-US" sz="2000" dirty="0"/>
              <a:t>Each barrier </a:t>
            </a:r>
            <a:r>
              <a:rPr lang="en-US" sz="2000" b="1" i="1" dirty="0">
                <a:solidFill>
                  <a:schemeClr val="tx1"/>
                </a:solidFill>
              </a:rPr>
              <a:t>must</a:t>
            </a:r>
            <a:r>
              <a:rPr lang="en-US" sz="2000" i="1" dirty="0"/>
              <a:t> </a:t>
            </a:r>
            <a:r>
              <a:rPr lang="en-US" sz="2000" dirty="0"/>
              <a:t>be encountered by all threads in a team, or by none at all.</a:t>
            </a:r>
          </a:p>
          <a:p>
            <a:pPr lvl="1"/>
            <a:r>
              <a:rPr lang="en-US" sz="2000" i="1" dirty="0"/>
              <a:t> </a:t>
            </a:r>
            <a:r>
              <a:rPr lang="en-US" sz="2000" dirty="0"/>
              <a:t>The sequence of work-sharing regions and barrier regions encountered must be the same for every thread in the team.</a:t>
            </a:r>
            <a:endParaRPr lang="en-US" sz="2800" dirty="0">
              <a:solidFill>
                <a:schemeClr val="accent1">
                  <a:lumMod val="75000"/>
                </a:schemeClr>
              </a:solidFill>
            </a:endParaRPr>
          </a:p>
        </p:txBody>
      </p:sp>
      <p:sp>
        <p:nvSpPr>
          <p:cNvPr id="4" name="Rectangle 3">
            <a:extLst>
              <a:ext uri="{FF2B5EF4-FFF2-40B4-BE49-F238E27FC236}">
                <a16:creationId xmlns:a16="http://schemas.microsoft.com/office/drawing/2014/main" id="{7C21E651-EEE8-4860-925D-92B5725AF8E7}"/>
              </a:ext>
            </a:extLst>
          </p:cNvPr>
          <p:cNvSpPr/>
          <p:nvPr/>
        </p:nvSpPr>
        <p:spPr>
          <a:xfrm>
            <a:off x="4234521" y="3642541"/>
            <a:ext cx="2899833" cy="461665"/>
          </a:xfrm>
          <a:prstGeom prst="rect">
            <a:avLst/>
          </a:prstGeom>
        </p:spPr>
        <p:txBody>
          <a:bodyPr wrap="none">
            <a:spAutoFit/>
          </a:bodyPr>
          <a:lstStyle/>
          <a:p>
            <a:r>
              <a:rPr lang="en-US" sz="2400" b="1" dirty="0">
                <a:latin typeface="CMSSBX10"/>
              </a:rPr>
              <a:t>#pragma </a:t>
            </a:r>
            <a:r>
              <a:rPr lang="en-US" sz="2400" b="1" dirty="0" err="1">
                <a:latin typeface="CMSSBX10"/>
              </a:rPr>
              <a:t>omp</a:t>
            </a:r>
            <a:r>
              <a:rPr lang="en-US" sz="2400" b="1" dirty="0">
                <a:latin typeface="CMSSBX10"/>
              </a:rPr>
              <a:t> barrier</a:t>
            </a:r>
            <a:endParaRPr lang="en-US" sz="2400" dirty="0"/>
          </a:p>
        </p:txBody>
      </p:sp>
    </p:spTree>
    <p:extLst>
      <p:ext uri="{BB962C8B-B14F-4D97-AF65-F5344CB8AC3E}">
        <p14:creationId xmlns:p14="http://schemas.microsoft.com/office/powerpoint/2010/main" val="11431244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C1C28-936F-426A-82FA-AE9B8B901890}"/>
              </a:ext>
            </a:extLst>
          </p:cNvPr>
          <p:cNvSpPr>
            <a:spLocks noGrp="1"/>
          </p:cNvSpPr>
          <p:nvPr>
            <p:ph idx="1"/>
          </p:nvPr>
        </p:nvSpPr>
        <p:spPr>
          <a:xfrm>
            <a:off x="457200" y="471948"/>
            <a:ext cx="10368116" cy="5708189"/>
          </a:xfrm>
        </p:spPr>
        <p:txBody>
          <a:bodyPr/>
          <a:lstStyle/>
          <a:p>
            <a:pPr algn="just"/>
            <a:r>
              <a:rPr lang="en-US" dirty="0"/>
              <a:t>Without these restrictions, one could write programs where some threads wait forever (or until somebody kills the process) for other threads to reach a barrier.</a:t>
            </a:r>
          </a:p>
          <a:p>
            <a:pPr algn="just"/>
            <a:r>
              <a:rPr lang="en-US" dirty="0"/>
              <a:t>C/C++ imposes an additional restriction regarding the placement of a barrier construct within the application</a:t>
            </a:r>
          </a:p>
          <a:p>
            <a:pPr lvl="1" algn="just"/>
            <a:r>
              <a:rPr lang="en-US" dirty="0"/>
              <a:t> </a:t>
            </a:r>
            <a:r>
              <a:rPr lang="en-US" sz="2000" dirty="0"/>
              <a:t>The barrier construct may only be placed </a:t>
            </a:r>
            <a:r>
              <a:rPr lang="en-US" dirty="0"/>
              <a:t>in the program at a position where ignoring or deleting it would result in a program with correct syntax.</a:t>
            </a:r>
          </a:p>
          <a:p>
            <a:pPr algn="just"/>
            <a:r>
              <a:rPr lang="en-US" dirty="0"/>
              <a:t>The most common use for a barrier is to avoid a </a:t>
            </a:r>
            <a:r>
              <a:rPr lang="en-US" b="1" dirty="0">
                <a:solidFill>
                  <a:srgbClr val="FF0000"/>
                </a:solidFill>
              </a:rPr>
              <a:t>data race condition</a:t>
            </a:r>
          </a:p>
          <a:p>
            <a:pPr lvl="1" algn="just"/>
            <a:r>
              <a:rPr lang="en-US" dirty="0"/>
              <a:t>Inserting a barrier between the </a:t>
            </a:r>
            <a:r>
              <a:rPr lang="en-US" b="1" dirty="0"/>
              <a:t>writes to </a:t>
            </a:r>
            <a:r>
              <a:rPr lang="en-US" dirty="0"/>
              <a:t>and </a:t>
            </a:r>
            <a:r>
              <a:rPr lang="en-US" b="1" dirty="0"/>
              <a:t>reads from a shared variable</a:t>
            </a:r>
            <a:r>
              <a:rPr lang="en-US" dirty="0"/>
              <a:t> guarantees that the accesses are appropriately ordered</a:t>
            </a:r>
            <a:endParaRPr lang="en-IN" dirty="0"/>
          </a:p>
          <a:p>
            <a:endParaRPr lang="en-US" dirty="0"/>
          </a:p>
        </p:txBody>
      </p:sp>
    </p:spTree>
    <p:extLst>
      <p:ext uri="{BB962C8B-B14F-4D97-AF65-F5344CB8AC3E}">
        <p14:creationId xmlns:p14="http://schemas.microsoft.com/office/powerpoint/2010/main" val="33950813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C6F4-8C2D-4EC5-9862-AE35C40AFEF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5954CB2-A1EC-4689-B618-1131630BF50D}"/>
              </a:ext>
            </a:extLst>
          </p:cNvPr>
          <p:cNvPicPr>
            <a:picLocks noGrp="1" noChangeAspect="1"/>
          </p:cNvPicPr>
          <p:nvPr>
            <p:ph idx="1"/>
          </p:nvPr>
        </p:nvPicPr>
        <p:blipFill>
          <a:blip r:embed="rId2"/>
          <a:stretch>
            <a:fillRect/>
          </a:stretch>
        </p:blipFill>
        <p:spPr>
          <a:xfrm>
            <a:off x="2286000" y="4480768"/>
            <a:ext cx="3995371" cy="2114839"/>
          </a:xfrm>
          <a:prstGeom prst="rect">
            <a:avLst/>
          </a:prstGeom>
        </p:spPr>
      </p:pic>
      <p:pic>
        <p:nvPicPr>
          <p:cNvPr id="5" name="Picture 4">
            <a:extLst>
              <a:ext uri="{FF2B5EF4-FFF2-40B4-BE49-F238E27FC236}">
                <a16:creationId xmlns:a16="http://schemas.microsoft.com/office/drawing/2014/main" id="{3546AB12-893A-44C7-813D-40578B20814E}"/>
              </a:ext>
            </a:extLst>
          </p:cNvPr>
          <p:cNvPicPr>
            <a:picLocks noChangeAspect="1"/>
          </p:cNvPicPr>
          <p:nvPr/>
        </p:nvPicPr>
        <p:blipFill>
          <a:blip r:embed="rId3"/>
          <a:stretch>
            <a:fillRect/>
          </a:stretch>
        </p:blipFill>
        <p:spPr>
          <a:xfrm>
            <a:off x="403122" y="918520"/>
            <a:ext cx="4626077" cy="3141162"/>
          </a:xfrm>
          <a:prstGeom prst="rect">
            <a:avLst/>
          </a:prstGeom>
        </p:spPr>
      </p:pic>
      <p:sp>
        <p:nvSpPr>
          <p:cNvPr id="7" name="Rectangle 6">
            <a:extLst>
              <a:ext uri="{FF2B5EF4-FFF2-40B4-BE49-F238E27FC236}">
                <a16:creationId xmlns:a16="http://schemas.microsoft.com/office/drawing/2014/main" id="{AD43FE8C-523C-402F-AE76-DD12DFE5D70D}"/>
              </a:ext>
            </a:extLst>
          </p:cNvPr>
          <p:cNvSpPr/>
          <p:nvPr/>
        </p:nvSpPr>
        <p:spPr>
          <a:xfrm>
            <a:off x="5029198" y="422100"/>
            <a:ext cx="5900929" cy="4031873"/>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CMR10"/>
              </a:rPr>
              <a:t>To ensure that some threads in the team executing the parallel region take longer than others to reach the barrier, we get half the threads to execute the </a:t>
            </a:r>
            <a:r>
              <a:rPr lang="en-US" sz="2000" dirty="0">
                <a:latin typeface="CMTT10"/>
              </a:rPr>
              <a:t>sleep 3 </a:t>
            </a:r>
            <a:r>
              <a:rPr lang="en-US" sz="2000" dirty="0">
                <a:latin typeface="CMR10"/>
              </a:rPr>
              <a:t>command, causing them to idle for three seconds. </a:t>
            </a:r>
          </a:p>
          <a:p>
            <a:pPr marL="285750" indent="-285750" algn="just">
              <a:buFont typeface="Arial" panose="020B0604020202020204" pitchFamily="34" charset="0"/>
              <a:buChar char="•"/>
            </a:pPr>
            <a:r>
              <a:rPr lang="en-US" sz="2000" dirty="0">
                <a:latin typeface="CMR10"/>
              </a:rPr>
              <a:t>We then get each thread to print out its the thread number (stored in variable </a:t>
            </a:r>
            <a:r>
              <a:rPr lang="en-US" sz="2000" dirty="0">
                <a:latin typeface="CMTT10"/>
              </a:rPr>
              <a:t>TID</a:t>
            </a:r>
            <a:r>
              <a:rPr lang="en-US" sz="2000" dirty="0">
                <a:latin typeface="CMR10"/>
              </a:rPr>
              <a:t>), a comment string, and the time of day in the format </a:t>
            </a:r>
            <a:r>
              <a:rPr lang="en-US" sz="2000" dirty="0" err="1">
                <a:latin typeface="CMTT10"/>
              </a:rPr>
              <a:t>hh:mm:ss</a:t>
            </a:r>
            <a:r>
              <a:rPr lang="en-US" sz="2000" dirty="0">
                <a:latin typeface="CMR10"/>
              </a:rPr>
              <a:t>. </a:t>
            </a:r>
          </a:p>
          <a:p>
            <a:pPr marL="285750" indent="-285750" algn="just">
              <a:buFont typeface="Arial" panose="020B0604020202020204" pitchFamily="34" charset="0"/>
              <a:buChar char="•"/>
            </a:pPr>
            <a:r>
              <a:rPr lang="en-US" sz="2000" dirty="0">
                <a:latin typeface="CMR10"/>
              </a:rPr>
              <a:t>The barrier is then reached. </a:t>
            </a:r>
          </a:p>
          <a:p>
            <a:pPr marL="285750" indent="-285750" algn="just">
              <a:buFont typeface="Arial" panose="020B0604020202020204" pitchFamily="34" charset="0"/>
              <a:buChar char="•"/>
            </a:pPr>
            <a:r>
              <a:rPr lang="en-US" sz="2000" dirty="0">
                <a:latin typeface="CMR10"/>
              </a:rPr>
              <a:t>After the barrier, each thread will resume execution and again print out this information.  </a:t>
            </a:r>
          </a:p>
          <a:p>
            <a:pPr marL="285750" indent="-285750">
              <a:buFont typeface="Arial" panose="020B0604020202020204" pitchFamily="34" charset="0"/>
              <a:buChar char="•"/>
            </a:pPr>
            <a:r>
              <a:rPr lang="en-US" dirty="0">
                <a:solidFill>
                  <a:schemeClr val="accent1">
                    <a:lumMod val="75000"/>
                  </a:schemeClr>
                </a:solidFill>
              </a:rPr>
              <a:t> Four threads are used. Note that threads 2 and 3 wait for three seconds in the barrier.</a:t>
            </a:r>
            <a:endParaRPr lang="en-US" sz="2000" dirty="0">
              <a:solidFill>
                <a:schemeClr val="accent1">
                  <a:lumMod val="75000"/>
                </a:schemeClr>
              </a:solidFill>
            </a:endParaRPr>
          </a:p>
        </p:txBody>
      </p:sp>
    </p:spTree>
    <p:extLst>
      <p:ext uri="{BB962C8B-B14F-4D97-AF65-F5344CB8AC3E}">
        <p14:creationId xmlns:p14="http://schemas.microsoft.com/office/powerpoint/2010/main" val="2677312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7979A-D134-4A43-BC3E-14E5DD822C95}"/>
              </a:ext>
            </a:extLst>
          </p:cNvPr>
          <p:cNvSpPr>
            <a:spLocks noGrp="1"/>
          </p:cNvSpPr>
          <p:nvPr>
            <p:ph idx="1"/>
          </p:nvPr>
        </p:nvSpPr>
        <p:spPr>
          <a:xfrm>
            <a:off x="398206" y="309716"/>
            <a:ext cx="10559845" cy="6179574"/>
          </a:xfrm>
        </p:spPr>
        <p:txBody>
          <a:bodyPr>
            <a:normAutofit lnSpcReduction="10000"/>
          </a:bodyPr>
          <a:lstStyle/>
          <a:p>
            <a:pPr marL="0" indent="0">
              <a:buNone/>
            </a:pPr>
            <a:r>
              <a:rPr lang="en-US" sz="2400" b="1" dirty="0">
                <a:solidFill>
                  <a:schemeClr val="accent1">
                    <a:lumMod val="75000"/>
                  </a:schemeClr>
                </a:solidFill>
              </a:rPr>
              <a:t>Ordered Construct</a:t>
            </a:r>
          </a:p>
          <a:p>
            <a:pPr algn="just"/>
            <a:r>
              <a:rPr lang="en-US" dirty="0"/>
              <a:t>Another synchronization construct, the ordered construct, allows one to execute a  structured block within a parallel loop in sequential order. </a:t>
            </a:r>
          </a:p>
          <a:p>
            <a:pPr algn="just"/>
            <a:r>
              <a:rPr lang="en-US" dirty="0"/>
              <a:t>This is used to enforce an ordering on the printing of data computed by different threads. </a:t>
            </a:r>
          </a:p>
          <a:p>
            <a:pPr algn="just"/>
            <a:r>
              <a:rPr lang="en-US" dirty="0"/>
              <a:t>It may also be used to help determine whether there are any data races in the associated code. </a:t>
            </a:r>
          </a:p>
          <a:p>
            <a:pPr algn="just"/>
            <a:r>
              <a:rPr lang="en-US" dirty="0"/>
              <a:t>The syntax of the ordered construct</a:t>
            </a:r>
          </a:p>
          <a:p>
            <a:pPr algn="just"/>
            <a:endParaRPr lang="en-US" dirty="0"/>
          </a:p>
          <a:p>
            <a:pPr algn="just"/>
            <a:r>
              <a:rPr lang="en-US" dirty="0"/>
              <a:t>An ordered construct ensures that the code within the associated structured block is executed in sequential order. </a:t>
            </a:r>
          </a:p>
          <a:p>
            <a:pPr algn="just"/>
            <a:r>
              <a:rPr lang="en-US" dirty="0"/>
              <a:t>The code outside this block runs in parallel. When the thread executing the first iteration of the loop encounters the construct, it enters the region without waiting. </a:t>
            </a:r>
          </a:p>
          <a:p>
            <a:pPr algn="just"/>
            <a:r>
              <a:rPr lang="en-US" dirty="0"/>
              <a:t>When a thread executing any subsequent iteration encounters the construct, it waits until each of the previous iterations in the sequence has completed execution of the region</a:t>
            </a:r>
          </a:p>
          <a:p>
            <a:endParaRPr lang="en-US" sz="2400" dirty="0">
              <a:solidFill>
                <a:schemeClr val="accent1">
                  <a:lumMod val="75000"/>
                </a:schemeClr>
              </a:solidFill>
            </a:endParaRPr>
          </a:p>
        </p:txBody>
      </p:sp>
      <p:pic>
        <p:nvPicPr>
          <p:cNvPr id="4" name="Picture 3">
            <a:extLst>
              <a:ext uri="{FF2B5EF4-FFF2-40B4-BE49-F238E27FC236}">
                <a16:creationId xmlns:a16="http://schemas.microsoft.com/office/drawing/2014/main" id="{A03F81FB-B163-41D0-BACD-01A98AAF1FD5}"/>
              </a:ext>
            </a:extLst>
          </p:cNvPr>
          <p:cNvPicPr>
            <a:picLocks noChangeAspect="1"/>
          </p:cNvPicPr>
          <p:nvPr/>
        </p:nvPicPr>
        <p:blipFill>
          <a:blip r:embed="rId2"/>
          <a:stretch>
            <a:fillRect/>
          </a:stretch>
        </p:blipFill>
        <p:spPr>
          <a:xfrm>
            <a:off x="4984954" y="2659441"/>
            <a:ext cx="2438222" cy="909669"/>
          </a:xfrm>
          <a:prstGeom prst="rect">
            <a:avLst/>
          </a:prstGeom>
        </p:spPr>
      </p:pic>
    </p:spTree>
    <p:extLst>
      <p:ext uri="{BB962C8B-B14F-4D97-AF65-F5344CB8AC3E}">
        <p14:creationId xmlns:p14="http://schemas.microsoft.com/office/powerpoint/2010/main" val="30706899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6B9BC-7FAA-3530-00F7-683210E2462E}"/>
              </a:ext>
            </a:extLst>
          </p:cNvPr>
          <p:cNvSpPr>
            <a:spLocks noGrp="1"/>
          </p:cNvSpPr>
          <p:nvPr>
            <p:ph type="title"/>
          </p:nvPr>
        </p:nvSpPr>
        <p:spPr>
          <a:xfrm>
            <a:off x="693174" y="262394"/>
            <a:ext cx="10261338" cy="784742"/>
          </a:xfrm>
        </p:spPr>
        <p:txBody>
          <a:bodyPr>
            <a:normAutofit/>
          </a:bodyPr>
          <a:lstStyle/>
          <a:p>
            <a:r>
              <a:rPr lang="en-IN" sz="3600" dirty="0"/>
              <a:t>Synchronization Constructs: Ordered</a:t>
            </a:r>
          </a:p>
        </p:txBody>
      </p:sp>
      <p:pic>
        <p:nvPicPr>
          <p:cNvPr id="5" name="Content Placeholder 4">
            <a:extLst>
              <a:ext uri="{FF2B5EF4-FFF2-40B4-BE49-F238E27FC236}">
                <a16:creationId xmlns:a16="http://schemas.microsoft.com/office/drawing/2014/main" id="{D30AE47C-50BC-B8DE-9C32-482C2AD3DA1D}"/>
              </a:ext>
            </a:extLst>
          </p:cNvPr>
          <p:cNvPicPr>
            <a:picLocks noGrp="1" noChangeAspect="1"/>
          </p:cNvPicPr>
          <p:nvPr>
            <p:ph idx="1"/>
          </p:nvPr>
        </p:nvPicPr>
        <p:blipFill>
          <a:blip r:embed="rId2"/>
          <a:stretch>
            <a:fillRect/>
          </a:stretch>
        </p:blipFill>
        <p:spPr>
          <a:xfrm>
            <a:off x="933956" y="1519085"/>
            <a:ext cx="6132871" cy="4789682"/>
          </a:xfrm>
        </p:spPr>
      </p:pic>
      <p:pic>
        <p:nvPicPr>
          <p:cNvPr id="7" name="Picture 6">
            <a:extLst>
              <a:ext uri="{FF2B5EF4-FFF2-40B4-BE49-F238E27FC236}">
                <a16:creationId xmlns:a16="http://schemas.microsoft.com/office/drawing/2014/main" id="{FC36A983-553E-FB23-E690-91B81393DA33}"/>
              </a:ext>
            </a:extLst>
          </p:cNvPr>
          <p:cNvPicPr>
            <a:picLocks noChangeAspect="1"/>
          </p:cNvPicPr>
          <p:nvPr/>
        </p:nvPicPr>
        <p:blipFill>
          <a:blip r:embed="rId3"/>
          <a:stretch>
            <a:fillRect/>
          </a:stretch>
        </p:blipFill>
        <p:spPr>
          <a:xfrm>
            <a:off x="7066827" y="2062367"/>
            <a:ext cx="3887685" cy="4246399"/>
          </a:xfrm>
          <a:prstGeom prst="rect">
            <a:avLst/>
          </a:prstGeom>
        </p:spPr>
      </p:pic>
    </p:spTree>
    <p:extLst>
      <p:ext uri="{BB962C8B-B14F-4D97-AF65-F5344CB8AC3E}">
        <p14:creationId xmlns:p14="http://schemas.microsoft.com/office/powerpoint/2010/main" val="9664880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EDA27-97B6-4C8B-9268-3014A041B67C}"/>
              </a:ext>
            </a:extLst>
          </p:cNvPr>
          <p:cNvSpPr>
            <a:spLocks noGrp="1"/>
          </p:cNvSpPr>
          <p:nvPr>
            <p:ph idx="1"/>
          </p:nvPr>
        </p:nvSpPr>
        <p:spPr>
          <a:xfrm>
            <a:off x="309716" y="575188"/>
            <a:ext cx="10648336" cy="5604950"/>
          </a:xfrm>
        </p:spPr>
        <p:txBody>
          <a:bodyPr>
            <a:normAutofit/>
          </a:bodyPr>
          <a:lstStyle/>
          <a:p>
            <a:pPr marL="0" indent="0">
              <a:buNone/>
            </a:pPr>
            <a:r>
              <a:rPr lang="en-US" sz="2400" b="1" dirty="0">
                <a:solidFill>
                  <a:schemeClr val="accent1">
                    <a:lumMod val="75000"/>
                  </a:schemeClr>
                </a:solidFill>
              </a:rPr>
              <a:t>Critical Construct </a:t>
            </a:r>
          </a:p>
          <a:p>
            <a:pPr algn="just"/>
            <a:r>
              <a:rPr lang="en-US" dirty="0"/>
              <a:t>The critical construct provides a means to ensure that multiple threads do not attempt to update the same shared data simultaneously. The associated code is referred to as a critical region, or a </a:t>
            </a:r>
            <a:r>
              <a:rPr lang="en-US" i="1" dirty="0"/>
              <a:t>critical section</a:t>
            </a:r>
            <a:r>
              <a:rPr lang="en-US" dirty="0"/>
              <a:t>.</a:t>
            </a:r>
          </a:p>
          <a:p>
            <a:pPr algn="just"/>
            <a:r>
              <a:rPr lang="en-US" dirty="0"/>
              <a:t>An optional </a:t>
            </a:r>
            <a:r>
              <a:rPr lang="en-US" i="1" dirty="0"/>
              <a:t>name </a:t>
            </a:r>
            <a:r>
              <a:rPr lang="en-US" dirty="0"/>
              <a:t>can be given to a critical construct. In contrast to the rules governing other language features, this name is </a:t>
            </a:r>
            <a:r>
              <a:rPr lang="en-US" i="1" dirty="0"/>
              <a:t>global </a:t>
            </a:r>
            <a:r>
              <a:rPr lang="en-US" dirty="0"/>
              <a:t>and therefore should be unique</a:t>
            </a:r>
          </a:p>
          <a:p>
            <a:pPr algn="just"/>
            <a:r>
              <a:rPr lang="en-US" dirty="0"/>
              <a:t>When a thread encounters a critical construct, it waits until no other thread is executing a critical region with the same name. </a:t>
            </a:r>
          </a:p>
          <a:p>
            <a:pPr algn="just"/>
            <a:r>
              <a:rPr lang="en-US" dirty="0"/>
              <a:t>In other words, there is never a risk that multiple threads will execute the code contained in the same critical region at the same time.</a:t>
            </a:r>
            <a:endParaRPr lang="en-US" sz="2400" dirty="0">
              <a:solidFill>
                <a:schemeClr val="accent1">
                  <a:lumMod val="75000"/>
                </a:schemeClr>
              </a:solidFill>
            </a:endParaRPr>
          </a:p>
        </p:txBody>
      </p:sp>
      <p:pic>
        <p:nvPicPr>
          <p:cNvPr id="4" name="Picture 3">
            <a:extLst>
              <a:ext uri="{FF2B5EF4-FFF2-40B4-BE49-F238E27FC236}">
                <a16:creationId xmlns:a16="http://schemas.microsoft.com/office/drawing/2014/main" id="{85C1E6BE-FF37-4188-9156-094AD8803125}"/>
              </a:ext>
            </a:extLst>
          </p:cNvPr>
          <p:cNvPicPr>
            <a:picLocks noChangeAspect="1"/>
          </p:cNvPicPr>
          <p:nvPr/>
        </p:nvPicPr>
        <p:blipFill>
          <a:blip r:embed="rId2"/>
          <a:stretch>
            <a:fillRect/>
          </a:stretch>
        </p:blipFill>
        <p:spPr>
          <a:xfrm>
            <a:off x="3858531" y="4832216"/>
            <a:ext cx="2645508" cy="816416"/>
          </a:xfrm>
          <a:prstGeom prst="rect">
            <a:avLst/>
          </a:prstGeom>
        </p:spPr>
      </p:pic>
    </p:spTree>
    <p:extLst>
      <p:ext uri="{BB962C8B-B14F-4D97-AF65-F5344CB8AC3E}">
        <p14:creationId xmlns:p14="http://schemas.microsoft.com/office/powerpoint/2010/main" val="34446979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45392-7AF3-FEE1-C959-EB99693310AD}"/>
              </a:ext>
            </a:extLst>
          </p:cNvPr>
          <p:cNvSpPr>
            <a:spLocks noGrp="1"/>
          </p:cNvSpPr>
          <p:nvPr>
            <p:ph type="title"/>
          </p:nvPr>
        </p:nvSpPr>
        <p:spPr>
          <a:xfrm>
            <a:off x="589935" y="262393"/>
            <a:ext cx="10364577" cy="1428929"/>
          </a:xfrm>
        </p:spPr>
        <p:txBody>
          <a:bodyPr>
            <a:normAutofit/>
          </a:bodyPr>
          <a:lstStyle/>
          <a:p>
            <a:r>
              <a:rPr lang="en-IN" sz="4000" dirty="0"/>
              <a:t>Synchronization Constructs: Critical</a:t>
            </a:r>
          </a:p>
        </p:txBody>
      </p:sp>
      <p:pic>
        <p:nvPicPr>
          <p:cNvPr id="5" name="Content Placeholder 4">
            <a:extLst>
              <a:ext uri="{FF2B5EF4-FFF2-40B4-BE49-F238E27FC236}">
                <a16:creationId xmlns:a16="http://schemas.microsoft.com/office/drawing/2014/main" id="{3249BB95-5B34-8223-5D5C-F2E0B9E1B707}"/>
              </a:ext>
            </a:extLst>
          </p:cNvPr>
          <p:cNvPicPr>
            <a:picLocks noGrp="1" noChangeAspect="1"/>
          </p:cNvPicPr>
          <p:nvPr>
            <p:ph idx="1"/>
          </p:nvPr>
        </p:nvPicPr>
        <p:blipFill>
          <a:blip r:embed="rId2"/>
          <a:stretch>
            <a:fillRect/>
          </a:stretch>
        </p:blipFill>
        <p:spPr>
          <a:xfrm>
            <a:off x="838200" y="1917290"/>
            <a:ext cx="6264183" cy="3738434"/>
          </a:xfrm>
        </p:spPr>
      </p:pic>
      <p:pic>
        <p:nvPicPr>
          <p:cNvPr id="7" name="Picture 6">
            <a:extLst>
              <a:ext uri="{FF2B5EF4-FFF2-40B4-BE49-F238E27FC236}">
                <a16:creationId xmlns:a16="http://schemas.microsoft.com/office/drawing/2014/main" id="{4137A26B-F628-4098-B703-81C4AE59FEE0}"/>
              </a:ext>
            </a:extLst>
          </p:cNvPr>
          <p:cNvPicPr>
            <a:picLocks noChangeAspect="1"/>
          </p:cNvPicPr>
          <p:nvPr/>
        </p:nvPicPr>
        <p:blipFill>
          <a:blip r:embed="rId3"/>
          <a:stretch>
            <a:fillRect/>
          </a:stretch>
        </p:blipFill>
        <p:spPr>
          <a:xfrm>
            <a:off x="7102383" y="2221655"/>
            <a:ext cx="3936385" cy="3129703"/>
          </a:xfrm>
          <a:prstGeom prst="rect">
            <a:avLst/>
          </a:prstGeom>
        </p:spPr>
      </p:pic>
    </p:spTree>
    <p:extLst>
      <p:ext uri="{BB962C8B-B14F-4D97-AF65-F5344CB8AC3E}">
        <p14:creationId xmlns:p14="http://schemas.microsoft.com/office/powerpoint/2010/main" val="1870973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70B11-7F66-42DC-9C73-4916D92DE93C}"/>
              </a:ext>
            </a:extLst>
          </p:cNvPr>
          <p:cNvSpPr>
            <a:spLocks noGrp="1"/>
          </p:cNvSpPr>
          <p:nvPr>
            <p:ph idx="1"/>
          </p:nvPr>
        </p:nvSpPr>
        <p:spPr>
          <a:xfrm>
            <a:off x="412955" y="383458"/>
            <a:ext cx="10264877" cy="5796679"/>
          </a:xfrm>
        </p:spPr>
        <p:txBody>
          <a:bodyPr>
            <a:normAutofit/>
          </a:bodyPr>
          <a:lstStyle/>
          <a:p>
            <a:pPr marL="0" indent="0">
              <a:buNone/>
            </a:pPr>
            <a:r>
              <a:rPr lang="en-US" sz="2400" b="1" dirty="0">
                <a:solidFill>
                  <a:schemeClr val="accent1">
                    <a:lumMod val="75000"/>
                  </a:schemeClr>
                </a:solidFill>
              </a:rPr>
              <a:t>Atomic Construct</a:t>
            </a:r>
            <a:endParaRPr lang="en-US" sz="2400" dirty="0">
              <a:solidFill>
                <a:schemeClr val="accent1">
                  <a:lumMod val="75000"/>
                </a:schemeClr>
              </a:solidFill>
            </a:endParaRPr>
          </a:p>
          <a:p>
            <a:pPr algn="just"/>
            <a:r>
              <a:rPr lang="en-US" dirty="0"/>
              <a:t>The atomic construct enables efficient updating of shared variables by multiple threads on hardware platforms which support </a:t>
            </a:r>
            <a:r>
              <a:rPr lang="en-US" i="1" dirty="0"/>
              <a:t>atomic </a:t>
            </a:r>
            <a:r>
              <a:rPr lang="en-US" dirty="0"/>
              <a:t>operations. </a:t>
            </a:r>
          </a:p>
          <a:p>
            <a:pPr algn="just"/>
            <a:r>
              <a:rPr lang="en-US" dirty="0"/>
              <a:t>The reason it is applied to just one assignment statement is that it protects updates to an individual memory location, the one on the left-hand side of the assignment. </a:t>
            </a:r>
          </a:p>
          <a:p>
            <a:pPr algn="just"/>
            <a:r>
              <a:rPr lang="en-US" dirty="0"/>
              <a:t>If a thread is atomically updating a value, then no other thread may do so simultaneously. </a:t>
            </a:r>
          </a:p>
          <a:p>
            <a:pPr algn="just"/>
            <a:r>
              <a:rPr lang="en-US" dirty="0"/>
              <a:t>This restriction applies to all threads that execute a program, not just the threads in the same team.</a:t>
            </a:r>
          </a:p>
          <a:p>
            <a:pPr algn="just"/>
            <a:r>
              <a:rPr lang="en-US" dirty="0"/>
              <a:t>Syntax is:   </a:t>
            </a:r>
          </a:p>
        </p:txBody>
      </p:sp>
      <p:pic>
        <p:nvPicPr>
          <p:cNvPr id="4" name="Picture 3">
            <a:extLst>
              <a:ext uri="{FF2B5EF4-FFF2-40B4-BE49-F238E27FC236}">
                <a16:creationId xmlns:a16="http://schemas.microsoft.com/office/drawing/2014/main" id="{7909F583-A671-4B40-AF9B-072726D9BC75}"/>
              </a:ext>
            </a:extLst>
          </p:cNvPr>
          <p:cNvPicPr>
            <a:picLocks noChangeAspect="1"/>
          </p:cNvPicPr>
          <p:nvPr/>
        </p:nvPicPr>
        <p:blipFill>
          <a:blip r:embed="rId2"/>
          <a:stretch>
            <a:fillRect/>
          </a:stretch>
        </p:blipFill>
        <p:spPr>
          <a:xfrm>
            <a:off x="2782930" y="4385034"/>
            <a:ext cx="3313070" cy="1086207"/>
          </a:xfrm>
          <a:prstGeom prst="rect">
            <a:avLst/>
          </a:prstGeom>
        </p:spPr>
      </p:pic>
      <p:sp>
        <p:nvSpPr>
          <p:cNvPr id="5" name="Rectangle 4">
            <a:extLst>
              <a:ext uri="{FF2B5EF4-FFF2-40B4-BE49-F238E27FC236}">
                <a16:creationId xmlns:a16="http://schemas.microsoft.com/office/drawing/2014/main" id="{1CEFBD72-766F-40F5-BB54-FEF47954EB92}"/>
              </a:ext>
            </a:extLst>
          </p:cNvPr>
          <p:cNvSpPr/>
          <p:nvPr/>
        </p:nvSpPr>
        <p:spPr>
          <a:xfrm>
            <a:off x="412955" y="5502523"/>
            <a:ext cx="10264876" cy="707886"/>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tx1">
                    <a:lumMod val="65000"/>
                    <a:lumOff val="35000"/>
                  </a:schemeClr>
                </a:solidFill>
                <a:latin typeface="CMR10"/>
              </a:rPr>
              <a:t>The </a:t>
            </a:r>
            <a:r>
              <a:rPr lang="en-US" sz="2000" dirty="0">
                <a:solidFill>
                  <a:schemeClr val="tx1">
                    <a:lumMod val="65000"/>
                    <a:lumOff val="35000"/>
                  </a:schemeClr>
                </a:solidFill>
                <a:latin typeface="CMTT10"/>
              </a:rPr>
              <a:t>atomic </a:t>
            </a:r>
            <a:r>
              <a:rPr lang="en-US" sz="2000" dirty="0">
                <a:solidFill>
                  <a:schemeClr val="tx1">
                    <a:lumMod val="65000"/>
                    <a:lumOff val="35000"/>
                  </a:schemeClr>
                </a:solidFill>
                <a:latin typeface="CMR10"/>
              </a:rPr>
              <a:t>construct may only be used together with an expression statement in C/C++. The supported operations are: </a:t>
            </a:r>
            <a:r>
              <a:rPr lang="en-US" sz="2000" dirty="0">
                <a:solidFill>
                  <a:schemeClr val="tx1">
                    <a:lumMod val="65000"/>
                    <a:lumOff val="35000"/>
                  </a:schemeClr>
                </a:solidFill>
                <a:latin typeface="CMTT10"/>
              </a:rPr>
              <a:t>+, *, -, /, &amp;, ^, |, &lt;&lt;, &gt;&gt;</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7823023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5E12-99FE-42F7-B5B8-7FC94607FBF6}"/>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a16="http://schemas.microsoft.com/office/drawing/2014/main" id="{2A2AAAE5-B5C8-4604-8446-F01E02A29533}"/>
              </a:ext>
            </a:extLst>
          </p:cNvPr>
          <p:cNvPicPr>
            <a:picLocks noGrp="1" noChangeAspect="1"/>
          </p:cNvPicPr>
          <p:nvPr>
            <p:ph idx="1"/>
          </p:nvPr>
        </p:nvPicPr>
        <p:blipFill>
          <a:blip r:embed="rId2"/>
          <a:stretch>
            <a:fillRect/>
          </a:stretch>
        </p:blipFill>
        <p:spPr>
          <a:xfrm>
            <a:off x="850491" y="762531"/>
            <a:ext cx="4420645" cy="2865571"/>
          </a:xfrm>
          <a:prstGeom prst="rect">
            <a:avLst/>
          </a:prstGeom>
        </p:spPr>
      </p:pic>
      <p:pic>
        <p:nvPicPr>
          <p:cNvPr id="4" name="Picture 3">
            <a:extLst>
              <a:ext uri="{FF2B5EF4-FFF2-40B4-BE49-F238E27FC236}">
                <a16:creationId xmlns:a16="http://schemas.microsoft.com/office/drawing/2014/main" id="{F7A1C685-8A66-4670-9200-0DFBC0989ABA}"/>
              </a:ext>
            </a:extLst>
          </p:cNvPr>
          <p:cNvPicPr>
            <a:picLocks noChangeAspect="1"/>
          </p:cNvPicPr>
          <p:nvPr/>
        </p:nvPicPr>
        <p:blipFill>
          <a:blip r:embed="rId3"/>
          <a:stretch>
            <a:fillRect/>
          </a:stretch>
        </p:blipFill>
        <p:spPr>
          <a:xfrm>
            <a:off x="6435213" y="973394"/>
            <a:ext cx="4420646" cy="3657600"/>
          </a:xfrm>
          <a:prstGeom prst="rect">
            <a:avLst/>
          </a:prstGeom>
        </p:spPr>
      </p:pic>
      <p:sp>
        <p:nvSpPr>
          <p:cNvPr id="7" name="Rectangle 6">
            <a:extLst>
              <a:ext uri="{FF2B5EF4-FFF2-40B4-BE49-F238E27FC236}">
                <a16:creationId xmlns:a16="http://schemas.microsoft.com/office/drawing/2014/main" id="{50294E26-3DD7-46D6-88B7-B3A5219003F5}"/>
              </a:ext>
            </a:extLst>
          </p:cNvPr>
          <p:cNvSpPr/>
          <p:nvPr/>
        </p:nvSpPr>
        <p:spPr>
          <a:xfrm>
            <a:off x="850491" y="3925980"/>
            <a:ext cx="4621161" cy="923330"/>
          </a:xfrm>
          <a:prstGeom prst="rect">
            <a:avLst/>
          </a:prstGeom>
        </p:spPr>
        <p:txBody>
          <a:bodyPr wrap="square">
            <a:spAutoFit/>
          </a:bodyPr>
          <a:lstStyle/>
          <a:p>
            <a:pPr algn="just"/>
            <a:r>
              <a:rPr lang="en-US" dirty="0">
                <a:latin typeface="CMR9"/>
              </a:rPr>
              <a:t>The </a:t>
            </a:r>
            <a:r>
              <a:rPr lang="en-US" dirty="0">
                <a:latin typeface="CMTT9"/>
              </a:rPr>
              <a:t>atomic </a:t>
            </a:r>
            <a:r>
              <a:rPr lang="en-US" dirty="0">
                <a:latin typeface="CMR9"/>
              </a:rPr>
              <a:t>construct ensures that no updates are lost when multiple threads are updating a counter value.</a:t>
            </a:r>
            <a:endParaRPr lang="en-US" dirty="0"/>
          </a:p>
        </p:txBody>
      </p:sp>
    </p:spTree>
    <p:extLst>
      <p:ext uri="{BB962C8B-B14F-4D97-AF65-F5344CB8AC3E}">
        <p14:creationId xmlns:p14="http://schemas.microsoft.com/office/powerpoint/2010/main" val="6187118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526BC9-8924-4144-9342-5B22463F42B1}"/>
              </a:ext>
            </a:extLst>
          </p:cNvPr>
          <p:cNvSpPr>
            <a:spLocks noGrp="1"/>
          </p:cNvSpPr>
          <p:nvPr>
            <p:ph idx="1"/>
          </p:nvPr>
        </p:nvSpPr>
        <p:spPr>
          <a:xfrm>
            <a:off x="383458" y="442452"/>
            <a:ext cx="10515600" cy="5737685"/>
          </a:xfrm>
        </p:spPr>
        <p:txBody>
          <a:bodyPr/>
          <a:lstStyle/>
          <a:p>
            <a:pPr marL="0" indent="0">
              <a:buNone/>
            </a:pPr>
            <a:r>
              <a:rPr lang="en-US" sz="2800" b="1" dirty="0">
                <a:solidFill>
                  <a:schemeClr val="accent1">
                    <a:lumMod val="75000"/>
                  </a:schemeClr>
                </a:solidFill>
              </a:rPr>
              <a:t>Locks</a:t>
            </a:r>
          </a:p>
          <a:p>
            <a:pPr algn="just"/>
            <a:r>
              <a:rPr lang="en-US" dirty="0"/>
              <a:t>A set of low-level, general-purpose runtime library routines, similar in function to the use of semaphores. These routines provide greater flexibility for synchronization than does the use of critical sections or atomic constructs.</a:t>
            </a:r>
          </a:p>
          <a:p>
            <a:pPr algn="just"/>
            <a:r>
              <a:rPr lang="en-US" dirty="0"/>
              <a:t>A thread lock is an object that can be held by at most one thread at a time</a:t>
            </a:r>
          </a:p>
          <a:p>
            <a:pPr algn="just"/>
            <a:r>
              <a:rPr lang="en-US" dirty="0"/>
              <a:t>An OpenMP lock can be in one of the following states: </a:t>
            </a:r>
          </a:p>
          <a:p>
            <a:pPr algn="just"/>
            <a:r>
              <a:rPr lang="en-US" dirty="0"/>
              <a:t>Uninitialized; Unlocked; or Locked</a:t>
            </a:r>
          </a:p>
          <a:p>
            <a:pPr algn="just"/>
            <a:r>
              <a:rPr lang="en-US" dirty="0"/>
              <a:t>If a lock is in the unlocked state, a thread can set the lock, which changes its state to locked</a:t>
            </a:r>
          </a:p>
          <a:p>
            <a:pPr algn="just"/>
            <a:r>
              <a:rPr lang="en-US" dirty="0"/>
              <a:t>The thread that sets the lock is then said to own the lock </a:t>
            </a:r>
          </a:p>
          <a:p>
            <a:pPr algn="just"/>
            <a:r>
              <a:rPr lang="en-US" dirty="0"/>
              <a:t>A thread that owns a lock can unset that lock, returning it to the unlocked state </a:t>
            </a:r>
          </a:p>
          <a:p>
            <a:pPr algn="just"/>
            <a:r>
              <a:rPr lang="en-US" dirty="0"/>
              <a:t>Syntax is : </a:t>
            </a:r>
            <a:r>
              <a:rPr lang="sv-SE" b="1" dirty="0">
                <a:solidFill>
                  <a:srgbClr val="FF0000"/>
                </a:solidFill>
              </a:rPr>
              <a:t>void omp_</a:t>
            </a:r>
            <a:r>
              <a:rPr lang="sv-SE" b="1" i="1" dirty="0">
                <a:solidFill>
                  <a:srgbClr val="FF0000"/>
                </a:solidFill>
              </a:rPr>
              <a:t>func_</a:t>
            </a:r>
            <a:r>
              <a:rPr lang="sv-SE" b="1" dirty="0">
                <a:solidFill>
                  <a:srgbClr val="FF0000"/>
                </a:solidFill>
              </a:rPr>
              <a:t>lock (omp lock t *lck)</a:t>
            </a:r>
            <a:endParaRPr lang="en-US" b="1" dirty="0">
              <a:solidFill>
                <a:srgbClr val="FF0000"/>
              </a:solidFill>
            </a:endParaRPr>
          </a:p>
        </p:txBody>
      </p:sp>
    </p:spTree>
    <p:extLst>
      <p:ext uri="{BB962C8B-B14F-4D97-AF65-F5344CB8AC3E}">
        <p14:creationId xmlns:p14="http://schemas.microsoft.com/office/powerpoint/2010/main" val="416137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EF59-C16E-23A1-C349-0589E6084BB2}"/>
              </a:ext>
            </a:extLst>
          </p:cNvPr>
          <p:cNvSpPr>
            <a:spLocks noGrp="1"/>
          </p:cNvSpPr>
          <p:nvPr>
            <p:ph type="title"/>
          </p:nvPr>
        </p:nvSpPr>
        <p:spPr/>
        <p:txBody>
          <a:bodyPr/>
          <a:lstStyle/>
          <a:p>
            <a:r>
              <a:rPr lang="en-IN" dirty="0"/>
              <a:t>Sharing Work among Threads</a:t>
            </a:r>
          </a:p>
        </p:txBody>
      </p:sp>
      <p:sp>
        <p:nvSpPr>
          <p:cNvPr id="3" name="Content Placeholder 2">
            <a:extLst>
              <a:ext uri="{FF2B5EF4-FFF2-40B4-BE49-F238E27FC236}">
                <a16:creationId xmlns:a16="http://schemas.microsoft.com/office/drawing/2014/main" id="{9288E79E-935C-2010-6F87-7B69663C8DFF}"/>
              </a:ext>
            </a:extLst>
          </p:cNvPr>
          <p:cNvSpPr>
            <a:spLocks noGrp="1"/>
          </p:cNvSpPr>
          <p:nvPr>
            <p:ph idx="1"/>
          </p:nvPr>
        </p:nvSpPr>
        <p:spPr/>
        <p:txBody>
          <a:bodyPr/>
          <a:lstStyle/>
          <a:p>
            <a:pPr algn="just">
              <a:buFont typeface="Wingdings" panose="05000000000000000000" pitchFamily="2" charset="2"/>
              <a:buChar char="Ø"/>
            </a:pPr>
            <a:r>
              <a:rPr lang="en-US" dirty="0"/>
              <a:t>If the programmer does not specify how the work in a parallel region is to be shared among the executing threads, they will each </a:t>
            </a:r>
            <a:r>
              <a:rPr lang="en-US" b="1" dirty="0">
                <a:solidFill>
                  <a:srgbClr val="FF0000"/>
                </a:solidFill>
              </a:rPr>
              <a:t>redundantly</a:t>
            </a:r>
            <a:r>
              <a:rPr lang="en-US" dirty="0"/>
              <a:t> execute all of the code</a:t>
            </a:r>
          </a:p>
          <a:p>
            <a:pPr lvl="1" algn="just">
              <a:buFont typeface="Wingdings" panose="05000000000000000000" pitchFamily="2" charset="2"/>
              <a:buChar char="§"/>
            </a:pPr>
            <a:r>
              <a:rPr lang="en-US" i="1" dirty="0">
                <a:solidFill>
                  <a:srgbClr val="FF0000"/>
                </a:solidFill>
              </a:rPr>
              <a:t>This approach does not speed up the program</a:t>
            </a:r>
          </a:p>
          <a:p>
            <a:pPr algn="just">
              <a:buFont typeface="Wingdings" panose="05000000000000000000" pitchFamily="2" charset="2"/>
              <a:buChar char="Ø"/>
            </a:pPr>
            <a:r>
              <a:rPr lang="en-US" dirty="0"/>
              <a:t>The OpenMP work-sharing directives are provided for the programmer to state how the computation in a structured block of code is to be distributed among the threads</a:t>
            </a:r>
          </a:p>
          <a:p>
            <a:pPr algn="just">
              <a:buFont typeface="Wingdings" panose="05000000000000000000" pitchFamily="2" charset="2"/>
              <a:buChar char="Ø"/>
            </a:pPr>
            <a:r>
              <a:rPr lang="en-US" dirty="0"/>
              <a:t>Unless explicitly overridden by the programmer, an implicit barrier synchronization also exists at the end of a work-sharing construct</a:t>
            </a:r>
            <a:endParaRPr lang="en-IN" dirty="0"/>
          </a:p>
        </p:txBody>
      </p:sp>
    </p:spTree>
    <p:extLst>
      <p:ext uri="{BB962C8B-B14F-4D97-AF65-F5344CB8AC3E}">
        <p14:creationId xmlns:p14="http://schemas.microsoft.com/office/powerpoint/2010/main" val="346049383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3D0F67-02D7-4A6A-A154-DA58205279D0}"/>
              </a:ext>
            </a:extLst>
          </p:cNvPr>
          <p:cNvSpPr>
            <a:spLocks noGrp="1"/>
          </p:cNvSpPr>
          <p:nvPr>
            <p:ph idx="1"/>
          </p:nvPr>
        </p:nvSpPr>
        <p:spPr>
          <a:xfrm>
            <a:off x="693174" y="442452"/>
            <a:ext cx="9881420" cy="5737686"/>
          </a:xfrm>
        </p:spPr>
        <p:txBody>
          <a:bodyPr/>
          <a:lstStyle/>
          <a:p>
            <a:r>
              <a:rPr lang="en-US" sz="2400" dirty="0"/>
              <a:t>There are two types of locks: </a:t>
            </a:r>
          </a:p>
          <a:p>
            <a:r>
              <a:rPr lang="en-US" sz="2400" b="1" i="1" dirty="0">
                <a:solidFill>
                  <a:schemeClr val="accent1">
                    <a:lumMod val="50000"/>
                  </a:schemeClr>
                </a:solidFill>
              </a:rPr>
              <a:t>Simple locks</a:t>
            </a:r>
            <a:r>
              <a:rPr lang="en-US" dirty="0"/>
              <a:t>,</a:t>
            </a:r>
          </a:p>
          <a:p>
            <a:pPr lvl="1"/>
            <a:r>
              <a:rPr lang="en-US" dirty="0"/>
              <a:t>which may not be locked if already in a locked state </a:t>
            </a:r>
          </a:p>
          <a:p>
            <a:pPr lvl="1"/>
            <a:r>
              <a:rPr lang="en-US" dirty="0"/>
              <a:t>Simple lock variables are declared with the special type </a:t>
            </a:r>
            <a:r>
              <a:rPr lang="en-US" dirty="0" err="1"/>
              <a:t>omp_lock_t</a:t>
            </a:r>
            <a:r>
              <a:rPr lang="en-US" dirty="0"/>
              <a:t> in C/C++</a:t>
            </a:r>
          </a:p>
          <a:p>
            <a:pPr marL="274320" lvl="1" indent="0">
              <a:buNone/>
            </a:pPr>
            <a:endParaRPr lang="en-US" dirty="0"/>
          </a:p>
          <a:p>
            <a:r>
              <a:rPr lang="en-US" sz="2400" b="1" i="1" dirty="0">
                <a:solidFill>
                  <a:schemeClr val="accent1">
                    <a:lumMod val="50000"/>
                  </a:schemeClr>
                </a:solidFill>
              </a:rPr>
              <a:t>Nestable locks</a:t>
            </a:r>
            <a:r>
              <a:rPr lang="en-US" dirty="0"/>
              <a:t>, </a:t>
            </a:r>
          </a:p>
          <a:p>
            <a:pPr lvl="1"/>
            <a:r>
              <a:rPr lang="en-US" dirty="0"/>
              <a:t>Which may be locked multiple times by the same thread </a:t>
            </a:r>
          </a:p>
          <a:p>
            <a:pPr lvl="1"/>
            <a:r>
              <a:rPr lang="en-US" dirty="0"/>
              <a:t>Nestable lock variables are declared with the special type </a:t>
            </a:r>
            <a:r>
              <a:rPr lang="en-US" dirty="0" err="1"/>
              <a:t>omp_nest_lock_t</a:t>
            </a:r>
            <a:r>
              <a:rPr lang="en-US" dirty="0"/>
              <a:t> in C/C++</a:t>
            </a:r>
          </a:p>
        </p:txBody>
      </p:sp>
    </p:spTree>
    <p:extLst>
      <p:ext uri="{BB962C8B-B14F-4D97-AF65-F5344CB8AC3E}">
        <p14:creationId xmlns:p14="http://schemas.microsoft.com/office/powerpoint/2010/main" val="69913418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D181D4-D493-6462-0E2A-AFF2022DDEE3}"/>
              </a:ext>
            </a:extLst>
          </p:cNvPr>
          <p:cNvSpPr>
            <a:spLocks noGrp="1"/>
          </p:cNvSpPr>
          <p:nvPr>
            <p:ph idx="1"/>
          </p:nvPr>
        </p:nvSpPr>
        <p:spPr>
          <a:xfrm>
            <a:off x="471949" y="752168"/>
            <a:ext cx="10456606" cy="5427969"/>
          </a:xfrm>
        </p:spPr>
        <p:txBody>
          <a:bodyPr>
            <a:normAutofit/>
          </a:bodyPr>
          <a:lstStyle/>
          <a:p>
            <a:r>
              <a:rPr lang="en-US" sz="3200" dirty="0">
                <a:solidFill>
                  <a:schemeClr val="accent1">
                    <a:lumMod val="75000"/>
                  </a:schemeClr>
                </a:solidFill>
              </a:rPr>
              <a:t>The general procedure to use locks is as follows: </a:t>
            </a:r>
          </a:p>
          <a:p>
            <a:pPr lvl="1">
              <a:lnSpc>
                <a:spcPct val="150000"/>
              </a:lnSpc>
            </a:pPr>
            <a:r>
              <a:rPr lang="en-US" sz="2400" dirty="0"/>
              <a:t>Define the lock variables using </a:t>
            </a:r>
            <a:r>
              <a:rPr lang="en-US" sz="2400" b="1" dirty="0" err="1"/>
              <a:t>omp_lock_t</a:t>
            </a:r>
            <a:endParaRPr lang="en-US" sz="2400" b="1" dirty="0"/>
          </a:p>
          <a:p>
            <a:pPr lvl="1">
              <a:lnSpc>
                <a:spcPct val="150000"/>
              </a:lnSpc>
            </a:pPr>
            <a:r>
              <a:rPr lang="en-US" sz="2400" dirty="0"/>
              <a:t>Initialize the lock via a call to </a:t>
            </a:r>
            <a:r>
              <a:rPr lang="en-US" sz="2400" b="1" dirty="0" err="1"/>
              <a:t>omp_init_lock</a:t>
            </a:r>
            <a:r>
              <a:rPr lang="en-US" sz="2400" b="1" dirty="0"/>
              <a:t>()</a:t>
            </a:r>
          </a:p>
          <a:p>
            <a:pPr lvl="1">
              <a:lnSpc>
                <a:spcPct val="150000"/>
              </a:lnSpc>
            </a:pPr>
            <a:r>
              <a:rPr lang="en-US" sz="2400" dirty="0"/>
              <a:t>Set the lock using </a:t>
            </a:r>
            <a:r>
              <a:rPr lang="en-US" sz="2400" b="1" dirty="0" err="1"/>
              <a:t>omp_set_lock</a:t>
            </a:r>
            <a:r>
              <a:rPr lang="en-US" sz="2400" b="1" dirty="0"/>
              <a:t>()</a:t>
            </a:r>
            <a:r>
              <a:rPr lang="en-US" sz="2400" dirty="0"/>
              <a:t> or </a:t>
            </a:r>
            <a:r>
              <a:rPr lang="en-US" sz="2400" b="1" dirty="0" err="1"/>
              <a:t>omp_test_lock</a:t>
            </a:r>
            <a:r>
              <a:rPr lang="en-US" sz="2400" b="1" dirty="0"/>
              <a:t>()</a:t>
            </a:r>
            <a:r>
              <a:rPr lang="en-US" sz="2400" dirty="0"/>
              <a:t>. The latter checks whether the lock is actually available before attempting to set it. It is useful to achieve asynchronous thread execution</a:t>
            </a:r>
          </a:p>
          <a:p>
            <a:pPr lvl="1">
              <a:lnSpc>
                <a:spcPct val="150000"/>
              </a:lnSpc>
            </a:pPr>
            <a:r>
              <a:rPr lang="en-US" sz="2400" dirty="0"/>
              <a:t>Unset a lock after the work is done via a call to </a:t>
            </a:r>
            <a:r>
              <a:rPr lang="en-US" sz="2400" b="1" dirty="0" err="1"/>
              <a:t>omp_unset_lock</a:t>
            </a:r>
            <a:r>
              <a:rPr lang="en-US" sz="2400" b="1" dirty="0"/>
              <a:t>()</a:t>
            </a:r>
          </a:p>
          <a:p>
            <a:pPr lvl="1">
              <a:lnSpc>
                <a:spcPct val="150000"/>
              </a:lnSpc>
            </a:pPr>
            <a:r>
              <a:rPr lang="en-US" sz="2400" dirty="0"/>
              <a:t>Remove the lock association via a call to </a:t>
            </a:r>
            <a:r>
              <a:rPr lang="en-US" sz="2400" b="1" dirty="0" err="1"/>
              <a:t>omp_destroy_lock</a:t>
            </a:r>
            <a:r>
              <a:rPr lang="en-US" sz="2400" b="1" dirty="0"/>
              <a:t>()</a:t>
            </a:r>
            <a:endParaRPr lang="en-IN" sz="2400" b="1" dirty="0"/>
          </a:p>
        </p:txBody>
      </p:sp>
    </p:spTree>
    <p:extLst>
      <p:ext uri="{BB962C8B-B14F-4D97-AF65-F5344CB8AC3E}">
        <p14:creationId xmlns:p14="http://schemas.microsoft.com/office/powerpoint/2010/main" val="15120747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9ABC3-5B55-6DBE-B0DE-1CDFA19C35BD}"/>
              </a:ext>
            </a:extLst>
          </p:cNvPr>
          <p:cNvSpPr>
            <a:spLocks noGrp="1"/>
          </p:cNvSpPr>
          <p:nvPr>
            <p:ph type="title"/>
          </p:nvPr>
        </p:nvSpPr>
        <p:spPr>
          <a:xfrm>
            <a:off x="838200" y="262393"/>
            <a:ext cx="10116312" cy="740497"/>
          </a:xfrm>
        </p:spPr>
        <p:txBody>
          <a:bodyPr>
            <a:normAutofit/>
          </a:bodyPr>
          <a:lstStyle/>
          <a:p>
            <a:r>
              <a:rPr lang="en-IN" sz="4000" dirty="0"/>
              <a:t>Synchronization Constructs: Locks</a:t>
            </a:r>
          </a:p>
        </p:txBody>
      </p:sp>
      <p:pic>
        <p:nvPicPr>
          <p:cNvPr id="5" name="Content Placeholder 4">
            <a:extLst>
              <a:ext uri="{FF2B5EF4-FFF2-40B4-BE49-F238E27FC236}">
                <a16:creationId xmlns:a16="http://schemas.microsoft.com/office/drawing/2014/main" id="{E839FCD5-C809-237C-0952-9EBDC948B92C}"/>
              </a:ext>
            </a:extLst>
          </p:cNvPr>
          <p:cNvPicPr>
            <a:picLocks noGrp="1" noChangeAspect="1"/>
          </p:cNvPicPr>
          <p:nvPr>
            <p:ph idx="1"/>
          </p:nvPr>
        </p:nvPicPr>
        <p:blipFill>
          <a:blip r:embed="rId2"/>
          <a:stretch>
            <a:fillRect/>
          </a:stretch>
        </p:blipFill>
        <p:spPr>
          <a:xfrm>
            <a:off x="838200" y="1489587"/>
            <a:ext cx="6290187" cy="5003288"/>
          </a:xfrm>
        </p:spPr>
      </p:pic>
      <p:pic>
        <p:nvPicPr>
          <p:cNvPr id="7" name="Picture 6">
            <a:extLst>
              <a:ext uri="{FF2B5EF4-FFF2-40B4-BE49-F238E27FC236}">
                <a16:creationId xmlns:a16="http://schemas.microsoft.com/office/drawing/2014/main" id="{5E341F1A-3BB2-5595-1BA1-FCC3E276DCDC}"/>
              </a:ext>
            </a:extLst>
          </p:cNvPr>
          <p:cNvPicPr>
            <a:picLocks noChangeAspect="1"/>
          </p:cNvPicPr>
          <p:nvPr/>
        </p:nvPicPr>
        <p:blipFill>
          <a:blip r:embed="rId3"/>
          <a:stretch>
            <a:fillRect/>
          </a:stretch>
        </p:blipFill>
        <p:spPr>
          <a:xfrm>
            <a:off x="7572918" y="1765493"/>
            <a:ext cx="3678664" cy="4586145"/>
          </a:xfrm>
          <a:prstGeom prst="rect">
            <a:avLst/>
          </a:prstGeom>
        </p:spPr>
      </p:pic>
    </p:spTree>
    <p:extLst>
      <p:ext uri="{BB962C8B-B14F-4D97-AF65-F5344CB8AC3E}">
        <p14:creationId xmlns:p14="http://schemas.microsoft.com/office/powerpoint/2010/main" val="7719750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AA9B66-5828-46E0-9AC3-5C03362F869A}"/>
              </a:ext>
            </a:extLst>
          </p:cNvPr>
          <p:cNvSpPr>
            <a:spLocks noGrp="1"/>
          </p:cNvSpPr>
          <p:nvPr>
            <p:ph idx="1"/>
          </p:nvPr>
        </p:nvSpPr>
        <p:spPr>
          <a:xfrm>
            <a:off x="575187" y="560440"/>
            <a:ext cx="10191136" cy="5619698"/>
          </a:xfrm>
        </p:spPr>
        <p:txBody>
          <a:bodyPr/>
          <a:lstStyle/>
          <a:p>
            <a:pPr marL="0" indent="0">
              <a:buNone/>
            </a:pPr>
            <a:r>
              <a:rPr lang="en-US" sz="2400" b="1" dirty="0">
                <a:solidFill>
                  <a:schemeClr val="accent1">
                    <a:lumMod val="75000"/>
                  </a:schemeClr>
                </a:solidFill>
              </a:rPr>
              <a:t>Master Construct</a:t>
            </a:r>
            <a:endParaRPr lang="en-US" sz="2400" dirty="0">
              <a:solidFill>
                <a:schemeClr val="accent1">
                  <a:lumMod val="75000"/>
                </a:schemeClr>
              </a:solidFill>
            </a:endParaRPr>
          </a:p>
          <a:p>
            <a:r>
              <a:rPr lang="en-US" dirty="0"/>
              <a:t>The master construct defines a block of code that is guaranteed to be executed by the master thread only </a:t>
            </a:r>
          </a:p>
          <a:p>
            <a:r>
              <a:rPr lang="en-US" dirty="0"/>
              <a:t>It is thus similar to the single construct </a:t>
            </a:r>
          </a:p>
          <a:p>
            <a:r>
              <a:rPr lang="en-US" dirty="0"/>
              <a:t>The master construct is technically not a work-sharing construct, however, and it does not have an implied barrier on entry or exit</a:t>
            </a:r>
          </a:p>
          <a:p>
            <a:r>
              <a:rPr lang="en-US" dirty="0"/>
              <a:t>If the master construct is used to initialize data, for example, care needs to be taken that this initialization is completed before the other threads in the team use the data</a:t>
            </a:r>
          </a:p>
          <a:p>
            <a:r>
              <a:rPr lang="en-US" dirty="0"/>
              <a:t>Syntax is:          </a:t>
            </a:r>
            <a:r>
              <a:rPr lang="en-US" b="1" dirty="0">
                <a:solidFill>
                  <a:srgbClr val="FF0000"/>
                </a:solidFill>
              </a:rPr>
              <a:t>#pragma </a:t>
            </a:r>
            <a:r>
              <a:rPr lang="en-US" b="1" dirty="0" err="1">
                <a:solidFill>
                  <a:srgbClr val="FF0000"/>
                </a:solidFill>
              </a:rPr>
              <a:t>omp</a:t>
            </a:r>
            <a:r>
              <a:rPr lang="en-US" b="1" dirty="0">
                <a:solidFill>
                  <a:srgbClr val="FF0000"/>
                </a:solidFill>
              </a:rPr>
              <a:t> master</a:t>
            </a:r>
          </a:p>
          <a:p>
            <a:pPr marL="0" indent="0">
              <a:buNone/>
            </a:pPr>
            <a:r>
              <a:rPr lang="en-US" i="1" dirty="0">
                <a:solidFill>
                  <a:srgbClr val="FF0000"/>
                </a:solidFill>
              </a:rPr>
              <a:t>                                       structured block</a:t>
            </a:r>
            <a:endParaRPr lang="en-US" dirty="0">
              <a:solidFill>
                <a:srgbClr val="FF0000"/>
              </a:solidFill>
            </a:endParaRPr>
          </a:p>
          <a:p>
            <a:endParaRPr lang="en-US" dirty="0"/>
          </a:p>
        </p:txBody>
      </p:sp>
    </p:spTree>
    <p:extLst>
      <p:ext uri="{BB962C8B-B14F-4D97-AF65-F5344CB8AC3E}">
        <p14:creationId xmlns:p14="http://schemas.microsoft.com/office/powerpoint/2010/main" val="40577917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BB6A3-2E6A-0876-CFD7-0356B67FB953}"/>
              </a:ext>
            </a:extLst>
          </p:cNvPr>
          <p:cNvSpPr>
            <a:spLocks noGrp="1"/>
          </p:cNvSpPr>
          <p:nvPr>
            <p:ph type="title"/>
          </p:nvPr>
        </p:nvSpPr>
        <p:spPr>
          <a:xfrm>
            <a:off x="811161" y="262394"/>
            <a:ext cx="10143351" cy="681504"/>
          </a:xfrm>
        </p:spPr>
        <p:txBody>
          <a:bodyPr>
            <a:normAutofit/>
          </a:bodyPr>
          <a:lstStyle/>
          <a:p>
            <a:r>
              <a:rPr lang="en-IN" sz="4000" dirty="0"/>
              <a:t>Synchronization Constructs: Master</a:t>
            </a:r>
          </a:p>
        </p:txBody>
      </p:sp>
      <p:pic>
        <p:nvPicPr>
          <p:cNvPr id="5" name="Content Placeholder 4">
            <a:extLst>
              <a:ext uri="{FF2B5EF4-FFF2-40B4-BE49-F238E27FC236}">
                <a16:creationId xmlns:a16="http://schemas.microsoft.com/office/drawing/2014/main" id="{FE9374E0-D1E9-F7EE-7951-8793BA505FAC}"/>
              </a:ext>
            </a:extLst>
          </p:cNvPr>
          <p:cNvPicPr>
            <a:picLocks noGrp="1" noChangeAspect="1"/>
          </p:cNvPicPr>
          <p:nvPr>
            <p:ph idx="1"/>
          </p:nvPr>
        </p:nvPicPr>
        <p:blipFill>
          <a:blip r:embed="rId2"/>
          <a:stretch>
            <a:fillRect/>
          </a:stretch>
        </p:blipFill>
        <p:spPr>
          <a:xfrm>
            <a:off x="604339" y="1415845"/>
            <a:ext cx="5113463" cy="4204361"/>
          </a:xfrm>
        </p:spPr>
      </p:pic>
      <p:pic>
        <p:nvPicPr>
          <p:cNvPr id="7" name="Picture 6">
            <a:extLst>
              <a:ext uri="{FF2B5EF4-FFF2-40B4-BE49-F238E27FC236}">
                <a16:creationId xmlns:a16="http://schemas.microsoft.com/office/drawing/2014/main" id="{58FA3864-A381-8A07-5585-C37B6EA10F21}"/>
              </a:ext>
            </a:extLst>
          </p:cNvPr>
          <p:cNvPicPr>
            <a:picLocks noChangeAspect="1"/>
          </p:cNvPicPr>
          <p:nvPr/>
        </p:nvPicPr>
        <p:blipFill>
          <a:blip r:embed="rId3"/>
          <a:stretch>
            <a:fillRect/>
          </a:stretch>
        </p:blipFill>
        <p:spPr>
          <a:xfrm>
            <a:off x="5865450" y="1877113"/>
            <a:ext cx="5089062" cy="3409082"/>
          </a:xfrm>
          <a:prstGeom prst="rect">
            <a:avLst/>
          </a:prstGeom>
        </p:spPr>
      </p:pic>
    </p:spTree>
    <p:extLst>
      <p:ext uri="{BB962C8B-B14F-4D97-AF65-F5344CB8AC3E}">
        <p14:creationId xmlns:p14="http://schemas.microsoft.com/office/powerpoint/2010/main" val="1329342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1118B-6C16-42FE-2E5E-B94008F93679}"/>
              </a:ext>
            </a:extLst>
          </p:cNvPr>
          <p:cNvSpPr>
            <a:spLocks noGrp="1"/>
          </p:cNvSpPr>
          <p:nvPr>
            <p:ph type="title"/>
          </p:nvPr>
        </p:nvSpPr>
        <p:spPr>
          <a:xfrm>
            <a:off x="1261872" y="262393"/>
            <a:ext cx="9692640" cy="814239"/>
          </a:xfrm>
        </p:spPr>
        <p:txBody>
          <a:bodyPr/>
          <a:lstStyle/>
          <a:p>
            <a:r>
              <a:rPr lang="en-IN" dirty="0"/>
              <a:t>OpenMP: Other Clauses</a:t>
            </a:r>
          </a:p>
        </p:txBody>
      </p:sp>
      <p:sp>
        <p:nvSpPr>
          <p:cNvPr id="3" name="Content Placeholder 2">
            <a:extLst>
              <a:ext uri="{FF2B5EF4-FFF2-40B4-BE49-F238E27FC236}">
                <a16:creationId xmlns:a16="http://schemas.microsoft.com/office/drawing/2014/main" id="{F40C3A2E-E9A2-B6FD-DB67-809024B5BBDF}"/>
              </a:ext>
            </a:extLst>
          </p:cNvPr>
          <p:cNvSpPr>
            <a:spLocks noGrp="1"/>
          </p:cNvSpPr>
          <p:nvPr>
            <p:ph idx="1"/>
          </p:nvPr>
        </p:nvSpPr>
        <p:spPr>
          <a:xfrm>
            <a:off x="442451" y="1548582"/>
            <a:ext cx="10279625" cy="4631556"/>
          </a:xfrm>
        </p:spPr>
        <p:txBody>
          <a:bodyPr>
            <a:normAutofit/>
          </a:bodyPr>
          <a:lstStyle/>
          <a:p>
            <a:pPr marL="0" indent="0" algn="just">
              <a:buNone/>
            </a:pPr>
            <a:r>
              <a:rPr lang="en-IN" sz="2800" b="1" dirty="0">
                <a:solidFill>
                  <a:schemeClr val="accent1">
                    <a:lumMod val="75000"/>
                  </a:schemeClr>
                </a:solidFill>
              </a:rPr>
              <a:t>If Clause</a:t>
            </a:r>
            <a:endParaRPr lang="en-US" sz="2800" b="1" dirty="0">
              <a:solidFill>
                <a:schemeClr val="accent1">
                  <a:lumMod val="75000"/>
                </a:schemeClr>
              </a:solidFill>
            </a:endParaRPr>
          </a:p>
          <a:p>
            <a:pPr algn="just"/>
            <a:r>
              <a:rPr lang="en-US" dirty="0"/>
              <a:t>The </a:t>
            </a:r>
            <a:r>
              <a:rPr lang="en-US" b="1" dirty="0"/>
              <a:t>if clause </a:t>
            </a:r>
            <a:r>
              <a:rPr lang="en-US" dirty="0"/>
              <a:t>is supported on the parallel construct only, where it is used to specify conditional execution</a:t>
            </a:r>
          </a:p>
          <a:p>
            <a:pPr algn="just"/>
            <a:r>
              <a:rPr lang="en-US" dirty="0"/>
              <a:t>Since some overheads are inevitably incurred with the creation and termination of a parallel region, it is sometimes necessary to test whether there is enough work in the region to warrant its parallelization</a:t>
            </a:r>
          </a:p>
          <a:p>
            <a:pPr marL="0" indent="0" algn="ctr">
              <a:buNone/>
            </a:pPr>
            <a:r>
              <a:rPr lang="en-IN" b="1" dirty="0">
                <a:solidFill>
                  <a:srgbClr val="FF0000"/>
                </a:solidFill>
              </a:rPr>
              <a:t>if(scalar-logical-expression )</a:t>
            </a:r>
          </a:p>
          <a:p>
            <a:pPr algn="just"/>
            <a:r>
              <a:rPr lang="en-US" dirty="0"/>
              <a:t>If the logical expression evaluates to true, which means it is of type integer and has a non-zero value in C/C++, the parallel region will be executed by a team of threads</a:t>
            </a:r>
          </a:p>
          <a:p>
            <a:pPr algn="just"/>
            <a:r>
              <a:rPr lang="en-US" dirty="0"/>
              <a:t>If it evaluates to false, the region is executed by a single thread only</a:t>
            </a:r>
            <a:endParaRPr lang="en-IN" b="1" dirty="0">
              <a:solidFill>
                <a:srgbClr val="FF0000"/>
              </a:solidFill>
            </a:endParaRPr>
          </a:p>
        </p:txBody>
      </p:sp>
    </p:spTree>
    <p:extLst>
      <p:ext uri="{BB962C8B-B14F-4D97-AF65-F5344CB8AC3E}">
        <p14:creationId xmlns:p14="http://schemas.microsoft.com/office/powerpoint/2010/main" val="23845908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9E04-500B-BD3A-0AE0-AED5926CD715}"/>
              </a:ext>
            </a:extLst>
          </p:cNvPr>
          <p:cNvSpPr>
            <a:spLocks noGrp="1"/>
          </p:cNvSpPr>
          <p:nvPr>
            <p:ph type="title"/>
          </p:nvPr>
        </p:nvSpPr>
        <p:spPr>
          <a:xfrm>
            <a:off x="1261872" y="262393"/>
            <a:ext cx="9692640" cy="666755"/>
          </a:xfrm>
        </p:spPr>
        <p:txBody>
          <a:bodyPr>
            <a:normAutofit/>
          </a:bodyPr>
          <a:lstStyle/>
          <a:p>
            <a:r>
              <a:rPr lang="en-IN" sz="3600" dirty="0"/>
              <a:t>OpenMP: If Clause</a:t>
            </a:r>
          </a:p>
        </p:txBody>
      </p:sp>
      <p:pic>
        <p:nvPicPr>
          <p:cNvPr id="5" name="Content Placeholder 4">
            <a:extLst>
              <a:ext uri="{FF2B5EF4-FFF2-40B4-BE49-F238E27FC236}">
                <a16:creationId xmlns:a16="http://schemas.microsoft.com/office/drawing/2014/main" id="{2B8BEB60-D691-882D-7E1C-0307D0DFD966}"/>
              </a:ext>
            </a:extLst>
          </p:cNvPr>
          <p:cNvPicPr>
            <a:picLocks noGrp="1" noChangeAspect="1"/>
          </p:cNvPicPr>
          <p:nvPr>
            <p:ph idx="1"/>
          </p:nvPr>
        </p:nvPicPr>
        <p:blipFill>
          <a:blip r:embed="rId2"/>
          <a:stretch>
            <a:fillRect/>
          </a:stretch>
        </p:blipFill>
        <p:spPr>
          <a:xfrm>
            <a:off x="838200" y="1135626"/>
            <a:ext cx="5448772" cy="3374706"/>
          </a:xfrm>
        </p:spPr>
      </p:pic>
      <p:pic>
        <p:nvPicPr>
          <p:cNvPr id="7" name="Picture 6">
            <a:extLst>
              <a:ext uri="{FF2B5EF4-FFF2-40B4-BE49-F238E27FC236}">
                <a16:creationId xmlns:a16="http://schemas.microsoft.com/office/drawing/2014/main" id="{DD2E0FCD-3576-C39D-E4DD-416923365D61}"/>
              </a:ext>
            </a:extLst>
          </p:cNvPr>
          <p:cNvPicPr>
            <a:picLocks noChangeAspect="1"/>
          </p:cNvPicPr>
          <p:nvPr/>
        </p:nvPicPr>
        <p:blipFill>
          <a:blip r:embed="rId3"/>
          <a:stretch>
            <a:fillRect/>
          </a:stretch>
        </p:blipFill>
        <p:spPr>
          <a:xfrm>
            <a:off x="6286972" y="1062073"/>
            <a:ext cx="4803815" cy="3280173"/>
          </a:xfrm>
          <a:prstGeom prst="rect">
            <a:avLst/>
          </a:prstGeom>
        </p:spPr>
      </p:pic>
      <p:pic>
        <p:nvPicPr>
          <p:cNvPr id="9" name="Picture 8">
            <a:extLst>
              <a:ext uri="{FF2B5EF4-FFF2-40B4-BE49-F238E27FC236}">
                <a16:creationId xmlns:a16="http://schemas.microsoft.com/office/drawing/2014/main" id="{9B6DB520-7090-C375-8C61-DFE88BCEF7B7}"/>
              </a:ext>
            </a:extLst>
          </p:cNvPr>
          <p:cNvPicPr>
            <a:picLocks noChangeAspect="1"/>
          </p:cNvPicPr>
          <p:nvPr/>
        </p:nvPicPr>
        <p:blipFill>
          <a:blip r:embed="rId4"/>
          <a:stretch>
            <a:fillRect/>
          </a:stretch>
        </p:blipFill>
        <p:spPr>
          <a:xfrm>
            <a:off x="7026175" y="4510332"/>
            <a:ext cx="3863675" cy="2085275"/>
          </a:xfrm>
          <a:prstGeom prst="rect">
            <a:avLst/>
          </a:prstGeom>
        </p:spPr>
      </p:pic>
      <p:pic>
        <p:nvPicPr>
          <p:cNvPr id="11" name="Picture 10">
            <a:extLst>
              <a:ext uri="{FF2B5EF4-FFF2-40B4-BE49-F238E27FC236}">
                <a16:creationId xmlns:a16="http://schemas.microsoft.com/office/drawing/2014/main" id="{644BC1C7-3E93-D754-2C0C-C87FA84A506D}"/>
              </a:ext>
            </a:extLst>
          </p:cNvPr>
          <p:cNvPicPr>
            <a:picLocks noChangeAspect="1"/>
          </p:cNvPicPr>
          <p:nvPr/>
        </p:nvPicPr>
        <p:blipFill>
          <a:blip r:embed="rId5"/>
          <a:stretch>
            <a:fillRect/>
          </a:stretch>
        </p:blipFill>
        <p:spPr>
          <a:xfrm>
            <a:off x="838199" y="4583885"/>
            <a:ext cx="4888891" cy="1482618"/>
          </a:xfrm>
          <a:prstGeom prst="rect">
            <a:avLst/>
          </a:prstGeom>
        </p:spPr>
      </p:pic>
    </p:spTree>
    <p:extLst>
      <p:ext uri="{BB962C8B-B14F-4D97-AF65-F5344CB8AC3E}">
        <p14:creationId xmlns:p14="http://schemas.microsoft.com/office/powerpoint/2010/main" val="286903165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0EF853-0E41-DBD0-2B4E-4FC5195FAF81}"/>
              </a:ext>
            </a:extLst>
          </p:cNvPr>
          <p:cNvSpPr>
            <a:spLocks noGrp="1"/>
          </p:cNvSpPr>
          <p:nvPr>
            <p:ph idx="1"/>
          </p:nvPr>
        </p:nvSpPr>
        <p:spPr>
          <a:xfrm>
            <a:off x="958645" y="811162"/>
            <a:ext cx="8898587" cy="5368976"/>
          </a:xfrm>
        </p:spPr>
        <p:txBody>
          <a:bodyPr/>
          <a:lstStyle/>
          <a:p>
            <a:pPr marL="0" indent="0">
              <a:buNone/>
            </a:pPr>
            <a:r>
              <a:rPr lang="en-IN" sz="2400" b="1" dirty="0" err="1">
                <a:solidFill>
                  <a:schemeClr val="accent1">
                    <a:lumMod val="75000"/>
                  </a:schemeClr>
                </a:solidFill>
              </a:rPr>
              <a:t>Num_threads</a:t>
            </a:r>
            <a:r>
              <a:rPr lang="en-IN" sz="2400" b="1" dirty="0">
                <a:solidFill>
                  <a:schemeClr val="accent1">
                    <a:lumMod val="75000"/>
                  </a:schemeClr>
                </a:solidFill>
              </a:rPr>
              <a:t> Clause</a:t>
            </a:r>
            <a:endParaRPr lang="en-US" sz="2400" b="1" dirty="0">
              <a:solidFill>
                <a:schemeClr val="accent1">
                  <a:lumMod val="75000"/>
                </a:schemeClr>
              </a:solidFill>
            </a:endParaRPr>
          </a:p>
          <a:p>
            <a:r>
              <a:rPr lang="en-US" dirty="0"/>
              <a:t>The num threads clause is supported on the parallel construct only</a:t>
            </a:r>
          </a:p>
          <a:p>
            <a:r>
              <a:rPr lang="en-US" dirty="0"/>
              <a:t>Can be used to specify how many threads should be in the team executing the parallel region</a:t>
            </a:r>
          </a:p>
          <a:p>
            <a:r>
              <a:rPr lang="en-US" dirty="0"/>
              <a:t>Has higher priority over </a:t>
            </a:r>
            <a:r>
              <a:rPr lang="en-US" b="1" dirty="0" err="1"/>
              <a:t>omp_set_num_threads</a:t>
            </a:r>
            <a:r>
              <a:rPr lang="en-US" b="1" dirty="0"/>
              <a:t>(4)</a:t>
            </a:r>
          </a:p>
          <a:p>
            <a:endParaRPr lang="en-IN" b="1" dirty="0"/>
          </a:p>
        </p:txBody>
      </p:sp>
    </p:spTree>
    <p:extLst>
      <p:ext uri="{BB962C8B-B14F-4D97-AF65-F5344CB8AC3E}">
        <p14:creationId xmlns:p14="http://schemas.microsoft.com/office/powerpoint/2010/main" val="18920607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A6BEC-5148-4494-640C-3D8D4F518F35}"/>
              </a:ext>
            </a:extLst>
          </p:cNvPr>
          <p:cNvSpPr>
            <a:spLocks noGrp="1"/>
          </p:cNvSpPr>
          <p:nvPr>
            <p:ph idx="1"/>
          </p:nvPr>
        </p:nvSpPr>
        <p:spPr>
          <a:xfrm>
            <a:off x="648929" y="656022"/>
            <a:ext cx="9822426" cy="5545956"/>
          </a:xfrm>
        </p:spPr>
        <p:txBody>
          <a:bodyPr/>
          <a:lstStyle/>
          <a:p>
            <a:pPr marL="0" indent="0" algn="just">
              <a:buNone/>
            </a:pPr>
            <a:r>
              <a:rPr lang="en-IN" sz="2400" b="1" dirty="0">
                <a:solidFill>
                  <a:schemeClr val="accent1">
                    <a:lumMod val="75000"/>
                  </a:schemeClr>
                </a:solidFill>
              </a:rPr>
              <a:t>Reduction Clause</a:t>
            </a:r>
            <a:endParaRPr lang="en-US" sz="2400" b="1" dirty="0">
              <a:solidFill>
                <a:schemeClr val="accent1">
                  <a:lumMod val="75000"/>
                </a:schemeClr>
              </a:solidFill>
            </a:endParaRPr>
          </a:p>
          <a:p>
            <a:pPr algn="just"/>
            <a:r>
              <a:rPr lang="en-US" dirty="0"/>
              <a:t>OpenMP provides the reduction clause for specifying some forms of recurrence calculations</a:t>
            </a:r>
          </a:p>
          <a:p>
            <a:pPr lvl="1" algn="just"/>
            <a:r>
              <a:rPr lang="en-US" dirty="0"/>
              <a:t>They can be performed in parallel without code modification</a:t>
            </a:r>
          </a:p>
          <a:p>
            <a:pPr algn="just"/>
            <a:r>
              <a:rPr lang="en-US" dirty="0"/>
              <a:t>The programmer must identify the operations and the variables that will hold the result values</a:t>
            </a:r>
          </a:p>
          <a:p>
            <a:pPr marL="0" indent="0" algn="ctr">
              <a:buNone/>
            </a:pPr>
            <a:r>
              <a:rPr lang="en-IN" b="1" dirty="0">
                <a:solidFill>
                  <a:srgbClr val="FF0000"/>
                </a:solidFill>
              </a:rPr>
              <a:t>reduction(operator :list )</a:t>
            </a:r>
          </a:p>
          <a:p>
            <a:pPr algn="just"/>
            <a:r>
              <a:rPr lang="en-US" dirty="0"/>
              <a:t>The order in which thread-specific values are combined is unspecified</a:t>
            </a:r>
          </a:p>
          <a:p>
            <a:pPr lvl="1" algn="just"/>
            <a:r>
              <a:rPr lang="en-US" dirty="0"/>
              <a:t>floating-point data are concerned, there may be numerical differences between the results of a sequential and parallel run</a:t>
            </a:r>
            <a:endParaRPr lang="en-IN" b="1" dirty="0">
              <a:solidFill>
                <a:srgbClr val="FF0000"/>
              </a:solidFill>
            </a:endParaRPr>
          </a:p>
        </p:txBody>
      </p:sp>
    </p:spTree>
    <p:extLst>
      <p:ext uri="{BB962C8B-B14F-4D97-AF65-F5344CB8AC3E}">
        <p14:creationId xmlns:p14="http://schemas.microsoft.com/office/powerpoint/2010/main" val="7267221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55E0-0A7F-9BA6-F10C-30EB86E5846B}"/>
              </a:ext>
            </a:extLst>
          </p:cNvPr>
          <p:cNvSpPr>
            <a:spLocks noGrp="1"/>
          </p:cNvSpPr>
          <p:nvPr>
            <p:ph type="title"/>
          </p:nvPr>
        </p:nvSpPr>
        <p:spPr/>
        <p:txBody>
          <a:bodyPr/>
          <a:lstStyle/>
          <a:p>
            <a:endParaRPr lang="en-IN" dirty="0"/>
          </a:p>
        </p:txBody>
      </p:sp>
      <p:pic>
        <p:nvPicPr>
          <p:cNvPr id="23" name="Content Placeholder 22">
            <a:extLst>
              <a:ext uri="{FF2B5EF4-FFF2-40B4-BE49-F238E27FC236}">
                <a16:creationId xmlns:a16="http://schemas.microsoft.com/office/drawing/2014/main" id="{F15BD93A-CE89-CCE0-45F8-328F1E02890E}"/>
              </a:ext>
            </a:extLst>
          </p:cNvPr>
          <p:cNvPicPr>
            <a:picLocks noGrp="1" noChangeAspect="1"/>
          </p:cNvPicPr>
          <p:nvPr>
            <p:ph idx="1"/>
          </p:nvPr>
        </p:nvPicPr>
        <p:blipFill>
          <a:blip r:embed="rId2"/>
          <a:stretch>
            <a:fillRect/>
          </a:stretch>
        </p:blipFill>
        <p:spPr>
          <a:xfrm>
            <a:off x="463584" y="1061884"/>
            <a:ext cx="5260521" cy="3602033"/>
          </a:xfrm>
        </p:spPr>
      </p:pic>
      <p:pic>
        <p:nvPicPr>
          <p:cNvPr id="21" name="Picture 20">
            <a:extLst>
              <a:ext uri="{FF2B5EF4-FFF2-40B4-BE49-F238E27FC236}">
                <a16:creationId xmlns:a16="http://schemas.microsoft.com/office/drawing/2014/main" id="{1DCE1846-B5B5-D13B-7EBA-14FCEF390BE7}"/>
              </a:ext>
            </a:extLst>
          </p:cNvPr>
          <p:cNvPicPr>
            <a:picLocks noChangeAspect="1"/>
          </p:cNvPicPr>
          <p:nvPr/>
        </p:nvPicPr>
        <p:blipFill>
          <a:blip r:embed="rId3"/>
          <a:stretch>
            <a:fillRect/>
          </a:stretch>
        </p:blipFill>
        <p:spPr>
          <a:xfrm>
            <a:off x="463584" y="4663917"/>
            <a:ext cx="5114504" cy="1975216"/>
          </a:xfrm>
          <a:prstGeom prst="rect">
            <a:avLst/>
          </a:prstGeom>
        </p:spPr>
      </p:pic>
      <p:pic>
        <p:nvPicPr>
          <p:cNvPr id="25" name="Picture 24">
            <a:extLst>
              <a:ext uri="{FF2B5EF4-FFF2-40B4-BE49-F238E27FC236}">
                <a16:creationId xmlns:a16="http://schemas.microsoft.com/office/drawing/2014/main" id="{DEEB57B3-969B-D883-ED7C-98E2B8ACE76F}"/>
              </a:ext>
            </a:extLst>
          </p:cNvPr>
          <p:cNvPicPr>
            <a:picLocks noChangeAspect="1"/>
          </p:cNvPicPr>
          <p:nvPr/>
        </p:nvPicPr>
        <p:blipFill>
          <a:blip r:embed="rId4"/>
          <a:stretch>
            <a:fillRect/>
          </a:stretch>
        </p:blipFill>
        <p:spPr>
          <a:xfrm>
            <a:off x="6548285" y="4663917"/>
            <a:ext cx="4524560" cy="1975216"/>
          </a:xfrm>
          <a:prstGeom prst="rect">
            <a:avLst/>
          </a:prstGeom>
        </p:spPr>
      </p:pic>
      <p:pic>
        <p:nvPicPr>
          <p:cNvPr id="27" name="Picture 26">
            <a:extLst>
              <a:ext uri="{FF2B5EF4-FFF2-40B4-BE49-F238E27FC236}">
                <a16:creationId xmlns:a16="http://schemas.microsoft.com/office/drawing/2014/main" id="{5527FF9C-0F88-1CBA-E50C-81BC6E0EF15F}"/>
              </a:ext>
            </a:extLst>
          </p:cNvPr>
          <p:cNvPicPr>
            <a:picLocks noChangeAspect="1"/>
          </p:cNvPicPr>
          <p:nvPr/>
        </p:nvPicPr>
        <p:blipFill>
          <a:blip r:embed="rId5"/>
          <a:stretch>
            <a:fillRect/>
          </a:stretch>
        </p:blipFill>
        <p:spPr>
          <a:xfrm>
            <a:off x="6429952" y="958645"/>
            <a:ext cx="4524560" cy="3754054"/>
          </a:xfrm>
          <a:prstGeom prst="rect">
            <a:avLst/>
          </a:prstGeom>
        </p:spPr>
      </p:pic>
    </p:spTree>
    <p:extLst>
      <p:ext uri="{BB962C8B-B14F-4D97-AF65-F5344CB8AC3E}">
        <p14:creationId xmlns:p14="http://schemas.microsoft.com/office/powerpoint/2010/main" val="1484117244"/>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2498</TotalTime>
  <Words>9130</Words>
  <Application>Microsoft Office PowerPoint</Application>
  <PresentationFormat>Widescreen</PresentationFormat>
  <Paragraphs>678</Paragraphs>
  <Slides>119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119</vt:i4>
      </vt:variant>
    </vt:vector>
  </HeadingPairs>
  <TitlesOfParts>
    <vt:vector size="131" baseType="lpstr">
      <vt:lpstr>Aptos</vt:lpstr>
      <vt:lpstr>Arial</vt:lpstr>
      <vt:lpstr>Cascadia Mono</vt:lpstr>
      <vt:lpstr>Century Schoolbook</vt:lpstr>
      <vt:lpstr>CMR10</vt:lpstr>
      <vt:lpstr>CMR9</vt:lpstr>
      <vt:lpstr>CMSSBX10</vt:lpstr>
      <vt:lpstr>CMTT10</vt:lpstr>
      <vt:lpstr>CMTT9</vt:lpstr>
      <vt:lpstr>Wingdings</vt:lpstr>
      <vt:lpstr>Wingdings 2</vt:lpstr>
      <vt:lpstr>View</vt:lpstr>
      <vt:lpstr>OpenMP</vt:lpstr>
      <vt:lpstr>Introduction</vt:lpstr>
      <vt:lpstr>The Idea of OpenMP</vt:lpstr>
      <vt:lpstr>The Idea of OpenMP</vt:lpstr>
      <vt:lpstr>The Idea of OpenMP</vt:lpstr>
      <vt:lpstr>The Feature Set</vt:lpstr>
      <vt:lpstr>The Feature Set</vt:lpstr>
      <vt:lpstr>Creating Teams of Threads</vt:lpstr>
      <vt:lpstr>Sharing Work among Threads</vt:lpstr>
      <vt:lpstr>Sharing Work among Threads</vt:lpstr>
      <vt:lpstr>Sharing Work among Threads</vt:lpstr>
      <vt:lpstr>Sharing Work among Threads</vt:lpstr>
      <vt:lpstr>Sharing Work among Threads</vt:lpstr>
      <vt:lpstr>The OpenMP Memory Model</vt:lpstr>
      <vt:lpstr>The OpenMP Memory Model</vt:lpstr>
      <vt:lpstr>OpenMP Code Structure</vt:lpstr>
      <vt:lpstr>A sample OpenMP program</vt:lpstr>
      <vt:lpstr>A sample OpenMP program</vt:lpstr>
      <vt:lpstr>Thread Synchronization</vt:lpstr>
      <vt:lpstr>OpenMP Programming Styles</vt:lpstr>
      <vt:lpstr>What is OpenMP?</vt:lpstr>
      <vt:lpstr>PowerPoint Presentation</vt:lpstr>
      <vt:lpstr>Threads &amp; Process</vt:lpstr>
      <vt:lpstr>Threads &amp; Process</vt:lpstr>
      <vt:lpstr>Threads &amp; Process</vt:lpstr>
      <vt:lpstr>OpenMP Programming Model</vt:lpstr>
      <vt:lpstr>What OpenMP Isn’t</vt:lpstr>
      <vt:lpstr>OpenMP: parallel regions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OpenMP: parallel loops</vt:lpstr>
      <vt:lpstr>OpenMP: parallel loops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OpenMP: Schedule Clause</vt:lpstr>
      <vt:lpstr>OpenMP: Schedule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Synchronization Constructs: Ordered</vt:lpstr>
      <vt:lpstr>PowerPoint Presentation</vt:lpstr>
      <vt:lpstr>Synchronization Constructs: Critical</vt:lpstr>
      <vt:lpstr>PowerPoint Presentation</vt:lpstr>
      <vt:lpstr>PowerPoint Presentation</vt:lpstr>
      <vt:lpstr>PowerPoint Presentation</vt:lpstr>
      <vt:lpstr>PowerPoint Presentation</vt:lpstr>
      <vt:lpstr>PowerPoint Presentation</vt:lpstr>
      <vt:lpstr>Synchronization Constructs: Locks</vt:lpstr>
      <vt:lpstr>PowerPoint Presentation</vt:lpstr>
      <vt:lpstr>Synchronization Constructs: Master</vt:lpstr>
      <vt:lpstr>OpenMP: Other Clauses</vt:lpstr>
      <vt:lpstr>OpenMP: If Clause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Nested parallelism</vt:lpstr>
      <vt:lpstr>Nested parallelism</vt:lpstr>
      <vt:lpstr>PowerPoint Presentation</vt:lpstr>
      <vt:lpstr>OpenMP: Flush Directive</vt:lpstr>
      <vt:lpstr>OpenMP: Flush Directive</vt:lpstr>
      <vt:lpstr>OpenMP: Flush Directive</vt:lpstr>
      <vt:lpstr>OpenMP: Flush Directive</vt:lpstr>
      <vt:lpstr>OpenMP: Threadprivate Directive</vt:lpstr>
      <vt:lpstr>OpenMP Code Structure</vt:lpstr>
      <vt:lpstr>OpenMP Core Syntax </vt:lpstr>
      <vt:lpstr>Thread Creation: Parallel Region Example</vt:lpstr>
      <vt:lpstr>Thread Creation: Parallel Region Example</vt:lpstr>
      <vt:lpstr>OpenMP controlling number of threads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OpenMP</dc:title>
  <dc:creator>Girisha Surathkal [MAHE-MIT]</dc:creator>
  <cp:lastModifiedBy>Girisha Surathkal [MAHE-MIT]</cp:lastModifiedBy>
  <cp:revision>74</cp:revision>
  <dcterms:created xsi:type="dcterms:W3CDTF">2024-01-16T04:34:20Z</dcterms:created>
  <dcterms:modified xsi:type="dcterms:W3CDTF">2025-08-09T05:38:03Z</dcterms:modified>
</cp:coreProperties>
</file>