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sldIdLst>
    <p:sldId id="256" r:id="rId2"/>
    <p:sldId id="273" r:id="rId3"/>
    <p:sldId id="1081" r:id="rId4"/>
    <p:sldId id="275" r:id="rId5"/>
    <p:sldId id="276" r:id="rId6"/>
    <p:sldId id="271" r:id="rId7"/>
    <p:sldId id="270" r:id="rId8"/>
    <p:sldId id="257" r:id="rId9"/>
    <p:sldId id="258" r:id="rId10"/>
    <p:sldId id="259" r:id="rId11"/>
    <p:sldId id="260" r:id="rId12"/>
    <p:sldId id="261" r:id="rId13"/>
    <p:sldId id="265" r:id="rId14"/>
    <p:sldId id="267" r:id="rId15"/>
    <p:sldId id="268" r:id="rId16"/>
    <p:sldId id="269" r:id="rId17"/>
    <p:sldId id="1083" r:id="rId18"/>
    <p:sldId id="1084" r:id="rId19"/>
    <p:sldId id="1085" r:id="rId20"/>
    <p:sldId id="1078" r:id="rId21"/>
    <p:sldId id="1079" r:id="rId22"/>
    <p:sldId id="277" r:id="rId23"/>
    <p:sldId id="278" r:id="rId24"/>
    <p:sldId id="279" r:id="rId25"/>
    <p:sldId id="280" r:id="rId26"/>
    <p:sldId id="283" r:id="rId27"/>
    <p:sldId id="1086" r:id="rId28"/>
    <p:sldId id="281" r:id="rId29"/>
    <p:sldId id="282" r:id="rId30"/>
    <p:sldId id="285" r:id="rId31"/>
    <p:sldId id="284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940A-888E-4A11-9CCB-AD279C547A3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5A1F-FDE5-4909-8112-25900B945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5A1F-FDE5-4909-8112-25900B94526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2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2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B5EFA90-3945-747C-58E3-7A0DB9296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CA5D0F-99D1-47B4-91B2-F3CDCF8EC1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2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9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36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2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0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95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9216-EAFE-4486-9936-363CC7A20F3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5883-A639-42CC-B73C-ECDEA3406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3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942-A14E-4A94-3175-957AB12EB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parallel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73C25-6717-AE31-BB51-8E557C606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71A7-E600-F09C-3AD9-21796D30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Stored-program 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0A88-DF01-3576-81C8-169265550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3884" cy="435133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Instructions are numbers that are stored as data in memory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Instructions are read and executed by a control unit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Arithmetic  logic unit is responsible for actual computation. It manipulates the data along with the instructions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I/O facilities allows for the communication with the users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Control unit and ALU along with appropriate interfaces to memory and I/O is called as CPU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7548A-8115-D193-DD9A-F46FDC34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29" y="2285394"/>
            <a:ext cx="3588471" cy="265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7334-56BB-880C-5FA7-9A1D3F88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Stored-program 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6B1E-6339-A61E-BFCB-DF049236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Programming a stored program computer requires us to modify the instructions stored in memory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This is generally done by another program called as </a:t>
            </a:r>
            <a:r>
              <a:rPr lang="en-IN" b="1" dirty="0"/>
              <a:t>compiler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b="1" dirty="0"/>
              <a:t>This is the general blueprint for all mainstream computers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Has few drawbacks: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Instructions and data must be continuously fed to the control and arithmetic units: This is known as </a:t>
            </a:r>
            <a:r>
              <a:rPr lang="en-IN" dirty="0"/>
              <a:t>von Neumann bottleneck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The architecture is sequential, processing a single instruction with (possibly) a single operand or a group of operands from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14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EE-868F-085D-B2BE-652C90F0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purpose cache-based microprocessor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6D92-3749-0E36-B5B8-B6342B06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7903" cy="435133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Arithmetic units are responsible for running the applications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/>
              <a:t>FP (Floating point) and INT (Integer)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CPU registers hold operands to be accessed by instructions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/>
              <a:t>INT reg. file  and FP reg. file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dirty="0"/>
              <a:t>16-128 such registers are generally available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LD and ST units handle instructions that transfer data to and from registers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Instructions are stored in queues to be executed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/>
              <a:t>Cache holds the data for re-use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F277D-FA17-C535-B978-2459C789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948" y="1690688"/>
            <a:ext cx="5021827" cy="40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1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C54A-95DD-08BF-1F87-6007153A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DB81D-CEBB-D878-EFB9-6530C95F8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be an arbitrary computational problem which is to be solved by a computer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Sequential algorithm performs one operation in each step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b="1" dirty="0"/>
                  <a:t>Parallel algorithm </a:t>
                </a:r>
                <a:r>
                  <a:rPr lang="en-US" dirty="0"/>
                  <a:t>may perform multiple operations in a single step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be a parallel algorithm that has parallelism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parallel computer of the kind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processing units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DB81D-CEBB-D878-EFB9-6530C95F8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4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9D0-C962-BDD0-EF65-AC2826D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A4553-9CE0-9F09-9FA1-BBC6F1CE8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The performance of P depends on both C and p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We must consider two things: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Potential parallelism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Ability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to </a:t>
                </a:r>
                <a:r>
                  <a:rPr lang="en-US" dirty="0"/>
                  <a:t>execute, in parallel, multiple operations of P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So, the performance of the algorithm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the parallel computer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’s capability to exploit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’s potential parallelism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The </a:t>
                </a:r>
                <a:r>
                  <a:rPr lang="en-US" b="1" i="1" dirty="0"/>
                  <a:t>“performance”</a:t>
                </a:r>
                <a:r>
                  <a:rPr lang="en-US" dirty="0"/>
                  <a:t> means the time required to execute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This is called the </a:t>
                </a:r>
                <a:r>
                  <a:rPr lang="en-US" b="1" i="1" dirty="0"/>
                  <a:t>parallel execution time </a:t>
                </a:r>
                <a:r>
                  <a:rPr lang="en-US" dirty="0"/>
                  <a:t>(or, </a:t>
                </a:r>
                <a:r>
                  <a:rPr lang="en-US" b="1" i="1" dirty="0"/>
                  <a:t>parallel runtime</a:t>
                </a:r>
                <a:r>
                  <a:rPr lang="en-US" dirty="0"/>
                  <a:t>)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𝒑𝒂𝒓</m:t>
                        </m:r>
                      </m:sub>
                    </m:sSub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A4553-9CE0-9F09-9FA1-BBC6F1CE8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03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9847-B20F-6FF3-A493-15F35E01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5BC79-9307-8C98-EF29-07DCEF7F0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b="1" dirty="0"/>
                  <a:t>Speedup:</a:t>
                </a:r>
                <a:r>
                  <a:rPr lang="en-IN" dirty="0"/>
                  <a:t> How many times is the parallel execution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faster than the sequential execution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Parallel execution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IN" dirty="0"/>
                  <a:t>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times faster than sequential execution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5BC79-9307-8C98-EF29-07DCEF7F0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6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BDE7-58BA-CECA-49F1-CE5B62FF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metrics and enhancement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6374-1CC1-CF4B-3AA6-B097C0E39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b="1" dirty="0"/>
                  <a:t>Efficiency:</a:t>
                </a:r>
                <a:r>
                  <a:rPr lang="en-IN" dirty="0"/>
                  <a:t> Average contribution of each of 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 processing units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to the speedup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Since,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</m:oMath>
                </a14:m>
                <a:r>
                  <a:rPr lang="en-IN" dirty="0"/>
                  <a:t>,  Speedup is bounded by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 and efficiency is bounded by 1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IN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“</a:t>
                </a: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parallel execution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times faster than the execution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a single processor</a:t>
                </a:r>
                <a:r>
                  <a:rPr lang="en-IN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B6374-1CC1-CF4B-3AA6-B097C0E39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07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22C3-4FD4-2ABE-8A08-3113C44F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0C4B1-D516-55D1-683E-641D10093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155" y="1757056"/>
                <a:ext cx="10515600" cy="4351338"/>
              </a:xfrm>
            </p:spPr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Time taken to execute the given parallel program=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</m:sub>
                    </m:sSub>
                  </m:oMath>
                </a14:m>
                <a:endParaRPr lang="en-IN" b="0" dirty="0"/>
              </a:p>
              <a:p>
                <a:r>
                  <a:rPr lang="en-IN" dirty="0"/>
                  <a:t>Time taken to execute parallel part =P /n</a:t>
                </a:r>
              </a:p>
              <a:p>
                <a:pPr lvl="1"/>
                <a:r>
                  <a:rPr lang="en-IN" dirty="0"/>
                  <a:t>Where n=number of processors</a:t>
                </a:r>
              </a:p>
              <a:p>
                <a:r>
                  <a:rPr lang="en-IN" dirty="0"/>
                  <a:t>Then the time of running the parallel program will be 1-P+P/n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0C4B1-D516-55D1-683E-641D10093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155" y="1757056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E31852-4149-EC49-654B-A9C527E396C8}"/>
              </a:ext>
            </a:extLst>
          </p:cNvPr>
          <p:cNvSpPr/>
          <p:nvPr/>
        </p:nvSpPr>
        <p:spPr>
          <a:xfrm>
            <a:off x="3057832" y="2212258"/>
            <a:ext cx="1258529" cy="481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D9E0-8831-B0D7-B54E-EFABF865FC0C}"/>
              </a:ext>
            </a:extLst>
          </p:cNvPr>
          <p:cNvSpPr/>
          <p:nvPr/>
        </p:nvSpPr>
        <p:spPr>
          <a:xfrm>
            <a:off x="4326193" y="2212258"/>
            <a:ext cx="3097162" cy="4817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B8CF51C-7C3F-5134-8D5A-74B7842565ED}"/>
              </a:ext>
            </a:extLst>
          </p:cNvPr>
          <p:cNvSpPr/>
          <p:nvPr/>
        </p:nvSpPr>
        <p:spPr>
          <a:xfrm rot="5400000">
            <a:off x="3585315" y="2336622"/>
            <a:ext cx="203562" cy="1258529"/>
          </a:xfrm>
          <a:prstGeom prst="rightBrace">
            <a:avLst>
              <a:gd name="adj1" fmla="val 359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6899E71-142A-5508-5A28-EE5D16BA3C74}"/>
              </a:ext>
            </a:extLst>
          </p:cNvPr>
          <p:cNvSpPr/>
          <p:nvPr/>
        </p:nvSpPr>
        <p:spPr>
          <a:xfrm rot="5400000">
            <a:off x="5733662" y="1456636"/>
            <a:ext cx="203564" cy="3018504"/>
          </a:xfrm>
          <a:prstGeom prst="rightBrace">
            <a:avLst>
              <a:gd name="adj1" fmla="val 359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4DD78D-1C48-379E-03E1-B084BE9EEBC4}"/>
              </a:ext>
            </a:extLst>
          </p:cNvPr>
          <p:cNvSpPr/>
          <p:nvPr/>
        </p:nvSpPr>
        <p:spPr>
          <a:xfrm>
            <a:off x="3387213" y="3146783"/>
            <a:ext cx="599766" cy="3613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1-P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40995-7088-5E38-7F74-719A12200A8F}"/>
              </a:ext>
            </a:extLst>
          </p:cNvPr>
          <p:cNvSpPr/>
          <p:nvPr/>
        </p:nvSpPr>
        <p:spPr>
          <a:xfrm>
            <a:off x="5574891" y="3146782"/>
            <a:ext cx="599766" cy="3613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7EF1E7F-D8D4-5933-5D2D-4A0DBD52E283}"/>
              </a:ext>
            </a:extLst>
          </p:cNvPr>
          <p:cNvSpPr/>
          <p:nvPr/>
        </p:nvSpPr>
        <p:spPr>
          <a:xfrm rot="16200000">
            <a:off x="5132669" y="-144797"/>
            <a:ext cx="215850" cy="4365522"/>
          </a:xfrm>
          <a:prstGeom prst="rightBrace">
            <a:avLst>
              <a:gd name="adj1" fmla="val 359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9C8BC-F31F-71FA-3095-57DDC4F28688}"/>
              </a:ext>
            </a:extLst>
          </p:cNvPr>
          <p:cNvSpPr/>
          <p:nvPr/>
        </p:nvSpPr>
        <p:spPr>
          <a:xfrm>
            <a:off x="4940711" y="1543206"/>
            <a:ext cx="599766" cy="3613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142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D3D0-614D-BCC7-FD95-809A4169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B38DC-36EA-4DB0-4990-E708990ED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Assume, 80% of the program can be parallelized</a:t>
                </a:r>
              </a:p>
              <a:p>
                <a:r>
                  <a:rPr lang="en-IN" dirty="0"/>
                  <a:t> Then, 20% cannot be parallelized</a:t>
                </a:r>
              </a:p>
              <a:p>
                <a:r>
                  <a:rPr lang="en-IN" dirty="0"/>
                  <a:t>Assume n=4</a:t>
                </a:r>
              </a:p>
              <a:p>
                <a:r>
                  <a:rPr lang="en-IN" dirty="0"/>
                  <a:t>Then, time taken to run the parallel program is : 1-0.8+(0.8/4)=0.4</a:t>
                </a:r>
              </a:p>
              <a:p>
                <a:endParaRPr lang="en-IN" dirty="0"/>
              </a:p>
              <a:p>
                <a:r>
                  <a:rPr lang="en-IN" dirty="0"/>
                  <a:t>Speedup (S) =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IN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	                 =1/0.4</a:t>
                </a:r>
              </a:p>
              <a:p>
                <a:pPr marL="457200" lvl="1" indent="0">
                  <a:buNone/>
                </a:pPr>
                <a:r>
                  <a:rPr lang="en-IN" dirty="0"/>
                  <a:t>	                 =0.25</a:t>
                </a:r>
              </a:p>
              <a:p>
                <a:r>
                  <a:rPr lang="en-IN" dirty="0"/>
                  <a:t>Efficiency=S/n=0.25/4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B38DC-36EA-4DB0-4990-E708990ED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87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C4866002-AB62-E255-C68B-C3672C5A59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08288F-10D1-4241-A1C3-16ACBA6793A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637563DF-ADB0-4CC3-3227-63AF9B39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3" y="819149"/>
            <a:ext cx="9183329" cy="540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7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DC4A-6018-755E-8DCE-C799ED2F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parallel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09E9-4600-352F-CC9E-A44FD2DC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From 1986-2002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Performance of microprocessor increased on an average by 50%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But later, the performance gain was reduced by 20%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Because computer designers started focusing on designing parallel computers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Rather than designing complex single core processors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Multi-core processors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But software developers used to develop </a:t>
            </a:r>
            <a:r>
              <a:rPr lang="en-IN" b="1" dirty="0"/>
              <a:t>serial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Aren’t single processor systems fast enough?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Why build parallel systems?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Why we need parallel programs?</a:t>
            </a:r>
          </a:p>
        </p:txBody>
      </p:sp>
    </p:spTree>
    <p:extLst>
      <p:ext uri="{BB962C8B-B14F-4D97-AF65-F5344CB8AC3E}">
        <p14:creationId xmlns:p14="http://schemas.microsoft.com/office/powerpoint/2010/main" val="112742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B8616FF2-1F6D-A08D-BEB9-AD89886B5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363D3D-686B-42AA-BF60-E0BBB965806D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7196ECC0-8684-243E-AD6F-7F61296E4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55" y="828675"/>
            <a:ext cx="873104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5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C4866002-AB62-E255-C68B-C3672C5A59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08288F-10D1-4241-A1C3-16ACBA6793A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637563DF-ADB0-4CC3-3227-63AF9B39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3" y="819149"/>
            <a:ext cx="9183329" cy="540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50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6D48-504F-0BD3-58E6-C1AD4FDF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dirty="0"/>
              <a:t>Taxonomy of parallel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0C66-B0C5-BA23-5F39-F2EF06D8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583241" cy="439398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In 1966, Michael Flynn proposed a taxonomy of computer architectures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Based on how many instructions and data items they can process concurrently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b="1" dirty="0"/>
              <a:t>SISD: </a:t>
            </a:r>
            <a:r>
              <a:rPr lang="en-IN" sz="2000" dirty="0"/>
              <a:t>A sequential machine that can execute one instruction at a time on a single data item (Conventional non-parallel systems)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b="1" dirty="0"/>
              <a:t>SIMD: </a:t>
            </a:r>
            <a:r>
              <a:rPr lang="en-IN" sz="2000" dirty="0"/>
              <a:t>Single instruction is applied on a collection of items (Ex: GPUs)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b="1" dirty="0"/>
              <a:t>MISD: </a:t>
            </a:r>
            <a:r>
              <a:rPr lang="en-IN" sz="2000" dirty="0"/>
              <a:t>Multiple instructions are applied on a single data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b="1" dirty="0"/>
              <a:t>MIMD: </a:t>
            </a:r>
            <a:r>
              <a:rPr lang="en-IN" sz="2000" dirty="0"/>
              <a:t>Multiple instructions are applied on multiple data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1E1D1-4A50-4CD3-1F68-0318DCC3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32" y="2321373"/>
            <a:ext cx="4414684" cy="24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E499-2305-BECB-302B-D71150D5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Taxonomy of parallel computers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46D1-CD53-FDAB-C886-14F936F0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MIMD can be further divided into two categories: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Shared-memory MIMD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Distributed-memory MIMD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56657-7198-206E-7617-C40CE1F1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62" y="3362896"/>
            <a:ext cx="5341889" cy="2415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5F275-4104-887C-C8EC-2D025F0D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50" y="3296793"/>
            <a:ext cx="4961050" cy="24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B355-FA76-66DE-2F4F-7F3F1EE5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Shared-memory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D894-1AC2-092D-1DD9-0961935C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948"/>
            <a:ext cx="10515600" cy="423770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 number of CPUs work on a common, shared physical address space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Two varieties of shared-memory systems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Uniform Memory Access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Latency and bandwidth are same for all processors and memory locations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Also called as Symmetric Multi-Processing (SMP)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On cache-coherent Nonuniform Memory Access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Memory is physically distributed but logically shared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The physical layout of such systems are similar to distributed systems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The network logic makes the aggregated memory of the whole system appear as one single address space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In both these cases, copy of same information may reside in different caches, probably in modified state</a:t>
            </a:r>
          </a:p>
        </p:txBody>
      </p:sp>
    </p:spTree>
    <p:extLst>
      <p:ext uri="{BB962C8B-B14F-4D97-AF65-F5344CB8AC3E}">
        <p14:creationId xmlns:p14="http://schemas.microsoft.com/office/powerpoint/2010/main" val="389375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AAB-EBDF-0197-DA8C-AD502555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Cache-coherence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5A05-49DD-D2A1-CE1D-F2EDECBE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Copies of the same cache line could potentially reside in several CPU caches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One of those gets modified and evicted to memory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other caches’ contents reflect outdated data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Cache coherence </a:t>
            </a:r>
            <a:r>
              <a:rPr lang="en-US" dirty="0"/>
              <a:t>protocols ensure a consistent view of memory under all circumstances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AF9B7-7EB7-D395-67C9-C9EFB8A6B054}"/>
              </a:ext>
            </a:extLst>
          </p:cNvPr>
          <p:cNvSpPr/>
          <p:nvPr/>
        </p:nvSpPr>
        <p:spPr>
          <a:xfrm>
            <a:off x="7246374" y="4188541"/>
            <a:ext cx="855406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C31E0-9CAB-5257-A0A9-55A09ED6B085}"/>
              </a:ext>
            </a:extLst>
          </p:cNvPr>
          <p:cNvSpPr/>
          <p:nvPr/>
        </p:nvSpPr>
        <p:spPr>
          <a:xfrm>
            <a:off x="8444681" y="4188541"/>
            <a:ext cx="855406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DED1DB-F803-2350-6832-F2CF7448F818}"/>
              </a:ext>
            </a:extLst>
          </p:cNvPr>
          <p:cNvSpPr/>
          <p:nvPr/>
        </p:nvSpPr>
        <p:spPr>
          <a:xfrm>
            <a:off x="6951406" y="5968181"/>
            <a:ext cx="2910349" cy="7767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65F1F-2505-6BEA-5A16-ECFBD4294A7D}"/>
              </a:ext>
            </a:extLst>
          </p:cNvPr>
          <p:cNvSpPr/>
          <p:nvPr/>
        </p:nvSpPr>
        <p:spPr>
          <a:xfrm>
            <a:off x="7575558" y="6078989"/>
            <a:ext cx="1406013" cy="315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B0F9D5-F125-B8C8-8018-48A2105D81E9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8278565" y="6078989"/>
            <a:ext cx="0" cy="31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CB0409-020A-68AE-5C24-3E310CE43323}"/>
              </a:ext>
            </a:extLst>
          </p:cNvPr>
          <p:cNvCxnSpPr/>
          <p:nvPr/>
        </p:nvCxnSpPr>
        <p:spPr>
          <a:xfrm>
            <a:off x="7246374" y="473964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1C1F9-A923-6FED-0A16-D45E8D0A7101}"/>
              </a:ext>
            </a:extLst>
          </p:cNvPr>
          <p:cNvCxnSpPr/>
          <p:nvPr/>
        </p:nvCxnSpPr>
        <p:spPr>
          <a:xfrm>
            <a:off x="8444681" y="472440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995B6E-3350-FF4E-8A35-FD82605A9D97}"/>
              </a:ext>
            </a:extLst>
          </p:cNvPr>
          <p:cNvCxnSpPr/>
          <p:nvPr/>
        </p:nvCxnSpPr>
        <p:spPr>
          <a:xfrm>
            <a:off x="7246374" y="515112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5400EF-1E4A-1502-5A1A-CFF002BEF0FB}"/>
              </a:ext>
            </a:extLst>
          </p:cNvPr>
          <p:cNvCxnSpPr/>
          <p:nvPr/>
        </p:nvCxnSpPr>
        <p:spPr>
          <a:xfrm>
            <a:off x="7246374" y="4950541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84CBA0-B2E5-3B11-0165-68047D6CB722}"/>
              </a:ext>
            </a:extLst>
          </p:cNvPr>
          <p:cNvCxnSpPr/>
          <p:nvPr/>
        </p:nvCxnSpPr>
        <p:spPr>
          <a:xfrm>
            <a:off x="7246374" y="5356941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AAFD9F-584B-06DE-F31E-06994C4179D3}"/>
              </a:ext>
            </a:extLst>
          </p:cNvPr>
          <p:cNvCxnSpPr/>
          <p:nvPr/>
        </p:nvCxnSpPr>
        <p:spPr>
          <a:xfrm>
            <a:off x="7246374" y="553720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4DF5FF-8B55-6070-BCCE-955D96058FDF}"/>
              </a:ext>
            </a:extLst>
          </p:cNvPr>
          <p:cNvCxnSpPr/>
          <p:nvPr/>
        </p:nvCxnSpPr>
        <p:spPr>
          <a:xfrm>
            <a:off x="8444681" y="4950541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7A5D95-E052-7E31-07E8-7C45B9A82F8B}"/>
              </a:ext>
            </a:extLst>
          </p:cNvPr>
          <p:cNvCxnSpPr/>
          <p:nvPr/>
        </p:nvCxnSpPr>
        <p:spPr>
          <a:xfrm>
            <a:off x="8444681" y="515112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BB6C02-07A6-F832-3ED5-EEBE831A4791}"/>
              </a:ext>
            </a:extLst>
          </p:cNvPr>
          <p:cNvCxnSpPr/>
          <p:nvPr/>
        </p:nvCxnSpPr>
        <p:spPr>
          <a:xfrm>
            <a:off x="8444681" y="5356941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9B2D77-D7C6-AAB4-EB8C-1AF45BD05152}"/>
              </a:ext>
            </a:extLst>
          </p:cNvPr>
          <p:cNvCxnSpPr/>
          <p:nvPr/>
        </p:nvCxnSpPr>
        <p:spPr>
          <a:xfrm>
            <a:off x="8444681" y="553720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0F75A9-0D0D-E964-054D-FAB9B360D50B}"/>
              </a:ext>
            </a:extLst>
          </p:cNvPr>
          <p:cNvSpPr txBox="1"/>
          <p:nvPr/>
        </p:nvSpPr>
        <p:spPr>
          <a:xfrm>
            <a:off x="8670847" y="425705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3ADE15-1B7C-B39B-61A0-E24C4254EB9B}"/>
              </a:ext>
            </a:extLst>
          </p:cNvPr>
          <p:cNvSpPr txBox="1"/>
          <p:nvPr/>
        </p:nvSpPr>
        <p:spPr>
          <a:xfrm>
            <a:off x="7412343" y="4265297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B02709-52DC-D231-1516-F215DC5E72EB}"/>
              </a:ext>
            </a:extLst>
          </p:cNvPr>
          <p:cNvSpPr txBox="1"/>
          <p:nvPr/>
        </p:nvSpPr>
        <p:spPr>
          <a:xfrm>
            <a:off x="7246374" y="4733671"/>
            <a:ext cx="329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8A4DD1-716F-E5B1-8185-388B8CC7F633}"/>
              </a:ext>
            </a:extLst>
          </p:cNvPr>
          <p:cNvSpPr txBox="1"/>
          <p:nvPr/>
        </p:nvSpPr>
        <p:spPr>
          <a:xfrm>
            <a:off x="8427965" y="4720660"/>
            <a:ext cx="329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D79DCC-83BE-91D4-102D-8DB5EC55D056}"/>
              </a:ext>
            </a:extLst>
          </p:cNvPr>
          <p:cNvSpPr txBox="1"/>
          <p:nvPr/>
        </p:nvSpPr>
        <p:spPr>
          <a:xfrm>
            <a:off x="7764729" y="6135519"/>
            <a:ext cx="359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A9C34F-52F6-A6C4-71BB-F51945535917}"/>
              </a:ext>
            </a:extLst>
          </p:cNvPr>
          <p:cNvSpPr txBox="1"/>
          <p:nvPr/>
        </p:nvSpPr>
        <p:spPr>
          <a:xfrm>
            <a:off x="8422483" y="6135519"/>
            <a:ext cx="359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4F237C-5F8D-EFC6-D705-81E7A787AA0E}"/>
              </a:ext>
            </a:extLst>
          </p:cNvPr>
          <p:cNvSpPr txBox="1"/>
          <p:nvPr/>
        </p:nvSpPr>
        <p:spPr>
          <a:xfrm>
            <a:off x="7296828" y="5504079"/>
            <a:ext cx="347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E6AA30-BE11-72B9-D4D8-8ED1DEA3CFF5}"/>
              </a:ext>
            </a:extLst>
          </p:cNvPr>
          <p:cNvSpPr txBox="1"/>
          <p:nvPr/>
        </p:nvSpPr>
        <p:spPr>
          <a:xfrm>
            <a:off x="7717647" y="5514769"/>
            <a:ext cx="347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70B071-4FC0-5AA3-C640-C2C9EE88AB58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7674077" y="5537200"/>
            <a:ext cx="6600" cy="175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51E113-6FC3-DDA2-614C-65AE3208F5B5}"/>
              </a:ext>
            </a:extLst>
          </p:cNvPr>
          <p:cNvSpPr txBox="1"/>
          <p:nvPr/>
        </p:nvSpPr>
        <p:spPr>
          <a:xfrm>
            <a:off x="8483676" y="5508214"/>
            <a:ext cx="347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DA065-418B-DBA7-5D0A-299712AD5791}"/>
              </a:ext>
            </a:extLst>
          </p:cNvPr>
          <p:cNvSpPr txBox="1"/>
          <p:nvPr/>
        </p:nvSpPr>
        <p:spPr>
          <a:xfrm>
            <a:off x="8904495" y="5518904"/>
            <a:ext cx="347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04A611-FC23-89A5-72EF-4063AF3C1D51}"/>
              </a:ext>
            </a:extLst>
          </p:cNvPr>
          <p:cNvCxnSpPr>
            <a:cxnSpLocks/>
          </p:cNvCxnSpPr>
          <p:nvPr/>
        </p:nvCxnSpPr>
        <p:spPr>
          <a:xfrm flipH="1">
            <a:off x="8860925" y="5541335"/>
            <a:ext cx="6600" cy="175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1755E4-93AE-FD6D-71B1-48E0A162BD42}"/>
              </a:ext>
            </a:extLst>
          </p:cNvPr>
          <p:cNvSpPr txBox="1"/>
          <p:nvPr/>
        </p:nvSpPr>
        <p:spPr>
          <a:xfrm>
            <a:off x="7039885" y="6376711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668674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8FCA-CE5E-A8FD-5F9B-7AC76AF4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36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Cache-coherence (</a:t>
            </a:r>
            <a:r>
              <a:rPr lang="en-IN" sz="4400" dirty="0"/>
              <a:t>MESI protocol</a:t>
            </a:r>
            <a:r>
              <a:rPr lang="en-US" sz="4800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7ADE-AB58-77F6-1DE3-A9B0E769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06808" cy="435133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Under control of cache coherence logic discrepancy can be avoided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M modified: </a:t>
            </a:r>
            <a:r>
              <a:rPr lang="en-US" sz="2400" dirty="0"/>
              <a:t>The cache line has been modified in this cache, and it resides in no other cache than this one. Only upon eviction will memory reflect the most current state.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E exclusive: </a:t>
            </a:r>
            <a:r>
              <a:rPr lang="en-US" sz="2400" dirty="0"/>
              <a:t>The cache line has been read from memory but not (yet) modified. However, it resides in no other cache.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S shared: </a:t>
            </a:r>
            <a:r>
              <a:rPr lang="en-US" sz="2400" dirty="0"/>
              <a:t>The cache line has been read from memory but not (yet) modified. There may be other copies in other caches of the machine.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I invalid: </a:t>
            </a:r>
            <a:r>
              <a:rPr lang="en-US" sz="2400" dirty="0"/>
              <a:t>The cache line does not reflect any sensible data. Under normal circumstances this happens if the cache line was in the shared state and another processor has requested exclusive ownership. 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8AD99-9CDA-0698-79D3-A83428217EF2}"/>
              </a:ext>
            </a:extLst>
          </p:cNvPr>
          <p:cNvSpPr/>
          <p:nvPr/>
        </p:nvSpPr>
        <p:spPr>
          <a:xfrm>
            <a:off x="9055509" y="2234380"/>
            <a:ext cx="855406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8644-683D-3678-016E-C87932BF76AD}"/>
              </a:ext>
            </a:extLst>
          </p:cNvPr>
          <p:cNvSpPr/>
          <p:nvPr/>
        </p:nvSpPr>
        <p:spPr>
          <a:xfrm>
            <a:off x="10253816" y="2234380"/>
            <a:ext cx="855406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A09F63-78E5-0476-57D8-BB29607379BF}"/>
              </a:ext>
            </a:extLst>
          </p:cNvPr>
          <p:cNvSpPr/>
          <p:nvPr/>
        </p:nvSpPr>
        <p:spPr>
          <a:xfrm>
            <a:off x="8760541" y="4014020"/>
            <a:ext cx="2910349" cy="7767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80F275-4A19-020D-9E32-022F9C9995C2}"/>
              </a:ext>
            </a:extLst>
          </p:cNvPr>
          <p:cNvSpPr/>
          <p:nvPr/>
        </p:nvSpPr>
        <p:spPr>
          <a:xfrm>
            <a:off x="9384693" y="4124828"/>
            <a:ext cx="1406013" cy="315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D3456C-94FB-6C73-A093-755A87F914F6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10087700" y="4124828"/>
            <a:ext cx="0" cy="31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E39867-49E0-B6AF-4076-6194CA914728}"/>
              </a:ext>
            </a:extLst>
          </p:cNvPr>
          <p:cNvCxnSpPr/>
          <p:nvPr/>
        </p:nvCxnSpPr>
        <p:spPr>
          <a:xfrm>
            <a:off x="9055509" y="2785479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A53F7-A529-B88A-9F86-0E5737AC504B}"/>
              </a:ext>
            </a:extLst>
          </p:cNvPr>
          <p:cNvCxnSpPr/>
          <p:nvPr/>
        </p:nvCxnSpPr>
        <p:spPr>
          <a:xfrm>
            <a:off x="10253816" y="2770239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9CB1A-E1F7-A3CE-9778-E5F6AF2C25A9}"/>
              </a:ext>
            </a:extLst>
          </p:cNvPr>
          <p:cNvCxnSpPr/>
          <p:nvPr/>
        </p:nvCxnSpPr>
        <p:spPr>
          <a:xfrm>
            <a:off x="9055509" y="3196959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3136F0-670F-7D35-8219-4065D43DAB85}"/>
              </a:ext>
            </a:extLst>
          </p:cNvPr>
          <p:cNvCxnSpPr/>
          <p:nvPr/>
        </p:nvCxnSpPr>
        <p:spPr>
          <a:xfrm>
            <a:off x="9055509" y="299638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4995A-301A-EC91-E26B-544A7A7CD0C4}"/>
              </a:ext>
            </a:extLst>
          </p:cNvPr>
          <p:cNvCxnSpPr/>
          <p:nvPr/>
        </p:nvCxnSpPr>
        <p:spPr>
          <a:xfrm>
            <a:off x="9055509" y="340278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CDD016-711E-2333-6D9B-F377232167AD}"/>
              </a:ext>
            </a:extLst>
          </p:cNvPr>
          <p:cNvCxnSpPr/>
          <p:nvPr/>
        </p:nvCxnSpPr>
        <p:spPr>
          <a:xfrm>
            <a:off x="9055509" y="3583039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A9BB33-9C00-D6AE-0F40-1877F76FBEB4}"/>
              </a:ext>
            </a:extLst>
          </p:cNvPr>
          <p:cNvCxnSpPr/>
          <p:nvPr/>
        </p:nvCxnSpPr>
        <p:spPr>
          <a:xfrm>
            <a:off x="10253816" y="299638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13CBEB-AE07-D977-5421-B763DC90C365}"/>
              </a:ext>
            </a:extLst>
          </p:cNvPr>
          <p:cNvCxnSpPr/>
          <p:nvPr/>
        </p:nvCxnSpPr>
        <p:spPr>
          <a:xfrm>
            <a:off x="10253816" y="3196959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E278AA-B332-431C-E956-57E6BC4697E7}"/>
              </a:ext>
            </a:extLst>
          </p:cNvPr>
          <p:cNvCxnSpPr/>
          <p:nvPr/>
        </p:nvCxnSpPr>
        <p:spPr>
          <a:xfrm>
            <a:off x="10253816" y="340278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08739E-5D0B-47EF-9402-75ECA8870B85}"/>
              </a:ext>
            </a:extLst>
          </p:cNvPr>
          <p:cNvCxnSpPr/>
          <p:nvPr/>
        </p:nvCxnSpPr>
        <p:spPr>
          <a:xfrm>
            <a:off x="10253816" y="3583039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61A334-370E-C94C-B154-5F47F6912BBF}"/>
              </a:ext>
            </a:extLst>
          </p:cNvPr>
          <p:cNvSpPr txBox="1"/>
          <p:nvPr/>
        </p:nvSpPr>
        <p:spPr>
          <a:xfrm>
            <a:off x="10479982" y="2302895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F2000-CF50-C7A4-6040-49C6F6655E79}"/>
              </a:ext>
            </a:extLst>
          </p:cNvPr>
          <p:cNvSpPr txBox="1"/>
          <p:nvPr/>
        </p:nvSpPr>
        <p:spPr>
          <a:xfrm>
            <a:off x="9221478" y="231113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06F85E-9E31-60F5-43A0-B76AFB3CFF87}"/>
              </a:ext>
            </a:extLst>
          </p:cNvPr>
          <p:cNvSpPr txBox="1"/>
          <p:nvPr/>
        </p:nvSpPr>
        <p:spPr>
          <a:xfrm>
            <a:off x="9055509" y="2779510"/>
            <a:ext cx="329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452104-E5E3-69AA-6DF2-CC6695171393}"/>
              </a:ext>
            </a:extLst>
          </p:cNvPr>
          <p:cNvSpPr txBox="1"/>
          <p:nvPr/>
        </p:nvSpPr>
        <p:spPr>
          <a:xfrm>
            <a:off x="10237100" y="2766499"/>
            <a:ext cx="329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57161E-7B91-3602-1F53-50457CE8A4EA}"/>
              </a:ext>
            </a:extLst>
          </p:cNvPr>
          <p:cNvSpPr txBox="1"/>
          <p:nvPr/>
        </p:nvSpPr>
        <p:spPr>
          <a:xfrm>
            <a:off x="9573864" y="4181358"/>
            <a:ext cx="359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FC07A9-D508-83F5-A38D-232C4AA9E243}"/>
              </a:ext>
            </a:extLst>
          </p:cNvPr>
          <p:cNvSpPr txBox="1"/>
          <p:nvPr/>
        </p:nvSpPr>
        <p:spPr>
          <a:xfrm>
            <a:off x="10231618" y="4181358"/>
            <a:ext cx="359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52B143-5848-A4BC-E465-A65DAF602B0C}"/>
              </a:ext>
            </a:extLst>
          </p:cNvPr>
          <p:cNvSpPr txBox="1"/>
          <p:nvPr/>
        </p:nvSpPr>
        <p:spPr>
          <a:xfrm>
            <a:off x="9105963" y="3549918"/>
            <a:ext cx="347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61F1D8-983A-FD0D-7161-1F02AE2B5513}"/>
              </a:ext>
            </a:extLst>
          </p:cNvPr>
          <p:cNvSpPr txBox="1"/>
          <p:nvPr/>
        </p:nvSpPr>
        <p:spPr>
          <a:xfrm>
            <a:off x="9526782" y="3560608"/>
            <a:ext cx="347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50553B-2C54-12DE-B1FA-CF636B2E3251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9483212" y="3583039"/>
            <a:ext cx="6600" cy="175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040E86-7310-8683-9B6F-E0F1E64AAE8C}"/>
              </a:ext>
            </a:extLst>
          </p:cNvPr>
          <p:cNvSpPr txBox="1"/>
          <p:nvPr/>
        </p:nvSpPr>
        <p:spPr>
          <a:xfrm>
            <a:off x="10292811" y="3554053"/>
            <a:ext cx="347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B48F8-8BF9-21CF-6FAF-23E8A94C7FAB}"/>
              </a:ext>
            </a:extLst>
          </p:cNvPr>
          <p:cNvSpPr txBox="1"/>
          <p:nvPr/>
        </p:nvSpPr>
        <p:spPr>
          <a:xfrm>
            <a:off x="10713630" y="3564743"/>
            <a:ext cx="347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33B500-8806-DB8D-242E-09DB1A5D55FC}"/>
              </a:ext>
            </a:extLst>
          </p:cNvPr>
          <p:cNvCxnSpPr>
            <a:cxnSpLocks/>
          </p:cNvCxnSpPr>
          <p:nvPr/>
        </p:nvCxnSpPr>
        <p:spPr>
          <a:xfrm flipH="1">
            <a:off x="10670060" y="3587174"/>
            <a:ext cx="6600" cy="175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A805A2-562C-3FD7-15EC-C2A58CC1785C}"/>
              </a:ext>
            </a:extLst>
          </p:cNvPr>
          <p:cNvSpPr txBox="1"/>
          <p:nvPr/>
        </p:nvSpPr>
        <p:spPr>
          <a:xfrm>
            <a:off x="8849020" y="4422550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903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1337-14BA-4C84-27EF-0F958286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Cache-coherence (MESI protocol</a:t>
            </a:r>
            <a:r>
              <a:rPr lang="en-US" sz="4800"/>
              <a:t>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8158-0167-48F7-9212-15A2E1F5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6B57C-76F9-08FA-34BE-10DD2FA7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09" y="2276334"/>
            <a:ext cx="8614973" cy="31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2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9AA-7359-5CE7-769E-C43BBE42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Memory Access (</a:t>
            </a:r>
            <a:r>
              <a:rPr lang="en-IN" dirty="0"/>
              <a:t>UMA)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D263-6E51-3F7C-546C-E70639C5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Simplest implementation of a UMA system is a dual-core processor, in which two CPUs on one chip share a single path to memory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Problem of UMA systems is that bandwidth bottlenecks are bound to occur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343C5-88E0-B917-95D8-0AB4805C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17" y="2654710"/>
            <a:ext cx="6799006" cy="25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6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02D6-B6B8-5262-6903-69E3B91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ccNUMA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CFF6-41E2-BD1E-8283-CDCBE95B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Locality domain (LD) is a set of processor cores together with locally connected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Multiple LDs are linked via a coherent interconnect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transparent access from any processor to any other processor’s memory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1625A-6090-5936-F795-757913FE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65" y="3749457"/>
            <a:ext cx="5566869" cy="27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E195-5DA5-2A70-2178-397D43B4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need ever-lasting increase in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3F077-78CD-2366-CCD8-8C82989F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Past improvements in performance of microprocessor resulted in quicker web searcher, accurate and quick medical diagnosis, realistic computer games, etc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Higher computation power means we can solve larger 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Climate modelling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Protein folding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Drug discovery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Energy research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90882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5CFE-9680-8A64-7BF8-42FB2420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Shared-memory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3012-0720-C29A-963D-6746347F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Global address space provides a user-friendly programming perspective to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Fast and uniform data sharing due to proximity of memory to CPUs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Disadvantages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Lack of scalability between memory and CPUs. Adding more CPUs increases traffic on the shared memory-CPU path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Programmers responsibility for correct access to global memory</a:t>
            </a:r>
          </a:p>
        </p:txBody>
      </p:sp>
    </p:spTree>
    <p:extLst>
      <p:ext uri="{BB962C8B-B14F-4D97-AF65-F5344CB8AC3E}">
        <p14:creationId xmlns:p14="http://schemas.microsoft.com/office/powerpoint/2010/main" val="4261641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6CBF-A550-7CA5-499B-2B0FD69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Distributed-memory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2CA0-C973-66E4-C627-017076B4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0019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Each processor P is connected to exclusive local memory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No other CPU has direct access to it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Each node comprises at least one network interface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 serial process runs on each CPU that can communicate with other processes on other CPUs by means of the network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EEFD6-9A53-B12A-2727-C9725F9F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219" y="2239297"/>
            <a:ext cx="4557155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67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BAD2-1592-BBD0-5678-9E02F2C9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Distributed-memory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BC93-33AF-B334-0940-3AC78E63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Memory is scalable with number of CPUs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Each CPU can rapidly access its own memory without overhead incurred with trying to maintain global cache coherence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Disadvantages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Programmer is responsible for many of the details associated with data communication between processors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It is usually difficult to map existing data structures to this memory organization, based on global memory</a:t>
            </a:r>
          </a:p>
        </p:txBody>
      </p:sp>
    </p:spTree>
    <p:extLst>
      <p:ext uri="{BB962C8B-B14F-4D97-AF65-F5344CB8AC3E}">
        <p14:creationId xmlns:p14="http://schemas.microsoft.com/office/powerpoint/2010/main" val="285493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F93E-0CD0-444F-95AA-296B9C13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82D7-0873-011B-462D-F08C320E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Large-scale parallel computers are neither of the purely shared-memory nor of the purely distributed-memory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Shared-memory building blocks connected via a fast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Increased scalability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Increased programming complexity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FDA9A-F96F-6D77-F7FF-7CCA516B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81" y="3191746"/>
            <a:ext cx="5523893" cy="29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0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F20C-8EB0-8CA1-9AEC-7BD3C5B8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are building parallel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6724-F1BF-DAAF-7ADA-6CFFF85E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Increase in single processor performance has been due the ever-increasing density of transistors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the size of transistors decreases, their speed can be increased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Their power consumption also increases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Dissipates heats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Highly unreliable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Hence, it was impossible to increase the speed of integrated circuits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But, increasing transistor density can continue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Rather than building ever-faster, more complex, monolithic processors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started bringing out multiple, relatively simple, complete processors on a single chip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431B-0A05-756D-DEC8-0C425986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write parallel programs?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CDED-DF66-EA03-DF07-19146362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Most serial programs are designed to run on single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They are unaware of multiple processors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We can at max run multiple instances of same program on multiple cores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This is not what we want. Why?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49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6CE4-1D07-B594-8DB3-C984936D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parallelism?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4E91-7B20-613B-4919-FD1A073C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Transistor to FLOPs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is possible to fabricate devices with very large transistor counts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we use these transistors to achieve increasing rates of computation?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Memory and Disk speed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Overall speed of computation is determined not just by the speed of the processor, but also by the ability of the memory system to feed data to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Bottleneck: Gap between processor speed and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mining: mining of large data distributed over relatively low bandwidth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Without parallelism its not possible to collect the data at a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41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83D8-FBCB-8FAD-AEBE-B4269B98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1B05-0219-A0BA-7CD8-44EB4EE6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Applications in Engineering and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Optimization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Internal combustion engines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err="1"/>
              <a:t>Airfoils</a:t>
            </a:r>
            <a:r>
              <a:rPr lang="en-IN" dirty="0"/>
              <a:t> designs in aircraft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Scientific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Sequencing of the human genome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Weather modeling, mineral prospecting, flood prediction, etc.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Commercial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Web and database servers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mining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Analysis for optimizing business and marketing decisions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Applications in Computer Systems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33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E8D0-04C8-BA70-435A-12FE3F6B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99D2-8910-75FA-0231-484FE9DC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800" b="1" dirty="0"/>
              <a:t>Parallel Computing: </a:t>
            </a:r>
            <a:r>
              <a:rPr lang="en-IN" sz="2800" dirty="0"/>
              <a:t>It is the use of parallel computer to reduce the time needed to solve computational problem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800" b="1" dirty="0"/>
              <a:t>Parallel Computers: </a:t>
            </a:r>
            <a:r>
              <a:rPr lang="en-IN" sz="2800" dirty="0"/>
              <a:t>It is a multi-processor computer system that supports parallel programming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600" dirty="0"/>
              <a:t>Two types of parallel computers: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IN" sz="2200" b="1" dirty="0"/>
              <a:t>Multi-computer:</a:t>
            </a:r>
            <a:r>
              <a:rPr lang="en-IN" sz="2200" dirty="0"/>
              <a:t> Parallel computer constructed out of multiple computers and an inter-connection network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IN" sz="2200" b="1" dirty="0"/>
              <a:t>Centralized multi-processors: </a:t>
            </a:r>
            <a:r>
              <a:rPr lang="en-IN" sz="2200" dirty="0"/>
              <a:t>An integrated system in which all CPUs share access to a single global memory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359639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D455-C183-73F5-0EF4-108BC64E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183F-1D42-CC28-A83C-A62F7373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800" b="1" dirty="0"/>
              <a:t>Parallel Programming: </a:t>
            </a:r>
            <a:r>
              <a:rPr lang="en-IN" sz="2800" dirty="0"/>
              <a:t>is programming in a language that allows you to explicitly indicate how different portion of the computation may be executed concurrently</a:t>
            </a:r>
            <a:endParaRPr lang="en-IN" sz="2800" b="1" dirty="0"/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65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5623</TotalTime>
  <Words>1831</Words>
  <Application>Microsoft Office PowerPoint</Application>
  <PresentationFormat>Widescreen</PresentationFormat>
  <Paragraphs>238</Paragraphs>
  <Slides>33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Introduction to parallel programming</vt:lpstr>
      <vt:lpstr>Why parallel computing?</vt:lpstr>
      <vt:lpstr>Why we need ever-lasting increase in performance?</vt:lpstr>
      <vt:lpstr>Why we are building parallel systems?</vt:lpstr>
      <vt:lpstr>Why we need to write parallel programs?</vt:lpstr>
      <vt:lpstr>Why parallelism?</vt:lpstr>
      <vt:lpstr>Applications of parallel computing</vt:lpstr>
      <vt:lpstr>Introduction</vt:lpstr>
      <vt:lpstr>Introduction</vt:lpstr>
      <vt:lpstr>Stored-program computer architecture</vt:lpstr>
      <vt:lpstr>Stored-program computer architecture</vt:lpstr>
      <vt:lpstr>General purpose cache-based microprocessor architecture</vt:lpstr>
      <vt:lpstr>Performance metrics</vt:lpstr>
      <vt:lpstr>Performance metrics</vt:lpstr>
      <vt:lpstr>Performance metrics</vt:lpstr>
      <vt:lpstr>Performance metrics and enhancement</vt:lpstr>
      <vt:lpstr>Example:</vt:lpstr>
      <vt:lpstr>Example:</vt:lpstr>
      <vt:lpstr>PowerPoint Presentation</vt:lpstr>
      <vt:lpstr>PowerPoint Presentation</vt:lpstr>
      <vt:lpstr>PowerPoint Presentation</vt:lpstr>
      <vt:lpstr>Taxonomy of parallel computers</vt:lpstr>
      <vt:lpstr>Taxonomy of parallel computers</vt:lpstr>
      <vt:lpstr>Shared-memory systems</vt:lpstr>
      <vt:lpstr>Cache-coherence</vt:lpstr>
      <vt:lpstr>Cache-coherence (MESI protocol)</vt:lpstr>
      <vt:lpstr>Cache-coherence (MESI protocol)</vt:lpstr>
      <vt:lpstr>Uniform Memory Access (UMA)</vt:lpstr>
      <vt:lpstr>ccNUMA</vt:lpstr>
      <vt:lpstr>Shared-memory systems</vt:lpstr>
      <vt:lpstr>Distributed-memory systems</vt:lpstr>
      <vt:lpstr>Distributed-memory systems</vt:lpstr>
      <vt:lpstr>Hybrid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programming</dc:title>
  <dc:creator>Girisha Surathkal [MAHE-MIT]</dc:creator>
  <cp:lastModifiedBy>Girisha Surathkal [MAHE-MIT]</cp:lastModifiedBy>
  <cp:revision>22</cp:revision>
  <dcterms:created xsi:type="dcterms:W3CDTF">2023-01-31T10:01:39Z</dcterms:created>
  <dcterms:modified xsi:type="dcterms:W3CDTF">2025-07-28T10:47:37Z</dcterms:modified>
</cp:coreProperties>
</file>