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7" r:id="rId2"/>
    <p:sldId id="258" r:id="rId3"/>
    <p:sldId id="259" r:id="rId4"/>
    <p:sldId id="260" r:id="rId5"/>
    <p:sldId id="460" r:id="rId6"/>
    <p:sldId id="354" r:id="rId7"/>
    <p:sldId id="310" r:id="rId8"/>
    <p:sldId id="311" r:id="rId9"/>
    <p:sldId id="312" r:id="rId10"/>
    <p:sldId id="313" r:id="rId11"/>
    <p:sldId id="314" r:id="rId12"/>
    <p:sldId id="355" r:id="rId13"/>
    <p:sldId id="356" r:id="rId14"/>
    <p:sldId id="357" r:id="rId15"/>
    <p:sldId id="358" r:id="rId16"/>
    <p:sldId id="366" r:id="rId17"/>
    <p:sldId id="359" r:id="rId18"/>
    <p:sldId id="360" r:id="rId19"/>
    <p:sldId id="361" r:id="rId20"/>
    <p:sldId id="362" r:id="rId21"/>
    <p:sldId id="363" r:id="rId22"/>
    <p:sldId id="364"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 id="449" r:id="rId105"/>
    <p:sldId id="450" r:id="rId106"/>
    <p:sldId id="451" r:id="rId107"/>
    <p:sldId id="452" r:id="rId108"/>
    <p:sldId id="453" r:id="rId109"/>
    <p:sldId id="454" r:id="rId110"/>
    <p:sldId id="455" r:id="rId111"/>
    <p:sldId id="456" r:id="rId112"/>
    <p:sldId id="457" r:id="rId113"/>
    <p:sldId id="458" r:id="rId114"/>
    <p:sldId id="459"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p:cViewPr varScale="1">
        <p:scale>
          <a:sx n="68" d="100"/>
          <a:sy n="68" d="100"/>
        </p:scale>
        <p:origin x="14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D4EBD-F63D-4051-BE0A-BACDBEC863A8}" type="datetimeFigureOut">
              <a:rPr lang="en-US" smtClean="0"/>
              <a:pPr/>
              <a:t>4/26/2021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56CCF-C1D2-4644-A8E8-105839367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26640-AE7F-4272-AF9A-B583F1D77BB0}" type="slidenum">
              <a:rPr lang="en-US" altLang="en-US"/>
              <a:pPr/>
              <a:t>6</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485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9F7DA69-9C7A-45A1-BCCF-0EF133EFC72D}" type="slidenum">
              <a:rPr lang="en-US" altLang="en-US" sz="1200" b="0" baseline="0" smtClean="0">
                <a:latin typeface="Times New Roman" panose="02020603050405020304" pitchFamily="18" charset="0"/>
              </a:rPr>
              <a:pPr/>
              <a:t>27</a:t>
            </a:fld>
            <a:endParaRPr lang="en-US" altLang="en-US" sz="1200" b="0" baseline="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5849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C137FD2-7FEC-4132-A86F-B68FDA817C5B}" type="slidenum">
              <a:rPr lang="en-US" altLang="en-US" sz="1200" b="0" baseline="0" smtClean="0">
                <a:latin typeface="Times New Roman" panose="02020603050405020304" pitchFamily="18" charset="0"/>
              </a:rPr>
              <a:pPr/>
              <a:t>28</a:t>
            </a:fld>
            <a:endParaRPr lang="en-US" altLang="en-US" sz="1200" b="0" baseline="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45015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494EADA-0AD8-474C-AE91-751478E9DF53}" type="slidenum">
              <a:rPr lang="en-US" altLang="en-US" sz="1200" b="0" baseline="0" smtClean="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6631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41F11C3-4E63-4925-BE99-A70A13C79FC4}" type="slidenum">
              <a:rPr lang="en-US" altLang="en-US" sz="1200" b="0" baseline="0" smtClean="0">
                <a:solidFill>
                  <a:srgbClr val="000000"/>
                </a:solidFill>
                <a:latin typeface="Times New Roman" panose="02020603050405020304" pitchFamily="18" charset="0"/>
              </a:rPr>
              <a:pPr/>
              <a:t>40</a:t>
            </a:fld>
            <a:endParaRPr lang="en-US" altLang="en-US" sz="1200" b="0" baseline="0">
              <a:solidFill>
                <a:srgbClr val="000000"/>
              </a:solidFill>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219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4DAE5B6-3FB5-4B4A-9D2A-CB2B3F6D6DA1}" type="slidenum">
              <a:rPr lang="en-US" altLang="en-US" sz="1200" b="0" baseline="0" smtClean="0">
                <a:solidFill>
                  <a:srgbClr val="000000"/>
                </a:solidFill>
                <a:latin typeface="Times New Roman" panose="02020603050405020304" pitchFamily="18" charset="0"/>
              </a:rPr>
              <a:pPr/>
              <a:t>42</a:t>
            </a:fld>
            <a:endParaRPr lang="en-US" altLang="en-US" sz="1200" b="0" baseline="0">
              <a:solidFill>
                <a:srgbClr val="000000"/>
              </a:solidFill>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32048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C001664-3AB3-4B5C-94F0-489653AA46AF}" type="slidenum">
              <a:rPr lang="en-US" altLang="en-US" sz="1200" b="0" baseline="0" smtClean="0">
                <a:solidFill>
                  <a:srgbClr val="000000"/>
                </a:solidFill>
                <a:latin typeface="Times New Roman" panose="02020603050405020304" pitchFamily="18" charset="0"/>
              </a:rPr>
              <a:pPr/>
              <a:t>61</a:t>
            </a:fld>
            <a:endParaRPr lang="en-US" altLang="en-US" sz="1200" b="0" baseline="0">
              <a:solidFill>
                <a:srgbClr val="000000"/>
              </a:solidFill>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1290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5A62832-D89F-45FB-B89C-C71446FA404F}" type="slidenum">
              <a:rPr lang="en-US" altLang="zh-TW" sz="1200" b="0" baseline="0" smtClean="0">
                <a:solidFill>
                  <a:srgbClr val="000000"/>
                </a:solidFill>
                <a:latin typeface="Times New Roman" panose="02020603050405020304" pitchFamily="18" charset="0"/>
                <a:cs typeface="新細明體"/>
              </a:rPr>
              <a:pPr/>
              <a:t>66</a:t>
            </a:fld>
            <a:endParaRPr lang="en-US" altLang="zh-TW" sz="1200" b="0" baseline="0">
              <a:solidFill>
                <a:srgbClr val="000000"/>
              </a:solidFill>
              <a:latin typeface="Times New Roman" panose="02020603050405020304" pitchFamily="18" charset="0"/>
              <a:cs typeface="新細明體"/>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TW" altLang="zh-TW">
              <a:cs typeface="新細明體"/>
            </a:endParaRPr>
          </a:p>
        </p:txBody>
      </p:sp>
    </p:spTree>
    <p:extLst>
      <p:ext uri="{BB962C8B-B14F-4D97-AF65-F5344CB8AC3E}">
        <p14:creationId xmlns:p14="http://schemas.microsoft.com/office/powerpoint/2010/main" val="131822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409D1C3-D3F0-49A5-9886-8FFC69CF74C3}" type="slidenum">
              <a:rPr lang="en-US" altLang="zh-TW" sz="1200" b="0" baseline="0" smtClean="0">
                <a:solidFill>
                  <a:srgbClr val="000000"/>
                </a:solidFill>
                <a:latin typeface="Times New Roman" panose="02020603050405020304" pitchFamily="18" charset="0"/>
                <a:cs typeface="新細明體"/>
              </a:rPr>
              <a:pPr/>
              <a:t>67</a:t>
            </a:fld>
            <a:endParaRPr lang="en-US" altLang="zh-TW" sz="1200" b="0" baseline="0">
              <a:solidFill>
                <a:srgbClr val="000000"/>
              </a:solidFill>
              <a:latin typeface="Times New Roman" panose="02020603050405020304" pitchFamily="18" charset="0"/>
              <a:cs typeface="新細明體"/>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TW" altLang="zh-TW">
              <a:cs typeface="新細明體"/>
            </a:endParaRPr>
          </a:p>
        </p:txBody>
      </p:sp>
    </p:spTree>
    <p:extLst>
      <p:ext uri="{BB962C8B-B14F-4D97-AF65-F5344CB8AC3E}">
        <p14:creationId xmlns:p14="http://schemas.microsoft.com/office/powerpoint/2010/main" val="3500337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88094B5-FB8F-40A9-9797-12B466B2D0EF}" type="slidenum">
              <a:rPr lang="en-US" altLang="zh-TW" sz="1200" b="0" baseline="0" smtClean="0">
                <a:solidFill>
                  <a:srgbClr val="000000"/>
                </a:solidFill>
                <a:latin typeface="Times New Roman" panose="02020603050405020304" pitchFamily="18" charset="0"/>
                <a:cs typeface="新細明體"/>
              </a:rPr>
              <a:pPr/>
              <a:t>68</a:t>
            </a:fld>
            <a:endParaRPr lang="en-US" altLang="zh-TW" sz="1200" b="0" baseline="0">
              <a:solidFill>
                <a:srgbClr val="000000"/>
              </a:solidFill>
              <a:latin typeface="Times New Roman" panose="02020603050405020304" pitchFamily="18" charset="0"/>
              <a:cs typeface="新細明體"/>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TW" altLang="zh-TW">
              <a:cs typeface="新細明體"/>
            </a:endParaRPr>
          </a:p>
        </p:txBody>
      </p:sp>
    </p:spTree>
    <p:extLst>
      <p:ext uri="{BB962C8B-B14F-4D97-AF65-F5344CB8AC3E}">
        <p14:creationId xmlns:p14="http://schemas.microsoft.com/office/powerpoint/2010/main" val="2882472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DD94F48-79A3-4461-AC30-E993E3387829}" type="slidenum">
              <a:rPr lang="en-US" altLang="en-US" sz="1200" b="0" baseline="0" smtClean="0">
                <a:solidFill>
                  <a:srgbClr val="000000"/>
                </a:solidFill>
                <a:latin typeface="Times New Roman" panose="02020603050405020304" pitchFamily="18" charset="0"/>
              </a:rPr>
              <a:pPr/>
              <a:t>72</a:t>
            </a:fld>
            <a:endParaRPr lang="en-US" altLang="en-US" sz="1200" b="0" baseline="0">
              <a:solidFill>
                <a:srgbClr val="000000"/>
              </a:solidFill>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839788" y="241300"/>
            <a:ext cx="5235575" cy="3925888"/>
          </a:xfrm>
          <a:ln/>
        </p:spPr>
      </p:sp>
      <p:sp>
        <p:nvSpPr>
          <p:cNvPr id="115716"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74643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20C95D1-3BBE-4AE2-870D-310602862661}" type="slidenum">
              <a:rPr lang="en-US" altLang="en-US" sz="1200" b="0" baseline="0" smtClean="0">
                <a:latin typeface="Times New Roman" panose="02020603050405020304" pitchFamily="18" charset="0"/>
              </a:rPr>
              <a:pPr/>
              <a:t>12</a:t>
            </a:fld>
            <a:endParaRPr lang="en-US" altLang="en-US" sz="1200" b="0" baseline="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72405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86516FB-AD89-4F6E-B43C-1E8F58721FAD}" type="slidenum">
              <a:rPr lang="en-US" altLang="en-US" sz="1200" b="0" baseline="0" smtClean="0">
                <a:solidFill>
                  <a:srgbClr val="000000"/>
                </a:solidFill>
                <a:latin typeface="Times New Roman" panose="02020603050405020304" pitchFamily="18" charset="0"/>
              </a:rPr>
              <a:pPr/>
              <a:t>74</a:t>
            </a:fld>
            <a:endParaRPr lang="en-US" altLang="en-US" sz="1200" b="0" baseline="0">
              <a:solidFill>
                <a:srgbClr val="000000"/>
              </a:solidFill>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xfrm>
            <a:off x="839788" y="241300"/>
            <a:ext cx="5235575" cy="3925888"/>
          </a:xfrm>
          <a:ln/>
        </p:spPr>
      </p:sp>
      <p:sp>
        <p:nvSpPr>
          <p:cNvPr id="118788"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21809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0C356D3-F38E-424A-9A22-1E75012496BD}" type="slidenum">
              <a:rPr lang="en-US" altLang="en-US" sz="1200" b="0" baseline="0" smtClean="0">
                <a:solidFill>
                  <a:srgbClr val="000000"/>
                </a:solidFill>
                <a:latin typeface="Times New Roman" panose="02020603050405020304" pitchFamily="18" charset="0"/>
              </a:rPr>
              <a:pPr/>
              <a:t>77</a:t>
            </a:fld>
            <a:endParaRPr lang="en-US" altLang="en-US" sz="1200" b="0" baseline="0">
              <a:solidFill>
                <a:srgbClr val="000000"/>
              </a:solidFill>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839788" y="241300"/>
            <a:ext cx="5235575" cy="3925888"/>
          </a:xfrm>
          <a:ln/>
        </p:spPr>
      </p:sp>
      <p:sp>
        <p:nvSpPr>
          <p:cNvPr id="122884"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23235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B8C559D-774E-4F41-8E7C-F0F8496E58BE}" type="slidenum">
              <a:rPr lang="en-US" altLang="en-US" sz="1200" b="0" baseline="0" smtClean="0">
                <a:solidFill>
                  <a:srgbClr val="000000"/>
                </a:solidFill>
                <a:latin typeface="Times New Roman" panose="02020603050405020304" pitchFamily="18" charset="0"/>
              </a:rPr>
              <a:pPr/>
              <a:t>78</a:t>
            </a:fld>
            <a:endParaRPr lang="en-US" altLang="en-US" sz="1200" b="0" baseline="0">
              <a:solidFill>
                <a:srgbClr val="000000"/>
              </a:solidFill>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839788" y="241300"/>
            <a:ext cx="5235575" cy="3925888"/>
          </a:xfrm>
          <a:ln/>
        </p:spPr>
      </p:sp>
      <p:sp>
        <p:nvSpPr>
          <p:cNvPr id="124932" name="Rectangle 3"/>
          <p:cNvSpPr>
            <a:spLocks noGrp="1" noChangeArrowheads="1"/>
          </p:cNvSpPr>
          <p:nvPr>
            <p:ph type="body" idx="1"/>
          </p:nvPr>
        </p:nvSpPr>
        <p:spPr>
          <a:xfrm>
            <a:off x="395288" y="4305300"/>
            <a:ext cx="5989637" cy="4184650"/>
          </a:xfr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7804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219DBBE-C091-4288-A0EF-7CCF36388AE6}" type="slidenum">
              <a:rPr lang="en-US" altLang="en-US" sz="1200" b="0" baseline="0" smtClean="0">
                <a:solidFill>
                  <a:srgbClr val="000000"/>
                </a:solidFill>
                <a:latin typeface="Times New Roman" panose="02020603050405020304" pitchFamily="18" charset="0"/>
              </a:rPr>
              <a:pPr/>
              <a:t>101</a:t>
            </a:fld>
            <a:endParaRPr lang="en-US" altLang="en-US" sz="1200" b="0" baseline="0">
              <a:solidFill>
                <a:srgbClr val="000000"/>
              </a:solidFill>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9600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F45DDB7-1C41-489C-B826-761E11300000}" type="slidenum">
              <a:rPr lang="en-US" altLang="en-US" sz="1200" b="0" baseline="0" smtClean="0">
                <a:solidFill>
                  <a:srgbClr val="000000"/>
                </a:solidFill>
                <a:latin typeface="Times New Roman" panose="02020603050405020304" pitchFamily="18" charset="0"/>
              </a:rPr>
              <a:pPr/>
              <a:t>107</a:t>
            </a:fld>
            <a:endParaRPr lang="en-US" altLang="en-US" sz="1200" b="0" baseline="0">
              <a:solidFill>
                <a:srgbClr val="000000"/>
              </a:solidFill>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1986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7E5C17F-E839-4D26-A9BE-25BE10AD0C59}" type="slidenum">
              <a:rPr lang="en-US" altLang="en-US" sz="1200" b="0" baseline="0" smtClean="0">
                <a:solidFill>
                  <a:srgbClr val="000000"/>
                </a:solidFill>
                <a:latin typeface="Times New Roman" panose="02020603050405020304" pitchFamily="18" charset="0"/>
              </a:rPr>
              <a:pPr/>
              <a:t>108</a:t>
            </a:fld>
            <a:endParaRPr lang="en-US" altLang="en-US" sz="1200" b="0" baseline="0">
              <a:solidFill>
                <a:srgbClr val="000000"/>
              </a:solidFill>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48063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010229C-D9C9-4D16-842C-9F84B6D66C9F}" type="slidenum">
              <a:rPr lang="en-US" altLang="en-US" sz="1200" b="0" baseline="0" smtClean="0">
                <a:solidFill>
                  <a:srgbClr val="000000"/>
                </a:solidFill>
                <a:latin typeface="Times New Roman" panose="02020603050405020304" pitchFamily="18" charset="0"/>
              </a:rPr>
              <a:pPr/>
              <a:t>110</a:t>
            </a:fld>
            <a:endParaRPr lang="en-US" altLang="en-US" sz="1200" b="0" baseline="0">
              <a:solidFill>
                <a:srgbClr val="000000"/>
              </a:solidFill>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17379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0D424F1-1AC7-4F57-BD86-D7C41F3A691E}" type="slidenum">
              <a:rPr lang="en-US" altLang="en-US" sz="1200" b="0" baseline="0" smtClean="0">
                <a:solidFill>
                  <a:srgbClr val="000000"/>
                </a:solidFill>
                <a:latin typeface="Times New Roman" panose="02020603050405020304" pitchFamily="18" charset="0"/>
              </a:rPr>
              <a:pPr/>
              <a:t>112</a:t>
            </a:fld>
            <a:endParaRPr lang="en-US" altLang="en-US" sz="1200" b="0" baseline="0">
              <a:solidFill>
                <a:srgbClr val="000000"/>
              </a:solidFill>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5551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E4F572F-5B43-49FA-8052-B8837EACD476}" type="slidenum">
              <a:rPr lang="en-US" altLang="en-US" sz="1200" b="0" baseline="0" smtClean="0">
                <a:latin typeface="Times New Roman" panose="02020603050405020304" pitchFamily="18" charset="0"/>
              </a:rPr>
              <a:pPr/>
              <a:t>13</a:t>
            </a:fld>
            <a:endParaRPr lang="en-US" altLang="en-US" sz="1200" b="0" baseline="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56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66E6C92-480D-4190-A4EE-839A0D0EA603}" type="slidenum">
              <a:rPr lang="en-US" altLang="en-US" sz="1200" b="0" baseline="0" smtClean="0">
                <a:latin typeface="Times New Roman" panose="02020603050405020304" pitchFamily="18" charset="0"/>
              </a:rPr>
              <a:pPr/>
              <a:t>14</a:t>
            </a:fld>
            <a:endParaRPr lang="en-US" altLang="en-US" sz="1200" b="0" baseline="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0671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EC8D1F1-0A19-45B8-957D-15B2DCFF45F0}" type="slidenum">
              <a:rPr lang="en-US" altLang="en-US" sz="1200" b="0" baseline="0" smtClean="0">
                <a:latin typeface="Times New Roman" panose="02020603050405020304" pitchFamily="18" charset="0"/>
              </a:rPr>
              <a:pPr/>
              <a:t>15</a:t>
            </a:fld>
            <a:endParaRPr lang="en-US" altLang="en-US" sz="1200" b="0" baseline="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8846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4332B65-6CCD-4444-9610-11C7208DB99E}" type="slidenum">
              <a:rPr lang="en-US" altLang="en-US" sz="1200" b="0" baseline="0" smtClean="0">
                <a:latin typeface="Times New Roman" panose="02020603050405020304" pitchFamily="18" charset="0"/>
              </a:rPr>
              <a:pPr/>
              <a:t>22</a:t>
            </a:fld>
            <a:endParaRPr lang="en-US" altLang="en-US" sz="1200" b="0" baseline="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347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5F8DE-0298-4B88-BC79-1DDAD665FE05}" type="slidenum">
              <a:rPr lang="en-US" altLang="en-US"/>
              <a:pPr/>
              <a:t>23</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74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B38D9-7BB6-4D54-AE4A-E050EF283C81}" type="slidenum">
              <a:rPr lang="en-US" altLang="en-US"/>
              <a:pPr/>
              <a:t>24</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1213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51267B3-C342-487B-A329-0F14E597D36C}" type="slidenum">
              <a:rPr lang="en-US" altLang="en-US" sz="1200" b="0" baseline="0" smtClean="0">
                <a:latin typeface="Times New Roman" panose="02020603050405020304" pitchFamily="18" charset="0"/>
              </a:rPr>
              <a:pPr/>
              <a:t>26</a:t>
            </a:fld>
            <a:endParaRPr lang="en-US" altLang="en-US" sz="1200" b="0" baseline="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131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D547B-29A5-4DDE-B844-9EE01CA30A8F}" type="datetime1">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04E00C-C7C4-4065-B335-352E4776BAD2}" type="datetime1">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1970-6C19-4732-A79F-15E68F8B4048}" type="datetime1">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22.</a:t>
            </a:r>
            <a:fld id="{C004B268-079A-4C81-9258-D922F1215B6D}" type="slidenum">
              <a:rPr lang="en-US" altLang="en-US"/>
              <a:pPr>
                <a:defRPr/>
              </a:pPr>
              <a:t>‹#›</a:t>
            </a:fld>
            <a:endParaRPr lang="en-US" altLang="en-US"/>
          </a:p>
        </p:txBody>
      </p:sp>
    </p:spTree>
    <p:extLst>
      <p:ext uri="{BB962C8B-B14F-4D97-AF65-F5344CB8AC3E}">
        <p14:creationId xmlns:p14="http://schemas.microsoft.com/office/powerpoint/2010/main" val="29573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824E1-FAA2-4D51-847D-48B51CE8DDE8}" type="datetime1">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66B68B-D039-45C9-A5D6-658E73BE1A94}" type="datetime1">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BBFFB-6C55-4360-957A-E23EEAD6D2FD}" type="datetime1">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0731FE-1828-4F3C-9BDF-19FF4F4B9984}" type="datetime1">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B38B0C-02AB-49B1-B20E-E8C8849FDABC}" type="datetime1">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A3236-D55A-45F2-BAD7-FC81B96530E9}" type="datetime1">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F3BA4-6CD8-49E5-92DD-BD17448D21D8}" type="datetime1">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B4794-BB1E-4F7F-81AB-408430B8B473}" type="datetime1">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FC601-BDF2-4DC7-A1C9-DFAE8D59EA46}" type="datetime1">
              <a:rPr lang="en-US" smtClean="0"/>
              <a:pPr/>
              <a:t>4/26/2021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1E9E-17A7-4356-BB16-F7D293C4A5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0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Metrics_(networking)" TargetMode="External"/><Relationship Id="rId2" Type="http://schemas.openxmlformats.org/officeDocument/2006/relationships/hyperlink" Target="https://en.wikipedia.org/wiki/Hopcount" TargetMode="External"/><Relationship Id="rId1" Type="http://schemas.openxmlformats.org/officeDocument/2006/relationships/slideLayout" Target="../slideLayouts/slideLayout2.xml"/><Relationship Id="rId5" Type="http://schemas.openxmlformats.org/officeDocument/2006/relationships/hyperlink" Target="https://en.wikipedia.org/wiki/Hop_(telecommunications)" TargetMode="External"/><Relationship Id="rId4" Type="http://schemas.openxmlformats.org/officeDocument/2006/relationships/hyperlink" Target="https://en.wikipedia.org/wiki/Routing_loop_problem"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Subnetwork" TargetMode="External"/><Relationship Id="rId2" Type="http://schemas.openxmlformats.org/officeDocument/2006/relationships/hyperlink" Target="https://en.wikipedia.org/wiki/Classful_address" TargetMode="External"/><Relationship Id="rId1" Type="http://schemas.openxmlformats.org/officeDocument/2006/relationships/slideLayout" Target="../slideLayouts/slideLayout2.xml"/><Relationship Id="rId5" Type="http://schemas.openxmlformats.org/officeDocument/2006/relationships/hyperlink" Target="https://en.wikipedia.org/wiki/Network_class" TargetMode="External"/><Relationship Id="rId4" Type="http://schemas.openxmlformats.org/officeDocument/2006/relationships/hyperlink" Target="https://en.wikipedia.org/wiki/VLS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Multicast" TargetMode="External"/><Relationship Id="rId2" Type="http://schemas.openxmlformats.org/officeDocument/2006/relationships/hyperlink" Target="https://en.wikipedia.org/wiki/Classless_Inter-Domain_Routing" TargetMode="External"/><Relationship Id="rId1" Type="http://schemas.openxmlformats.org/officeDocument/2006/relationships/slideLayout" Target="../slideLayouts/slideLayout2.xml"/><Relationship Id="rId6" Type="http://schemas.openxmlformats.org/officeDocument/2006/relationships/hyperlink" Target="https://en.wikipedia.org/wiki/Unicast" TargetMode="External"/><Relationship Id="rId5" Type="http://schemas.openxmlformats.org/officeDocument/2006/relationships/hyperlink" Target="https://en.wikipedia.org/wiki/Broadcasting_(networking)" TargetMode="External"/><Relationship Id="rId4" Type="http://schemas.openxmlformats.org/officeDocument/2006/relationships/hyperlink" Target="https://en.wikipedia.org/wiki/Multicast_address"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53.png"/></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5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7.png"/><Relationship Id="rId4" Type="http://schemas.openxmlformats.org/officeDocument/2006/relationships/image" Target="../media/image56.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pitchFamily="18" charset="0"/>
                <a:cs typeface="Times New Roman" pitchFamily="18" charset="0"/>
              </a:rPr>
              <a:t>18CSS202J- COMPUTER COMMUNICATION</a:t>
            </a:r>
          </a:p>
        </p:txBody>
      </p:sp>
      <p:sp>
        <p:nvSpPr>
          <p:cNvPr id="3" name="Subtitle 2"/>
          <p:cNvSpPr>
            <a:spLocks noGrp="1"/>
          </p:cNvSpPr>
          <p:nvPr>
            <p:ph type="subTitle" idx="1"/>
          </p:nvPr>
        </p:nvSpPr>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Tree>
    <p:extLst>
      <p:ext uri="{BB962C8B-B14F-4D97-AF65-F5344CB8AC3E}">
        <p14:creationId xmlns:p14="http://schemas.microsoft.com/office/powerpoint/2010/main" val="29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endParaRPr lang="en-IN"/>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5" name="Rectangle 3"/>
          <p:cNvSpPr txBox="1">
            <a:spLocks noChangeArrowheads="1"/>
          </p:cNvSpPr>
          <p:nvPr/>
        </p:nvSpPr>
        <p:spPr>
          <a:xfrm>
            <a:off x="304800" y="1295400"/>
            <a:ext cx="8458200" cy="5181600"/>
          </a:xfrm>
          <a:prstGeom prst="rect">
            <a:avLst/>
          </a:prstGeom>
        </p:spPr>
        <p:txBody>
          <a:bodyPr vert="horz" lIns="91440" tIns="45720" rIns="91440" bIns="45720" rtlCol="0">
            <a:normAutofit/>
          </a:bodyPr>
          <a:lstStyle/>
          <a:p>
            <a:pPr lvl="0">
              <a:spcBef>
                <a:spcPct val="20000"/>
              </a:spcBef>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1"/>
          <p:cNvSpPr>
            <a:spLocks noGrp="1"/>
          </p:cNvSpPr>
          <p:nvPr>
            <p:ph type="sldNum" sz="quarter" idx="10"/>
          </p:nvPr>
        </p:nvSpPr>
        <p:spPr>
          <a:xfrm>
            <a:off x="0" y="6400800"/>
            <a:ext cx="1905000" cy="457200"/>
          </a:xfrm>
        </p:spPr>
        <p:txBody>
          <a:bodyPr/>
          <a:lstStyle/>
          <a:p>
            <a:r>
              <a:rPr lang="en-US" altLang="en-US"/>
              <a:t>22.</a:t>
            </a:r>
            <a:fld id="{CF222CE1-2891-4207-A9AC-3A5A47143FF2}" type="slidenum">
              <a:rPr lang="en-US" altLang="en-US"/>
              <a:pPr/>
              <a:t>10</a:t>
            </a:fld>
            <a:endParaRPr lang="en-US" altLang="en-US"/>
          </a:p>
        </p:txBody>
      </p:sp>
      <p:sp>
        <p:nvSpPr>
          <p:cNvPr id="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Text Box 4"/>
          <p:cNvSpPr txBox="1">
            <a:spLocks noChangeArrowheads="1"/>
          </p:cNvSpPr>
          <p:nvPr/>
        </p:nvSpPr>
        <p:spPr bwMode="auto">
          <a:xfrm>
            <a:off x="304800" y="381000"/>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  </a:t>
            </a:r>
            <a:r>
              <a:rPr lang="en-US" altLang="en-US" sz="2000" i="1" baseline="0">
                <a:latin typeface="Times New Roman" panose="02020603050405020304" pitchFamily="18" charset="0"/>
              </a:rPr>
              <a:t>Host-specific versus network-specific method</a:t>
            </a:r>
          </a:p>
        </p:txBody>
      </p:sp>
      <p:sp>
        <p:nvSpPr>
          <p:cNvPr id="1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882775"/>
            <a:ext cx="8620125"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3380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381000" y="1219200"/>
            <a:ext cx="7772400" cy="5181600"/>
          </a:xfrm>
        </p:spPr>
        <p:txBody>
          <a:bodyPr/>
          <a:lstStyle/>
          <a:p>
            <a:pPr eaLnBrk="1" hangingPunct="1">
              <a:buFont typeface="Arial" panose="020B0604020202020204" pitchFamily="34" charset="0"/>
              <a:buNone/>
            </a:pPr>
            <a:r>
              <a:rPr lang="en-US" altLang="en-US" sz="2000"/>
              <a:t>Feasible Successor exists:</a:t>
            </a:r>
          </a:p>
          <a:p>
            <a:pPr eaLnBrk="1" hangingPunct="1"/>
            <a:r>
              <a:rPr lang="en-US" altLang="en-US" sz="2000"/>
              <a:t>If current successor route fails, feasible successor becomes the current successor, i.e. the current route.</a:t>
            </a:r>
          </a:p>
          <a:p>
            <a:pPr eaLnBrk="1" hangingPunct="1"/>
            <a:r>
              <a:rPr lang="en-US" altLang="en-US" sz="2000"/>
              <a:t>Routing of packets continue with little delay.</a:t>
            </a:r>
          </a:p>
          <a:p>
            <a:pPr eaLnBrk="1" hangingPunct="1">
              <a:buFont typeface="Arial" panose="020B0604020202020204" pitchFamily="34" charset="0"/>
              <a:buNone/>
            </a:pPr>
            <a:endParaRPr lang="en-US" altLang="en-US" sz="2000"/>
          </a:p>
          <a:p>
            <a:pPr eaLnBrk="1" hangingPunct="1">
              <a:buFont typeface="Arial" panose="020B0604020202020204" pitchFamily="34" charset="0"/>
              <a:buNone/>
            </a:pPr>
            <a:r>
              <a:rPr lang="en-US" altLang="en-US" sz="2000" b="1"/>
              <a:t>No</a:t>
            </a:r>
            <a:r>
              <a:rPr lang="en-US" altLang="en-US" sz="2000"/>
              <a:t> Feasible Successor exists:</a:t>
            </a:r>
          </a:p>
          <a:p>
            <a:pPr eaLnBrk="1" hangingPunct="1">
              <a:spcBef>
                <a:spcPct val="50000"/>
              </a:spcBef>
            </a:pPr>
            <a:r>
              <a:rPr lang="en-US" altLang="en-US" sz="2000"/>
              <a:t>This may be because the Reported Distance is greater than the Feasible Distance. </a:t>
            </a:r>
          </a:p>
          <a:p>
            <a:pPr eaLnBrk="1" hangingPunct="1">
              <a:spcBef>
                <a:spcPct val="50000"/>
              </a:spcBef>
            </a:pPr>
            <a:r>
              <a:rPr lang="en-US" altLang="en-US" sz="2000"/>
              <a:t>Before this route can be installed, it must be placed in the </a:t>
            </a:r>
            <a:r>
              <a:rPr lang="en-US" altLang="en-US" sz="2000" b="1" i="1">
                <a:solidFill>
                  <a:schemeClr val="accent2"/>
                </a:solidFill>
              </a:rPr>
              <a:t>active state</a:t>
            </a:r>
            <a:r>
              <a:rPr lang="en-US" altLang="en-US" sz="2000"/>
              <a:t> and recomputed. </a:t>
            </a:r>
          </a:p>
          <a:p>
            <a:pPr eaLnBrk="1" hangingPunct="1">
              <a:spcBef>
                <a:spcPct val="50000"/>
              </a:spcBef>
            </a:pPr>
            <a:r>
              <a:rPr lang="en-US" altLang="en-US" sz="2000"/>
              <a:t>Routing of packets continue but with more of a delay.</a:t>
            </a:r>
          </a:p>
        </p:txBody>
      </p:sp>
      <p:sp>
        <p:nvSpPr>
          <p:cNvPr id="147459" name="Rectangle 4"/>
          <p:cNvSpPr>
            <a:spLocks noGrp="1" noChangeArrowheads="1"/>
          </p:cNvSpPr>
          <p:nvPr>
            <p:ph type="title"/>
          </p:nvPr>
        </p:nvSpPr>
        <p:spPr/>
        <p:txBody>
          <a:bodyPr/>
          <a:lstStyle/>
          <a:p>
            <a:pPr eaLnBrk="1" hangingPunct="1"/>
            <a:r>
              <a:rPr lang="en-US" altLang="en-US"/>
              <a:t>What if the successor fails?</a:t>
            </a:r>
          </a:p>
        </p:txBody>
      </p:sp>
    </p:spTree>
    <p:extLst>
      <p:ext uri="{BB962C8B-B14F-4D97-AF65-F5344CB8AC3E}">
        <p14:creationId xmlns:p14="http://schemas.microsoft.com/office/powerpoint/2010/main" val="38906558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2450" name="Rectangle 2"/>
          <p:cNvSpPr>
            <a:spLocks noChangeArrowheads="1"/>
          </p:cNvSpPr>
          <p:nvPr/>
        </p:nvSpPr>
        <p:spPr bwMode="auto">
          <a:xfrm>
            <a:off x="0" y="0"/>
            <a:ext cx="9144000" cy="762000"/>
          </a:xfrm>
          <a:prstGeom prst="rect">
            <a:avLst/>
          </a:prstGeom>
          <a:solidFill>
            <a:schemeClr val="bg1"/>
          </a:solidFill>
          <a:ln w="9525">
            <a:solidFill>
              <a:schemeClr val="tx1"/>
            </a:solidFill>
            <a:miter lim="800000"/>
            <a:headEnd/>
            <a:tailEnd/>
          </a:ln>
          <a:effectLst/>
        </p:spPr>
        <p:txBody>
          <a:bodyPr wrap="none" anchor="ctr"/>
          <a:lstStyle/>
          <a:p>
            <a:pPr algn="ctr">
              <a:defRPr/>
            </a:pPr>
            <a:endParaRPr lang="en-US" altLang="en-US" baseline="0">
              <a:solidFill>
                <a:srgbClr val="000000"/>
              </a:solidFill>
              <a:effectLst>
                <a:outerShdw blurRad="38100" dist="38100" dir="2700000" algn="tl">
                  <a:srgbClr val="FFFFFF"/>
                </a:outerShdw>
              </a:effectLst>
              <a:latin typeface="Times New Roman" panose="02020603050405020304" pitchFamily="18" charset="0"/>
            </a:endParaRPr>
          </a:p>
        </p:txBody>
      </p:sp>
      <p:sp>
        <p:nvSpPr>
          <p:cNvPr id="15769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solidFill>
                <a:srgbClr val="000000"/>
              </a:solidFill>
              <a:latin typeface="Times New Roman" panose="02020603050405020304" pitchFamily="18" charset="0"/>
            </a:endParaRPr>
          </a:p>
        </p:txBody>
      </p:sp>
      <p:sp>
        <p:nvSpPr>
          <p:cNvPr id="872453" name="Rectangle 5"/>
          <p:cNvSpPr>
            <a:spLocks noChangeArrowheads="1"/>
          </p:cNvSpPr>
          <p:nvPr/>
        </p:nvSpPr>
        <p:spPr bwMode="auto">
          <a:xfrm>
            <a:off x="395288" y="973138"/>
            <a:ext cx="8534400" cy="569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800" b="0" baseline="0" dirty="0">
                <a:solidFill>
                  <a:srgbClr val="000000"/>
                </a:solidFill>
                <a:latin typeface="Arial Unicode MS" pitchFamily="34" charset="-128"/>
              </a:rPr>
              <a:t>Border Gateway Protocol (BGP) is an interdomain routing protocol using path vector routing. It first appeared in 1989 and has gone through four versions.</a:t>
            </a:r>
          </a:p>
          <a:p>
            <a:pPr algn="just">
              <a:defRPr/>
            </a:pPr>
            <a:r>
              <a:rPr lang="en-US" altLang="en-US" sz="2800" baseline="0" dirty="0">
                <a:solidFill>
                  <a:srgbClr val="000000"/>
                </a:solidFill>
                <a:latin typeface="Arial Unicode MS" pitchFamily="34" charset="-128"/>
              </a:rPr>
              <a:t>Types of AS:</a:t>
            </a:r>
          </a:p>
          <a:p>
            <a:pPr marL="514350" indent="-514350" algn="just">
              <a:buFontTx/>
              <a:buAutoNum type="arabicPeriod"/>
              <a:defRPr/>
            </a:pPr>
            <a:r>
              <a:rPr lang="en-US" altLang="en-US" sz="2800" baseline="0" dirty="0">
                <a:solidFill>
                  <a:srgbClr val="000000"/>
                </a:solidFill>
                <a:latin typeface="Arial Unicode MS" pitchFamily="34" charset="-128"/>
              </a:rPr>
              <a:t>Stub AS</a:t>
            </a:r>
          </a:p>
          <a:p>
            <a:pPr marL="457200" indent="-457200" algn="just">
              <a:buFont typeface="Arial" panose="020B0604020202020204" pitchFamily="34" charset="0"/>
              <a:buChar char="•"/>
              <a:defRPr/>
            </a:pPr>
            <a:r>
              <a:rPr lang="en-US" altLang="en-US" sz="2800" b="0" baseline="0" dirty="0">
                <a:solidFill>
                  <a:srgbClr val="000000"/>
                </a:solidFill>
                <a:latin typeface="Arial Unicode MS" pitchFamily="34" charset="-128"/>
              </a:rPr>
              <a:t>A stub AS has only one connection to another AS.</a:t>
            </a:r>
          </a:p>
          <a:p>
            <a:pPr marL="457200" indent="-457200" algn="just">
              <a:buFont typeface="Arial" panose="020B0604020202020204" pitchFamily="34" charset="0"/>
              <a:buChar char="•"/>
              <a:defRPr/>
            </a:pPr>
            <a:r>
              <a:rPr lang="en-US" altLang="en-US" sz="2800" b="0" baseline="0" dirty="0">
                <a:solidFill>
                  <a:srgbClr val="000000"/>
                </a:solidFill>
                <a:latin typeface="Arial Unicode MS" pitchFamily="34" charset="-128"/>
              </a:rPr>
              <a:t>The interdomain data traffic in a stub AS can be either </a:t>
            </a:r>
            <a:r>
              <a:rPr lang="en-US" altLang="en-US" sz="2800" b="0" baseline="0" dirty="0">
                <a:solidFill>
                  <a:srgbClr val="FF0000"/>
                </a:solidFill>
                <a:latin typeface="Arial Unicode MS" pitchFamily="34" charset="-128"/>
              </a:rPr>
              <a:t>created or terminated </a:t>
            </a:r>
            <a:r>
              <a:rPr lang="en-US" altLang="en-US" sz="2800" b="0" baseline="0" dirty="0">
                <a:solidFill>
                  <a:srgbClr val="000000"/>
                </a:solidFill>
                <a:latin typeface="Arial Unicode MS" pitchFamily="34" charset="-128"/>
              </a:rPr>
              <a:t>in the AS.</a:t>
            </a:r>
          </a:p>
          <a:p>
            <a:pPr marL="457200" indent="-457200" algn="just">
              <a:buFont typeface="Arial" panose="020B0604020202020204" pitchFamily="34" charset="0"/>
              <a:buChar char="•"/>
              <a:defRPr/>
            </a:pPr>
            <a:r>
              <a:rPr lang="en-US" altLang="en-US" sz="2800" b="0" baseline="0" dirty="0">
                <a:solidFill>
                  <a:srgbClr val="000000"/>
                </a:solidFill>
                <a:latin typeface="Arial Unicode MS" pitchFamily="34" charset="-128"/>
              </a:rPr>
              <a:t>The host in the AS can send/Receive data traffic/coming form other ASs.</a:t>
            </a:r>
          </a:p>
          <a:p>
            <a:pPr marL="457200" indent="-457200" algn="just">
              <a:buFont typeface="Arial" panose="020B0604020202020204" pitchFamily="34" charset="0"/>
              <a:buChar char="•"/>
              <a:defRPr/>
            </a:pPr>
            <a:r>
              <a:rPr lang="en-US" altLang="en-US" sz="2800" b="0" baseline="0" dirty="0">
                <a:solidFill>
                  <a:srgbClr val="000000"/>
                </a:solidFill>
                <a:latin typeface="Arial Unicode MS" pitchFamily="34" charset="-128"/>
              </a:rPr>
              <a:t>Data traffic </a:t>
            </a:r>
            <a:r>
              <a:rPr lang="en-US" altLang="en-US" sz="2800" b="0" baseline="0" dirty="0">
                <a:solidFill>
                  <a:srgbClr val="FF0000"/>
                </a:solidFill>
                <a:latin typeface="Arial Unicode MS" pitchFamily="34" charset="-128"/>
              </a:rPr>
              <a:t>cannot pass through </a:t>
            </a:r>
            <a:r>
              <a:rPr lang="en-US" altLang="en-US" sz="2800" b="0" baseline="0" dirty="0">
                <a:solidFill>
                  <a:srgbClr val="000000"/>
                </a:solidFill>
                <a:latin typeface="Arial Unicode MS" pitchFamily="34" charset="-128"/>
              </a:rPr>
              <a:t>a stub AS. A stub AS is either a </a:t>
            </a:r>
            <a:r>
              <a:rPr lang="en-US" altLang="en-US" sz="2800" b="0" baseline="0" dirty="0">
                <a:solidFill>
                  <a:srgbClr val="FF0000"/>
                </a:solidFill>
                <a:latin typeface="Arial Unicode MS" pitchFamily="34" charset="-128"/>
              </a:rPr>
              <a:t>source or a sink.</a:t>
            </a:r>
          </a:p>
          <a:p>
            <a:pPr algn="just">
              <a:defRPr/>
            </a:pPr>
            <a:endParaRPr lang="en-US" altLang="en-US" sz="2800" baseline="0" dirty="0">
              <a:solidFill>
                <a:srgbClr val="000000"/>
              </a:solidFill>
              <a:latin typeface="Arial Unicode MS" pitchFamily="34" charset="-128"/>
            </a:endParaRPr>
          </a:p>
        </p:txBody>
      </p:sp>
      <p:sp>
        <p:nvSpPr>
          <p:cNvPr id="157701" name="Text Box 3"/>
          <p:cNvSpPr txBox="1">
            <a:spLocks noChangeArrowheads="1"/>
          </p:cNvSpPr>
          <p:nvPr/>
        </p:nvSpPr>
        <p:spPr bwMode="auto">
          <a:xfrm>
            <a:off x="228600" y="144463"/>
            <a:ext cx="1133475" cy="646112"/>
          </a:xfrm>
          <a:prstGeom prst="rect">
            <a:avLst/>
          </a:prstGeom>
          <a:solidFill>
            <a:schemeClr val="bg1"/>
          </a:solidFill>
          <a:ln w="9525">
            <a:solidFill>
              <a:schemeClr val="folHlink"/>
            </a:solidFill>
            <a:miter lim="800000"/>
            <a:headEnd/>
            <a:tailEnd/>
          </a:ln>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3600" baseline="0">
                <a:latin typeface="Times" panose="02020603050405020304" pitchFamily="18" charset="0"/>
              </a:rPr>
              <a:t>BGP</a:t>
            </a:r>
          </a:p>
        </p:txBody>
      </p:sp>
    </p:spTree>
    <p:extLst>
      <p:ext uri="{BB962C8B-B14F-4D97-AF65-F5344CB8AC3E}">
        <p14:creationId xmlns:p14="http://schemas.microsoft.com/office/powerpoint/2010/main" val="21484713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p:nvPr>
        </p:nvSpPr>
        <p:spPr>
          <a:xfrm>
            <a:off x="152400" y="228600"/>
            <a:ext cx="8686800" cy="6400800"/>
          </a:xfrm>
        </p:spPr>
        <p:txBody>
          <a:bodyPr/>
          <a:lstStyle/>
          <a:p>
            <a:pPr marL="0" indent="0">
              <a:buFont typeface="Wingdings" panose="05000000000000000000" pitchFamily="2" charset="2"/>
              <a:buNone/>
              <a:defRPr/>
            </a:pPr>
            <a:r>
              <a:rPr lang="en-US" b="1" dirty="0"/>
              <a:t>2. </a:t>
            </a:r>
            <a:r>
              <a:rPr lang="en-US" b="1" dirty="0" err="1"/>
              <a:t>Multihomed</a:t>
            </a:r>
            <a:r>
              <a:rPr lang="en-US" b="1" dirty="0"/>
              <a:t> AS</a:t>
            </a:r>
          </a:p>
          <a:p>
            <a:pPr>
              <a:defRPr/>
            </a:pPr>
            <a:r>
              <a:rPr lang="en-US" sz="2400" dirty="0"/>
              <a:t>It has more than </a:t>
            </a:r>
            <a:r>
              <a:rPr lang="en-US" sz="2400" dirty="0">
                <a:solidFill>
                  <a:srgbClr val="FF0000"/>
                </a:solidFill>
              </a:rPr>
              <a:t>one connection</a:t>
            </a:r>
            <a:r>
              <a:rPr lang="en-US" sz="2400" dirty="0"/>
              <a:t> to other ASs, but it is still only a source or a sink.</a:t>
            </a:r>
          </a:p>
          <a:p>
            <a:pPr>
              <a:defRPr/>
            </a:pPr>
            <a:r>
              <a:rPr lang="en-US" sz="2400" dirty="0"/>
              <a:t>It can send/receive data traffic from/to more than one AS.</a:t>
            </a:r>
          </a:p>
          <a:p>
            <a:pPr>
              <a:defRPr/>
            </a:pPr>
            <a:r>
              <a:rPr lang="en-US" sz="2400" dirty="0"/>
              <a:t>It does </a:t>
            </a:r>
            <a:r>
              <a:rPr lang="en-US" sz="2400" dirty="0">
                <a:solidFill>
                  <a:srgbClr val="FF0000"/>
                </a:solidFill>
              </a:rPr>
              <a:t>not allow data coming </a:t>
            </a:r>
            <a:r>
              <a:rPr lang="en-US" sz="2400" dirty="0"/>
              <a:t>from one AS and going to another AS to pass through.</a:t>
            </a:r>
          </a:p>
          <a:p>
            <a:pPr marL="0" indent="0">
              <a:buFont typeface="Wingdings" panose="05000000000000000000" pitchFamily="2" charset="2"/>
              <a:buNone/>
              <a:defRPr/>
            </a:pPr>
            <a:r>
              <a:rPr lang="en-US" b="1" dirty="0"/>
              <a:t>3. Transit AS</a:t>
            </a:r>
          </a:p>
          <a:p>
            <a:pPr>
              <a:defRPr/>
            </a:pPr>
            <a:r>
              <a:rPr lang="en-US" sz="2400" dirty="0"/>
              <a:t>It allows transient traffic.</a:t>
            </a:r>
          </a:p>
          <a:p>
            <a:pPr marL="0" indent="0">
              <a:buFont typeface="Wingdings" panose="05000000000000000000" pitchFamily="2" charset="2"/>
              <a:buNone/>
              <a:defRPr/>
            </a:pPr>
            <a:r>
              <a:rPr lang="en-US" b="1" dirty="0"/>
              <a:t>Path attributes</a:t>
            </a:r>
          </a:p>
          <a:p>
            <a:pPr>
              <a:defRPr/>
            </a:pPr>
            <a:r>
              <a:rPr lang="en-US" sz="2400" dirty="0"/>
              <a:t>The path was presented as a list of attributes. Each attribute give some information about the path.</a:t>
            </a:r>
          </a:p>
          <a:p>
            <a:pPr>
              <a:defRPr/>
            </a:pPr>
            <a:r>
              <a:rPr lang="en-US" sz="2400" dirty="0"/>
              <a:t>The list of attributes helps the receiving router make a more informed decision when applying its policy.</a:t>
            </a:r>
          </a:p>
        </p:txBody>
      </p:sp>
    </p:spTree>
    <p:extLst>
      <p:ext uri="{BB962C8B-B14F-4D97-AF65-F5344CB8AC3E}">
        <p14:creationId xmlns:p14="http://schemas.microsoft.com/office/powerpoint/2010/main" val="26636971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429000" y="457200"/>
            <a:ext cx="1600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Attributes</a:t>
            </a:r>
          </a:p>
        </p:txBody>
      </p:sp>
      <p:cxnSp>
        <p:nvCxnSpPr>
          <p:cNvPr id="160771" name="Straight Arrow Connector 8"/>
          <p:cNvCxnSpPr>
            <a:cxnSpLocks noChangeShapeType="1"/>
            <a:stCxn id="5" idx="2"/>
          </p:cNvCxnSpPr>
          <p:nvPr/>
        </p:nvCxnSpPr>
        <p:spPr bwMode="auto">
          <a:xfrm flipH="1">
            <a:off x="2438400" y="914400"/>
            <a:ext cx="1790700" cy="838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ectangle 9"/>
          <p:cNvSpPr/>
          <p:nvPr/>
        </p:nvSpPr>
        <p:spPr bwMode="auto">
          <a:xfrm>
            <a:off x="1371600" y="1752600"/>
            <a:ext cx="18034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Well known</a:t>
            </a:r>
          </a:p>
        </p:txBody>
      </p:sp>
      <p:cxnSp>
        <p:nvCxnSpPr>
          <p:cNvPr id="160773" name="Straight Arrow Connector 11"/>
          <p:cNvCxnSpPr>
            <a:cxnSpLocks noChangeShapeType="1"/>
            <a:stCxn id="5" idx="2"/>
          </p:cNvCxnSpPr>
          <p:nvPr/>
        </p:nvCxnSpPr>
        <p:spPr bwMode="auto">
          <a:xfrm>
            <a:off x="4229100" y="914400"/>
            <a:ext cx="1333500" cy="8382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4724400" y="1752600"/>
            <a:ext cx="1638300" cy="533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Optional</a:t>
            </a:r>
          </a:p>
        </p:txBody>
      </p:sp>
      <p:cxnSp>
        <p:nvCxnSpPr>
          <p:cNvPr id="160775" name="Straight Arrow Connector 15"/>
          <p:cNvCxnSpPr>
            <a:cxnSpLocks noChangeShapeType="1"/>
            <a:stCxn id="10" idx="2"/>
          </p:cNvCxnSpPr>
          <p:nvPr/>
        </p:nvCxnSpPr>
        <p:spPr bwMode="auto">
          <a:xfrm flipH="1">
            <a:off x="1371600" y="2209800"/>
            <a:ext cx="90170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776" name="Straight Arrow Connector 17"/>
          <p:cNvCxnSpPr>
            <a:cxnSpLocks noChangeShapeType="1"/>
            <a:stCxn id="10" idx="2"/>
          </p:cNvCxnSpPr>
          <p:nvPr/>
        </p:nvCxnSpPr>
        <p:spPr bwMode="auto">
          <a:xfrm>
            <a:off x="2273300" y="2209800"/>
            <a:ext cx="90170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p:cNvSpPr/>
          <p:nvPr/>
        </p:nvSpPr>
        <p:spPr bwMode="auto">
          <a:xfrm>
            <a:off x="292100" y="3200400"/>
            <a:ext cx="1612900" cy="60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Mandatory</a:t>
            </a:r>
          </a:p>
        </p:txBody>
      </p:sp>
      <p:sp>
        <p:nvSpPr>
          <p:cNvPr id="20" name="Rectangle 19"/>
          <p:cNvSpPr/>
          <p:nvPr/>
        </p:nvSpPr>
        <p:spPr bwMode="auto">
          <a:xfrm>
            <a:off x="2324100" y="3200400"/>
            <a:ext cx="2057400" cy="60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Discretionary</a:t>
            </a:r>
          </a:p>
        </p:txBody>
      </p:sp>
      <p:cxnSp>
        <p:nvCxnSpPr>
          <p:cNvPr id="160779" name="Straight Arrow Connector 21"/>
          <p:cNvCxnSpPr>
            <a:cxnSpLocks noChangeShapeType="1"/>
            <a:stCxn id="14" idx="2"/>
          </p:cNvCxnSpPr>
          <p:nvPr/>
        </p:nvCxnSpPr>
        <p:spPr bwMode="auto">
          <a:xfrm flipH="1">
            <a:off x="5029200" y="2286000"/>
            <a:ext cx="514350" cy="9906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780" name="Straight Arrow Connector 23"/>
          <p:cNvCxnSpPr>
            <a:cxnSpLocks noChangeShapeType="1"/>
            <a:stCxn id="14" idx="2"/>
          </p:cNvCxnSpPr>
          <p:nvPr/>
        </p:nvCxnSpPr>
        <p:spPr bwMode="auto">
          <a:xfrm>
            <a:off x="5543550" y="2286000"/>
            <a:ext cx="2000250" cy="9144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p:cNvSpPr/>
          <p:nvPr/>
        </p:nvSpPr>
        <p:spPr bwMode="auto">
          <a:xfrm>
            <a:off x="4724400" y="3276600"/>
            <a:ext cx="1524000" cy="533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Transitive</a:t>
            </a:r>
          </a:p>
        </p:txBody>
      </p:sp>
      <p:sp>
        <p:nvSpPr>
          <p:cNvPr id="26" name="Rectangle 25"/>
          <p:cNvSpPr/>
          <p:nvPr/>
        </p:nvSpPr>
        <p:spPr bwMode="auto">
          <a:xfrm>
            <a:off x="6726238" y="3200400"/>
            <a:ext cx="2133600" cy="60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Arial" panose="020B0604020202020204" pitchFamily="34" charset="0"/>
              </a:rPr>
              <a:t>Non Transitive</a:t>
            </a:r>
          </a:p>
          <a:p>
            <a:pPr>
              <a:defRPr/>
            </a:pPr>
            <a:endParaRPr lang="en-US" dirty="0">
              <a:solidFill>
                <a:schemeClr val="tx1"/>
              </a:solidFill>
              <a:latin typeface="Arial" panose="020B0604020202020204" pitchFamily="34" charset="0"/>
            </a:endParaRPr>
          </a:p>
        </p:txBody>
      </p:sp>
      <p:sp>
        <p:nvSpPr>
          <p:cNvPr id="160783" name="Content Placeholder 27"/>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Tree>
    <p:extLst>
      <p:ext uri="{BB962C8B-B14F-4D97-AF65-F5344CB8AC3E}">
        <p14:creationId xmlns:p14="http://schemas.microsoft.com/office/powerpoint/2010/main" val="248493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1"/>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b="1"/>
              <a:t>Well Known- </a:t>
            </a:r>
            <a:r>
              <a:rPr lang="en-US" altLang="en-US" sz="2400"/>
              <a:t>one that every BGP router must recognize.</a:t>
            </a:r>
          </a:p>
          <a:p>
            <a:r>
              <a:rPr lang="en-US" altLang="en-US" sz="2800" b="1"/>
              <a:t>Optional- </a:t>
            </a:r>
            <a:r>
              <a:rPr lang="en-US" altLang="en-US" sz="2400"/>
              <a:t>one that needs not be recognized by every router.</a:t>
            </a:r>
          </a:p>
          <a:p>
            <a:r>
              <a:rPr lang="en-US" altLang="en-US" sz="2400" b="1"/>
              <a:t>Well known mandatory- </a:t>
            </a:r>
            <a:r>
              <a:rPr lang="en-US" altLang="en-US" sz="2400"/>
              <a:t>one that must appear in the description of a route.</a:t>
            </a:r>
          </a:p>
          <a:p>
            <a:r>
              <a:rPr lang="en-US" altLang="en-US" sz="2400" b="1"/>
              <a:t>Well known Discretionary-</a:t>
            </a:r>
            <a:r>
              <a:rPr lang="en-US" altLang="en-US" sz="2400"/>
              <a:t> one that must be recognized by each router.</a:t>
            </a:r>
          </a:p>
          <a:p>
            <a:r>
              <a:rPr lang="en-US" altLang="en-US" sz="2400" b="1"/>
              <a:t>Optional Transitive – </a:t>
            </a:r>
            <a:r>
              <a:rPr lang="en-US" altLang="en-US" sz="2400"/>
              <a:t>one that must be passed to the next router by the router that has not implemented this attribute</a:t>
            </a:r>
          </a:p>
          <a:p>
            <a:r>
              <a:rPr lang="en-US" altLang="en-US" sz="2400" b="1"/>
              <a:t>Optional Non Transitive – </a:t>
            </a:r>
            <a:r>
              <a:rPr lang="en-US" altLang="en-US" sz="2400"/>
              <a:t>one that must be discarded if the receiving router has not implemented.</a:t>
            </a:r>
          </a:p>
          <a:p>
            <a:endParaRPr lang="en-US" altLang="en-US"/>
          </a:p>
        </p:txBody>
      </p:sp>
    </p:spTree>
    <p:extLst>
      <p:ext uri="{BB962C8B-B14F-4D97-AF65-F5344CB8AC3E}">
        <p14:creationId xmlns:p14="http://schemas.microsoft.com/office/powerpoint/2010/main" val="1741486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3"/>
          <p:cNvSpPr>
            <a:spLocks noGrp="1"/>
          </p:cNvSpPr>
          <p:nvPr>
            <p:ph type="title"/>
          </p:nvPr>
        </p:nvSpPr>
        <p:spPr bwMode="auto">
          <a:xfrm>
            <a:off x="552450" y="228600"/>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BGP Sessions</a:t>
            </a:r>
          </a:p>
        </p:txBody>
      </p:sp>
      <p:sp>
        <p:nvSpPr>
          <p:cNvPr id="162819" name="Content Placeholder 4"/>
          <p:cNvSpPr>
            <a:spLocks noGrp="1"/>
          </p:cNvSpPr>
          <p:nvPr>
            <p:ph idx="1"/>
          </p:nvPr>
        </p:nvSpPr>
        <p:spPr bwMode="auto">
          <a:xfrm>
            <a:off x="152400" y="930275"/>
            <a:ext cx="86868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The exchange of routing information between two routers using BGP takes place in a session.</a:t>
            </a:r>
          </a:p>
          <a:p>
            <a:r>
              <a:rPr lang="en-US" altLang="en-US" sz="2400"/>
              <a:t> A session is a connection that is established between two BGP routers only for the sake of exchanging routing information. </a:t>
            </a:r>
          </a:p>
          <a:p>
            <a:r>
              <a:rPr lang="en-US" altLang="en-US" sz="2400"/>
              <a:t>To create a reliable environment, BGP uses the services of TCP. </a:t>
            </a:r>
          </a:p>
          <a:p>
            <a:r>
              <a:rPr lang="en-US" altLang="en-US" sz="2400"/>
              <a:t>When a TCP connection is created for BGP, it </a:t>
            </a:r>
            <a:r>
              <a:rPr lang="en-US" altLang="en-US" sz="2400">
                <a:solidFill>
                  <a:srgbClr val="FF0000"/>
                </a:solidFill>
              </a:rPr>
              <a:t>can last for a long time,</a:t>
            </a:r>
            <a:r>
              <a:rPr lang="en-US" altLang="en-US" sz="2400"/>
              <a:t> until something unusual happens. </a:t>
            </a:r>
          </a:p>
          <a:p>
            <a:r>
              <a:rPr lang="en-US" altLang="en-US" sz="2400"/>
              <a:t>For this reason, BGP sessions are sometimes referred to as </a:t>
            </a:r>
            <a:r>
              <a:rPr lang="en-US" altLang="en-US" sz="2400">
                <a:solidFill>
                  <a:srgbClr val="FF0000"/>
                </a:solidFill>
              </a:rPr>
              <a:t>semi permanent connections. </a:t>
            </a:r>
          </a:p>
        </p:txBody>
      </p:sp>
    </p:spTree>
    <p:extLst>
      <p:ext uri="{BB962C8B-B14F-4D97-AF65-F5344CB8AC3E}">
        <p14:creationId xmlns:p14="http://schemas.microsoft.com/office/powerpoint/2010/main" val="41335276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bwMode="auto">
          <a:xfrm>
            <a:off x="628650" y="228600"/>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External and Internal BGP</a:t>
            </a:r>
          </a:p>
        </p:txBody>
      </p:sp>
      <p:sp>
        <p:nvSpPr>
          <p:cNvPr id="163843" name="Content Placeholder 2"/>
          <p:cNvSpPr>
            <a:spLocks noGrp="1"/>
          </p:cNvSpPr>
          <p:nvPr>
            <p:ph idx="1"/>
          </p:nvPr>
        </p:nvSpPr>
        <p:spPr bwMode="auto">
          <a:xfrm>
            <a:off x="228600" y="1066800"/>
            <a:ext cx="88011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If we want to be precise, BGP can have two types of sessions: external BGP (E-BGP) and internal BGP (I-BGP) sessions.</a:t>
            </a:r>
          </a:p>
          <a:p>
            <a:r>
              <a:rPr lang="en-US" altLang="en-US" sz="2400"/>
              <a:t> The E-BGP session is used to </a:t>
            </a:r>
            <a:r>
              <a:rPr lang="en-US" altLang="en-US" sz="2400">
                <a:solidFill>
                  <a:srgbClr val="FF0000"/>
                </a:solidFill>
              </a:rPr>
              <a:t>exchange information</a:t>
            </a:r>
            <a:r>
              <a:rPr lang="en-US" altLang="en-US" sz="2400"/>
              <a:t> between two speaker nodes belonging to two different autonomous systems. </a:t>
            </a:r>
          </a:p>
          <a:p>
            <a:r>
              <a:rPr lang="en-US" altLang="en-US" sz="2400"/>
              <a:t>The IBGP session is used to </a:t>
            </a:r>
            <a:r>
              <a:rPr lang="en-US" altLang="en-US" sz="2400">
                <a:solidFill>
                  <a:srgbClr val="FF0000"/>
                </a:solidFill>
              </a:rPr>
              <a:t>exchange routing information</a:t>
            </a:r>
            <a:r>
              <a:rPr lang="en-US" altLang="en-US" sz="2400"/>
              <a:t> between two routers inside an autonomous system. </a:t>
            </a:r>
          </a:p>
          <a:p>
            <a:r>
              <a:rPr lang="en-US" altLang="en-US" sz="2400"/>
              <a:t>The session established between AS1 and AS2 is an E-BGP session. The two speaker routers exchange information they know about networks in the Internet. </a:t>
            </a:r>
          </a:p>
          <a:p>
            <a:r>
              <a:rPr lang="en-US" altLang="en-US" sz="2400"/>
              <a:t>However, these two routers need to collect information from other routers in the autonomous systems. This is done using I-BGP sessions. </a:t>
            </a:r>
          </a:p>
        </p:txBody>
      </p:sp>
    </p:spTree>
    <p:extLst>
      <p:ext uri="{BB962C8B-B14F-4D97-AF65-F5344CB8AC3E}">
        <p14:creationId xmlns:p14="http://schemas.microsoft.com/office/powerpoint/2010/main" val="12949101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i="1" baseline="0">
                <a:solidFill>
                  <a:srgbClr val="000000"/>
                </a:solidFill>
                <a:latin typeface="Times New Roman" panose="02020603050405020304" pitchFamily="18" charset="0"/>
              </a:rPr>
              <a:t>Internal and external BGP sessions</a:t>
            </a:r>
          </a:p>
        </p:txBody>
      </p:sp>
      <p:pic>
        <p:nvPicPr>
          <p:cNvPr id="7475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136775"/>
            <a:ext cx="2824162" cy="238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150" y="2133600"/>
            <a:ext cx="3016250"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33" name="Line 13"/>
          <p:cNvSpPr>
            <a:spLocks noChangeShapeType="1"/>
          </p:cNvSpPr>
          <p:nvPr/>
        </p:nvSpPr>
        <p:spPr bwMode="auto">
          <a:xfrm>
            <a:off x="3200400" y="3505200"/>
            <a:ext cx="297180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398102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47533"/>
                                        </p:tgtEl>
                                        <p:attrNameLst>
                                          <p:attrName>style.visibility</p:attrName>
                                        </p:attrNameLst>
                                      </p:cBhvr>
                                      <p:to>
                                        <p:strVal val="visible"/>
                                      </p:to>
                                    </p:set>
                                    <p:animEffect transition="in" filter="wipe(left)">
                                      <p:cBhvr>
                                        <p:cTn id="15" dur="5000"/>
                                        <p:tgtEl>
                                          <p:spTgt spid="747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i="1" baseline="0">
                <a:solidFill>
                  <a:srgbClr val="000000"/>
                </a:solidFill>
                <a:latin typeface="Times New Roman" panose="02020603050405020304" pitchFamily="18" charset="0"/>
              </a:rPr>
              <a:t>Types of BGP messages</a:t>
            </a:r>
          </a:p>
        </p:txBody>
      </p:sp>
      <p:pic>
        <p:nvPicPr>
          <p:cNvPr id="1669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846138"/>
            <a:ext cx="7239000"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691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901950"/>
            <a:ext cx="49260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395663"/>
            <a:ext cx="8120063"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8956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p:nvPr>
        </p:nvSpPr>
        <p:spPr>
          <a:xfrm>
            <a:off x="628650" y="365125"/>
            <a:ext cx="8515350" cy="5811838"/>
          </a:xfrm>
        </p:spPr>
        <p:txBody>
          <a:bodyPr/>
          <a:lstStyle/>
          <a:p>
            <a:pPr marL="0" indent="0">
              <a:buFont typeface="Wingdings" panose="05000000000000000000" pitchFamily="2" charset="2"/>
              <a:buNone/>
              <a:defRPr/>
            </a:pPr>
            <a:r>
              <a:rPr lang="en-US" b="1" dirty="0"/>
              <a:t>Packet Format </a:t>
            </a:r>
          </a:p>
          <a:p>
            <a:pPr>
              <a:defRPr/>
            </a:pPr>
            <a:r>
              <a:rPr lang="en-US" sz="2800" dirty="0"/>
              <a:t>All BGP packets share the same common header. </a:t>
            </a:r>
          </a:p>
          <a:p>
            <a:pPr>
              <a:defRPr/>
            </a:pPr>
            <a:r>
              <a:rPr lang="en-US" sz="2800" dirty="0"/>
              <a:t>The fields of this header are as follows: </a:t>
            </a:r>
          </a:p>
          <a:p>
            <a:pPr marL="0" indent="0">
              <a:buFont typeface="Wingdings" panose="05000000000000000000" pitchFamily="2" charset="2"/>
              <a:buNone/>
              <a:defRPr/>
            </a:pPr>
            <a:r>
              <a:rPr lang="en-US" sz="2800" b="1" dirty="0"/>
              <a:t>❑ Marker. </a:t>
            </a:r>
            <a:r>
              <a:rPr lang="en-US" sz="2800" dirty="0"/>
              <a:t>The 16-byte marker field is reserved for </a:t>
            </a:r>
            <a:r>
              <a:rPr lang="en-US" sz="2800" dirty="0">
                <a:solidFill>
                  <a:srgbClr val="FF0000"/>
                </a:solidFill>
              </a:rPr>
              <a:t>authentication. </a:t>
            </a:r>
          </a:p>
          <a:p>
            <a:pPr marL="0" indent="0">
              <a:buFont typeface="Wingdings" panose="05000000000000000000" pitchFamily="2" charset="2"/>
              <a:buNone/>
              <a:defRPr/>
            </a:pPr>
            <a:r>
              <a:rPr lang="en-US" sz="2800" b="1" dirty="0"/>
              <a:t>❑ Length</a:t>
            </a:r>
            <a:r>
              <a:rPr lang="en-US" sz="2800" dirty="0"/>
              <a:t>. This 2-byte field defines the </a:t>
            </a:r>
            <a:r>
              <a:rPr lang="en-US" sz="2800" dirty="0">
                <a:solidFill>
                  <a:srgbClr val="FF0000"/>
                </a:solidFill>
              </a:rPr>
              <a:t>length </a:t>
            </a:r>
            <a:r>
              <a:rPr lang="en-US" sz="2800" dirty="0"/>
              <a:t>of the total message including the header. </a:t>
            </a:r>
          </a:p>
          <a:p>
            <a:pPr marL="0" indent="0">
              <a:buFont typeface="Wingdings" panose="05000000000000000000" pitchFamily="2" charset="2"/>
              <a:buNone/>
              <a:defRPr/>
            </a:pPr>
            <a:r>
              <a:rPr lang="en-US" sz="2800" b="1" dirty="0"/>
              <a:t>❑ Type. </a:t>
            </a:r>
            <a:r>
              <a:rPr lang="en-US" sz="2800" dirty="0"/>
              <a:t>This 1-byte field defines the type of the packet. </a:t>
            </a:r>
          </a:p>
        </p:txBody>
      </p:sp>
    </p:spTree>
    <p:extLst>
      <p:ext uri="{BB962C8B-B14F-4D97-AF65-F5344CB8AC3E}">
        <p14:creationId xmlns:p14="http://schemas.microsoft.com/office/powerpoint/2010/main" val="73680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endParaRPr lang="en-IN"/>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5" name="Rectangle 3"/>
          <p:cNvSpPr txBox="1">
            <a:spLocks noChangeArrowheads="1"/>
          </p:cNvSpPr>
          <p:nvPr/>
        </p:nvSpPr>
        <p:spPr>
          <a:xfrm>
            <a:off x="304800" y="1295400"/>
            <a:ext cx="8458200" cy="5181600"/>
          </a:xfrm>
          <a:prstGeom prst="rect">
            <a:avLst/>
          </a:prstGeom>
        </p:spPr>
        <p:txBody>
          <a:bodyPr vert="horz" lIns="91440" tIns="45720" rIns="91440" bIns="45720" rtlCol="0">
            <a:normAutofit/>
          </a:bodyPr>
          <a:lstStyle/>
          <a:p>
            <a:pPr lvl="0">
              <a:spcBef>
                <a:spcPct val="20000"/>
              </a:spcBef>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1"/>
          <p:cNvSpPr>
            <a:spLocks noGrp="1"/>
          </p:cNvSpPr>
          <p:nvPr>
            <p:ph type="sldNum" sz="quarter" idx="10"/>
          </p:nvPr>
        </p:nvSpPr>
        <p:spPr>
          <a:xfrm>
            <a:off x="0" y="6400800"/>
            <a:ext cx="1905000" cy="457200"/>
          </a:xfrm>
        </p:spPr>
        <p:txBody>
          <a:bodyPr/>
          <a:lstStyle/>
          <a:p>
            <a:r>
              <a:rPr lang="en-US" altLang="en-US"/>
              <a:t>22.</a:t>
            </a:r>
            <a:fld id="{7A60D59A-C881-4037-B17E-0CBFB53C38E9}" type="slidenum">
              <a:rPr lang="en-US" altLang="en-US"/>
              <a:pPr/>
              <a:t>11</a:t>
            </a:fld>
            <a:endParaRPr lang="en-US" altLang="en-US"/>
          </a:p>
        </p:txBody>
      </p:sp>
      <p:sp>
        <p:nvSpPr>
          <p:cNvPr id="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Text Box 4"/>
          <p:cNvSpPr txBox="1">
            <a:spLocks noChangeArrowheads="1"/>
          </p:cNvSpPr>
          <p:nvPr/>
        </p:nvSpPr>
        <p:spPr bwMode="auto">
          <a:xfrm>
            <a:off x="304800" y="381000"/>
            <a:ext cx="343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  </a:t>
            </a:r>
            <a:r>
              <a:rPr lang="en-US" altLang="en-US" sz="2000" i="1" baseline="0">
                <a:latin typeface="Times New Roman" panose="02020603050405020304" pitchFamily="18" charset="0"/>
              </a:rPr>
              <a:t>Default method</a:t>
            </a:r>
          </a:p>
        </p:txBody>
      </p:sp>
      <p:sp>
        <p:nvSpPr>
          <p:cNvPr id="1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295400"/>
            <a:ext cx="6462712"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933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990600" y="90488"/>
            <a:ext cx="2514600" cy="5238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i="1" baseline="0">
                <a:solidFill>
                  <a:srgbClr val="000000"/>
                </a:solidFill>
                <a:latin typeface="Times New Roman" panose="02020603050405020304" pitchFamily="18" charset="0"/>
              </a:rPr>
              <a:t>Open </a:t>
            </a:r>
            <a:r>
              <a:rPr lang="en-US" altLang="en-US" sz="2800" i="1" baseline="0">
                <a:solidFill>
                  <a:srgbClr val="000000"/>
                </a:solidFill>
                <a:latin typeface="Times New Roman" panose="02020603050405020304" pitchFamily="18" charset="0"/>
              </a:rPr>
              <a:t>message</a:t>
            </a:r>
            <a:endParaRPr lang="en-US" altLang="en-US" sz="2400" i="1" baseline="0">
              <a:solidFill>
                <a:srgbClr val="000000"/>
              </a:solidFill>
              <a:latin typeface="Times New Roman" panose="02020603050405020304" pitchFamily="18" charset="0"/>
            </a:endParaRPr>
          </a:p>
        </p:txBody>
      </p:sp>
      <p:pic>
        <p:nvPicPr>
          <p:cNvPr id="16998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2286000"/>
            <a:ext cx="811688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8" name="Rectangle 1"/>
          <p:cNvSpPr>
            <a:spLocks noChangeArrowheads="1"/>
          </p:cNvSpPr>
          <p:nvPr/>
        </p:nvSpPr>
        <p:spPr bwMode="auto">
          <a:xfrm>
            <a:off x="203200" y="461963"/>
            <a:ext cx="85280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b="0"/>
              <a:t>To create a neighborhood relationship, a router running BGP opens a TCP connection</a:t>
            </a:r>
            <a:r>
              <a:rPr lang="en-US" altLang="en-US" sz="2800" b="0" baseline="0"/>
              <a:t> </a:t>
            </a:r>
            <a:r>
              <a:rPr lang="en-US" altLang="en-US" sz="2800" b="0"/>
              <a:t>with a neighbor and sends an open message. If the neighbor accepts the neighborhood</a:t>
            </a:r>
            <a:r>
              <a:rPr lang="en-US" altLang="en-US" sz="2800" b="0" baseline="0"/>
              <a:t> </a:t>
            </a:r>
            <a:r>
              <a:rPr lang="en-US" altLang="en-US" sz="2800" b="0"/>
              <a:t>relationship, it responds with a keepalive message, which means that a relationship has</a:t>
            </a:r>
            <a:r>
              <a:rPr lang="en-US" altLang="en-US" sz="2800" b="0" baseline="0"/>
              <a:t> </a:t>
            </a:r>
            <a:r>
              <a:rPr lang="en-US" altLang="en-US" sz="2800" b="0"/>
              <a:t>been established between the two routers. </a:t>
            </a:r>
          </a:p>
        </p:txBody>
      </p:sp>
      <p:sp>
        <p:nvSpPr>
          <p:cNvPr id="169989" name="Rectangle 2"/>
          <p:cNvSpPr>
            <a:spLocks noChangeArrowheads="1"/>
          </p:cNvSpPr>
          <p:nvPr/>
        </p:nvSpPr>
        <p:spPr bwMode="auto">
          <a:xfrm>
            <a:off x="633413" y="4953000"/>
            <a:ext cx="80978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b="0"/>
              <a:t>❑ </a:t>
            </a:r>
            <a:r>
              <a:rPr lang="en-US" altLang="en-US" sz="2800"/>
              <a:t>Hold time. </a:t>
            </a:r>
            <a:r>
              <a:rPr lang="en-US" altLang="en-US" sz="2800" b="0"/>
              <a:t>This 2-byte field defines the </a:t>
            </a:r>
            <a:r>
              <a:rPr lang="en-US" altLang="en-US" sz="2800" b="0">
                <a:solidFill>
                  <a:srgbClr val="FF0000"/>
                </a:solidFill>
              </a:rPr>
              <a:t>maximum number of seconds </a:t>
            </a:r>
            <a:r>
              <a:rPr lang="en-US" altLang="en-US" sz="2800" b="0"/>
              <a:t>that can elapse until one of the parties receives a keepalive or update message from the other. If a router does not receive one of these messages during the hold time period, it considers the </a:t>
            </a:r>
            <a:r>
              <a:rPr lang="en-US" altLang="en-US" sz="2800" b="0">
                <a:solidFill>
                  <a:srgbClr val="FF0000"/>
                </a:solidFill>
              </a:rPr>
              <a:t>other party dead</a:t>
            </a:r>
            <a:r>
              <a:rPr lang="en-US" altLang="en-US" sz="2800" b="0"/>
              <a:t>.</a:t>
            </a:r>
          </a:p>
        </p:txBody>
      </p:sp>
    </p:spTree>
    <p:extLst>
      <p:ext uri="{BB962C8B-B14F-4D97-AF65-F5344CB8AC3E}">
        <p14:creationId xmlns:p14="http://schemas.microsoft.com/office/powerpoint/2010/main" val="24926781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Content Placeholder 3"/>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z="2400" b="1"/>
              <a:t>BGP identifier. </a:t>
            </a:r>
            <a:r>
              <a:rPr lang="en-US" altLang="en-US" sz="2400"/>
              <a:t>This 4-byte field </a:t>
            </a:r>
            <a:r>
              <a:rPr lang="en-US" altLang="en-US" sz="2400">
                <a:solidFill>
                  <a:srgbClr val="FF0000"/>
                </a:solidFill>
              </a:rPr>
              <a:t>defines the router that sends the open message.</a:t>
            </a:r>
            <a:r>
              <a:rPr lang="en-US" altLang="en-US" sz="2400"/>
              <a:t> The router usually uses one of its IP addresses (because it is unique) for this purpose. </a:t>
            </a:r>
            <a:endParaRPr lang="en-US" altLang="en-US" sz="2400" b="1"/>
          </a:p>
          <a:p>
            <a:pPr marL="0" indent="0">
              <a:buFont typeface="Wingdings" panose="05000000000000000000" pitchFamily="2" charset="2"/>
              <a:buNone/>
            </a:pPr>
            <a:r>
              <a:rPr lang="en-US" altLang="en-US" sz="2400" b="1"/>
              <a:t> </a:t>
            </a:r>
          </a:p>
          <a:p>
            <a:pPr marL="0" indent="0">
              <a:buFont typeface="Wingdings" panose="05000000000000000000" pitchFamily="2" charset="2"/>
              <a:buNone/>
            </a:pPr>
            <a:r>
              <a:rPr lang="en-US" altLang="en-US" sz="2400" b="1"/>
              <a:t>Option length. </a:t>
            </a:r>
            <a:r>
              <a:rPr lang="en-US" altLang="en-US" sz="2400"/>
              <a:t>The open message may contain some option parameters. In this case, this 1-byte field defines the length of the total option parameters. If there are no option parameters, the value of this field </a:t>
            </a:r>
            <a:r>
              <a:rPr lang="en-US" altLang="en-US" sz="2400">
                <a:solidFill>
                  <a:srgbClr val="FF0000"/>
                </a:solidFill>
              </a:rPr>
              <a:t>is zero</a:t>
            </a:r>
            <a:r>
              <a:rPr lang="en-US" altLang="en-US" sz="2400"/>
              <a:t>. </a:t>
            </a:r>
          </a:p>
          <a:p>
            <a:pPr marL="0" indent="0">
              <a:buFont typeface="Wingdings" panose="05000000000000000000" pitchFamily="2" charset="2"/>
              <a:buNone/>
            </a:pPr>
            <a:endParaRPr lang="en-US" altLang="en-US" sz="2400" b="1"/>
          </a:p>
          <a:p>
            <a:pPr marL="0" indent="0">
              <a:buFont typeface="Wingdings" panose="05000000000000000000" pitchFamily="2" charset="2"/>
              <a:buNone/>
            </a:pPr>
            <a:r>
              <a:rPr lang="en-US" altLang="en-US" sz="2400" b="1"/>
              <a:t> Option parameters</a:t>
            </a:r>
            <a:r>
              <a:rPr lang="en-US" altLang="en-US" sz="2400"/>
              <a:t>. If the value of the option parameter length is not zero, it means that there are some option parameters. Each option parameter itself has two subfields: the length of the parameter and the parameter value. The only option parameter defined so far is </a:t>
            </a:r>
            <a:r>
              <a:rPr lang="en-US" altLang="en-US" sz="2400">
                <a:solidFill>
                  <a:srgbClr val="FF0000"/>
                </a:solidFill>
              </a:rPr>
              <a:t>authentication.</a:t>
            </a:r>
          </a:p>
        </p:txBody>
      </p:sp>
    </p:spTree>
    <p:extLst>
      <p:ext uri="{BB962C8B-B14F-4D97-AF65-F5344CB8AC3E}">
        <p14:creationId xmlns:p14="http://schemas.microsoft.com/office/powerpoint/2010/main" val="32731487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990600" y="90488"/>
            <a:ext cx="5715000" cy="46196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i="1" baseline="0">
                <a:solidFill>
                  <a:srgbClr val="000000"/>
                </a:solidFill>
                <a:latin typeface="Times New Roman" panose="02020603050405020304" pitchFamily="18" charset="0"/>
              </a:rPr>
              <a:t>Update message</a:t>
            </a:r>
          </a:p>
        </p:txBody>
      </p:sp>
      <p:pic>
        <p:nvPicPr>
          <p:cNvPr id="1730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559675" cy="49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60" name="Rectangle 1"/>
          <p:cNvSpPr>
            <a:spLocks noChangeArrowheads="1"/>
          </p:cNvSpPr>
          <p:nvPr/>
        </p:nvSpPr>
        <p:spPr bwMode="auto">
          <a:xfrm>
            <a:off x="762000" y="457200"/>
            <a:ext cx="78168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b="0"/>
              <a:t>The update message is </a:t>
            </a:r>
            <a:r>
              <a:rPr lang="en-US" altLang="en-US" sz="2800" b="0">
                <a:solidFill>
                  <a:srgbClr val="FF0000"/>
                </a:solidFill>
              </a:rPr>
              <a:t>the heart of the </a:t>
            </a:r>
            <a:r>
              <a:rPr lang="en-US" altLang="en-US" sz="2800" b="0"/>
              <a:t>BGP protocol. It is used by a router to withdraw destinations that have been advertised previously, announce a route to a new destination,</a:t>
            </a:r>
            <a:r>
              <a:rPr lang="en-US" altLang="en-US" sz="2800" b="0" baseline="0"/>
              <a:t> </a:t>
            </a:r>
            <a:r>
              <a:rPr lang="en-US" altLang="en-US" sz="2800" b="0"/>
              <a:t>or both.. </a:t>
            </a:r>
          </a:p>
        </p:txBody>
      </p:sp>
    </p:spTree>
    <p:extLst>
      <p:ext uri="{BB962C8B-B14F-4D97-AF65-F5344CB8AC3E}">
        <p14:creationId xmlns:p14="http://schemas.microsoft.com/office/powerpoint/2010/main" val="19509748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Content Placeholder 3"/>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Wingdings" panose="05000000000000000000" pitchFamily="2" charset="2"/>
              <a:buNone/>
            </a:pPr>
            <a:r>
              <a:rPr lang="en-US" altLang="en-US" sz="2400" b="1"/>
              <a:t> Unfeasible routes length</a:t>
            </a:r>
            <a:r>
              <a:rPr lang="en-US" altLang="en-US" sz="2400"/>
              <a:t>. This 2-byte field defines the </a:t>
            </a:r>
            <a:r>
              <a:rPr lang="en-US" altLang="en-US" sz="2400">
                <a:solidFill>
                  <a:srgbClr val="FF0000"/>
                </a:solidFill>
              </a:rPr>
              <a:t>length of the next field</a:t>
            </a:r>
            <a:r>
              <a:rPr lang="en-US" altLang="en-US" sz="2400"/>
              <a:t>. </a:t>
            </a:r>
          </a:p>
          <a:p>
            <a:pPr marL="0" indent="0">
              <a:buFont typeface="Wingdings" panose="05000000000000000000" pitchFamily="2" charset="2"/>
              <a:buNone/>
            </a:pPr>
            <a:r>
              <a:rPr lang="en-US" altLang="en-US" sz="2400" b="1"/>
              <a:t>Withdrawn routes. </a:t>
            </a:r>
            <a:r>
              <a:rPr lang="en-US" altLang="en-US" sz="2400"/>
              <a:t>This field lists all the routes that </a:t>
            </a:r>
            <a:r>
              <a:rPr lang="en-US" altLang="en-US" sz="2400">
                <a:solidFill>
                  <a:srgbClr val="FF0000"/>
                </a:solidFill>
              </a:rPr>
              <a:t>must be deleted </a:t>
            </a:r>
            <a:r>
              <a:rPr lang="en-US" altLang="en-US" sz="2400"/>
              <a:t>from the previously advertised list.</a:t>
            </a:r>
          </a:p>
          <a:p>
            <a:pPr marL="0" indent="0">
              <a:buFont typeface="Wingdings" panose="05000000000000000000" pitchFamily="2" charset="2"/>
              <a:buNone/>
            </a:pPr>
            <a:r>
              <a:rPr lang="en-US" altLang="en-US" sz="2400" b="1"/>
              <a:t>Path attributes length.</a:t>
            </a:r>
            <a:r>
              <a:rPr lang="en-US" altLang="en-US" sz="2400"/>
              <a:t> This 2-byte field defines the </a:t>
            </a:r>
            <a:r>
              <a:rPr lang="en-US" altLang="en-US" sz="2400">
                <a:solidFill>
                  <a:srgbClr val="FF0000"/>
                </a:solidFill>
              </a:rPr>
              <a:t>length of the next field. </a:t>
            </a:r>
          </a:p>
          <a:p>
            <a:pPr marL="0" indent="0">
              <a:buFont typeface="Wingdings" panose="05000000000000000000" pitchFamily="2" charset="2"/>
              <a:buNone/>
            </a:pPr>
            <a:r>
              <a:rPr lang="en-US" altLang="en-US" sz="2400" b="1"/>
              <a:t>Network layer reachability information (NLRI). </a:t>
            </a:r>
            <a:r>
              <a:rPr lang="en-US" altLang="en-US" sz="2400"/>
              <a:t>This field defines the network that is actually advertised by this message. It has </a:t>
            </a:r>
            <a:r>
              <a:rPr lang="en-US" altLang="en-US" sz="2400">
                <a:solidFill>
                  <a:srgbClr val="FF0000"/>
                </a:solidFill>
              </a:rPr>
              <a:t>a length field and an IP address </a:t>
            </a:r>
            <a:r>
              <a:rPr lang="en-US" altLang="en-US" sz="2400"/>
              <a:t>prefix. The length defines the number of bits in the prefix. The prefix defines the common part of the network address</a:t>
            </a:r>
          </a:p>
        </p:txBody>
      </p:sp>
    </p:spTree>
    <p:extLst>
      <p:ext uri="{BB962C8B-B14F-4D97-AF65-F5344CB8AC3E}">
        <p14:creationId xmlns:p14="http://schemas.microsoft.com/office/powerpoint/2010/main" val="41161729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ChangeArrowheads="1"/>
          </p:cNvSpPr>
          <p:nvPr/>
        </p:nvSpPr>
        <p:spPr bwMode="auto">
          <a:xfrm>
            <a:off x="685800" y="304800"/>
            <a:ext cx="27082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a:t>Keepalive message</a:t>
            </a:r>
          </a:p>
        </p:txBody>
      </p:sp>
      <p:pic>
        <p:nvPicPr>
          <p:cNvPr id="1761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96938"/>
            <a:ext cx="8120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5"/>
          <p:cNvSpPr>
            <a:spLocks noChangeArrowheads="1"/>
          </p:cNvSpPr>
          <p:nvPr/>
        </p:nvSpPr>
        <p:spPr bwMode="auto">
          <a:xfrm>
            <a:off x="228600" y="2533650"/>
            <a:ext cx="29337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a:t>Notification message</a:t>
            </a:r>
          </a:p>
        </p:txBody>
      </p:sp>
      <p:pic>
        <p:nvPicPr>
          <p:cNvPr id="1761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990975"/>
            <a:ext cx="8116888"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34" name="Rectangle 7"/>
          <p:cNvSpPr>
            <a:spLocks noChangeArrowheads="1"/>
          </p:cNvSpPr>
          <p:nvPr/>
        </p:nvSpPr>
        <p:spPr bwMode="auto">
          <a:xfrm>
            <a:off x="381000" y="2982913"/>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0"/>
              <a:t>A notification message is sent by a router whenever an </a:t>
            </a:r>
            <a:r>
              <a:rPr lang="en-US" altLang="en-US" sz="2400" b="0">
                <a:solidFill>
                  <a:srgbClr val="FF0000"/>
                </a:solidFill>
              </a:rPr>
              <a:t>error condition </a:t>
            </a:r>
            <a:r>
              <a:rPr lang="en-US" altLang="en-US" sz="2400" b="0"/>
              <a:t>is detected</a:t>
            </a:r>
            <a:r>
              <a:rPr lang="en-US" altLang="en-US" sz="2400" b="0" baseline="0"/>
              <a:t> </a:t>
            </a:r>
            <a:r>
              <a:rPr lang="en-US" altLang="en-US" sz="2400" b="0"/>
              <a:t>or a router wants to </a:t>
            </a:r>
            <a:r>
              <a:rPr lang="en-US" altLang="en-US" sz="2400" b="0">
                <a:solidFill>
                  <a:srgbClr val="FF0000"/>
                </a:solidFill>
              </a:rPr>
              <a:t>close the connection</a:t>
            </a:r>
          </a:p>
        </p:txBody>
      </p:sp>
    </p:spTree>
    <p:extLst>
      <p:ext uri="{BB962C8B-B14F-4D97-AF65-F5344CB8AC3E}">
        <p14:creationId xmlns:p14="http://schemas.microsoft.com/office/powerpoint/2010/main" val="341733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304800" y="381000"/>
            <a:ext cx="1827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i="1" baseline="0">
                <a:latin typeface="Times New Roman" panose="02020603050405020304" pitchFamily="18" charset="0"/>
              </a:rPr>
              <a:t>Default method</a:t>
            </a:r>
          </a:p>
        </p:txBody>
      </p:sp>
      <p:pic>
        <p:nvPicPr>
          <p:cNvPr id="389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781050"/>
            <a:ext cx="6462712"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TextBox 1"/>
          <p:cNvSpPr txBox="1">
            <a:spLocks noChangeArrowheads="1"/>
          </p:cNvSpPr>
          <p:nvPr/>
        </p:nvSpPr>
        <p:spPr bwMode="auto">
          <a:xfrm>
            <a:off x="533400" y="5105400"/>
            <a:ext cx="8229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0"/>
              <a:t>Host A have one entry called the default(normally defined as network address</a:t>
            </a:r>
            <a:r>
              <a:rPr lang="en-US" altLang="en-US"/>
              <a:t> (0.0.0.0</a:t>
            </a:r>
            <a:r>
              <a:rPr lang="en-US" altLang="en-US" b="0"/>
              <a:t>).</a:t>
            </a:r>
            <a:endParaRPr lang="en-IN" altLang="en-US" b="0"/>
          </a:p>
        </p:txBody>
      </p:sp>
    </p:spTree>
    <p:extLst>
      <p:ext uri="{BB962C8B-B14F-4D97-AF65-F5344CB8AC3E}">
        <p14:creationId xmlns:p14="http://schemas.microsoft.com/office/powerpoint/2010/main" val="185818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304800" y="381000"/>
            <a:ext cx="54514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latin typeface="Times New Roman" panose="02020603050405020304" pitchFamily="18" charset="0"/>
              </a:rPr>
              <a:t>Forwarding Process</a:t>
            </a:r>
          </a:p>
          <a:p>
            <a:r>
              <a:rPr lang="en-US" altLang="en-US" sz="2000" i="1" baseline="0">
                <a:latin typeface="Times New Roman" panose="02020603050405020304" pitchFamily="18" charset="0"/>
              </a:rPr>
              <a:t>Simplified forwarding module in classless address</a:t>
            </a:r>
          </a:p>
        </p:txBody>
      </p:sp>
      <p:pic>
        <p:nvPicPr>
          <p:cNvPr id="409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902700" cy="27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91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ChangeArrowheads="1"/>
          </p:cNvSpPr>
          <p:nvPr/>
        </p:nvSpPr>
        <p:spPr bwMode="auto">
          <a:xfrm>
            <a:off x="152400" y="5842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Make a routing table for router R1, using the configuration in Figure.</a:t>
            </a:r>
          </a:p>
        </p:txBody>
      </p:sp>
      <p:sp>
        <p:nvSpPr>
          <p:cNvPr id="43011" name="Text Box 10"/>
          <p:cNvSpPr txBox="1">
            <a:spLocks noChangeArrowheads="1"/>
          </p:cNvSpPr>
          <p:nvPr/>
        </p:nvSpPr>
        <p:spPr bwMode="auto">
          <a:xfrm>
            <a:off x="1143000" y="0"/>
            <a:ext cx="1689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a:t>
            </a:r>
          </a:p>
        </p:txBody>
      </p:sp>
      <p:pic>
        <p:nvPicPr>
          <p:cNvPr id="430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78438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65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1524000"/>
            <a:ext cx="4941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a:t>
            </a:r>
            <a:r>
              <a:rPr lang="en-US" altLang="en-US" sz="2000" i="1" baseline="0">
                <a:latin typeface="Times New Roman" panose="02020603050405020304" pitchFamily="18" charset="0"/>
              </a:rPr>
              <a:t>Routing table for router R1 in Figure</a:t>
            </a:r>
          </a:p>
        </p:txBody>
      </p:sp>
      <p:pic>
        <p:nvPicPr>
          <p:cNvPr id="450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952625"/>
            <a:ext cx="82359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01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a:xfrm>
            <a:off x="457200" y="122238"/>
            <a:ext cx="7543800" cy="106362"/>
          </a:xfrm>
        </p:spPr>
        <p:txBody>
          <a:bodyPr>
            <a:normAutofit fontScale="90000"/>
          </a:bodyPr>
          <a:lstStyle/>
          <a:p>
            <a:pPr eaLnBrk="1" hangingPunct="1"/>
            <a:endParaRPr lang="en-IN" altLang="en-US"/>
          </a:p>
        </p:txBody>
      </p:sp>
      <p:pic>
        <p:nvPicPr>
          <p:cNvPr id="48131"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533400"/>
            <a:ext cx="8229600" cy="5597525"/>
          </a:xfrm>
        </p:spPr>
      </p:pic>
      <p:sp>
        <p:nvSpPr>
          <p:cNvPr id="48132" name="Slide Number Placeholder 3"/>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AB7DAC0-0F24-4262-ABA6-1B46CF040902}" type="slidenum">
              <a:rPr lang="en-US" altLang="zh-TW" sz="1000" smtClean="0">
                <a:cs typeface="新細明體"/>
              </a:rPr>
              <a:pPr/>
              <a:t>16</a:t>
            </a:fld>
            <a:endParaRPr lang="en-US" altLang="zh-TW" sz="1000">
              <a:cs typeface="新細明體"/>
            </a:endParaRPr>
          </a:p>
        </p:txBody>
      </p:sp>
    </p:spTree>
    <p:extLst>
      <p:ext uri="{BB962C8B-B14F-4D97-AF65-F5344CB8AC3E}">
        <p14:creationId xmlns:p14="http://schemas.microsoft.com/office/powerpoint/2010/main" val="139120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fld id="{1D01F947-EB7B-4E03-A239-B1ACF5F616EE}" type="slidenum">
              <a:rPr lang="en-US" altLang="zh-TW" sz="1000" b="0" baseline="0" smtClean="0">
                <a:solidFill>
                  <a:srgbClr val="000000"/>
                </a:solidFill>
                <a:cs typeface="新細明體"/>
              </a:rPr>
              <a:pPr eaLnBrk="1" hangingPunct="1"/>
              <a:t>17</a:t>
            </a:fld>
            <a:endParaRPr lang="en-US" altLang="zh-TW" sz="1000" b="0" baseline="0">
              <a:solidFill>
                <a:srgbClr val="000000"/>
              </a:solidFill>
              <a:cs typeface="新細明體"/>
            </a:endParaRPr>
          </a:p>
        </p:txBody>
      </p:sp>
      <p:sp>
        <p:nvSpPr>
          <p:cNvPr id="49155" name="Rectangle 2"/>
          <p:cNvSpPr>
            <a:spLocks noGrp="1" noChangeArrowheads="1"/>
          </p:cNvSpPr>
          <p:nvPr>
            <p:ph type="title"/>
          </p:nvPr>
        </p:nvSpPr>
        <p:spPr/>
        <p:txBody>
          <a:bodyPr/>
          <a:lstStyle/>
          <a:p>
            <a:pPr eaLnBrk="1" hangingPunct="1"/>
            <a:r>
              <a:rPr lang="en-US" altLang="zh-TW"/>
              <a:t>Static route operation </a:t>
            </a:r>
            <a:endParaRPr lang="zh-TW" altLang="en-US"/>
          </a:p>
        </p:txBody>
      </p:sp>
      <p:sp>
        <p:nvSpPr>
          <p:cNvPr id="49156" name="Rectangle 3"/>
          <p:cNvSpPr>
            <a:spLocks noGrp="1" noChangeArrowheads="1"/>
          </p:cNvSpPr>
          <p:nvPr>
            <p:ph type="body" idx="1"/>
          </p:nvPr>
        </p:nvSpPr>
        <p:spPr>
          <a:xfrm>
            <a:off x="328613" y="1941513"/>
            <a:ext cx="8208962" cy="4656137"/>
          </a:xfrm>
        </p:spPr>
        <p:txBody>
          <a:bodyPr/>
          <a:lstStyle/>
          <a:p>
            <a:pPr eaLnBrk="1" hangingPunct="1"/>
            <a:r>
              <a:rPr lang="en-US" altLang="zh-TW" dirty="0"/>
              <a:t>Static route operations can be divided into these three parts: </a:t>
            </a:r>
          </a:p>
          <a:p>
            <a:pPr lvl="1" eaLnBrk="1" hangingPunct="1"/>
            <a:r>
              <a:rPr lang="en-US" altLang="zh-TW" dirty="0"/>
              <a:t>Network administrator configures the route </a:t>
            </a:r>
          </a:p>
          <a:p>
            <a:pPr lvl="1" eaLnBrk="1" hangingPunct="1"/>
            <a:r>
              <a:rPr lang="en-US" altLang="zh-TW" dirty="0"/>
              <a:t>Router installs the route in the routing table </a:t>
            </a:r>
          </a:p>
          <a:p>
            <a:pPr lvl="1" eaLnBrk="1" hangingPunct="1"/>
            <a:r>
              <a:rPr lang="en-US" altLang="zh-TW" dirty="0"/>
              <a:t>Packets are routed using the static route </a:t>
            </a:r>
          </a:p>
          <a:p>
            <a:pPr eaLnBrk="1" hangingPunct="1"/>
            <a:r>
              <a:rPr lang="en-US" altLang="zh-TW" dirty="0"/>
              <a:t>Since a static route is </a:t>
            </a:r>
            <a:r>
              <a:rPr lang="en-US" altLang="zh-TW" dirty="0">
                <a:solidFill>
                  <a:srgbClr val="0000FF"/>
                </a:solidFill>
              </a:rPr>
              <a:t>manually </a:t>
            </a:r>
            <a:r>
              <a:rPr lang="en-US" altLang="zh-TW" dirty="0"/>
              <a:t>configured, the administrator must configure the static route on the router using the </a:t>
            </a:r>
            <a:r>
              <a:rPr lang="en-US" altLang="zh-TW" b="1" dirty="0" err="1">
                <a:solidFill>
                  <a:srgbClr val="FF0000"/>
                </a:solidFill>
              </a:rPr>
              <a:t>ip</a:t>
            </a:r>
            <a:r>
              <a:rPr lang="en-US" altLang="zh-TW" b="1" dirty="0">
                <a:solidFill>
                  <a:srgbClr val="FF0000"/>
                </a:solidFill>
              </a:rPr>
              <a:t> route</a:t>
            </a:r>
            <a:r>
              <a:rPr lang="en-US" altLang="zh-TW" dirty="0"/>
              <a:t> command. </a:t>
            </a:r>
            <a:endParaRPr lang="zh-TW" altLang="en-US" dirty="0"/>
          </a:p>
        </p:txBody>
      </p:sp>
    </p:spTree>
    <p:extLst>
      <p:ext uri="{BB962C8B-B14F-4D97-AF65-F5344CB8AC3E}">
        <p14:creationId xmlns:p14="http://schemas.microsoft.com/office/powerpoint/2010/main" val="3190416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fld id="{7C90EB55-DE0D-40E1-A88F-E3CA202D5C8B}" type="slidenum">
              <a:rPr lang="en-US" altLang="zh-TW" sz="1000" b="0" baseline="0" smtClean="0">
                <a:solidFill>
                  <a:srgbClr val="000000"/>
                </a:solidFill>
                <a:cs typeface="新細明體"/>
              </a:rPr>
              <a:pPr eaLnBrk="1" hangingPunct="1"/>
              <a:t>18</a:t>
            </a:fld>
            <a:endParaRPr lang="en-US" altLang="zh-TW" sz="1000" b="0" baseline="0">
              <a:solidFill>
                <a:srgbClr val="000000"/>
              </a:solidFill>
              <a:cs typeface="新細明體"/>
            </a:endParaRPr>
          </a:p>
        </p:txBody>
      </p:sp>
      <p:sp>
        <p:nvSpPr>
          <p:cNvPr id="50179" name="Rectangle 4"/>
          <p:cNvSpPr>
            <a:spLocks noGrp="1" noChangeArrowheads="1"/>
          </p:cNvSpPr>
          <p:nvPr>
            <p:ph type="title"/>
          </p:nvPr>
        </p:nvSpPr>
        <p:spPr/>
        <p:txBody>
          <a:bodyPr/>
          <a:lstStyle/>
          <a:p>
            <a:pPr eaLnBrk="1" hangingPunct="1"/>
            <a:endParaRPr lang="zh-TW" altLang="en-US"/>
          </a:p>
        </p:txBody>
      </p:sp>
      <p:graphicFrame>
        <p:nvGraphicFramePr>
          <p:cNvPr id="50180" name="Object 3"/>
          <p:cNvGraphicFramePr>
            <a:graphicFrameLocks noGrp="1" noChangeAspect="1"/>
          </p:cNvGraphicFramePr>
          <p:nvPr>
            <p:ph idx="1"/>
          </p:nvPr>
        </p:nvGraphicFramePr>
        <p:xfrm>
          <a:off x="323850" y="692150"/>
          <a:ext cx="8640763" cy="5811838"/>
        </p:xfrm>
        <a:graphic>
          <a:graphicData uri="http://schemas.openxmlformats.org/presentationml/2006/ole">
            <mc:AlternateContent xmlns:mc="http://schemas.openxmlformats.org/markup-compatibility/2006">
              <mc:Choice xmlns:v="urn:schemas-microsoft-com:vml" Requires="v">
                <p:oleObj spid="_x0000_s1033" name="點陣圖影像" r:id="rId3" imgW="5819048" imgH="3914286" progId="Paint.Picture">
                  <p:embed/>
                </p:oleObj>
              </mc:Choice>
              <mc:Fallback>
                <p:oleObj name="點陣圖影像" r:id="rId3" imgW="5819048" imgH="3914286" progId="Paint.Picture">
                  <p:embed/>
                  <p:pic>
                    <p:nvPicPr>
                      <p:cNvPr id="5018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92150"/>
                        <a:ext cx="8640763" cy="581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2820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fld id="{FDEE8699-BF40-4991-BB9A-7974CFE8572A}" type="slidenum">
              <a:rPr lang="en-US" altLang="zh-TW" sz="1000" b="0" baseline="0" smtClean="0">
                <a:solidFill>
                  <a:srgbClr val="000000"/>
                </a:solidFill>
                <a:cs typeface="新細明體"/>
              </a:rPr>
              <a:pPr eaLnBrk="1" hangingPunct="1"/>
              <a:t>19</a:t>
            </a:fld>
            <a:endParaRPr lang="en-US" altLang="zh-TW" sz="1000" b="0" baseline="0">
              <a:solidFill>
                <a:srgbClr val="000000"/>
              </a:solidFill>
              <a:cs typeface="新細明體"/>
            </a:endParaRPr>
          </a:p>
        </p:txBody>
      </p:sp>
      <p:sp>
        <p:nvSpPr>
          <p:cNvPr id="51203" name="Rectangle 2"/>
          <p:cNvSpPr>
            <a:spLocks noGrp="1" noChangeArrowheads="1"/>
          </p:cNvSpPr>
          <p:nvPr>
            <p:ph type="title"/>
          </p:nvPr>
        </p:nvSpPr>
        <p:spPr/>
        <p:txBody>
          <a:bodyPr/>
          <a:lstStyle/>
          <a:p>
            <a:pPr eaLnBrk="1" hangingPunct="1"/>
            <a:r>
              <a:rPr lang="en-US" altLang="zh-TW"/>
              <a:t>Verifying static route configuration </a:t>
            </a:r>
            <a:endParaRPr lang="zh-TW" altLang="en-US"/>
          </a:p>
        </p:txBody>
      </p:sp>
      <p:sp>
        <p:nvSpPr>
          <p:cNvPr id="51204" name="Rectangle 3"/>
          <p:cNvSpPr>
            <a:spLocks noGrp="1" noChangeArrowheads="1"/>
          </p:cNvSpPr>
          <p:nvPr>
            <p:ph type="body" idx="1"/>
          </p:nvPr>
        </p:nvSpPr>
        <p:spPr/>
        <p:txBody>
          <a:bodyPr/>
          <a:lstStyle/>
          <a:p>
            <a:pPr eaLnBrk="1" hangingPunct="1"/>
            <a:r>
              <a:rPr lang="en-US" altLang="zh-TW" sz="2600"/>
              <a:t>Use the following steps to verify static route configuration:</a:t>
            </a:r>
          </a:p>
          <a:p>
            <a:pPr lvl="1" eaLnBrk="1" hangingPunct="1"/>
            <a:r>
              <a:rPr lang="en-US" altLang="zh-TW" sz="2200"/>
              <a:t>In privileged mode enter the command </a:t>
            </a:r>
            <a:r>
              <a:rPr lang="en-US" altLang="zh-TW" sz="2200" b="1">
                <a:solidFill>
                  <a:srgbClr val="FF0000"/>
                </a:solidFill>
              </a:rPr>
              <a:t>show running-config</a:t>
            </a:r>
            <a:r>
              <a:rPr lang="en-US" altLang="zh-TW" sz="2200"/>
              <a:t> to view the active configuration. </a:t>
            </a:r>
          </a:p>
          <a:p>
            <a:pPr lvl="1" eaLnBrk="1" hangingPunct="1"/>
            <a:r>
              <a:rPr lang="en-US" altLang="zh-TW" sz="2200"/>
              <a:t>Verify that the static route has been correctly entered. </a:t>
            </a:r>
          </a:p>
          <a:p>
            <a:pPr lvl="1" eaLnBrk="1" hangingPunct="1"/>
            <a:r>
              <a:rPr lang="en-US" altLang="zh-TW" sz="2200"/>
              <a:t>Enter the command </a:t>
            </a:r>
            <a:r>
              <a:rPr lang="en-US" altLang="zh-TW" sz="2200" b="1">
                <a:solidFill>
                  <a:srgbClr val="FF0000"/>
                </a:solidFill>
              </a:rPr>
              <a:t>show ip route</a:t>
            </a:r>
            <a:r>
              <a:rPr lang="en-US" altLang="zh-TW" sz="2200"/>
              <a:t>. </a:t>
            </a:r>
          </a:p>
          <a:p>
            <a:pPr lvl="1" eaLnBrk="1" hangingPunct="1"/>
            <a:r>
              <a:rPr lang="en-US" altLang="zh-TW" sz="2200"/>
              <a:t>Verify that the route that was configured is in the routing table. </a:t>
            </a:r>
            <a:endParaRPr lang="zh-TW" altLang="en-US" sz="2200"/>
          </a:p>
        </p:txBody>
      </p:sp>
    </p:spTree>
    <p:extLst>
      <p:ext uri="{BB962C8B-B14F-4D97-AF65-F5344CB8AC3E}">
        <p14:creationId xmlns:p14="http://schemas.microsoft.com/office/powerpoint/2010/main" val="61666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1066800"/>
          </a:xfrm>
        </p:spPr>
        <p:txBody>
          <a:bodyPr>
            <a:normAutofit/>
          </a:bodyPr>
          <a:lstStyle/>
          <a:p>
            <a:r>
              <a:rPr lang="en-US" b="1" dirty="0">
                <a:latin typeface="Times New Roman" pitchFamily="18" charset="0"/>
                <a:cs typeface="Times New Roman" pitchFamily="18" charset="0"/>
              </a:rPr>
              <a:t>UNIT –V Contents</a:t>
            </a:r>
          </a:p>
        </p:txBody>
      </p:sp>
      <p:sp>
        <p:nvSpPr>
          <p:cNvPr id="3" name="Content Placeholder 2"/>
          <p:cNvSpPr>
            <a:spLocks noGrp="1"/>
          </p:cNvSpPr>
          <p:nvPr>
            <p:ph idx="1"/>
          </p:nvPr>
        </p:nvSpPr>
        <p:spPr>
          <a:xfrm>
            <a:off x="533400" y="1219200"/>
            <a:ext cx="8229600" cy="5257800"/>
          </a:xfrm>
        </p:spPr>
        <p:txBody>
          <a:bodyPr>
            <a:normAutofit fontScale="92500" lnSpcReduction="10000"/>
          </a:bodyPr>
          <a:lstStyle/>
          <a:p>
            <a:pPr marL="0" indent="0">
              <a:buNone/>
            </a:pPr>
            <a:r>
              <a:rPr lang="en-US" dirty="0"/>
              <a:t>                                         </a:t>
            </a:r>
            <a:endParaRPr lang="en-US" sz="3500" b="1" dirty="0"/>
          </a:p>
          <a:p>
            <a:r>
              <a:rPr lang="en-US" dirty="0"/>
              <a:t>Delivery - Types ( Direct , Indirect)</a:t>
            </a:r>
          </a:p>
          <a:p>
            <a:r>
              <a:rPr lang="en-US" b="1" dirty="0"/>
              <a:t>Forwarding Techniques - </a:t>
            </a:r>
            <a:endParaRPr lang="en-US" dirty="0"/>
          </a:p>
          <a:p>
            <a:pPr>
              <a:buNone/>
            </a:pPr>
            <a:r>
              <a:rPr lang="en-US" dirty="0"/>
              <a:t>               - Next -hop method</a:t>
            </a:r>
          </a:p>
          <a:p>
            <a:pPr>
              <a:buNone/>
            </a:pPr>
            <a:r>
              <a:rPr lang="en-US" dirty="0"/>
              <a:t>               - Route Method</a:t>
            </a:r>
          </a:p>
          <a:p>
            <a:pPr>
              <a:buNone/>
            </a:pPr>
            <a:r>
              <a:rPr lang="en-US" dirty="0"/>
              <a:t>               - Network specific Method</a:t>
            </a:r>
          </a:p>
          <a:p>
            <a:pPr>
              <a:buNone/>
            </a:pPr>
            <a:r>
              <a:rPr lang="en-US" dirty="0"/>
              <a:t>               - Host specific Method</a:t>
            </a:r>
          </a:p>
          <a:p>
            <a:pPr>
              <a:buNone/>
            </a:pPr>
            <a:r>
              <a:rPr lang="en-US" dirty="0"/>
              <a:t>               - Default Method</a:t>
            </a:r>
          </a:p>
          <a:p>
            <a:r>
              <a:rPr lang="en-US" b="1" dirty="0"/>
              <a:t>Forwarding Process:</a:t>
            </a:r>
            <a:endParaRPr lang="en-US" dirty="0"/>
          </a:p>
          <a:p>
            <a:pPr>
              <a:buNone/>
            </a:pPr>
            <a:r>
              <a:rPr lang="en-US" dirty="0"/>
              <a:t>                Steps followed by  Router</a:t>
            </a:r>
          </a:p>
          <a:p>
            <a:endParaRPr lang="en-US" dirty="0"/>
          </a:p>
          <a:p>
            <a:pPr>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noChangeArrowheads="1"/>
          </p:cNvSpPr>
          <p:nvPr>
            <p:ph idx="1"/>
          </p:nvPr>
        </p:nvSpPr>
        <p:spPr>
          <a:xfrm>
            <a:off x="228600" y="533400"/>
            <a:ext cx="8229600" cy="5257800"/>
          </a:xfrm>
        </p:spPr>
        <p:txBody>
          <a:bodyPr/>
          <a:lstStyle/>
          <a:p>
            <a:pPr eaLnBrk="1" hangingPunct="1"/>
            <a:r>
              <a:rPr lang="en-US" altLang="en-US">
                <a:solidFill>
                  <a:srgbClr val="0000FF"/>
                </a:solidFill>
              </a:rPr>
              <a:t>Advantages</a:t>
            </a:r>
            <a:r>
              <a:rPr lang="en-US" altLang="en-US"/>
              <a:t> of </a:t>
            </a:r>
            <a:r>
              <a:rPr lang="en-US" altLang="en-US" b="1"/>
              <a:t>static routing</a:t>
            </a:r>
          </a:p>
          <a:p>
            <a:pPr lvl="1" indent="0" eaLnBrk="1" hangingPunct="1"/>
            <a:r>
              <a:rPr lang="en-US" altLang="en-US"/>
              <a:t>-It can backup multiple interfaces/networks on a router</a:t>
            </a:r>
          </a:p>
          <a:p>
            <a:pPr lvl="1" indent="0" eaLnBrk="1" hangingPunct="1"/>
            <a:r>
              <a:rPr lang="en-US" altLang="en-US"/>
              <a:t>-Easy to configure</a:t>
            </a:r>
          </a:p>
          <a:p>
            <a:pPr lvl="1" indent="0" eaLnBrk="1" hangingPunct="1"/>
            <a:r>
              <a:rPr lang="en-US" altLang="en-US"/>
              <a:t>-No extra resources are needed</a:t>
            </a:r>
          </a:p>
          <a:p>
            <a:pPr lvl="1" indent="0" eaLnBrk="1" hangingPunct="1"/>
            <a:r>
              <a:rPr lang="en-US" altLang="en-US"/>
              <a:t>-More secure</a:t>
            </a:r>
          </a:p>
          <a:p>
            <a:pPr eaLnBrk="1" hangingPunct="1"/>
            <a:r>
              <a:rPr lang="en-US" altLang="en-US">
                <a:solidFill>
                  <a:srgbClr val="0000FF"/>
                </a:solidFill>
              </a:rPr>
              <a:t>Disadvantages</a:t>
            </a:r>
            <a:r>
              <a:rPr lang="en-US" altLang="en-US"/>
              <a:t> of </a:t>
            </a:r>
            <a:r>
              <a:rPr lang="en-US" altLang="en-US" b="1"/>
              <a:t>static routing</a:t>
            </a:r>
          </a:p>
          <a:p>
            <a:pPr lvl="1" indent="0" eaLnBrk="1" hangingPunct="1"/>
            <a:r>
              <a:rPr lang="en-US" altLang="en-US"/>
              <a:t>-Network changes require manual reconfiguration </a:t>
            </a:r>
          </a:p>
          <a:p>
            <a:pPr lvl="1" indent="0" eaLnBrk="1" hangingPunct="1"/>
            <a:r>
              <a:rPr lang="en-US" altLang="en-US"/>
              <a:t>-Does not scale well in large topologies</a:t>
            </a:r>
          </a:p>
          <a:p>
            <a:endParaRPr lang="en-IN" altLang="en-US"/>
          </a:p>
        </p:txBody>
      </p:sp>
      <p:sp>
        <p:nvSpPr>
          <p:cNvPr id="52227" name="Slide Number Placeholder 3"/>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DD44B52-8A7A-4278-8F03-A62FC3B21872}" type="slidenum">
              <a:rPr lang="en-US" altLang="zh-TW" sz="1000" smtClean="0">
                <a:cs typeface="新細明體"/>
              </a:rPr>
              <a:pPr/>
              <a:t>20</a:t>
            </a:fld>
            <a:endParaRPr lang="en-US" altLang="zh-TW" sz="1000">
              <a:cs typeface="新細明體"/>
            </a:endParaRPr>
          </a:p>
        </p:txBody>
      </p:sp>
    </p:spTree>
    <p:extLst>
      <p:ext uri="{BB962C8B-B14F-4D97-AF65-F5344CB8AC3E}">
        <p14:creationId xmlns:p14="http://schemas.microsoft.com/office/powerpoint/2010/main" val="150035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a:xfrm>
            <a:off x="457200" y="122238"/>
            <a:ext cx="7543800" cy="868362"/>
          </a:xfrm>
        </p:spPr>
        <p:txBody>
          <a:bodyPr/>
          <a:lstStyle/>
          <a:p>
            <a:r>
              <a:rPr lang="en-US" altLang="en-US"/>
              <a:t>Dynamic Routing Table</a:t>
            </a:r>
            <a:endParaRPr lang="en-IN" altLang="en-US"/>
          </a:p>
        </p:txBody>
      </p:sp>
      <p:sp>
        <p:nvSpPr>
          <p:cNvPr id="53251" name="Content Placeholder 2"/>
          <p:cNvSpPr>
            <a:spLocks noGrp="1" noChangeArrowheads="1"/>
          </p:cNvSpPr>
          <p:nvPr>
            <p:ph idx="1"/>
          </p:nvPr>
        </p:nvSpPr>
        <p:spPr>
          <a:xfrm>
            <a:off x="457200" y="990600"/>
            <a:ext cx="8229600" cy="5140325"/>
          </a:xfrm>
        </p:spPr>
        <p:txBody>
          <a:bodyPr/>
          <a:lstStyle/>
          <a:p>
            <a:r>
              <a:rPr lang="en-US" altLang="en-US" sz="2400"/>
              <a:t>It is updated periodically by using one of the dynamic routing protocols such as RIP, OSPF or BGP.</a:t>
            </a:r>
          </a:p>
          <a:p>
            <a:r>
              <a:rPr lang="en-US" altLang="en-US" sz="2400"/>
              <a:t>Whenever there is a change in the internet, such as a </a:t>
            </a:r>
            <a:r>
              <a:rPr lang="en-US" altLang="en-US" sz="2400">
                <a:solidFill>
                  <a:srgbClr val="FF0000"/>
                </a:solidFill>
              </a:rPr>
              <a:t>shutdown of a router or breaking of a link</a:t>
            </a:r>
            <a:r>
              <a:rPr lang="en-US" altLang="en-US" sz="2400"/>
              <a:t>, the dynamic routing protocols update all the tables in the routers automatically</a:t>
            </a:r>
            <a:r>
              <a:rPr lang="en-US" altLang="en-US"/>
              <a:t>.</a:t>
            </a:r>
            <a:endParaRPr lang="en-US" altLang="en-US" sz="2400"/>
          </a:p>
          <a:p>
            <a:r>
              <a:rPr lang="en-US" altLang="en-US" sz="2400"/>
              <a:t>The routers in a big internet need to be updated dynamically for efficient delivery of the IP packets.</a:t>
            </a:r>
            <a:endParaRPr lang="en-IN" altLang="en-US" sz="2400"/>
          </a:p>
        </p:txBody>
      </p:sp>
      <p:sp>
        <p:nvSpPr>
          <p:cNvPr id="53252" name="Slide Number Placeholder 3"/>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CFDD1ED-E15F-4051-845C-18F944FA9F96}" type="slidenum">
              <a:rPr lang="en-US" altLang="zh-TW" sz="1000" smtClean="0">
                <a:cs typeface="新細明體"/>
              </a:rPr>
              <a:pPr/>
              <a:t>21</a:t>
            </a:fld>
            <a:endParaRPr lang="en-US" altLang="zh-TW" sz="1000">
              <a:cs typeface="新細明體"/>
            </a:endParaRPr>
          </a:p>
        </p:txBody>
      </p:sp>
    </p:spTree>
    <p:extLst>
      <p:ext uri="{BB962C8B-B14F-4D97-AF65-F5344CB8AC3E}">
        <p14:creationId xmlns:p14="http://schemas.microsoft.com/office/powerpoint/2010/main" val="17091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304800" y="230188"/>
            <a:ext cx="46180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Common fields in a routing table</a:t>
            </a:r>
          </a:p>
        </p:txBody>
      </p:sp>
      <p:pic>
        <p:nvPicPr>
          <p:cNvPr id="542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92150"/>
            <a:ext cx="8135938"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1752600"/>
            <a:ext cx="8915400" cy="6002338"/>
          </a:xfrm>
          <a:prstGeom prst="rect">
            <a:avLst/>
          </a:prstGeom>
          <a:noFill/>
        </p:spPr>
        <p:txBody>
          <a:bodyPr>
            <a:spAutoFit/>
          </a:bodyPr>
          <a:lstStyle/>
          <a:p>
            <a:pPr>
              <a:defRPr/>
            </a:pPr>
            <a:r>
              <a:rPr lang="en-US" dirty="0"/>
              <a:t>Flags</a:t>
            </a:r>
          </a:p>
          <a:p>
            <a:pPr marL="457200" indent="-457200">
              <a:buFont typeface="Arial" panose="020B0604020202020204" pitchFamily="34" charset="0"/>
              <a:buChar char="•"/>
              <a:defRPr/>
            </a:pPr>
            <a:r>
              <a:rPr lang="en-US" dirty="0"/>
              <a:t>U</a:t>
            </a:r>
            <a:r>
              <a:rPr lang="en-US" b="0" dirty="0"/>
              <a:t>(up): U flag indicated the router is up and running.</a:t>
            </a:r>
          </a:p>
          <a:p>
            <a:pPr marL="457200" indent="-457200">
              <a:buFont typeface="Arial" panose="020B0604020202020204" pitchFamily="34" charset="0"/>
              <a:buChar char="•"/>
              <a:defRPr/>
            </a:pPr>
            <a:r>
              <a:rPr lang="en-US" dirty="0"/>
              <a:t>G</a:t>
            </a:r>
            <a:r>
              <a:rPr lang="en-US" b="0" dirty="0"/>
              <a:t>(gateway): G flag means that the destination is in another network.</a:t>
            </a:r>
          </a:p>
          <a:p>
            <a:pPr marL="457200" indent="-457200">
              <a:buFont typeface="Arial" panose="020B0604020202020204" pitchFamily="34" charset="0"/>
              <a:buChar char="•"/>
              <a:defRPr/>
            </a:pPr>
            <a:r>
              <a:rPr lang="en-US" dirty="0"/>
              <a:t>H</a:t>
            </a:r>
            <a:r>
              <a:rPr lang="en-US" b="0" dirty="0"/>
              <a:t>(host-specific): H flag indicates that the entry in the network address is a host specific address.</a:t>
            </a:r>
          </a:p>
          <a:p>
            <a:pPr marL="457200" indent="-457200">
              <a:buFont typeface="Arial" panose="020B0604020202020204" pitchFamily="34" charset="0"/>
              <a:buChar char="•"/>
              <a:defRPr/>
            </a:pPr>
            <a:r>
              <a:rPr lang="en-US" dirty="0"/>
              <a:t>D</a:t>
            </a:r>
            <a:r>
              <a:rPr lang="en-US" b="0" dirty="0"/>
              <a:t>(added by redirection)</a:t>
            </a:r>
          </a:p>
          <a:p>
            <a:pPr marL="457200" indent="-457200">
              <a:buFont typeface="Arial" panose="020B0604020202020204" pitchFamily="34" charset="0"/>
              <a:buChar char="•"/>
              <a:defRPr/>
            </a:pPr>
            <a:r>
              <a:rPr lang="en-US" dirty="0"/>
              <a:t>M</a:t>
            </a:r>
            <a:r>
              <a:rPr lang="en-US" b="0" dirty="0"/>
              <a:t>(Modified by redirection)</a:t>
            </a:r>
          </a:p>
          <a:p>
            <a:pPr>
              <a:defRPr/>
            </a:pPr>
            <a:endParaRPr lang="en-US" b="0" dirty="0"/>
          </a:p>
          <a:p>
            <a:pPr>
              <a:defRPr/>
            </a:pPr>
            <a:r>
              <a:rPr lang="en-US" dirty="0"/>
              <a:t>Reference count</a:t>
            </a:r>
          </a:p>
          <a:p>
            <a:pPr>
              <a:defRPr/>
            </a:pPr>
            <a:r>
              <a:rPr lang="en-US" b="0" dirty="0"/>
              <a:t>This field gives the number of users of this route at the moment.</a:t>
            </a:r>
          </a:p>
          <a:p>
            <a:pPr>
              <a:defRPr/>
            </a:pPr>
            <a:endParaRPr lang="en-US" b="0" dirty="0"/>
          </a:p>
          <a:p>
            <a:pPr>
              <a:defRPr/>
            </a:pPr>
            <a:r>
              <a:rPr lang="en-US" dirty="0"/>
              <a:t>Use</a:t>
            </a:r>
          </a:p>
          <a:p>
            <a:pPr>
              <a:defRPr/>
            </a:pPr>
            <a:r>
              <a:rPr lang="en-US" b="0" dirty="0"/>
              <a:t>This field shows the number of packets transmitted through this router for the corresponding destination.</a:t>
            </a:r>
          </a:p>
          <a:p>
            <a:pPr>
              <a:defRPr/>
            </a:pPr>
            <a:endParaRPr lang="en-US" b="0" dirty="0"/>
          </a:p>
          <a:p>
            <a:pPr>
              <a:defRPr/>
            </a:pPr>
            <a:endParaRPr lang="en-US" b="0" dirty="0"/>
          </a:p>
          <a:p>
            <a:pPr marL="514350" indent="-514350">
              <a:buFontTx/>
              <a:buAutoNum type="alphaLcPeriod"/>
              <a:defRPr/>
            </a:pPr>
            <a:endParaRPr lang="en-US" b="0" dirty="0"/>
          </a:p>
          <a:p>
            <a:pPr>
              <a:defRPr/>
            </a:pPr>
            <a:endParaRPr lang="en-IN" b="0" dirty="0"/>
          </a:p>
        </p:txBody>
      </p:sp>
    </p:spTree>
    <p:extLst>
      <p:ext uri="{BB962C8B-B14F-4D97-AF65-F5344CB8AC3E}">
        <p14:creationId xmlns:p14="http://schemas.microsoft.com/office/powerpoint/2010/main" val="1113358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22.</a:t>
            </a:r>
            <a:fld id="{81DEBA4D-1895-4530-BD52-1E0FB50DA747}" type="slidenum">
              <a:rPr lang="en-US" altLang="en-US"/>
              <a:pPr/>
              <a:t>23</a:t>
            </a:fld>
            <a:endParaRPr lang="en-US" altLang="en-US"/>
          </a:p>
        </p:txBody>
      </p:sp>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900" name="Text Box 4"/>
          <p:cNvSpPr txBox="1">
            <a:spLocks noChangeArrowheads="1"/>
          </p:cNvSpPr>
          <p:nvPr/>
        </p:nvSpPr>
        <p:spPr bwMode="auto">
          <a:xfrm>
            <a:off x="304800" y="381000"/>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22.12  </a:t>
            </a:r>
            <a:r>
              <a:rPr lang="en-US" altLang="en-US" sz="2000" i="1" baseline="0">
                <a:latin typeface="Times New Roman" panose="02020603050405020304" pitchFamily="18" charset="0"/>
              </a:rPr>
              <a:t>Autonomous systems</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04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447800"/>
            <a:ext cx="7011987"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46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22.</a:t>
            </a:r>
            <a:fld id="{9C851301-87AA-44C9-B43D-808B8460490F}" type="slidenum">
              <a:rPr lang="en-US" altLang="en-US"/>
              <a:pPr/>
              <a:t>24</a:t>
            </a:fld>
            <a:endParaRPr lang="en-US" altLang="en-US"/>
          </a:p>
        </p:txBody>
      </p:sp>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8" name="Text Box 4"/>
          <p:cNvSpPr txBox="1">
            <a:spLocks noChangeArrowheads="1"/>
          </p:cNvSpPr>
          <p:nvPr/>
        </p:nvSpPr>
        <p:spPr bwMode="auto">
          <a:xfrm>
            <a:off x="304800" y="381000"/>
            <a:ext cx="466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22.13  </a:t>
            </a:r>
            <a:r>
              <a:rPr lang="en-US" altLang="en-US" sz="2000" i="1" baseline="0">
                <a:latin typeface="Times New Roman" panose="02020603050405020304" pitchFamily="18" charset="0"/>
              </a:rPr>
              <a:t>Popular routing protocols</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069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38" y="2030413"/>
            <a:ext cx="6837362"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92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a:xfrm>
            <a:off x="457200" y="122238"/>
            <a:ext cx="7543800" cy="639762"/>
          </a:xfrm>
        </p:spPr>
        <p:txBody>
          <a:bodyPr>
            <a:normAutofit fontScale="90000"/>
          </a:bodyPr>
          <a:lstStyle/>
          <a:p>
            <a:r>
              <a:rPr lang="en-US" altLang="en-US"/>
              <a:t>Distance vector routing</a:t>
            </a:r>
            <a:endParaRPr lang="en-IN" altLang="en-US"/>
          </a:p>
        </p:txBody>
      </p:sp>
      <p:sp>
        <p:nvSpPr>
          <p:cNvPr id="3" name="Content Placeholder 2"/>
          <p:cNvSpPr>
            <a:spLocks noGrp="1"/>
          </p:cNvSpPr>
          <p:nvPr>
            <p:ph idx="1"/>
          </p:nvPr>
        </p:nvSpPr>
        <p:spPr>
          <a:xfrm>
            <a:off x="649288" y="1447800"/>
            <a:ext cx="8001000" cy="3657600"/>
          </a:xfrm>
        </p:spPr>
        <p:txBody>
          <a:bodyPr/>
          <a:lstStyle/>
          <a:p>
            <a:pPr>
              <a:defRPr/>
            </a:pPr>
            <a:r>
              <a:rPr lang="en-US" dirty="0">
                <a:cs typeface="+mn-cs"/>
              </a:rPr>
              <a:t>The least –cost route between any 2 nodes is the route with minimum distance.</a:t>
            </a:r>
          </a:p>
          <a:p>
            <a:pPr marL="0" indent="0">
              <a:buFont typeface="Wingdings" panose="05000000000000000000" pitchFamily="2" charset="2"/>
              <a:buNone/>
              <a:defRPr/>
            </a:pPr>
            <a:endParaRPr lang="en-US" dirty="0">
              <a:cs typeface="+mn-cs"/>
            </a:endParaRPr>
          </a:p>
          <a:p>
            <a:pPr>
              <a:defRPr/>
            </a:pPr>
            <a:r>
              <a:rPr lang="en-US" dirty="0">
                <a:cs typeface="+mn-cs"/>
              </a:rPr>
              <a:t>Initialization</a:t>
            </a:r>
          </a:p>
          <a:p>
            <a:pPr>
              <a:defRPr/>
            </a:pPr>
            <a:r>
              <a:rPr lang="en-US" dirty="0">
                <a:cs typeface="+mn-cs"/>
              </a:rPr>
              <a:t>Sharing</a:t>
            </a:r>
          </a:p>
          <a:p>
            <a:pPr>
              <a:defRPr/>
            </a:pPr>
            <a:r>
              <a:rPr lang="en-US" dirty="0">
                <a:cs typeface="+mn-cs"/>
              </a:rPr>
              <a:t>Updating</a:t>
            </a:r>
            <a:endParaRPr lang="en-IN" dirty="0">
              <a:cs typeface="+mn-cs"/>
            </a:endParaRPr>
          </a:p>
        </p:txBody>
      </p:sp>
      <p:sp>
        <p:nvSpPr>
          <p:cNvPr id="64516" name="Slide Number Placeholder 3"/>
          <p:cNvSpPr>
            <a:spLocks noGrp="1"/>
          </p:cNvSpPr>
          <p:nvPr>
            <p:ph type="sldNum" sz="quarter" idx="12"/>
          </p:nvPr>
        </p:nvSpPr>
        <p:spPr>
          <a:noFill/>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9FE52CD-45FB-4168-9D33-BAB3E5D7968A}" type="slidenum">
              <a:rPr lang="en-US" altLang="zh-TW" sz="1000" smtClean="0">
                <a:cs typeface="新細明體"/>
              </a:rPr>
              <a:pPr/>
              <a:t>25</a:t>
            </a:fld>
            <a:endParaRPr lang="en-US" altLang="zh-TW" sz="1000">
              <a:cs typeface="新細明體"/>
            </a:endParaRPr>
          </a:p>
        </p:txBody>
      </p:sp>
    </p:spTree>
    <p:extLst>
      <p:ext uri="{BB962C8B-B14F-4D97-AF65-F5344CB8AC3E}">
        <p14:creationId xmlns:p14="http://schemas.microsoft.com/office/powerpoint/2010/main" val="4146405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304800" y="381000"/>
            <a:ext cx="4276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Distance vector routing tables</a:t>
            </a:r>
          </a:p>
        </p:txBody>
      </p:sp>
      <p:pic>
        <p:nvPicPr>
          <p:cNvPr id="655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066800"/>
            <a:ext cx="8145462"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11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88" name="Text Box 4"/>
          <p:cNvSpPr txBox="1">
            <a:spLocks noChangeArrowheads="1"/>
          </p:cNvSpPr>
          <p:nvPr/>
        </p:nvSpPr>
        <p:spPr bwMode="auto">
          <a:xfrm>
            <a:off x="304800" y="381000"/>
            <a:ext cx="61991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Initialization of tables in distance vector routing</a:t>
            </a:r>
          </a:p>
        </p:txBody>
      </p:sp>
      <p:pic>
        <p:nvPicPr>
          <p:cNvPr id="675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463675"/>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40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11"/>
          <p:cNvSpPr>
            <a:spLocks noChangeArrowheads="1"/>
          </p:cNvSpPr>
          <p:nvPr/>
        </p:nvSpPr>
        <p:spPr bwMode="auto">
          <a:xfrm>
            <a:off x="457200" y="609600"/>
            <a:ext cx="8382000" cy="5632450"/>
          </a:xfrm>
          <a:prstGeom prst="rect">
            <a:avLst/>
          </a:prstGeom>
          <a:solidFill>
            <a:schemeClr val="bg1"/>
          </a:solidFill>
          <a:ln>
            <a:noFill/>
          </a:ln>
          <a:effec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sz="2800" baseline="0" dirty="0"/>
              <a:t>Sharing</a:t>
            </a:r>
          </a:p>
          <a:p>
            <a:pPr>
              <a:defRPr/>
            </a:pPr>
            <a:r>
              <a:rPr lang="en-US" altLang="en-US" sz="2800" b="0" baseline="0" dirty="0"/>
              <a:t> </a:t>
            </a:r>
            <a:r>
              <a:rPr lang="en-US" altLang="en-US" sz="2400" b="0" baseline="0" dirty="0"/>
              <a:t>In distance vector routing, each node shares its routing table with its immediate neighbors periodically and when there is a change.</a:t>
            </a:r>
          </a:p>
          <a:p>
            <a:pPr>
              <a:defRPr/>
            </a:pPr>
            <a:endParaRPr lang="en-US" altLang="en-US" sz="2800" b="0" baseline="0" dirty="0"/>
          </a:p>
          <a:p>
            <a:pPr>
              <a:defRPr/>
            </a:pPr>
            <a:r>
              <a:rPr lang="en-US" altLang="en-US" sz="2800" baseline="0" dirty="0"/>
              <a:t>Updating</a:t>
            </a:r>
          </a:p>
          <a:p>
            <a:pPr marL="457200" indent="-457200">
              <a:buFontTx/>
              <a:buAutoNum type="arabicPeriod"/>
              <a:defRPr/>
            </a:pPr>
            <a:r>
              <a:rPr lang="en-US" altLang="en-US" sz="2400" b="0" baseline="0" dirty="0"/>
              <a:t>The receiving node needs to add the cost between itself and sending node to each value in the 2</a:t>
            </a:r>
            <a:r>
              <a:rPr lang="en-US" altLang="en-US" sz="2400" b="0" baseline="30000" dirty="0"/>
              <a:t>nd</a:t>
            </a:r>
            <a:r>
              <a:rPr lang="en-US" altLang="en-US" sz="2400" b="0" baseline="0" dirty="0"/>
              <a:t> column.</a:t>
            </a:r>
          </a:p>
          <a:p>
            <a:pPr marL="514350" indent="-514350">
              <a:buFontTx/>
              <a:buAutoNum type="arabicPeriod"/>
              <a:defRPr/>
            </a:pPr>
            <a:r>
              <a:rPr lang="en-US" altLang="en-US" sz="2400" b="0" baseline="0" dirty="0"/>
              <a:t>The receiving node needs to add the name of the sending node to each row as the 3</a:t>
            </a:r>
            <a:r>
              <a:rPr lang="en-US" altLang="en-US" sz="2400" b="0" baseline="30000" dirty="0"/>
              <a:t>rd</a:t>
            </a:r>
            <a:r>
              <a:rPr lang="en-US" altLang="en-US" sz="2400" b="0" baseline="0" dirty="0"/>
              <a:t> column.</a:t>
            </a:r>
          </a:p>
          <a:p>
            <a:pPr marL="514350" indent="-514350">
              <a:buFontTx/>
              <a:buAutoNum type="arabicPeriod"/>
              <a:defRPr/>
            </a:pPr>
            <a:r>
              <a:rPr lang="en-US" altLang="en-US" sz="2400" b="0" baseline="0" dirty="0"/>
              <a:t>The receiving node needs to compare each row of its old table with the corresponding row of the modified version of the received table.</a:t>
            </a:r>
          </a:p>
          <a:p>
            <a:pPr>
              <a:defRPr/>
            </a:pPr>
            <a:endParaRPr lang="en-US" altLang="en-US" baseline="0" dirty="0"/>
          </a:p>
        </p:txBody>
      </p:sp>
    </p:spTree>
    <p:extLst>
      <p:ext uri="{BB962C8B-B14F-4D97-AF65-F5344CB8AC3E}">
        <p14:creationId xmlns:p14="http://schemas.microsoft.com/office/powerpoint/2010/main" val="205507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6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684" name="Text Box 4"/>
          <p:cNvSpPr txBox="1">
            <a:spLocks noChangeArrowheads="1"/>
          </p:cNvSpPr>
          <p:nvPr/>
        </p:nvSpPr>
        <p:spPr bwMode="auto">
          <a:xfrm>
            <a:off x="304800" y="381000"/>
            <a:ext cx="4867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a:t>
            </a:r>
            <a:r>
              <a:rPr lang="en-US" altLang="en-US" sz="2000" i="1" baseline="0">
                <a:latin typeface="Times New Roman" panose="02020603050405020304" pitchFamily="18" charset="0"/>
              </a:rPr>
              <a:t>Updating in distance vector routing</a:t>
            </a:r>
          </a:p>
        </p:txBody>
      </p:sp>
      <p:pic>
        <p:nvPicPr>
          <p:cNvPr id="716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6207125" cy="36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65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b="1" dirty="0"/>
          </a:p>
        </p:txBody>
      </p:sp>
      <p:sp>
        <p:nvSpPr>
          <p:cNvPr id="6" name="Content Placeholder 5"/>
          <p:cNvSpPr>
            <a:spLocks noGrp="1"/>
          </p:cNvSpPr>
          <p:nvPr>
            <p:ph idx="1"/>
          </p:nvPr>
        </p:nvSpPr>
        <p:spPr>
          <a:xfrm>
            <a:off x="457200" y="1257299"/>
            <a:ext cx="8229600" cy="4868864"/>
          </a:xfrm>
        </p:spPr>
        <p:txBody>
          <a:bodyPr/>
          <a:lstStyle/>
          <a:p>
            <a:r>
              <a:rPr lang="en-US" b="1" dirty="0"/>
              <a:t>Routing</a:t>
            </a:r>
            <a:endParaRPr lang="en-US" dirty="0"/>
          </a:p>
          <a:p>
            <a:pPr>
              <a:buNone/>
            </a:pPr>
            <a:r>
              <a:rPr lang="en-US" dirty="0"/>
              <a:t>       -Routing Table contents</a:t>
            </a:r>
          </a:p>
          <a:p>
            <a:pPr>
              <a:buNone/>
            </a:pPr>
            <a:r>
              <a:rPr lang="en-US" dirty="0"/>
              <a:t>       -Types of Routing - Static &amp; Dynamic </a:t>
            </a:r>
          </a:p>
          <a:p>
            <a:pPr>
              <a:buNone/>
            </a:pPr>
            <a:r>
              <a:rPr lang="en-US" dirty="0"/>
              <a:t>         ( including  tables).</a:t>
            </a:r>
          </a:p>
          <a:p>
            <a:r>
              <a:rPr lang="en-US" b="1" dirty="0"/>
              <a:t>Autonomous system</a:t>
            </a:r>
            <a:endParaRPr lang="en-US" dirty="0"/>
          </a:p>
          <a:p>
            <a:r>
              <a:rPr lang="en-US" dirty="0" err="1"/>
              <a:t>Intradomain</a:t>
            </a:r>
            <a:r>
              <a:rPr lang="en-US" dirty="0"/>
              <a:t>  &amp;  </a:t>
            </a:r>
            <a:r>
              <a:rPr lang="en-US" dirty="0" err="1"/>
              <a:t>Interdomain</a:t>
            </a:r>
            <a:r>
              <a:rPr lang="en-US" dirty="0"/>
              <a:t> routing </a:t>
            </a:r>
          </a:p>
          <a:p>
            <a:endParaRPr lang="en-IN"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a:xfrm>
            <a:off x="628650" y="274638"/>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LINK STATE ROUTING</a:t>
            </a:r>
            <a:br>
              <a:rPr lang="en-US" altLang="en-US"/>
            </a:br>
            <a:endParaRPr lang="en-US" altLang="en-US"/>
          </a:p>
        </p:txBody>
      </p:sp>
      <p:sp>
        <p:nvSpPr>
          <p:cNvPr id="3" name="Content Placeholder 2"/>
          <p:cNvSpPr>
            <a:spLocks noGrp="1"/>
          </p:cNvSpPr>
          <p:nvPr>
            <p:ph idx="1"/>
          </p:nvPr>
        </p:nvSpPr>
        <p:spPr>
          <a:xfrm>
            <a:off x="228600" y="990600"/>
            <a:ext cx="8686800" cy="5867400"/>
          </a:xfrm>
        </p:spPr>
        <p:txBody>
          <a:bodyPr/>
          <a:lstStyle/>
          <a:p>
            <a:pPr>
              <a:defRPr/>
            </a:pPr>
            <a:r>
              <a:rPr lang="en-US" altLang="zh-TW" dirty="0">
                <a:latin typeface="Arial Unicode MS" pitchFamily="34" charset="-128"/>
                <a:ea typeface="新細明體" panose="02020500000000000000" pitchFamily="18" charset="-120"/>
              </a:rPr>
              <a:t>Link state routing has a different philosophy from that of distance vector routing.</a:t>
            </a:r>
          </a:p>
          <a:p>
            <a:pPr>
              <a:defRPr/>
            </a:pPr>
            <a:r>
              <a:rPr lang="en-US" altLang="zh-TW" dirty="0">
                <a:latin typeface="Arial Unicode MS" pitchFamily="34" charset="-128"/>
                <a:ea typeface="新細明體" panose="02020500000000000000" pitchFamily="18" charset="-120"/>
              </a:rPr>
              <a:t> In link state routing, if each node in the domain has the entire topology of the domain</a:t>
            </a:r>
            <a:r>
              <a:rPr lang="en-US" altLang="zh-TW" dirty="0">
                <a:latin typeface="Arial" panose="020B0604020202020204" pitchFamily="34" charset="0"/>
                <a:ea typeface="新細明體" panose="02020500000000000000" pitchFamily="18" charset="-120"/>
              </a:rPr>
              <a:t>—</a:t>
            </a:r>
            <a:r>
              <a:rPr lang="en-US" altLang="zh-TW" dirty="0">
                <a:latin typeface="Arial Unicode MS" pitchFamily="34" charset="-128"/>
                <a:ea typeface="新細明體" panose="02020500000000000000" pitchFamily="18" charset="-120"/>
              </a:rPr>
              <a:t>the list of nodes and links, how they are connected including the </a:t>
            </a:r>
          </a:p>
          <a:p>
            <a:pPr marL="514350" indent="-514350">
              <a:buFont typeface="+mj-lt"/>
              <a:buAutoNum type="arabicPeriod"/>
              <a:defRPr/>
            </a:pPr>
            <a:r>
              <a:rPr lang="en-US" altLang="zh-TW" dirty="0">
                <a:latin typeface="Arial Unicode MS" pitchFamily="34" charset="-128"/>
                <a:ea typeface="新細明體" panose="02020500000000000000" pitchFamily="18" charset="-120"/>
              </a:rPr>
              <a:t>Type</a:t>
            </a:r>
          </a:p>
          <a:p>
            <a:pPr marL="514350" indent="-514350">
              <a:buFont typeface="+mj-lt"/>
              <a:buAutoNum type="arabicPeriod"/>
              <a:defRPr/>
            </a:pPr>
            <a:r>
              <a:rPr lang="en-US" altLang="zh-TW" dirty="0">
                <a:latin typeface="Arial Unicode MS" pitchFamily="34" charset="-128"/>
                <a:ea typeface="新細明體" panose="02020500000000000000" pitchFamily="18" charset="-120"/>
              </a:rPr>
              <a:t>Cost (metric)</a:t>
            </a:r>
          </a:p>
          <a:p>
            <a:pPr marL="514350" indent="-514350">
              <a:buFont typeface="+mj-lt"/>
              <a:buAutoNum type="arabicPeriod"/>
              <a:defRPr/>
            </a:pPr>
            <a:r>
              <a:rPr lang="en-US" altLang="zh-TW" dirty="0">
                <a:latin typeface="Arial Unicode MS" pitchFamily="34" charset="-128"/>
                <a:ea typeface="新細明體" panose="02020500000000000000" pitchFamily="18" charset="-120"/>
              </a:rPr>
              <a:t> The condition of the links (up or down)</a:t>
            </a:r>
            <a:r>
              <a:rPr lang="en-US" altLang="zh-TW" dirty="0">
                <a:latin typeface="Arial" panose="020B0604020202020204" pitchFamily="34" charset="0"/>
                <a:ea typeface="新細明體" panose="02020500000000000000" pitchFamily="18" charset="-120"/>
              </a:rPr>
              <a:t>—</a:t>
            </a:r>
            <a:r>
              <a:rPr lang="en-US" altLang="zh-TW" dirty="0">
                <a:latin typeface="Arial Unicode MS" pitchFamily="34" charset="-128"/>
                <a:ea typeface="新細明體" panose="02020500000000000000" pitchFamily="18" charset="-120"/>
              </a:rPr>
              <a:t>the node can use the </a:t>
            </a:r>
            <a:r>
              <a:rPr lang="en-US" altLang="zh-TW" dirty="0" err="1">
                <a:latin typeface="Arial Unicode MS" pitchFamily="34" charset="-128"/>
                <a:ea typeface="新細明體" panose="02020500000000000000" pitchFamily="18" charset="-120"/>
              </a:rPr>
              <a:t>Dijkstra</a:t>
            </a:r>
            <a:r>
              <a:rPr lang="en-US" altLang="zh-TW" dirty="0">
                <a:latin typeface="Arial Unicode MS" pitchFamily="34" charset="-128"/>
                <a:ea typeface="新細明體" panose="02020500000000000000" pitchFamily="18" charset="-120"/>
              </a:rPr>
              <a:t> algorithm to build a routing table.</a:t>
            </a:r>
          </a:p>
          <a:p>
            <a:pPr>
              <a:defRPr/>
            </a:pPr>
            <a:endParaRPr lang="en-US" dirty="0"/>
          </a:p>
        </p:txBody>
      </p:sp>
    </p:spTree>
    <p:extLst>
      <p:ext uri="{BB962C8B-B14F-4D97-AF65-F5344CB8AC3E}">
        <p14:creationId xmlns:p14="http://schemas.microsoft.com/office/powerpoint/2010/main" val="255393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i="1">
                <a:latin typeface="Times New Roman" panose="02020603050405020304" pitchFamily="18" charset="0"/>
              </a:rPr>
              <a:t>Concept of Link state routing</a:t>
            </a:r>
            <a:endParaRPr lang="en-US" altLang="en-US" sz="3200"/>
          </a:p>
        </p:txBody>
      </p:sp>
      <p:pic>
        <p:nvPicPr>
          <p:cNvPr id="9011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713" y="990600"/>
            <a:ext cx="5616575" cy="51863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332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3600" i="1">
                <a:latin typeface="Times New Roman" panose="02020603050405020304" pitchFamily="18" charset="0"/>
              </a:rPr>
              <a:t>Link state knowledge</a:t>
            </a:r>
            <a:endParaRPr lang="en-US" altLang="en-US" sz="3600"/>
          </a:p>
        </p:txBody>
      </p:sp>
      <p:pic>
        <p:nvPicPr>
          <p:cNvPr id="91139"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174875"/>
            <a:ext cx="7886700" cy="29702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56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bwMode="auto">
          <a:xfrm>
            <a:off x="628650" y="365125"/>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3600" i="1">
                <a:latin typeface="Times New Roman" panose="02020603050405020304" pitchFamily="18" charset="0"/>
              </a:rPr>
              <a:t>Dijkstra algorithm</a:t>
            </a:r>
            <a:br>
              <a:rPr lang="en-US" altLang="en-US" i="1">
                <a:latin typeface="Times New Roman" panose="02020603050405020304" pitchFamily="18" charset="0"/>
              </a:rPr>
            </a:br>
            <a:endParaRPr lang="en-US" altLang="en-US"/>
          </a:p>
        </p:txBody>
      </p:sp>
      <p:pic>
        <p:nvPicPr>
          <p:cNvPr id="92163"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863" y="1066800"/>
            <a:ext cx="5248275" cy="5110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725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2400" i="1">
                <a:latin typeface="Times New Roman" panose="02020603050405020304" pitchFamily="18" charset="0"/>
              </a:rPr>
              <a:t>Example of formation of shortest path tree</a:t>
            </a:r>
            <a:br>
              <a:rPr lang="en-US" altLang="en-US" i="1">
                <a:latin typeface="Times New Roman" panose="02020603050405020304" pitchFamily="18" charset="0"/>
              </a:rPr>
            </a:br>
            <a:endParaRPr lang="en-US" altLang="en-US"/>
          </a:p>
        </p:txBody>
      </p:sp>
      <p:pic>
        <p:nvPicPr>
          <p:cNvPr id="9318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610600" cy="5562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03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628650" y="365125"/>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Routing table for node A</a:t>
            </a:r>
            <a:br>
              <a:rPr lang="en-US" altLang="en-US" i="1">
                <a:latin typeface="Times New Roman" panose="02020603050405020304" pitchFamily="18" charset="0"/>
              </a:rPr>
            </a:br>
            <a:endParaRPr lang="en-US" altLang="en-US"/>
          </a:p>
        </p:txBody>
      </p:sp>
      <p:pic>
        <p:nvPicPr>
          <p:cNvPr id="94211"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62150"/>
            <a:ext cx="5791200" cy="35480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353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628650" y="365125"/>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solidFill>
                  <a:schemeClr val="tx1"/>
                </a:solidFill>
                <a:ea typeface="新細明體"/>
                <a:cs typeface="新細明體"/>
              </a:rPr>
              <a:t>Building Routing Tables</a:t>
            </a:r>
            <a:endParaRPr lang="en-US" altLang="en-US">
              <a:solidFill>
                <a:schemeClr val="tx1"/>
              </a:solidFill>
            </a:endParaRPr>
          </a:p>
        </p:txBody>
      </p:sp>
      <p:sp>
        <p:nvSpPr>
          <p:cNvPr id="95235" name="Content Placeholder 2"/>
          <p:cNvSpPr>
            <a:spLocks noGrp="1"/>
          </p:cNvSpPr>
          <p:nvPr>
            <p:ph idx="1"/>
          </p:nvPr>
        </p:nvSpPr>
        <p:spPr bwMode="auto">
          <a:xfrm>
            <a:off x="381000" y="1295400"/>
            <a:ext cx="85344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a:ea typeface="新細明體"/>
                <a:cs typeface="新細明體"/>
              </a:rPr>
              <a:t>Creation of the states of the links by each node, called the </a:t>
            </a:r>
            <a:r>
              <a:rPr lang="en-US" altLang="zh-TW">
                <a:solidFill>
                  <a:srgbClr val="FF0000"/>
                </a:solidFill>
                <a:ea typeface="新細明體"/>
                <a:cs typeface="新細明體"/>
              </a:rPr>
              <a:t>link state packets </a:t>
            </a:r>
            <a:r>
              <a:rPr lang="en-US" altLang="zh-TW">
                <a:ea typeface="新細明體"/>
                <a:cs typeface="新細明體"/>
              </a:rPr>
              <a:t>(LSP)</a:t>
            </a:r>
          </a:p>
          <a:p>
            <a:pPr eaLnBrk="1" hangingPunct="1"/>
            <a:r>
              <a:rPr lang="en-US" altLang="zh-TW">
                <a:ea typeface="新細明體"/>
                <a:cs typeface="新細明體"/>
              </a:rPr>
              <a:t>Distribution of LSPs to every other routers, called </a:t>
            </a:r>
            <a:r>
              <a:rPr lang="en-US" altLang="zh-TW">
                <a:solidFill>
                  <a:srgbClr val="FF0000"/>
                </a:solidFill>
                <a:ea typeface="新細明體"/>
                <a:cs typeface="新細明體"/>
              </a:rPr>
              <a:t>flooding</a:t>
            </a:r>
            <a:r>
              <a:rPr lang="en-US" altLang="zh-TW">
                <a:ea typeface="新細明體"/>
                <a:cs typeface="新細明體"/>
              </a:rPr>
              <a:t> (efficiently)</a:t>
            </a:r>
          </a:p>
          <a:p>
            <a:pPr eaLnBrk="1" hangingPunct="1"/>
            <a:r>
              <a:rPr lang="en-US" altLang="zh-TW">
                <a:ea typeface="新細明體"/>
                <a:cs typeface="新細明體"/>
              </a:rPr>
              <a:t>Formation of a shortest path tree for each node</a:t>
            </a:r>
          </a:p>
          <a:p>
            <a:pPr eaLnBrk="1" hangingPunct="1"/>
            <a:r>
              <a:rPr lang="en-US" altLang="zh-TW">
                <a:ea typeface="新細明體"/>
                <a:cs typeface="新細明體"/>
              </a:rPr>
              <a:t>Calculation of a routing table based on the shortest path tree</a:t>
            </a:r>
          </a:p>
          <a:p>
            <a:endParaRPr lang="en-US" altLang="en-US"/>
          </a:p>
        </p:txBody>
      </p:sp>
    </p:spTree>
    <p:extLst>
      <p:ext uri="{BB962C8B-B14F-4D97-AF65-F5344CB8AC3E}">
        <p14:creationId xmlns:p14="http://schemas.microsoft.com/office/powerpoint/2010/main" val="724959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bwMode="auto">
          <a:xfrm>
            <a:off x="628650" y="152400"/>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b="1">
                <a:latin typeface="Arial Unicode MS" panose="020B0604020202020204" pitchFamily="34" charset="-128"/>
              </a:rPr>
              <a:t>PATH VECTOR ROUTING</a:t>
            </a:r>
            <a:endParaRPr lang="en-US" altLang="en-US" b="1"/>
          </a:p>
        </p:txBody>
      </p:sp>
      <p:sp>
        <p:nvSpPr>
          <p:cNvPr id="148483" name="Content Placeholder 2"/>
          <p:cNvSpPr>
            <a:spLocks noGrp="1"/>
          </p:cNvSpPr>
          <p:nvPr>
            <p:ph idx="1"/>
          </p:nvPr>
        </p:nvSpPr>
        <p:spPr bwMode="auto">
          <a:xfrm>
            <a:off x="0" y="854075"/>
            <a:ext cx="9144000" cy="600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latin typeface="Arial Unicode MS" panose="020B0604020202020204" pitchFamily="34" charset="-128"/>
              </a:rPr>
              <a:t>Distance vector and link state routing are both interior routing protocols. They can be used inside an autonomous system. </a:t>
            </a:r>
          </a:p>
          <a:p>
            <a:r>
              <a:rPr lang="en-US" altLang="en-US" sz="2800">
                <a:latin typeface="Arial Unicode MS" panose="020B0604020202020204" pitchFamily="34" charset="-128"/>
              </a:rPr>
              <a:t>Both of these routing protocols </a:t>
            </a:r>
            <a:r>
              <a:rPr lang="en-US" altLang="en-US" sz="2800">
                <a:solidFill>
                  <a:srgbClr val="FF0000"/>
                </a:solidFill>
                <a:latin typeface="Arial Unicode MS" panose="020B0604020202020204" pitchFamily="34" charset="-128"/>
              </a:rPr>
              <a:t>become intractable </a:t>
            </a:r>
            <a:r>
              <a:rPr lang="en-US" altLang="en-US" sz="2800">
                <a:latin typeface="Arial Unicode MS" panose="020B0604020202020204" pitchFamily="34" charset="-128"/>
              </a:rPr>
              <a:t>when the domain of operation becomes large. </a:t>
            </a:r>
          </a:p>
          <a:p>
            <a:r>
              <a:rPr lang="en-US" altLang="en-US" sz="2800">
                <a:latin typeface="Arial Unicode MS" panose="020B0604020202020204" pitchFamily="34" charset="-128"/>
              </a:rPr>
              <a:t>Distance vector routing is subject to </a:t>
            </a:r>
            <a:r>
              <a:rPr lang="en-US" altLang="en-US" sz="2800">
                <a:solidFill>
                  <a:srgbClr val="FF0000"/>
                </a:solidFill>
                <a:latin typeface="Arial Unicode MS" panose="020B0604020202020204" pitchFamily="34" charset="-128"/>
              </a:rPr>
              <a:t>instability</a:t>
            </a:r>
            <a:r>
              <a:rPr lang="en-US" altLang="en-US" sz="2800">
                <a:latin typeface="Arial Unicode MS" panose="020B0604020202020204" pitchFamily="34" charset="-128"/>
              </a:rPr>
              <a:t> if there is more than a few hops in the domain of operation. </a:t>
            </a:r>
          </a:p>
          <a:p>
            <a:r>
              <a:rPr lang="en-US" altLang="en-US" sz="2800">
                <a:latin typeface="Arial Unicode MS" panose="020B0604020202020204" pitchFamily="34" charset="-128"/>
              </a:rPr>
              <a:t>Link state routing needs a </a:t>
            </a:r>
            <a:r>
              <a:rPr lang="en-US" altLang="en-US" sz="2800">
                <a:solidFill>
                  <a:srgbClr val="FF0000"/>
                </a:solidFill>
                <a:latin typeface="Arial Unicode MS" panose="020B0604020202020204" pitchFamily="34" charset="-128"/>
              </a:rPr>
              <a:t>huge amount of resources </a:t>
            </a:r>
            <a:r>
              <a:rPr lang="en-US" altLang="en-US" sz="2800">
                <a:latin typeface="Arial Unicode MS" panose="020B0604020202020204" pitchFamily="34" charset="-128"/>
              </a:rPr>
              <a:t>to calculate routing tables. It also creates heavy traffic because of flooding. </a:t>
            </a:r>
          </a:p>
          <a:p>
            <a:r>
              <a:rPr lang="en-US" altLang="en-US" sz="2800">
                <a:latin typeface="Arial Unicode MS" panose="020B0604020202020204" pitchFamily="34" charset="-128"/>
              </a:rPr>
              <a:t>There is a need for a third routing protocol which we call </a:t>
            </a:r>
            <a:r>
              <a:rPr lang="en-US" altLang="en-US" sz="2800">
                <a:solidFill>
                  <a:srgbClr val="FF0000"/>
                </a:solidFill>
                <a:latin typeface="Arial Unicode MS" panose="020B0604020202020204" pitchFamily="34" charset="-128"/>
              </a:rPr>
              <a:t>path vector routing.</a:t>
            </a:r>
          </a:p>
          <a:p>
            <a:endParaRPr lang="en-US" altLang="en-US" sz="2800"/>
          </a:p>
        </p:txBody>
      </p:sp>
    </p:spTree>
    <p:extLst>
      <p:ext uri="{BB962C8B-B14F-4D97-AF65-F5344CB8AC3E}">
        <p14:creationId xmlns:p14="http://schemas.microsoft.com/office/powerpoint/2010/main" val="2323528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Content Placeholder 4"/>
          <p:cNvSpPr>
            <a:spLocks noGrp="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The principle of path vector routing is similar to that of distance vector routing.</a:t>
            </a:r>
          </a:p>
          <a:p>
            <a:r>
              <a:rPr lang="en-US" altLang="en-US" sz="2400"/>
              <a:t>In path vector, we assume that there is one node in each AS that acts on behalf of the entire AS. This is called as </a:t>
            </a:r>
            <a:r>
              <a:rPr lang="en-US" altLang="en-US" sz="2400">
                <a:solidFill>
                  <a:srgbClr val="FF0000"/>
                </a:solidFill>
              </a:rPr>
              <a:t>speaker node</a:t>
            </a:r>
            <a:r>
              <a:rPr lang="en-US" altLang="en-US" sz="2400"/>
              <a:t>.</a:t>
            </a:r>
          </a:p>
          <a:p>
            <a:r>
              <a:rPr lang="en-US" altLang="en-US" sz="2400"/>
              <a:t>The speaker node in an AS creates </a:t>
            </a:r>
            <a:r>
              <a:rPr lang="en-US" altLang="en-US" sz="2400">
                <a:solidFill>
                  <a:srgbClr val="FF0000"/>
                </a:solidFill>
              </a:rPr>
              <a:t>a routing table </a:t>
            </a:r>
            <a:r>
              <a:rPr lang="en-US" altLang="en-US" sz="2400"/>
              <a:t>and </a:t>
            </a:r>
            <a:r>
              <a:rPr lang="en-US" altLang="en-US" sz="2400">
                <a:solidFill>
                  <a:srgbClr val="FF0000"/>
                </a:solidFill>
              </a:rPr>
              <a:t>advertises </a:t>
            </a:r>
            <a:r>
              <a:rPr lang="en-US" altLang="en-US" sz="2400"/>
              <a:t>it to speaker nodes in the neighboring ASs.</a:t>
            </a:r>
          </a:p>
          <a:p>
            <a:r>
              <a:rPr lang="en-US" altLang="en-US" sz="2400"/>
              <a:t>A speaker node advertises the </a:t>
            </a:r>
            <a:r>
              <a:rPr lang="en-US" altLang="en-US" sz="2400">
                <a:solidFill>
                  <a:srgbClr val="FF0000"/>
                </a:solidFill>
              </a:rPr>
              <a:t>path,</a:t>
            </a:r>
            <a:r>
              <a:rPr lang="en-US" altLang="en-US" sz="2400"/>
              <a:t> not the metric of the nodes, in its AS or other ASs.</a:t>
            </a:r>
          </a:p>
          <a:p>
            <a:r>
              <a:rPr lang="en-US" altLang="en-US" sz="2400"/>
              <a:t>The idea is the same as for DV routing except that only speaker nodes in each AS can communicate with each other</a:t>
            </a:r>
          </a:p>
          <a:p>
            <a:endParaRPr lang="en-US" altLang="en-US" sz="2400"/>
          </a:p>
          <a:p>
            <a:endParaRPr lang="en-US" altLang="en-US" sz="2400"/>
          </a:p>
        </p:txBody>
      </p:sp>
    </p:spTree>
    <p:extLst>
      <p:ext uri="{BB962C8B-B14F-4D97-AF65-F5344CB8AC3E}">
        <p14:creationId xmlns:p14="http://schemas.microsoft.com/office/powerpoint/2010/main" val="303200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365125"/>
            <a:ext cx="8915400" cy="6492875"/>
          </a:xfrm>
        </p:spPr>
        <p:txBody>
          <a:bodyPr>
            <a:normAutofit lnSpcReduction="10000"/>
          </a:bodyPr>
          <a:lstStyle/>
          <a:p>
            <a:pPr marL="0" indent="0">
              <a:buFont typeface="Wingdings" panose="05000000000000000000" pitchFamily="2" charset="2"/>
              <a:buNone/>
              <a:defRPr/>
            </a:pPr>
            <a:r>
              <a:rPr lang="en-US" b="1" dirty="0"/>
              <a:t>Initialization</a:t>
            </a:r>
          </a:p>
          <a:p>
            <a:pPr>
              <a:defRPr/>
            </a:pPr>
            <a:r>
              <a:rPr lang="en-US" sz="2400" dirty="0"/>
              <a:t>Each speaker node can know only the reachability of nodes inside its AS.</a:t>
            </a:r>
          </a:p>
          <a:p>
            <a:pPr>
              <a:defRPr/>
            </a:pPr>
            <a:r>
              <a:rPr lang="en-US" sz="2400" dirty="0"/>
              <a:t> Node A1 is the speaker node for AS1, B1 for AS2, C1 for AS3 and D1 for AS4.</a:t>
            </a:r>
          </a:p>
          <a:p>
            <a:pPr>
              <a:defRPr/>
            </a:pPr>
            <a:r>
              <a:rPr lang="en-US" sz="2400" dirty="0"/>
              <a:t>Node A1 creates an initial table that shows A1 to A5 are located in AS1 and can be reached through it.</a:t>
            </a:r>
          </a:p>
          <a:p>
            <a:pPr>
              <a:defRPr/>
            </a:pPr>
            <a:r>
              <a:rPr lang="en-US" sz="2400" dirty="0"/>
              <a:t>Node B1 advertises that B1 to B4 are located in AS2 and can be reached through B1. And so on.</a:t>
            </a:r>
          </a:p>
          <a:p>
            <a:pPr marL="0" indent="0">
              <a:buFont typeface="Wingdings" panose="05000000000000000000" pitchFamily="2" charset="2"/>
              <a:buNone/>
              <a:defRPr/>
            </a:pPr>
            <a:r>
              <a:rPr lang="en-US" b="1" dirty="0"/>
              <a:t>Sharing</a:t>
            </a:r>
          </a:p>
          <a:p>
            <a:pPr>
              <a:defRPr/>
            </a:pPr>
            <a:r>
              <a:rPr lang="en-US" sz="2400" dirty="0"/>
              <a:t>A speaker in an AS shares its table with immediate neighbors.</a:t>
            </a:r>
          </a:p>
          <a:p>
            <a:pPr>
              <a:defRPr/>
            </a:pPr>
            <a:r>
              <a:rPr lang="en-US" sz="2400" dirty="0"/>
              <a:t>Node A1 shares its table with B1 and C1.</a:t>
            </a:r>
          </a:p>
          <a:p>
            <a:pPr>
              <a:defRPr/>
            </a:pPr>
            <a:r>
              <a:rPr lang="en-US" sz="2400" dirty="0"/>
              <a:t>Node C1 shares its table with B1 and D1.</a:t>
            </a:r>
          </a:p>
          <a:p>
            <a:pPr>
              <a:defRPr/>
            </a:pPr>
            <a:r>
              <a:rPr lang="en-US" sz="2400" dirty="0"/>
              <a:t>Node B1 shares its table with A1 and C1.</a:t>
            </a:r>
          </a:p>
          <a:p>
            <a:pPr>
              <a:defRPr/>
            </a:pPr>
            <a:r>
              <a:rPr lang="en-US" sz="2400" dirty="0"/>
              <a:t>Node D1 shares its table with C1.</a:t>
            </a:r>
          </a:p>
          <a:p>
            <a:pPr>
              <a:defRPr/>
            </a:pPr>
            <a:endParaRPr lang="en-US" sz="2400" dirty="0"/>
          </a:p>
        </p:txBody>
      </p:sp>
    </p:spTree>
    <p:extLst>
      <p:ext uri="{BB962C8B-B14F-4D97-AF65-F5344CB8AC3E}">
        <p14:creationId xmlns:p14="http://schemas.microsoft.com/office/powerpoint/2010/main" val="2103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endParaRPr lang="en-IN" sz="3200" b="1" dirty="0"/>
          </a:p>
        </p:txBody>
      </p:sp>
      <p:sp>
        <p:nvSpPr>
          <p:cNvPr id="5" name="Content Placeholder 4"/>
          <p:cNvSpPr>
            <a:spLocks noGrp="1"/>
          </p:cNvSpPr>
          <p:nvPr>
            <p:ph idx="1"/>
          </p:nvPr>
        </p:nvSpPr>
        <p:spPr/>
        <p:txBody>
          <a:bodyPr/>
          <a:lstStyle/>
          <a:p>
            <a:r>
              <a:rPr lang="en-US" dirty="0"/>
              <a:t>Types of Routing.</a:t>
            </a:r>
          </a:p>
          <a:p>
            <a:pPr>
              <a:buNone/>
            </a:pPr>
            <a:r>
              <a:rPr lang="en-US" dirty="0"/>
              <a:t>           Distance vector Routing</a:t>
            </a:r>
          </a:p>
          <a:p>
            <a:pPr>
              <a:buNone/>
            </a:pPr>
            <a:r>
              <a:rPr lang="en-US" dirty="0"/>
              <a:t>           Link state Routing</a:t>
            </a:r>
          </a:p>
          <a:p>
            <a:pPr marL="0" indent="0">
              <a:buNone/>
            </a:pPr>
            <a:r>
              <a:rPr lang="en-IN" dirty="0"/>
              <a:t>                                         </a:t>
            </a:r>
            <a:endParaRPr lang="en-IN" b="1" dirty="0"/>
          </a:p>
          <a:p>
            <a:r>
              <a:rPr lang="en-US" dirty="0"/>
              <a:t>Path vector Routing</a:t>
            </a:r>
          </a:p>
          <a:p>
            <a:r>
              <a:rPr lang="en-US" dirty="0"/>
              <a:t> PROBLEM SOLVING </a:t>
            </a:r>
          </a:p>
          <a:p>
            <a:pPr marL="0" indent="0">
              <a:buNone/>
            </a:pPr>
            <a:endParaRPr lang="en-IN"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9" name="Rectangle 3"/>
          <p:cNvSpPr txBox="1">
            <a:spLocks noChangeArrowheads="1"/>
          </p:cNvSpPr>
          <p:nvPr/>
        </p:nvSpPr>
        <p:spPr>
          <a:xfrm>
            <a:off x="304800" y="1295400"/>
            <a:ext cx="8458200" cy="5029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0" lvl="1" algn="l" defTabSz="914400" rtl="0" eaLnBrk="1" fontAlgn="auto" latinLnBrk="0" hangingPunct="1">
              <a:lnSpc>
                <a:spcPct val="100000"/>
              </a:lnSpc>
              <a:spcBef>
                <a:spcPct val="20000"/>
              </a:spcBef>
              <a:spcAft>
                <a:spcPts val="0"/>
              </a:spcAft>
              <a:buClrTx/>
              <a:buSzTx/>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1555" name="Text Box 4"/>
          <p:cNvSpPr txBox="1">
            <a:spLocks noChangeArrowheads="1"/>
          </p:cNvSpPr>
          <p:nvPr/>
        </p:nvSpPr>
        <p:spPr bwMode="auto">
          <a:xfrm>
            <a:off x="304800" y="381000"/>
            <a:ext cx="47196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i="1" baseline="0">
                <a:solidFill>
                  <a:srgbClr val="000000"/>
                </a:solidFill>
                <a:latin typeface="Times New Roman" panose="02020603050405020304" pitchFamily="18" charset="0"/>
              </a:rPr>
              <a:t>Initial routing tables in path vector routing</a:t>
            </a:r>
          </a:p>
        </p:txBody>
      </p:sp>
      <p:pic>
        <p:nvPicPr>
          <p:cNvPr id="1515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204913"/>
            <a:ext cx="5905500"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299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p:txBody>
          <a:bodyPr/>
          <a:lstStyle/>
          <a:p>
            <a:pPr marL="0" indent="0" eaLnBrk="1" hangingPunct="1">
              <a:buFont typeface="Wingdings" panose="05000000000000000000" pitchFamily="2" charset="2"/>
              <a:buNone/>
              <a:defRPr/>
            </a:pPr>
            <a:r>
              <a:rPr lang="en-US" b="1" dirty="0"/>
              <a:t>Updating</a:t>
            </a:r>
          </a:p>
          <a:p>
            <a:pPr eaLnBrk="1" hangingPunct="1">
              <a:defRPr/>
            </a:pPr>
            <a:r>
              <a:rPr lang="en-US" sz="2400" dirty="0"/>
              <a:t>When a speaker node receives a two column table from a neighbor, it updates its own table by </a:t>
            </a:r>
            <a:r>
              <a:rPr lang="en-US" sz="2400" dirty="0">
                <a:solidFill>
                  <a:srgbClr val="FF0000"/>
                </a:solidFill>
              </a:rPr>
              <a:t>adding the nodes that are not in its routing table </a:t>
            </a:r>
            <a:r>
              <a:rPr lang="en-US" sz="2400" dirty="0"/>
              <a:t>and adding its own AS and the AS that sent the table.</a:t>
            </a:r>
          </a:p>
          <a:p>
            <a:pPr eaLnBrk="1" hangingPunct="1">
              <a:defRPr/>
            </a:pPr>
            <a:r>
              <a:rPr lang="en-US" sz="2400" dirty="0"/>
              <a:t>After a while each speaker has a table and knows how to reach node in other Ass.</a:t>
            </a:r>
          </a:p>
          <a:p>
            <a:pPr marL="457200" indent="-457200" eaLnBrk="1" hangingPunct="1">
              <a:buFont typeface="+mj-lt"/>
              <a:buAutoNum type="arabicPeriod"/>
              <a:defRPr/>
            </a:pPr>
            <a:r>
              <a:rPr lang="en-US" sz="2800" b="1" dirty="0"/>
              <a:t>Loop prevention</a:t>
            </a:r>
          </a:p>
          <a:p>
            <a:pPr eaLnBrk="1" hangingPunct="1">
              <a:defRPr/>
            </a:pPr>
            <a:r>
              <a:rPr lang="en-US" sz="2400" dirty="0"/>
              <a:t>The instability of DV routing and the creation of </a:t>
            </a:r>
            <a:r>
              <a:rPr lang="en-US" sz="2400" dirty="0">
                <a:solidFill>
                  <a:srgbClr val="FF0000"/>
                </a:solidFill>
              </a:rPr>
              <a:t>loops can be avoided</a:t>
            </a:r>
            <a:r>
              <a:rPr lang="en-US" sz="2400" dirty="0"/>
              <a:t> in PV routing.</a:t>
            </a:r>
          </a:p>
          <a:p>
            <a:pPr eaLnBrk="1" hangingPunct="1">
              <a:defRPr/>
            </a:pPr>
            <a:r>
              <a:rPr lang="en-US" sz="2400" dirty="0"/>
              <a:t>When a router receives a message, it</a:t>
            </a:r>
            <a:r>
              <a:rPr lang="en-US" sz="2400" dirty="0">
                <a:solidFill>
                  <a:srgbClr val="FF0000"/>
                </a:solidFill>
              </a:rPr>
              <a:t> checks</a:t>
            </a:r>
            <a:r>
              <a:rPr lang="en-US" sz="2400" dirty="0"/>
              <a:t> to see if its AS is in the path list to the destination.</a:t>
            </a:r>
          </a:p>
          <a:p>
            <a:pPr eaLnBrk="1" hangingPunct="1">
              <a:defRPr/>
            </a:pPr>
            <a:r>
              <a:rPr lang="en-US" sz="2400" dirty="0"/>
              <a:t>If it is, looping is involved and the message is ignored.</a:t>
            </a:r>
          </a:p>
          <a:p>
            <a:pPr eaLnBrk="1" hangingPunct="1">
              <a:defRPr/>
            </a:pPr>
            <a:endParaRPr lang="en-US" sz="2400" dirty="0"/>
          </a:p>
        </p:txBody>
      </p:sp>
    </p:spTree>
    <p:extLst>
      <p:ext uri="{BB962C8B-B14F-4D97-AF65-F5344CB8AC3E}">
        <p14:creationId xmlns:p14="http://schemas.microsoft.com/office/powerpoint/2010/main" val="3489455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627" name="Text Box 4"/>
          <p:cNvSpPr txBox="1">
            <a:spLocks noChangeArrowheads="1"/>
          </p:cNvSpPr>
          <p:nvPr/>
        </p:nvSpPr>
        <p:spPr bwMode="auto">
          <a:xfrm>
            <a:off x="304800" y="381000"/>
            <a:ext cx="509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i="1" baseline="0">
                <a:solidFill>
                  <a:srgbClr val="000000"/>
                </a:solidFill>
                <a:latin typeface="Times New Roman" panose="02020603050405020304" pitchFamily="18" charset="0"/>
              </a:rPr>
              <a:t>Stabilized tables for three autonomous systems</a:t>
            </a:r>
          </a:p>
        </p:txBody>
      </p:sp>
      <p:pic>
        <p:nvPicPr>
          <p:cNvPr id="154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905000"/>
            <a:ext cx="8547100"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004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0" y="-152400"/>
            <a:ext cx="9144000" cy="7010400"/>
          </a:xfrm>
        </p:spPr>
        <p:txBody>
          <a:bodyPr/>
          <a:lstStyle/>
          <a:p>
            <a:pPr marL="514350" indent="-514350" eaLnBrk="1" hangingPunct="1">
              <a:buFont typeface="Wingdings" panose="05000000000000000000" pitchFamily="2" charset="2"/>
              <a:buAutoNum type="arabicPeriod" startAt="2"/>
              <a:defRPr/>
            </a:pPr>
            <a:r>
              <a:rPr lang="en-US" b="1" dirty="0"/>
              <a:t>Policy routing</a:t>
            </a:r>
          </a:p>
          <a:p>
            <a:pPr eaLnBrk="1" hangingPunct="1">
              <a:defRPr/>
            </a:pPr>
            <a:r>
              <a:rPr lang="en-US" sz="2400" dirty="0"/>
              <a:t>When a router receives a message, it can check the path.</a:t>
            </a:r>
          </a:p>
          <a:p>
            <a:pPr eaLnBrk="1" hangingPunct="1">
              <a:defRPr/>
            </a:pPr>
            <a:r>
              <a:rPr lang="en-US" sz="2400" dirty="0"/>
              <a:t>If one of the AS listed in the path is </a:t>
            </a:r>
            <a:r>
              <a:rPr lang="en-US" sz="2400" dirty="0">
                <a:solidFill>
                  <a:srgbClr val="FF0000"/>
                </a:solidFill>
              </a:rPr>
              <a:t>against its policy</a:t>
            </a:r>
            <a:r>
              <a:rPr lang="en-US" sz="2400" dirty="0"/>
              <a:t>, it can </a:t>
            </a:r>
            <a:r>
              <a:rPr lang="en-US" sz="2400" dirty="0">
                <a:solidFill>
                  <a:srgbClr val="FF0000"/>
                </a:solidFill>
              </a:rPr>
              <a:t>ignore</a:t>
            </a:r>
            <a:r>
              <a:rPr lang="en-US" sz="2400" dirty="0"/>
              <a:t> that path and that destination.</a:t>
            </a:r>
          </a:p>
          <a:p>
            <a:pPr eaLnBrk="1" hangingPunct="1">
              <a:defRPr/>
            </a:pPr>
            <a:r>
              <a:rPr lang="en-US" sz="2400" dirty="0"/>
              <a:t>It does </a:t>
            </a:r>
            <a:r>
              <a:rPr lang="en-US" sz="2400" dirty="0">
                <a:solidFill>
                  <a:srgbClr val="FF0000"/>
                </a:solidFill>
              </a:rPr>
              <a:t>not update </a:t>
            </a:r>
            <a:r>
              <a:rPr lang="en-US" sz="2400" dirty="0"/>
              <a:t>its routing table with this path, and it does </a:t>
            </a:r>
            <a:r>
              <a:rPr lang="en-US" sz="2400" dirty="0">
                <a:solidFill>
                  <a:srgbClr val="FF0000"/>
                </a:solidFill>
              </a:rPr>
              <a:t>not send </a:t>
            </a:r>
            <a:r>
              <a:rPr lang="en-US" sz="2400" dirty="0"/>
              <a:t>this message to its neighbors.</a:t>
            </a:r>
          </a:p>
          <a:p>
            <a:pPr marL="0" indent="0" eaLnBrk="1" hangingPunct="1">
              <a:buFont typeface="Wingdings" panose="05000000000000000000" pitchFamily="2" charset="2"/>
              <a:buNone/>
              <a:defRPr/>
            </a:pPr>
            <a:r>
              <a:rPr lang="en-US" sz="2400" dirty="0"/>
              <a:t>3. </a:t>
            </a:r>
            <a:r>
              <a:rPr lang="en-US" b="1" dirty="0"/>
              <a:t>Optimum path</a:t>
            </a:r>
          </a:p>
          <a:p>
            <a:pPr eaLnBrk="1" hangingPunct="1">
              <a:defRPr/>
            </a:pPr>
            <a:r>
              <a:rPr lang="en-US" sz="2400" dirty="0"/>
              <a:t>It cannot include </a:t>
            </a:r>
            <a:r>
              <a:rPr lang="en-US" sz="2400" dirty="0">
                <a:solidFill>
                  <a:srgbClr val="FF0000"/>
                </a:solidFill>
              </a:rPr>
              <a:t>metrics</a:t>
            </a:r>
            <a:r>
              <a:rPr lang="en-US" sz="2400" dirty="0"/>
              <a:t> in this route because each AS that is included in </a:t>
            </a:r>
            <a:r>
              <a:rPr lang="en-US" sz="2400" dirty="0">
                <a:solidFill>
                  <a:srgbClr val="FF0000"/>
                </a:solidFill>
              </a:rPr>
              <a:t>the path </a:t>
            </a:r>
            <a:r>
              <a:rPr lang="en-US" sz="2400" dirty="0"/>
              <a:t>may use a different criterion for the metric.</a:t>
            </a:r>
          </a:p>
          <a:p>
            <a:pPr eaLnBrk="1" hangingPunct="1">
              <a:defRPr/>
            </a:pPr>
            <a:r>
              <a:rPr lang="en-US" sz="2400" dirty="0"/>
              <a:t>One system may use, RIP which defines  </a:t>
            </a:r>
            <a:r>
              <a:rPr lang="en-US" sz="2400" dirty="0">
                <a:solidFill>
                  <a:srgbClr val="FF0000"/>
                </a:solidFill>
              </a:rPr>
              <a:t>hop count </a:t>
            </a:r>
            <a:r>
              <a:rPr lang="en-US" sz="2400" dirty="0"/>
              <a:t>as the metric. Another may use OSPF with minimum </a:t>
            </a:r>
            <a:r>
              <a:rPr lang="en-US" sz="2400" dirty="0">
                <a:solidFill>
                  <a:srgbClr val="FF0000"/>
                </a:solidFill>
              </a:rPr>
              <a:t>delay</a:t>
            </a:r>
            <a:r>
              <a:rPr lang="en-US" sz="2400" dirty="0"/>
              <a:t> defined as the metric.</a:t>
            </a:r>
          </a:p>
          <a:p>
            <a:pPr eaLnBrk="1" hangingPunct="1">
              <a:defRPr/>
            </a:pPr>
            <a:r>
              <a:rPr lang="en-US" sz="2400" dirty="0"/>
              <a:t>The optimum path is the path that fits the organization.(</a:t>
            </a:r>
            <a:r>
              <a:rPr lang="en-US" sz="2400" dirty="0" err="1"/>
              <a:t>Eg</a:t>
            </a:r>
            <a:r>
              <a:rPr lang="en-US" sz="2400" dirty="0"/>
              <a:t>: AS4 to AS1)</a:t>
            </a:r>
          </a:p>
          <a:p>
            <a:pPr eaLnBrk="1" hangingPunct="1">
              <a:defRPr/>
            </a:pPr>
            <a:r>
              <a:rPr lang="en-US" sz="2400" dirty="0"/>
              <a:t>Other criteria, such as security, safety and reliability can also be applied.</a:t>
            </a:r>
          </a:p>
          <a:p>
            <a:pPr eaLnBrk="1" hangingPunct="1">
              <a:defRPr/>
            </a:pPr>
            <a:endParaRPr lang="en-US" sz="2400" dirty="0"/>
          </a:p>
          <a:p>
            <a:pPr eaLnBrk="1" hangingPunct="1">
              <a:defRPr/>
            </a:pPr>
            <a:endParaRPr lang="en-US" sz="2400" dirty="0"/>
          </a:p>
        </p:txBody>
      </p:sp>
    </p:spTree>
    <p:extLst>
      <p:ext uri="{BB962C8B-B14F-4D97-AF65-F5344CB8AC3E}">
        <p14:creationId xmlns:p14="http://schemas.microsoft.com/office/powerpoint/2010/main" val="208383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noChangeArrowheads="1"/>
          </p:cNvSpPr>
          <p:nvPr>
            <p:ph type="title"/>
          </p:nvPr>
        </p:nvSpPr>
        <p:spPr bwMode="auto">
          <a:xfrm>
            <a:off x="457200" y="152400"/>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RIP</a:t>
            </a:r>
            <a:endParaRPr lang="en-IN" altLang="en-US"/>
          </a:p>
        </p:txBody>
      </p:sp>
      <p:sp>
        <p:nvSpPr>
          <p:cNvPr id="73731" name="Content Placeholder 6"/>
          <p:cNvSpPr>
            <a:spLocks noGrp="1" noChangeArrowheads="1"/>
          </p:cNvSpPr>
          <p:nvPr>
            <p:ph idx="1"/>
          </p:nvPr>
        </p:nvSpPr>
        <p:spPr bwMode="auto">
          <a:xfrm>
            <a:off x="228600" y="903288"/>
            <a:ext cx="86106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lang="en-US" altLang="en-US" sz="2400"/>
              <a:t>The Routing Information Protocol (RIP) is an intra-domain (interior) routing protocol used inside an autonomous system. </a:t>
            </a:r>
          </a:p>
          <a:p>
            <a:r>
              <a:rPr lang="en-US" altLang="en-US" sz="2400"/>
              <a:t>It is a very simple protocol based on distance vector routing which employ the </a:t>
            </a:r>
            <a:r>
              <a:rPr lang="en-US" altLang="en-US" sz="2400">
                <a:hlinkClick r:id="rId2" tooltip="Hopcount"/>
              </a:rPr>
              <a:t>hop count</a:t>
            </a:r>
            <a:r>
              <a:rPr lang="en-US" altLang="en-US" sz="2400"/>
              <a:t> as a </a:t>
            </a:r>
            <a:r>
              <a:rPr lang="en-US" altLang="en-US" sz="2400">
                <a:hlinkClick r:id="rId3" tooltip="Metrics (networking)"/>
              </a:rPr>
              <a:t>routing metric</a:t>
            </a:r>
            <a:r>
              <a:rPr lang="en-US" altLang="en-US" sz="2400"/>
              <a:t>.</a:t>
            </a:r>
          </a:p>
          <a:p>
            <a:r>
              <a:rPr lang="en-US" altLang="en-US" sz="2400"/>
              <a:t> RIP prevents </a:t>
            </a:r>
            <a:r>
              <a:rPr lang="en-US" altLang="en-US" sz="2400">
                <a:hlinkClick r:id="rId4" tooltip="Routing loop problem"/>
              </a:rPr>
              <a:t>routing loops</a:t>
            </a:r>
            <a:r>
              <a:rPr lang="en-US" altLang="en-US" sz="2400"/>
              <a:t> by implementing a limit on the number of </a:t>
            </a:r>
            <a:r>
              <a:rPr lang="en-US" altLang="en-US" sz="2400">
                <a:hlinkClick r:id="rId5" tooltip="Hop (telecommunications)"/>
              </a:rPr>
              <a:t>hops</a:t>
            </a:r>
            <a:r>
              <a:rPr lang="en-US" altLang="en-US" sz="2400"/>
              <a:t> allowed in a path from source to destination.</a:t>
            </a:r>
          </a:p>
          <a:p>
            <a:r>
              <a:rPr lang="en-US" altLang="en-US" sz="2400"/>
              <a:t> The maximum number of </a:t>
            </a:r>
            <a:r>
              <a:rPr lang="en-US" altLang="en-US" sz="2400">
                <a:solidFill>
                  <a:srgbClr val="FF0000"/>
                </a:solidFill>
              </a:rPr>
              <a:t>hops allowed for RIP is 15</a:t>
            </a:r>
            <a:r>
              <a:rPr lang="en-US" altLang="en-US" sz="2400"/>
              <a:t>, which limits the size of networks that RIP can support. </a:t>
            </a:r>
          </a:p>
          <a:p>
            <a:r>
              <a:rPr lang="en-US" altLang="en-US" sz="2400"/>
              <a:t>A hop count of 16 is considered an </a:t>
            </a:r>
            <a:r>
              <a:rPr lang="en-US" altLang="en-US" sz="2400">
                <a:solidFill>
                  <a:srgbClr val="FF0000"/>
                </a:solidFill>
              </a:rPr>
              <a:t>infinite distance </a:t>
            </a:r>
            <a:r>
              <a:rPr lang="en-US" altLang="en-US" sz="2400"/>
              <a:t>and the route is considered </a:t>
            </a:r>
            <a:r>
              <a:rPr lang="en-US" altLang="en-US" sz="2400">
                <a:solidFill>
                  <a:srgbClr val="FF0000"/>
                </a:solidFill>
              </a:rPr>
              <a:t>unreachable</a:t>
            </a:r>
            <a:r>
              <a:rPr lang="en-US" altLang="en-US" sz="2400"/>
              <a:t>.</a:t>
            </a:r>
          </a:p>
          <a:p>
            <a:endParaRPr lang="en-IN" altLang="en-US"/>
          </a:p>
        </p:txBody>
      </p:sp>
    </p:spTree>
    <p:extLst>
      <p:ext uri="{BB962C8B-B14F-4D97-AF65-F5344CB8AC3E}">
        <p14:creationId xmlns:p14="http://schemas.microsoft.com/office/powerpoint/2010/main" val="2335167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bwMode="auto">
          <a:xfrm>
            <a:off x="628650" y="365125"/>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4000" b="1"/>
              <a:t>RIP version 1</a:t>
            </a:r>
            <a:br>
              <a:rPr lang="en-US" altLang="en-US" b="1"/>
            </a:br>
            <a:endParaRPr lang="en-IN" altLang="en-US"/>
          </a:p>
        </p:txBody>
      </p:sp>
      <p:sp>
        <p:nvSpPr>
          <p:cNvPr id="74755" name="Content Placeholder 2"/>
          <p:cNvSpPr>
            <a:spLocks noGrp="1" noChangeArrowheads="1"/>
          </p:cNvSpPr>
          <p:nvPr>
            <p:ph idx="1"/>
          </p:nvPr>
        </p:nvSpPr>
        <p:spPr bwMode="auto">
          <a:xfrm>
            <a:off x="0" y="1143000"/>
            <a:ext cx="91440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t>The original specification of RIP was published in 1988 and uses </a:t>
            </a:r>
            <a:r>
              <a:rPr lang="en-US" altLang="en-US" sz="2800">
                <a:hlinkClick r:id="rId2" tooltip="Classful address"/>
              </a:rPr>
              <a:t>classful</a:t>
            </a:r>
            <a:r>
              <a:rPr lang="en-US" altLang="en-US" sz="2800"/>
              <a:t> routing. </a:t>
            </a:r>
          </a:p>
          <a:p>
            <a:r>
              <a:rPr lang="en-US" altLang="en-US" sz="2800"/>
              <a:t>The periodic routing updates do not carry </a:t>
            </a:r>
            <a:r>
              <a:rPr lang="en-US" altLang="en-US" sz="2800">
                <a:hlinkClick r:id="rId3" tooltip="Subnetwork"/>
              </a:rPr>
              <a:t>subnet</a:t>
            </a:r>
            <a:r>
              <a:rPr lang="en-US" altLang="en-US" sz="2800"/>
              <a:t> information, lacking support for </a:t>
            </a:r>
            <a:r>
              <a:rPr lang="en-US" altLang="en-US" sz="2800">
                <a:hlinkClick r:id="rId4" tooltip="VLSM"/>
              </a:rPr>
              <a:t>variable length subnet masks</a:t>
            </a:r>
            <a:r>
              <a:rPr lang="en-US" altLang="en-US" sz="2800"/>
              <a:t> (VLSM). </a:t>
            </a:r>
          </a:p>
          <a:p>
            <a:r>
              <a:rPr lang="en-US" altLang="en-US" sz="2800"/>
              <a:t>This limitation makes it impossible to have different-sized </a:t>
            </a:r>
            <a:r>
              <a:rPr lang="en-US" altLang="en-US" sz="2800">
                <a:hlinkClick r:id="rId3" tooltip="Subnetwork"/>
              </a:rPr>
              <a:t>subnets</a:t>
            </a:r>
            <a:r>
              <a:rPr lang="en-US" altLang="en-US" sz="2800"/>
              <a:t> inside of the same </a:t>
            </a:r>
            <a:r>
              <a:rPr lang="en-US" altLang="en-US" sz="2800">
                <a:hlinkClick r:id="rId5" tooltip="Network class"/>
              </a:rPr>
              <a:t>network class</a:t>
            </a:r>
            <a:r>
              <a:rPr lang="en-US" altLang="en-US" sz="2800"/>
              <a:t>.</a:t>
            </a:r>
          </a:p>
          <a:p>
            <a:r>
              <a:rPr lang="en-US" altLang="en-US" sz="2800"/>
              <a:t> In other words, all subnets in a network class must have the same size. </a:t>
            </a:r>
          </a:p>
          <a:p>
            <a:r>
              <a:rPr lang="en-US" altLang="en-US" sz="2800"/>
              <a:t>There is also no support for </a:t>
            </a:r>
            <a:r>
              <a:rPr lang="en-US" altLang="en-US" sz="2800">
                <a:solidFill>
                  <a:srgbClr val="FF0000"/>
                </a:solidFill>
              </a:rPr>
              <a:t>router authentication</a:t>
            </a:r>
            <a:r>
              <a:rPr lang="en-US" altLang="en-US" sz="2800"/>
              <a:t>, making RIP vulnerable to various attacks.</a:t>
            </a:r>
          </a:p>
          <a:p>
            <a:endParaRPr lang="en-IN" altLang="en-US" sz="2800"/>
          </a:p>
        </p:txBody>
      </p:sp>
    </p:spTree>
    <p:extLst>
      <p:ext uri="{BB962C8B-B14F-4D97-AF65-F5344CB8AC3E}">
        <p14:creationId xmlns:p14="http://schemas.microsoft.com/office/powerpoint/2010/main" val="3718477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bwMode="auto">
          <a:xfrm>
            <a:off x="628650" y="152400"/>
            <a:ext cx="78867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IN" altLang="en-US" sz="3600"/>
              <a:t>RIPv1 Operation</a:t>
            </a:r>
            <a:br>
              <a:rPr lang="en-IN" altLang="en-US" sz="3600"/>
            </a:br>
            <a:endParaRPr lang="en-IN" altLang="en-US" sz="3600"/>
          </a:p>
        </p:txBody>
      </p:sp>
      <p:sp>
        <p:nvSpPr>
          <p:cNvPr id="3" name="Content Placeholder 2"/>
          <p:cNvSpPr>
            <a:spLocks noGrp="1"/>
          </p:cNvSpPr>
          <p:nvPr>
            <p:ph idx="1"/>
          </p:nvPr>
        </p:nvSpPr>
        <p:spPr>
          <a:xfrm>
            <a:off x="304800" y="914400"/>
            <a:ext cx="8534400" cy="5486400"/>
          </a:xfrm>
        </p:spPr>
        <p:txBody>
          <a:bodyPr/>
          <a:lstStyle/>
          <a:p>
            <a:pPr>
              <a:defRPr/>
            </a:pPr>
            <a:r>
              <a:rPr lang="en-US" sz="2400" dirty="0">
                <a:latin typeface="Arial" panose="020B0604020202020204" pitchFamily="34" charset="0"/>
                <a:cs typeface="Arial" panose="020B0604020202020204" pitchFamily="34" charset="0"/>
              </a:rPr>
              <a:t>RIP defines two types of messages.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Request Message</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Response Message</a:t>
            </a:r>
          </a:p>
          <a:p>
            <a:pPr>
              <a:defRPr/>
            </a:pPr>
            <a:r>
              <a:rPr lang="en-US" sz="2400" dirty="0">
                <a:latin typeface="Arial" panose="020B0604020202020204" pitchFamily="34" charset="0"/>
                <a:cs typeface="Arial" panose="020B0604020202020204" pitchFamily="34" charset="0"/>
              </a:rPr>
              <a:t>When a RIP router comes online, it sends a </a:t>
            </a:r>
            <a:r>
              <a:rPr lang="en-US" sz="2400" dirty="0">
                <a:solidFill>
                  <a:srgbClr val="FF0000"/>
                </a:solidFill>
                <a:latin typeface="Arial" panose="020B0604020202020204" pitchFamily="34" charset="0"/>
                <a:cs typeface="Arial" panose="020B0604020202020204" pitchFamily="34" charset="0"/>
              </a:rPr>
              <a:t>broadcast Request Message </a:t>
            </a:r>
            <a:r>
              <a:rPr lang="en-US" sz="2400" dirty="0">
                <a:latin typeface="Arial" panose="020B0604020202020204" pitchFamily="34" charset="0"/>
                <a:cs typeface="Arial" panose="020B0604020202020204" pitchFamily="34" charset="0"/>
              </a:rPr>
              <a:t>on all of its RIP enabled interfaces. All the neighboring routers which receive the Request message respond back with the Response Message containing their Routing table. </a:t>
            </a:r>
          </a:p>
          <a:p>
            <a:pPr>
              <a:defRPr/>
            </a:pPr>
            <a:r>
              <a:rPr lang="en-US" sz="2400" dirty="0">
                <a:latin typeface="Arial" panose="020B0604020202020204" pitchFamily="34" charset="0"/>
                <a:cs typeface="Arial" panose="020B0604020202020204" pitchFamily="34" charset="0"/>
              </a:rPr>
              <a:t>The Response Message is also unnecessarily sent when the Update timer expires. On receiving the Routing table, the router processes each entry of the routing table as per the following rules</a:t>
            </a:r>
          </a:p>
          <a:p>
            <a:pPr>
              <a:defRPr/>
            </a:pPr>
            <a:endParaRPr lang="en-US" sz="2000" dirty="0"/>
          </a:p>
        </p:txBody>
      </p:sp>
    </p:spTree>
    <p:extLst>
      <p:ext uri="{BB962C8B-B14F-4D97-AF65-F5344CB8AC3E}">
        <p14:creationId xmlns:p14="http://schemas.microsoft.com/office/powerpoint/2010/main" val="1355867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609600" y="609600"/>
            <a:ext cx="78486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b="0"/>
              <a:t>If there are </a:t>
            </a:r>
            <a:r>
              <a:rPr lang="en-US" altLang="en-US" b="0">
                <a:solidFill>
                  <a:srgbClr val="FF0000"/>
                </a:solidFill>
              </a:rPr>
              <a:t>no route entries matching </a:t>
            </a:r>
            <a:r>
              <a:rPr lang="en-US" altLang="en-US" b="0"/>
              <a:t>the one received then the route </a:t>
            </a:r>
            <a:r>
              <a:rPr lang="en-US" altLang="en-US" b="0">
                <a:solidFill>
                  <a:srgbClr val="FF0000"/>
                </a:solidFill>
              </a:rPr>
              <a:t>entry is added to the routing table automatically</a:t>
            </a:r>
            <a:r>
              <a:rPr lang="en-US" altLang="en-US" b="0"/>
              <a:t>, along with the information about the router from which it received the routing table.</a:t>
            </a:r>
          </a:p>
          <a:p>
            <a:pPr>
              <a:buFont typeface="Arial" panose="020B0604020202020204" pitchFamily="34" charset="0"/>
              <a:buChar char="•"/>
            </a:pPr>
            <a:endParaRPr lang="en-US" altLang="en-US" b="0"/>
          </a:p>
          <a:p>
            <a:pPr>
              <a:buFont typeface="Arial" panose="020B0604020202020204" pitchFamily="34" charset="0"/>
              <a:buChar char="•"/>
            </a:pPr>
            <a:r>
              <a:rPr lang="en-US" altLang="en-US" b="0"/>
              <a:t>If there are </a:t>
            </a:r>
            <a:r>
              <a:rPr lang="en-US" altLang="en-US" b="0">
                <a:solidFill>
                  <a:srgbClr val="FF0000"/>
                </a:solidFill>
              </a:rPr>
              <a:t>matching entries but the hop count metric is lower </a:t>
            </a:r>
            <a:r>
              <a:rPr lang="en-US" altLang="en-US" b="0"/>
              <a:t>than the one already in its routing table, then the routing table is </a:t>
            </a:r>
            <a:r>
              <a:rPr lang="en-US" altLang="en-US" b="0">
                <a:solidFill>
                  <a:srgbClr val="FF0000"/>
                </a:solidFill>
              </a:rPr>
              <a:t>updated with the new route.</a:t>
            </a:r>
          </a:p>
          <a:p>
            <a:pPr>
              <a:buFont typeface="Arial" panose="020B0604020202020204" pitchFamily="34" charset="0"/>
              <a:buChar char="•"/>
            </a:pPr>
            <a:endParaRPr lang="en-US" altLang="en-US" b="0">
              <a:solidFill>
                <a:srgbClr val="FF0000"/>
              </a:solidFill>
            </a:endParaRPr>
          </a:p>
          <a:p>
            <a:pPr>
              <a:buFont typeface="Arial" panose="020B0604020202020204" pitchFamily="34" charset="0"/>
              <a:buChar char="•"/>
            </a:pPr>
            <a:r>
              <a:rPr lang="en-US" altLang="en-US" b="0"/>
              <a:t>If there are matching entries but the hop count </a:t>
            </a:r>
            <a:r>
              <a:rPr lang="en-US" altLang="en-US" b="0">
                <a:solidFill>
                  <a:srgbClr val="FF0000"/>
                </a:solidFill>
              </a:rPr>
              <a:t>metric is higher</a:t>
            </a:r>
            <a:r>
              <a:rPr lang="en-US" altLang="en-US" b="0"/>
              <a:t> than the one already in its routing table, then the routing entry is </a:t>
            </a:r>
            <a:r>
              <a:rPr lang="en-US" altLang="en-US" b="0">
                <a:solidFill>
                  <a:srgbClr val="FF0000"/>
                </a:solidFill>
              </a:rPr>
              <a:t>updated with hop count of 16 (infinite hop)</a:t>
            </a:r>
            <a:r>
              <a:rPr lang="en-US" altLang="en-US" b="0"/>
              <a:t>. The packets are still forwarded to the old route.</a:t>
            </a:r>
          </a:p>
        </p:txBody>
      </p:sp>
    </p:spTree>
    <p:extLst>
      <p:ext uri="{BB962C8B-B14F-4D97-AF65-F5344CB8AC3E}">
        <p14:creationId xmlns:p14="http://schemas.microsoft.com/office/powerpoint/2010/main" val="230056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2"/>
          <p:cNvSpPr>
            <a:spLocks noGrp="1" noChangeArrowheads="1"/>
          </p:cNvSpPr>
          <p:nvPr>
            <p:ph type="title"/>
          </p:nvPr>
        </p:nvSpPr>
        <p:spPr bwMode="auto">
          <a:xfrm>
            <a:off x="620713" y="152400"/>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z="4000"/>
              <a:t>RIP </a:t>
            </a:r>
            <a:r>
              <a:rPr lang="en-US" altLang="en-US" sz="3600"/>
              <a:t>Timer</a:t>
            </a:r>
            <a:endParaRPr lang="en-IN" altLang="en-US" sz="4000"/>
          </a:p>
        </p:txBody>
      </p:sp>
      <p:pic>
        <p:nvPicPr>
          <p:cNvPr id="77827"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713" y="736600"/>
            <a:ext cx="7207250" cy="153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p:cNvSpPr>
            <a:spLocks noChangeArrowheads="1"/>
          </p:cNvSpPr>
          <p:nvPr/>
        </p:nvSpPr>
        <p:spPr bwMode="auto">
          <a:xfrm>
            <a:off x="654050" y="2590800"/>
            <a:ext cx="7886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dirty="0"/>
              <a:t>Update Timer(Periodic)</a:t>
            </a:r>
          </a:p>
          <a:p>
            <a:pPr marL="457200" indent="-457200">
              <a:buFont typeface="Arial" panose="020B0604020202020204" pitchFamily="34" charset="0"/>
              <a:buChar char="•"/>
              <a:defRPr/>
            </a:pPr>
            <a:r>
              <a:rPr lang="en-US" altLang="en-US" b="0" dirty="0"/>
              <a:t>The update timer controls the interval between </a:t>
            </a:r>
            <a:r>
              <a:rPr lang="en-US" altLang="en-US" b="0" dirty="0">
                <a:solidFill>
                  <a:srgbClr val="FF0000"/>
                </a:solidFill>
              </a:rPr>
              <a:t>two gratuitous Response Messages.</a:t>
            </a:r>
            <a:r>
              <a:rPr lang="en-US" altLang="en-US" b="0" dirty="0"/>
              <a:t> </a:t>
            </a:r>
          </a:p>
          <a:p>
            <a:pPr marL="457200" indent="-457200">
              <a:buFont typeface="Arial" panose="020B0604020202020204" pitchFamily="34" charset="0"/>
              <a:buChar char="•"/>
              <a:defRPr/>
            </a:pPr>
            <a:r>
              <a:rPr lang="en-US" altLang="en-US" b="0" dirty="0"/>
              <a:t>By default the value is 30 seconds. The response message is broadcast to all its RIP enabled interface.</a:t>
            </a:r>
          </a:p>
          <a:p>
            <a:pPr>
              <a:defRPr/>
            </a:pPr>
            <a:endParaRPr lang="en-US" altLang="en-US" b="0" dirty="0"/>
          </a:p>
          <a:p>
            <a:pPr>
              <a:defRPr/>
            </a:pPr>
            <a:r>
              <a:rPr lang="en-US" altLang="en-US" dirty="0"/>
              <a:t>Invalid Timer(Expiration)</a:t>
            </a:r>
          </a:p>
          <a:p>
            <a:pPr marL="457200" indent="-457200">
              <a:buFont typeface="Arial" panose="020B0604020202020204" pitchFamily="34" charset="0"/>
              <a:buChar char="•"/>
              <a:defRPr/>
            </a:pPr>
            <a:r>
              <a:rPr lang="en-US" altLang="en-US" b="0" dirty="0"/>
              <a:t>The invalid timer specifies </a:t>
            </a:r>
            <a:r>
              <a:rPr lang="en-US" altLang="en-US" b="0" dirty="0">
                <a:solidFill>
                  <a:srgbClr val="FF0000"/>
                </a:solidFill>
              </a:rPr>
              <a:t>how long a routing entry </a:t>
            </a:r>
            <a:r>
              <a:rPr lang="en-US" altLang="en-US" b="0" dirty="0"/>
              <a:t>can be in the routing table </a:t>
            </a:r>
            <a:r>
              <a:rPr lang="en-US" altLang="en-US" b="0" dirty="0">
                <a:solidFill>
                  <a:srgbClr val="FF0000"/>
                </a:solidFill>
              </a:rPr>
              <a:t>without being updated</a:t>
            </a:r>
            <a:r>
              <a:rPr lang="en-US" altLang="en-US" b="0" dirty="0"/>
              <a:t>.</a:t>
            </a:r>
          </a:p>
          <a:p>
            <a:pPr marL="457200" indent="-457200">
              <a:buFont typeface="Arial" panose="020B0604020202020204" pitchFamily="34" charset="0"/>
              <a:buChar char="•"/>
              <a:defRPr/>
            </a:pPr>
            <a:r>
              <a:rPr lang="en-US" altLang="en-US" b="0" dirty="0"/>
              <a:t>By default, the value is 180 seconds. After the timer expires the hop count of the routing entry will be set to 16, marking the destination as unreachable.</a:t>
            </a:r>
          </a:p>
          <a:p>
            <a:pPr>
              <a:defRPr/>
            </a:pPr>
            <a:endParaRPr lang="en-US" altLang="en-US" sz="2400" b="0" dirty="0"/>
          </a:p>
        </p:txBody>
      </p:sp>
    </p:spTree>
    <p:extLst>
      <p:ext uri="{BB962C8B-B14F-4D97-AF65-F5344CB8AC3E}">
        <p14:creationId xmlns:p14="http://schemas.microsoft.com/office/powerpoint/2010/main" val="152033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457200" y="685800"/>
            <a:ext cx="8534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defRPr/>
            </a:pPr>
            <a:r>
              <a:rPr lang="en-US" altLang="en-US" dirty="0"/>
              <a:t>Flush Timer</a:t>
            </a:r>
          </a:p>
          <a:p>
            <a:pPr marL="457200" indent="-457200">
              <a:buFont typeface="Arial" panose="020B0604020202020204" pitchFamily="34" charset="0"/>
              <a:buChar char="•"/>
              <a:defRPr/>
            </a:pPr>
            <a:r>
              <a:rPr lang="en-US" altLang="en-US" b="0" dirty="0"/>
              <a:t>The flush timer controls the time between the route is </a:t>
            </a:r>
            <a:r>
              <a:rPr lang="en-US" altLang="en-US" b="0" dirty="0">
                <a:solidFill>
                  <a:srgbClr val="FF0000"/>
                </a:solidFill>
              </a:rPr>
              <a:t>invalidated or marked as unreachable</a:t>
            </a:r>
            <a:r>
              <a:rPr lang="en-US" altLang="en-US" b="0" dirty="0"/>
              <a:t> and removal of entry from the routing table. </a:t>
            </a:r>
          </a:p>
          <a:p>
            <a:pPr marL="457200" indent="-457200">
              <a:buFont typeface="Arial" panose="020B0604020202020204" pitchFamily="34" charset="0"/>
              <a:buChar char="•"/>
              <a:defRPr/>
            </a:pPr>
            <a:r>
              <a:rPr lang="en-US" altLang="en-US" b="0" dirty="0"/>
              <a:t>By default the value is 240 seconds. This is 60 seconds longer than Invalid timer.</a:t>
            </a:r>
          </a:p>
          <a:p>
            <a:pPr marL="457200" indent="-457200">
              <a:buFont typeface="Arial" panose="020B0604020202020204" pitchFamily="34" charset="0"/>
              <a:buChar char="•"/>
              <a:defRPr/>
            </a:pPr>
            <a:r>
              <a:rPr lang="en-US" altLang="en-US" b="0" dirty="0"/>
              <a:t> So for 60 seconds the router will be advertising about this unreachable route to all its neighbors. This timer must be set to a higher value than the invalid timer.</a:t>
            </a:r>
          </a:p>
          <a:p>
            <a:pPr>
              <a:defRPr/>
            </a:pPr>
            <a:endParaRPr lang="en-US" altLang="en-US" b="0" dirty="0"/>
          </a:p>
          <a:p>
            <a:pPr>
              <a:defRPr/>
            </a:pPr>
            <a:r>
              <a:rPr lang="en-US" altLang="en-US" dirty="0"/>
              <a:t>Hold-down Timer</a:t>
            </a:r>
          </a:p>
          <a:p>
            <a:pPr marL="457200" indent="-457200">
              <a:buFont typeface="Arial" panose="020B0604020202020204" pitchFamily="34" charset="0"/>
              <a:buChar char="•"/>
              <a:defRPr/>
            </a:pPr>
            <a:r>
              <a:rPr lang="en-US" altLang="en-US" b="0" dirty="0"/>
              <a:t>The hold-down timer is </a:t>
            </a:r>
            <a:r>
              <a:rPr lang="en-US" altLang="en-US" b="0" dirty="0">
                <a:solidFill>
                  <a:srgbClr val="FF0000"/>
                </a:solidFill>
              </a:rPr>
              <a:t>started per route entry</a:t>
            </a:r>
            <a:r>
              <a:rPr lang="en-US" altLang="en-US" b="0" dirty="0"/>
              <a:t>, when the hop count is changing from lower value to higher value. This allows the route to get stabilized. During this time </a:t>
            </a:r>
            <a:r>
              <a:rPr lang="en-US" altLang="en-US" b="0" dirty="0">
                <a:solidFill>
                  <a:srgbClr val="FF0000"/>
                </a:solidFill>
              </a:rPr>
              <a:t>no update can be done to that routing entry. </a:t>
            </a:r>
            <a:endParaRPr lang="en-US" altLang="en-US" b="0" dirty="0"/>
          </a:p>
        </p:txBody>
      </p:sp>
    </p:spTree>
    <p:extLst>
      <p:ext uri="{BB962C8B-B14F-4D97-AF65-F5344CB8AC3E}">
        <p14:creationId xmlns:p14="http://schemas.microsoft.com/office/powerpoint/2010/main" val="41018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endParaRPr lang="en-IN" sz="3200" b="1" dirty="0"/>
          </a:p>
        </p:txBody>
      </p:sp>
      <p:sp>
        <p:nvSpPr>
          <p:cNvPr id="5" name="Content Placeholder 4"/>
          <p:cNvSpPr>
            <a:spLocks noGrp="1"/>
          </p:cNvSpPr>
          <p:nvPr>
            <p:ph idx="1"/>
          </p:nvPr>
        </p:nvSpPr>
        <p:spPr/>
        <p:txBody>
          <a:bodyPr/>
          <a:lstStyle/>
          <a:p>
            <a:pPr marL="0" indent="0">
              <a:buNone/>
            </a:pPr>
            <a:r>
              <a:rPr lang="en-IN" dirty="0"/>
              <a:t>                                         </a:t>
            </a:r>
            <a:endParaRPr lang="en-IN" b="1" dirty="0"/>
          </a:p>
          <a:p>
            <a:r>
              <a:rPr lang="en-US" dirty="0"/>
              <a:t>RIP version 1 &amp; RIP version2</a:t>
            </a:r>
            <a:endParaRPr lang="en-IN" dirty="0"/>
          </a:p>
          <a:p>
            <a:r>
              <a:rPr lang="en-US" dirty="0"/>
              <a:t>OSPF</a:t>
            </a:r>
            <a:endParaRPr lang="en-IN" dirty="0"/>
          </a:p>
          <a:p>
            <a:r>
              <a:rPr lang="en-US" dirty="0"/>
              <a:t>Comparison</a:t>
            </a:r>
          </a:p>
          <a:p>
            <a:r>
              <a:rPr lang="en-US" dirty="0"/>
              <a:t>EIGRP</a:t>
            </a:r>
            <a:endParaRPr lang="en-IN" dirty="0"/>
          </a:p>
          <a:p>
            <a:r>
              <a:rPr lang="en-US" dirty="0"/>
              <a:t>BGP</a:t>
            </a:r>
            <a:endParaRPr lang="en-IN"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9" name="Rectangle 3"/>
          <p:cNvSpPr txBox="1">
            <a:spLocks noChangeArrowheads="1"/>
          </p:cNvSpPr>
          <p:nvPr/>
        </p:nvSpPr>
        <p:spPr>
          <a:xfrm>
            <a:off x="304800" y="1295400"/>
            <a:ext cx="8458200" cy="5029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0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384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bwMode="auto">
          <a:xfrm>
            <a:off x="628650" y="365125"/>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RIP message format</a:t>
            </a:r>
            <a:endParaRPr lang="en-IN" altLang="en-US"/>
          </a:p>
        </p:txBody>
      </p:sp>
      <p:pic>
        <p:nvPicPr>
          <p:cNvPr id="7987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338" y="2670175"/>
            <a:ext cx="6791325" cy="190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948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bwMode="auto">
          <a:xfrm>
            <a:off x="628650" y="365125"/>
            <a:ext cx="78867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Request messages</a:t>
            </a:r>
            <a:endParaRPr lang="en-IN" altLang="en-US"/>
          </a:p>
        </p:txBody>
      </p:sp>
      <p:pic>
        <p:nvPicPr>
          <p:cNvPr id="5"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363" y="1219200"/>
            <a:ext cx="4433887" cy="2266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138" y="3606800"/>
            <a:ext cx="3675062"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706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4)">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685800" y="3810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RIP message example</a:t>
            </a:r>
          </a:p>
        </p:txBody>
      </p:sp>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383381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43200"/>
            <a:ext cx="4044950"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036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bwMode="auto">
          <a:xfrm>
            <a:off x="628650" y="365125"/>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Limitations</a:t>
            </a:r>
          </a:p>
        </p:txBody>
      </p:sp>
      <p:sp>
        <p:nvSpPr>
          <p:cNvPr id="82947" name="Rectangle 3"/>
          <p:cNvSpPr>
            <a:spLocks noChangeArrowheads="1"/>
          </p:cNvSpPr>
          <p:nvPr/>
        </p:nvSpPr>
        <p:spPr bwMode="auto">
          <a:xfrm>
            <a:off x="228600" y="1577975"/>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sz="3600"/>
              <a:t>The hop count </a:t>
            </a:r>
            <a:r>
              <a:rPr lang="en-US" altLang="en-US" sz="3600">
                <a:solidFill>
                  <a:srgbClr val="FF0000"/>
                </a:solidFill>
              </a:rPr>
              <a:t>cannot exceed 15</a:t>
            </a:r>
            <a:r>
              <a:rPr lang="en-US" altLang="en-US" sz="3600"/>
              <a:t>, or routes will be dropped.</a:t>
            </a:r>
          </a:p>
          <a:p>
            <a:pPr>
              <a:buFont typeface="Arial" panose="020B0604020202020204" pitchFamily="34" charset="0"/>
              <a:buChar char="•"/>
            </a:pPr>
            <a:r>
              <a:rPr lang="en-US" altLang="en-US" sz="3600"/>
              <a:t>Most RIP networks are flat. There is no concept of </a:t>
            </a:r>
            <a:r>
              <a:rPr lang="en-US" altLang="en-US" sz="3600">
                <a:solidFill>
                  <a:srgbClr val="FF0000"/>
                </a:solidFill>
              </a:rPr>
              <a:t>areas or boundaries </a:t>
            </a:r>
            <a:r>
              <a:rPr lang="en-US" altLang="en-US" sz="3600"/>
              <a:t>in RIP networks.</a:t>
            </a:r>
          </a:p>
          <a:p>
            <a:pPr>
              <a:buFont typeface="Arial" panose="020B0604020202020204" pitchFamily="34" charset="0"/>
              <a:buChar char="•"/>
            </a:pPr>
            <a:r>
              <a:rPr lang="en-US" altLang="en-US" sz="3600">
                <a:solidFill>
                  <a:srgbClr val="FF0000"/>
                </a:solidFill>
              </a:rPr>
              <a:t>Variable Length Subnet Masks </a:t>
            </a:r>
            <a:r>
              <a:rPr lang="en-US" altLang="en-US" sz="3600"/>
              <a:t>are not supported by RIP version 1 (which is obsolete).</a:t>
            </a:r>
          </a:p>
          <a:p>
            <a:pPr>
              <a:buFont typeface="Arial" panose="020B0604020202020204" pitchFamily="34" charset="0"/>
              <a:buChar char="•"/>
            </a:pPr>
            <a:r>
              <a:rPr lang="en-US" altLang="en-US" sz="3600"/>
              <a:t>RIP has slow convergence and count to infinity problems.</a:t>
            </a:r>
            <a:endParaRPr lang="en-IN" altLang="en-US" sz="3600"/>
          </a:p>
        </p:txBody>
      </p:sp>
    </p:spTree>
    <p:extLst>
      <p:ext uri="{BB962C8B-B14F-4D97-AF65-F5344CB8AC3E}">
        <p14:creationId xmlns:p14="http://schemas.microsoft.com/office/powerpoint/2010/main" val="4103896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noChangeArrowheads="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b="1">
                <a:latin typeface="Verdana" panose="020B0604030504040204" pitchFamily="34" charset="0"/>
              </a:rPr>
              <a:t>RIP Configuring and Commands</a:t>
            </a:r>
            <a:endParaRPr lang="en-IN" altLang="en-US" sz="3200"/>
          </a:p>
        </p:txBody>
      </p:sp>
      <p:sp>
        <p:nvSpPr>
          <p:cNvPr id="83971" name="Content Placeholder 4"/>
          <p:cNvSpPr>
            <a:spLocks noGrp="1" noChangeArrowheads="1"/>
          </p:cNvSpPr>
          <p:nvPr>
            <p:ph idx="1"/>
          </p:nvPr>
        </p:nvSpPr>
        <p:spPr bwMode="auto">
          <a:xfrm>
            <a:off x="628650" y="1219200"/>
            <a:ext cx="7886700" cy="4957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en-US" sz="2400" b="1"/>
              <a:t>ip routing </a:t>
            </a:r>
            <a:r>
              <a:rPr lang="en-US" altLang="en-US" sz="2400"/>
              <a:t>: enables the router</a:t>
            </a:r>
          </a:p>
          <a:p>
            <a:pPr>
              <a:lnSpc>
                <a:spcPct val="80000"/>
              </a:lnSpc>
            </a:pPr>
            <a:r>
              <a:rPr lang="en-US" altLang="en-US" sz="2400" b="1"/>
              <a:t>router rip </a:t>
            </a:r>
            <a:r>
              <a:rPr lang="en-US" altLang="en-US" sz="2400"/>
              <a:t>: you can enter configuration commands to define the RIP process for router </a:t>
            </a:r>
          </a:p>
          <a:p>
            <a:pPr>
              <a:lnSpc>
                <a:spcPct val="80000"/>
              </a:lnSpc>
            </a:pPr>
            <a:r>
              <a:rPr lang="en-US" altLang="en-US" sz="2400" b="1"/>
              <a:t>network network_address : </a:t>
            </a:r>
            <a:r>
              <a:rPr lang="en-US" altLang="en-US" sz="2400"/>
              <a:t>Telling the router which networks it should advertise routes for</a:t>
            </a:r>
          </a:p>
          <a:p>
            <a:pPr>
              <a:lnSpc>
                <a:spcPct val="80000"/>
              </a:lnSpc>
            </a:pPr>
            <a:r>
              <a:rPr lang="en-US" altLang="en-US" sz="2400"/>
              <a:t> </a:t>
            </a:r>
            <a:r>
              <a:rPr lang="en-US" altLang="en-US" sz="2400" b="1"/>
              <a:t>write, write terminal </a:t>
            </a:r>
            <a:r>
              <a:rPr lang="en-US" altLang="en-US" sz="2400"/>
              <a:t>: Saving configuration &amp; view currently running configuration </a:t>
            </a:r>
          </a:p>
          <a:p>
            <a:pPr>
              <a:lnSpc>
                <a:spcPct val="80000"/>
              </a:lnSpc>
            </a:pPr>
            <a:r>
              <a:rPr lang="en-US" altLang="en-US" sz="2400"/>
              <a:t> </a:t>
            </a:r>
            <a:r>
              <a:rPr lang="en-US" altLang="en-US" sz="2400" b="1"/>
              <a:t>ping address </a:t>
            </a:r>
            <a:r>
              <a:rPr lang="en-US" altLang="en-US" sz="2400"/>
              <a:t>: To check and see if the packets are getting routed </a:t>
            </a:r>
          </a:p>
          <a:p>
            <a:pPr>
              <a:lnSpc>
                <a:spcPct val="80000"/>
              </a:lnSpc>
            </a:pPr>
            <a:r>
              <a:rPr lang="en-US" altLang="en-US" sz="2400" b="1"/>
              <a:t>show ip route </a:t>
            </a:r>
            <a:r>
              <a:rPr lang="en-US" altLang="en-US" sz="2400"/>
              <a:t>: To view the routers current routing table </a:t>
            </a:r>
          </a:p>
          <a:p>
            <a:pPr>
              <a:lnSpc>
                <a:spcPct val="80000"/>
              </a:lnSpc>
            </a:pPr>
            <a:r>
              <a:rPr lang="en-US" altLang="en-US" sz="2400" b="1"/>
              <a:t>show ip rip ? </a:t>
            </a:r>
            <a:r>
              <a:rPr lang="en-US" altLang="en-US" sz="2400"/>
              <a:t>: Gives information about RIP</a:t>
            </a:r>
          </a:p>
          <a:p>
            <a:pPr>
              <a:lnSpc>
                <a:spcPct val="80000"/>
              </a:lnSpc>
            </a:pPr>
            <a:endParaRPr lang="en-US" altLang="en-US" sz="2400"/>
          </a:p>
          <a:p>
            <a:endParaRPr lang="en-IN" altLang="en-US" sz="2400"/>
          </a:p>
        </p:txBody>
      </p:sp>
    </p:spTree>
    <p:extLst>
      <p:ext uri="{BB962C8B-B14F-4D97-AF65-F5344CB8AC3E}">
        <p14:creationId xmlns:p14="http://schemas.microsoft.com/office/powerpoint/2010/main" val="3680732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2"/>
          <p:cNvSpPr>
            <a:spLocks noGrp="1" noChangeArrowheads="1"/>
          </p:cNvSpPr>
          <p:nvPr>
            <p:ph type="title"/>
          </p:nvPr>
        </p:nvSpPr>
        <p:spPr bwMode="auto">
          <a:xfrm>
            <a:off x="609600" y="152400"/>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IN" altLang="en-US" sz="3200" b="1"/>
              <a:t>RIP version 2</a:t>
            </a:r>
            <a:br>
              <a:rPr lang="en-IN" altLang="en-US" b="1"/>
            </a:br>
            <a:endParaRPr lang="en-IN" altLang="en-US"/>
          </a:p>
        </p:txBody>
      </p:sp>
      <p:sp>
        <p:nvSpPr>
          <p:cNvPr id="84995" name="Content Placeholder 3"/>
          <p:cNvSpPr>
            <a:spLocks noGrp="1" noChangeArrowheads="1"/>
          </p:cNvSpPr>
          <p:nvPr>
            <p:ph idx="1"/>
          </p:nvPr>
        </p:nvSpPr>
        <p:spPr bwMode="auto">
          <a:xfrm>
            <a:off x="152400" y="701675"/>
            <a:ext cx="8610600" cy="585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Due to the deficiencies of the original RIP specification, RIP version 2 (RIPv2) was developed in 1993 and last standardized in 1998. It included the ability </a:t>
            </a:r>
            <a:r>
              <a:rPr lang="en-US" altLang="en-US" sz="2400">
                <a:solidFill>
                  <a:srgbClr val="FF0000"/>
                </a:solidFill>
              </a:rPr>
              <a:t>to carry subnet information</a:t>
            </a:r>
            <a:r>
              <a:rPr lang="en-US" altLang="en-US" sz="2400"/>
              <a:t>, thus supporting </a:t>
            </a:r>
            <a:r>
              <a:rPr lang="en-US" altLang="en-US" sz="2400">
                <a:hlinkClick r:id="rId2" tooltip="Classless Inter-Domain Routing"/>
              </a:rPr>
              <a:t>Classless Inter-Domain Routing</a:t>
            </a:r>
            <a:r>
              <a:rPr lang="en-US" altLang="en-US" sz="2400"/>
              <a:t> (CIDR). To maintain backward compatibility, the hop count limit of 15 remained. </a:t>
            </a:r>
          </a:p>
          <a:p>
            <a:r>
              <a:rPr lang="en-US" altLang="en-US" sz="2400"/>
              <a:t>In an effort to avoid unnecessary load on hosts that do not participate in routing, RIPv2 </a:t>
            </a:r>
            <a:r>
              <a:rPr lang="en-US" altLang="en-US" sz="2400" i="1">
                <a:hlinkClick r:id="rId3" tooltip="Multicast"/>
              </a:rPr>
              <a:t>multicasts</a:t>
            </a:r>
            <a:r>
              <a:rPr lang="en-US" altLang="en-US" sz="2400"/>
              <a:t> the entire routing table to all adjacent routers at the address </a:t>
            </a:r>
            <a:r>
              <a:rPr lang="en-US" altLang="en-US" sz="2400">
                <a:hlinkClick r:id="rId4" tooltip="Multicast address"/>
              </a:rPr>
              <a:t>224.0.0.9</a:t>
            </a:r>
            <a:r>
              <a:rPr lang="en-US" altLang="en-US" sz="2400"/>
              <a:t>, as opposed to RIPv1 which uses </a:t>
            </a:r>
            <a:r>
              <a:rPr lang="en-US" altLang="en-US" sz="2400">
                <a:hlinkClick r:id="rId5" tooltip="Broadcasting (networking)"/>
              </a:rPr>
              <a:t>broadcast</a:t>
            </a:r>
            <a:r>
              <a:rPr lang="en-US" altLang="en-US" sz="2400"/>
              <a:t>. </a:t>
            </a:r>
            <a:r>
              <a:rPr lang="en-US" altLang="en-US" sz="2400">
                <a:hlinkClick r:id="rId6" tooltip="Unicast"/>
              </a:rPr>
              <a:t>Unicast</a:t>
            </a:r>
            <a:r>
              <a:rPr lang="en-US" altLang="en-US" sz="2400"/>
              <a:t> addressing is still allowed for special applications.</a:t>
            </a:r>
          </a:p>
          <a:p>
            <a:endParaRPr lang="en-IN" altLang="en-US" sz="2000"/>
          </a:p>
        </p:txBody>
      </p:sp>
    </p:spTree>
    <p:extLst>
      <p:ext uri="{BB962C8B-B14F-4D97-AF65-F5344CB8AC3E}">
        <p14:creationId xmlns:p14="http://schemas.microsoft.com/office/powerpoint/2010/main" val="18613525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bwMode="auto">
          <a:xfrm>
            <a:off x="609600" y="914400"/>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sz="3200"/>
              <a:t>RIP version 2 format</a:t>
            </a:r>
          </a:p>
        </p:txBody>
      </p:sp>
      <p:pic>
        <p:nvPicPr>
          <p:cNvPr id="86019"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16075"/>
            <a:ext cx="7304088" cy="203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1"/>
          <p:cNvSpPr>
            <a:spLocks noChangeArrowheads="1"/>
          </p:cNvSpPr>
          <p:nvPr/>
        </p:nvSpPr>
        <p:spPr bwMode="auto">
          <a:xfrm>
            <a:off x="152400" y="4114800"/>
            <a:ext cx="8458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Font typeface="Arial" panose="020B0604020202020204" pitchFamily="34" charset="0"/>
              <a:buChar char="•"/>
            </a:pPr>
            <a:r>
              <a:rPr lang="en-US" altLang="en-US"/>
              <a:t>Route tags </a:t>
            </a:r>
            <a:r>
              <a:rPr lang="en-US" altLang="en-US" b="0"/>
              <a:t>were also added in RIP version 2. This functionality allows a distinction between routes learned from the RIP protocol and routes learned from other protocols.</a:t>
            </a:r>
          </a:p>
        </p:txBody>
      </p:sp>
    </p:spTree>
    <p:extLst>
      <p:ext uri="{BB962C8B-B14F-4D97-AF65-F5344CB8AC3E}">
        <p14:creationId xmlns:p14="http://schemas.microsoft.com/office/powerpoint/2010/main" val="4168596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381000"/>
            <a:ext cx="89503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520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2"/>
          <p:cNvSpPr>
            <a:spLocks noGrp="1" noChangeArrowheads="1"/>
          </p:cNvSpPr>
          <p:nvPr>
            <p:ph type="title"/>
          </p:nvPr>
        </p:nvSpPr>
        <p:spPr bwMode="auto">
          <a:xfrm>
            <a:off x="628650" y="365125"/>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t>Limitations</a:t>
            </a:r>
            <a:endParaRPr lang="en-IN" altLang="en-US" sz="3600"/>
          </a:p>
        </p:txBody>
      </p:sp>
      <p:sp>
        <p:nvSpPr>
          <p:cNvPr id="88067" name="Content Placeholder 3"/>
          <p:cNvSpPr>
            <a:spLocks noGrp="1" noChangeArrowheads="1"/>
          </p:cNvSpPr>
          <p:nvPr>
            <p:ph idx="1"/>
          </p:nvPr>
        </p:nvSpPr>
        <p:spPr bwMode="auto">
          <a:xfrm>
            <a:off x="152400" y="1295400"/>
            <a:ext cx="88392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t>RIP-2 supports generic notion of authentication, but only “password” is defined so far. Still </a:t>
            </a:r>
            <a:r>
              <a:rPr lang="en-US" altLang="en-US" sz="2800">
                <a:solidFill>
                  <a:srgbClr val="FF0000"/>
                </a:solidFill>
              </a:rPr>
              <a:t>not very secure. </a:t>
            </a:r>
          </a:p>
          <a:p>
            <a:r>
              <a:rPr lang="en-US" altLang="en-US" sz="2800"/>
              <a:t>RIP2 packet size increases as the number of networks increases hence it is </a:t>
            </a:r>
            <a:r>
              <a:rPr lang="en-US" altLang="en-US" sz="2800">
                <a:solidFill>
                  <a:srgbClr val="FF0000"/>
                </a:solidFill>
              </a:rPr>
              <a:t>not suitable for large networks.</a:t>
            </a:r>
          </a:p>
          <a:p>
            <a:r>
              <a:rPr lang="en-US" altLang="en-US" sz="2800"/>
              <a:t>RIP2 generates </a:t>
            </a:r>
            <a:r>
              <a:rPr lang="en-US" altLang="en-US" sz="2800">
                <a:solidFill>
                  <a:srgbClr val="FF0000"/>
                </a:solidFill>
              </a:rPr>
              <a:t>more protocol traffic </a:t>
            </a:r>
            <a:r>
              <a:rPr lang="en-US" altLang="en-US" sz="2800"/>
              <a:t>than OSPF, because it propagates routing information by periodically transmitting the entire routing table to neighbor routers</a:t>
            </a:r>
          </a:p>
          <a:p>
            <a:r>
              <a:rPr lang="en-US" altLang="en-US" sz="2800"/>
              <a:t>RIP2 may be </a:t>
            </a:r>
            <a:r>
              <a:rPr lang="en-US" altLang="en-US" sz="2800">
                <a:solidFill>
                  <a:srgbClr val="FF0000"/>
                </a:solidFill>
              </a:rPr>
              <a:t>slow to adjust for link failures</a:t>
            </a:r>
            <a:r>
              <a:rPr lang="en-US" altLang="en-US" sz="2800"/>
              <a:t>.</a:t>
            </a:r>
          </a:p>
          <a:p>
            <a:endParaRPr lang="en-US" altLang="en-US" sz="2800"/>
          </a:p>
          <a:p>
            <a:endParaRPr lang="en-IN" altLang="en-US" sz="2800"/>
          </a:p>
        </p:txBody>
      </p:sp>
    </p:spTree>
    <p:extLst>
      <p:ext uri="{BB962C8B-B14F-4D97-AF65-F5344CB8AC3E}">
        <p14:creationId xmlns:p14="http://schemas.microsoft.com/office/powerpoint/2010/main" val="2241567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bwMode="auto">
          <a:xfrm>
            <a:off x="628650" y="228600"/>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OSPF</a:t>
            </a:r>
            <a:br>
              <a:rPr lang="en-US" altLang="en-US"/>
            </a:br>
            <a:endParaRPr lang="en-US" altLang="en-US"/>
          </a:p>
        </p:txBody>
      </p:sp>
      <p:sp>
        <p:nvSpPr>
          <p:cNvPr id="96259" name="Content Placeholder 2"/>
          <p:cNvSpPr>
            <a:spLocks noGrp="1"/>
          </p:cNvSpPr>
          <p:nvPr>
            <p:ph idx="1"/>
          </p:nvPr>
        </p:nvSpPr>
        <p:spPr bwMode="auto">
          <a:xfrm>
            <a:off x="628650" y="1082675"/>
            <a:ext cx="78867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latin typeface="Arial Unicode MS" panose="020B0604020202020204" pitchFamily="34" charset="-128"/>
                <a:ea typeface="新細明體"/>
                <a:cs typeface="新細明體"/>
              </a:rPr>
              <a:t>The Open Shortest Path First (OSPF) protocol is an intra-domain routing protocol based on link state routing</a:t>
            </a:r>
            <a:endParaRPr lang="en-US" altLang="en-US"/>
          </a:p>
        </p:txBody>
      </p:sp>
      <p:pic>
        <p:nvPicPr>
          <p:cNvPr id="962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738" y="2514600"/>
            <a:ext cx="80105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1663"/>
            <a:ext cx="788828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69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22.</a:t>
            </a:r>
            <a:fld id="{DCBEC2E1-6247-4424-BA2B-EA9FE3A1EFE0}" type="slidenum">
              <a:rPr lang="en-US" altLang="en-US"/>
              <a:pPr/>
              <a:t>6</a:t>
            </a:fld>
            <a:endParaRPr lang="en-US" alt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565251" name="Text Box 3"/>
          <p:cNvSpPr txBox="1">
            <a:spLocks noChangeArrowheads="1"/>
          </p:cNvSpPr>
          <p:nvPr/>
        </p:nvSpPr>
        <p:spPr bwMode="auto">
          <a:xfrm>
            <a:off x="228600" y="406400"/>
            <a:ext cx="338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anose="02020603050405020304" pitchFamily="18" charset="0"/>
              </a:rPr>
              <a:t>22-1   DELIVERY</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565253" name="Rectangle 5"/>
          <p:cNvSpPr>
            <a:spLocks noChangeArrowheads="1"/>
          </p:cNvSpPr>
          <p:nvPr/>
        </p:nvSpPr>
        <p:spPr bwMode="auto">
          <a:xfrm>
            <a:off x="1524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The network layer supervises the handling of the packets by the underlying physical networks. We define this handling as the delivery of a packet.</a:t>
            </a:r>
          </a:p>
        </p:txBody>
      </p:sp>
      <p:sp>
        <p:nvSpPr>
          <p:cNvPr id="565277" name="Rectangle 29"/>
          <p:cNvSpPr>
            <a:spLocks noChangeArrowheads="1"/>
          </p:cNvSpPr>
          <p:nvPr/>
        </p:nvSpPr>
        <p:spPr bwMode="auto">
          <a:xfrm>
            <a:off x="304800" y="50482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Direct Versus Indirect Delivery</a:t>
            </a:r>
          </a:p>
        </p:txBody>
      </p:sp>
      <p:sp>
        <p:nvSpPr>
          <p:cNvPr id="565278" name="Text Box 30"/>
          <p:cNvSpPr txBox="1">
            <a:spLocks noChangeArrowheads="1"/>
          </p:cNvSpPr>
          <p:nvPr/>
        </p:nvSpPr>
        <p:spPr bwMode="auto">
          <a:xfrm>
            <a:off x="317500" y="4572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627096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bwMode="auto">
          <a:xfrm>
            <a:off x="628650" y="365125"/>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Types of links</a:t>
            </a:r>
            <a:endParaRPr lang="en-US" altLang="en-US"/>
          </a:p>
        </p:txBody>
      </p:sp>
      <p:pic>
        <p:nvPicPr>
          <p:cNvPr id="983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34400" cy="19637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 name="Rectangle 6"/>
          <p:cNvSpPr>
            <a:spLocks noChangeArrowheads="1"/>
          </p:cNvSpPr>
          <p:nvPr/>
        </p:nvSpPr>
        <p:spPr bwMode="auto">
          <a:xfrm>
            <a:off x="304800" y="3886200"/>
            <a:ext cx="25209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a:t>Point-to-point link</a:t>
            </a:r>
          </a:p>
        </p:txBody>
      </p:sp>
      <p:pic>
        <p:nvPicPr>
          <p:cNvPr id="983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51463"/>
            <a:ext cx="78295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0" name="TextBox 1"/>
          <p:cNvSpPr txBox="1">
            <a:spLocks noChangeArrowheads="1"/>
          </p:cNvSpPr>
          <p:nvPr/>
        </p:nvSpPr>
        <p:spPr bwMode="auto">
          <a:xfrm>
            <a:off x="533400" y="4629150"/>
            <a:ext cx="798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0" baseline="0"/>
              <a:t>It connects two routers without any other host or router</a:t>
            </a:r>
            <a:endParaRPr lang="en-US" altLang="en-US" sz="2000" b="0"/>
          </a:p>
        </p:txBody>
      </p:sp>
    </p:spTree>
    <p:extLst>
      <p:ext uri="{BB962C8B-B14F-4D97-AF65-F5344CB8AC3E}">
        <p14:creationId xmlns:p14="http://schemas.microsoft.com/office/powerpoint/2010/main" val="2307024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309563" y="161925"/>
            <a:ext cx="1674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i="1" baseline="0">
                <a:solidFill>
                  <a:srgbClr val="000000"/>
                </a:solidFill>
                <a:latin typeface="Times New Roman" panose="02020603050405020304" pitchFamily="18" charset="0"/>
              </a:rPr>
              <a:t>Transient link</a:t>
            </a:r>
          </a:p>
        </p:txBody>
      </p:sp>
      <p:pic>
        <p:nvPicPr>
          <p:cNvPr id="993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1098550"/>
            <a:ext cx="8583612"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33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563" y="3187700"/>
            <a:ext cx="12620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4267200"/>
            <a:ext cx="8054975"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4" name="TextBox 1"/>
          <p:cNvSpPr txBox="1">
            <a:spLocks noChangeArrowheads="1"/>
          </p:cNvSpPr>
          <p:nvPr/>
        </p:nvSpPr>
        <p:spPr bwMode="auto">
          <a:xfrm>
            <a:off x="252413" y="561975"/>
            <a:ext cx="8562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0" baseline="0"/>
              <a:t>It is a  network with several routers attached to it.</a:t>
            </a:r>
            <a:endParaRPr lang="en-US" altLang="en-US" sz="2400" b="0"/>
          </a:p>
        </p:txBody>
      </p:sp>
      <p:sp>
        <p:nvSpPr>
          <p:cNvPr id="99335" name="TextBox 2"/>
          <p:cNvSpPr txBox="1">
            <a:spLocks noChangeArrowheads="1"/>
          </p:cNvSpPr>
          <p:nvPr/>
        </p:nvSpPr>
        <p:spPr bwMode="auto">
          <a:xfrm>
            <a:off x="309563" y="3724275"/>
            <a:ext cx="85058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b="0"/>
              <a:t>It is a network that is connected to only one router.</a:t>
            </a:r>
          </a:p>
        </p:txBody>
      </p:sp>
    </p:spTree>
    <p:extLst>
      <p:ext uri="{BB962C8B-B14F-4D97-AF65-F5344CB8AC3E}">
        <p14:creationId xmlns:p14="http://schemas.microsoft.com/office/powerpoint/2010/main" val="1663905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TW">
                <a:ea typeface="新細明體"/>
                <a:cs typeface="新細明體"/>
              </a:rPr>
              <a:t>Virtual link</a:t>
            </a:r>
            <a:br>
              <a:rPr lang="en-US" altLang="zh-TW" sz="3600">
                <a:ea typeface="新細明體"/>
                <a:cs typeface="新細明體"/>
              </a:rPr>
            </a:br>
            <a:endParaRPr lang="en-US" altLang="en-US"/>
          </a:p>
        </p:txBody>
      </p:sp>
      <p:sp>
        <p:nvSpPr>
          <p:cNvPr id="101379" name="Content Placeholder 2"/>
          <p:cNvSpPr>
            <a:spLocks noGrp="1"/>
          </p:cNvSpPr>
          <p:nvPr>
            <p:ph idx="1"/>
          </p:nvPr>
        </p:nvSpPr>
        <p:spPr bwMode="auto">
          <a:xfrm>
            <a:off x="152400" y="1371600"/>
            <a:ext cx="8610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cs typeface="Arial" panose="020B0604020202020204" pitchFamily="34" charset="0"/>
              </a:rPr>
              <a:t>When the link between two routers is broken, the administration may create a virtual link between them.</a:t>
            </a:r>
          </a:p>
        </p:txBody>
      </p:sp>
      <p:pic>
        <p:nvPicPr>
          <p:cNvPr id="10138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352800"/>
            <a:ext cx="70707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54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i="1">
                <a:latin typeface="Times New Roman" panose="02020603050405020304" pitchFamily="18" charset="0"/>
              </a:rPr>
              <a:t>Example of an AS and its graphical representation in OSPF</a:t>
            </a:r>
            <a:endParaRPr lang="en-US" altLang="en-US" sz="2400"/>
          </a:p>
        </p:txBody>
      </p:sp>
      <p:pic>
        <p:nvPicPr>
          <p:cNvPr id="102403"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313" y="990600"/>
            <a:ext cx="7445375" cy="51863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372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a:xfrm>
            <a:off x="628650" y="365125"/>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i="1">
                <a:latin typeface="Times New Roman" panose="02020603050405020304" pitchFamily="18" charset="0"/>
              </a:rPr>
              <a:t>OSPF common header</a:t>
            </a:r>
            <a:endParaRPr lang="en-US" altLang="en-US"/>
          </a:p>
        </p:txBody>
      </p:sp>
      <p:pic>
        <p:nvPicPr>
          <p:cNvPr id="103427"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395538"/>
            <a:ext cx="7886700" cy="26812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14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628650" y="365125"/>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Types of OSPF packet</a:t>
            </a:r>
            <a:endParaRPr lang="en-US" altLang="en-US"/>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300" y="1447800"/>
            <a:ext cx="7886700" cy="14525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900363"/>
            <a:ext cx="5795963"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74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762000" y="82550"/>
            <a:ext cx="5715000" cy="522288"/>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rgbClr val="000000"/>
                </a:solidFill>
                <a:latin typeface="Times New Roman" panose="02020603050405020304" pitchFamily="18" charset="0"/>
              </a:rPr>
              <a:t>Hello packet</a:t>
            </a:r>
          </a:p>
        </p:txBody>
      </p:sp>
      <p:pic>
        <p:nvPicPr>
          <p:cNvPr id="1054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8013"/>
            <a:ext cx="7989888" cy="301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6" name="Text Box 11"/>
          <p:cNvSpPr txBox="1">
            <a:spLocks noChangeArrowheads="1"/>
          </p:cNvSpPr>
          <p:nvPr/>
        </p:nvSpPr>
        <p:spPr bwMode="auto">
          <a:xfrm>
            <a:off x="533400" y="3962400"/>
            <a:ext cx="8153400"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spcBef>
                <a:spcPct val="20000"/>
              </a:spcBef>
            </a:pPr>
            <a:r>
              <a:rPr lang="en-US" altLang="zh-TW" sz="1800" i="1" baseline="0">
                <a:solidFill>
                  <a:srgbClr val="0000CC"/>
                </a:solidFill>
                <a:latin typeface="Tahoma" panose="020B0604030504040204" pitchFamily="34" charset="0"/>
                <a:ea typeface="新細明體"/>
                <a:cs typeface="新細明體"/>
              </a:rPr>
              <a:t>OSPF uses the hello message to create neighborhood relationship and to test the reachability of neighbors.</a:t>
            </a:r>
          </a:p>
          <a:p>
            <a:pPr>
              <a:spcBef>
                <a:spcPct val="20000"/>
              </a:spcBef>
            </a:pPr>
            <a:endParaRPr lang="en-US" altLang="zh-TW" sz="1800" i="1" baseline="0">
              <a:solidFill>
                <a:srgbClr val="0000CC"/>
              </a:solidFill>
              <a:latin typeface="Tahoma" panose="020B0604030504040204" pitchFamily="34" charset="0"/>
              <a:ea typeface="新細明體"/>
              <a:cs typeface="新細明體"/>
            </a:endParaRPr>
          </a:p>
          <a:p>
            <a:pPr>
              <a:spcBef>
                <a:spcPct val="20000"/>
              </a:spcBef>
            </a:pPr>
            <a:r>
              <a:rPr lang="en-US" altLang="zh-TW" sz="1800" i="1" baseline="0">
                <a:solidFill>
                  <a:srgbClr val="FF0000"/>
                </a:solidFill>
                <a:latin typeface="Tahoma" panose="020B0604030504040204" pitchFamily="34" charset="0"/>
                <a:ea typeface="新細明體"/>
                <a:cs typeface="新細明體"/>
              </a:rPr>
              <a:t>This is the first step in link state routing. Before a router can flood all of the other routers with information about its neighbors, it must first greet it neighbors.</a:t>
            </a:r>
          </a:p>
        </p:txBody>
      </p:sp>
    </p:spTree>
    <p:extLst>
      <p:ext uri="{BB962C8B-B14F-4D97-AF65-F5344CB8AC3E}">
        <p14:creationId xmlns:p14="http://schemas.microsoft.com/office/powerpoint/2010/main" val="3311312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990600" y="90488"/>
            <a:ext cx="5715000" cy="584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rgbClr val="000000"/>
                </a:solidFill>
                <a:latin typeface="Times New Roman" panose="02020603050405020304" pitchFamily="18" charset="0"/>
              </a:rPr>
              <a:t>Database description </a:t>
            </a:r>
            <a:r>
              <a:rPr lang="en-US" altLang="en-US" i="1" baseline="0">
                <a:solidFill>
                  <a:srgbClr val="000000"/>
                </a:solidFill>
                <a:latin typeface="Times New Roman" panose="02020603050405020304" pitchFamily="18" charset="0"/>
              </a:rPr>
              <a:t>packet</a:t>
            </a:r>
            <a:endParaRPr lang="en-US" altLang="en-US" sz="2800" i="1" baseline="0">
              <a:solidFill>
                <a:srgbClr val="000000"/>
              </a:solidFill>
              <a:latin typeface="Times New Roman" panose="02020603050405020304" pitchFamily="18" charset="0"/>
            </a:endParaRPr>
          </a:p>
        </p:txBody>
      </p:sp>
      <p:pic>
        <p:nvPicPr>
          <p:cNvPr id="1075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7997825"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4" name="Text Box 11"/>
          <p:cNvSpPr txBox="1">
            <a:spLocks noChangeArrowheads="1"/>
          </p:cNvSpPr>
          <p:nvPr/>
        </p:nvSpPr>
        <p:spPr bwMode="auto">
          <a:xfrm>
            <a:off x="381000" y="3306763"/>
            <a:ext cx="838200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spcBef>
                <a:spcPct val="20000"/>
              </a:spcBef>
            </a:pPr>
            <a:r>
              <a:rPr lang="en-US" altLang="zh-TW" sz="1800" i="1" baseline="0">
                <a:solidFill>
                  <a:srgbClr val="0000CC"/>
                </a:solidFill>
                <a:latin typeface="Tahoma" panose="020B0604030504040204" pitchFamily="34" charset="0"/>
                <a:ea typeface="新細明體"/>
                <a:cs typeface="新細明體"/>
              </a:rPr>
              <a:t>When a router is connected to the system for the first time or after a failure, it needs the complete link state database immediately. Therefore, it sends hello packets to greet its neighbors. If this is the first time that the neighbors hear from the router, they send a database description message.</a:t>
            </a:r>
          </a:p>
          <a:p>
            <a:pPr>
              <a:spcBef>
                <a:spcPct val="20000"/>
              </a:spcBef>
            </a:pPr>
            <a:endParaRPr lang="en-US" altLang="zh-TW" sz="1800" i="1" baseline="0">
              <a:solidFill>
                <a:srgbClr val="0000CC"/>
              </a:solidFill>
              <a:latin typeface="Tahoma" panose="020B0604030504040204" pitchFamily="34" charset="0"/>
              <a:ea typeface="新細明體"/>
              <a:cs typeface="新細明體"/>
            </a:endParaRPr>
          </a:p>
          <a:p>
            <a:pPr>
              <a:spcBef>
                <a:spcPct val="20000"/>
              </a:spcBef>
            </a:pPr>
            <a:r>
              <a:rPr lang="en-US" altLang="zh-TW" sz="1800" i="1" baseline="0">
                <a:solidFill>
                  <a:srgbClr val="FF0000"/>
                </a:solidFill>
                <a:latin typeface="Tahoma" panose="020B0604030504040204" pitchFamily="34" charset="0"/>
                <a:ea typeface="新細明體"/>
                <a:cs typeface="新細明體"/>
              </a:rPr>
              <a:t>The database description packet does not contain complete database information; it only gives an outline, the title of each lines in the database.</a:t>
            </a:r>
          </a:p>
        </p:txBody>
      </p:sp>
    </p:spTree>
    <p:extLst>
      <p:ext uri="{BB962C8B-B14F-4D97-AF65-F5344CB8AC3E}">
        <p14:creationId xmlns:p14="http://schemas.microsoft.com/office/powerpoint/2010/main" val="2584160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990600" y="90488"/>
            <a:ext cx="5715000" cy="8620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solidFill>
                <a:srgbClr val="0000FF"/>
              </a:solidFill>
              <a:latin typeface="Times New Roman" panose="02020603050405020304" pitchFamily="18" charset="0"/>
            </a:endParaRPr>
          </a:p>
          <a:p>
            <a:r>
              <a:rPr lang="en-US" altLang="en-US" i="1" baseline="0">
                <a:solidFill>
                  <a:srgbClr val="000000"/>
                </a:solidFill>
                <a:latin typeface="Times New Roman" panose="02020603050405020304" pitchFamily="18" charset="0"/>
              </a:rPr>
              <a:t>Link state request packet</a:t>
            </a:r>
          </a:p>
        </p:txBody>
      </p:sp>
      <p:pic>
        <p:nvPicPr>
          <p:cNvPr id="10957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7997825"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3613" y="3097213"/>
            <a:ext cx="74549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942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a:xfrm>
            <a:off x="628650" y="365125"/>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Link state update packet</a:t>
            </a:r>
            <a:br>
              <a:rPr lang="en-US" altLang="en-US" i="1">
                <a:latin typeface="Times New Roman" panose="02020603050405020304" pitchFamily="18" charset="0"/>
              </a:rPr>
            </a:br>
            <a:endParaRPr lang="en-US" altLang="en-US"/>
          </a:p>
        </p:txBody>
      </p:sp>
      <p:pic>
        <p:nvPicPr>
          <p:cNvPr id="111619"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7886700" cy="20748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 y="3408363"/>
            <a:ext cx="576738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5638" y="4495800"/>
            <a:ext cx="7316787"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52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endParaRPr lang="en-IN"/>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5" name="Rectangle 3"/>
          <p:cNvSpPr txBox="1">
            <a:spLocks noChangeArrowheads="1"/>
          </p:cNvSpPr>
          <p:nvPr/>
        </p:nvSpPr>
        <p:spPr>
          <a:xfrm>
            <a:off x="304800" y="1295400"/>
            <a:ext cx="8458200" cy="5181600"/>
          </a:xfrm>
          <a:prstGeom prst="rect">
            <a:avLst/>
          </a:prstGeom>
        </p:spPr>
        <p:txBody>
          <a:bodyPr vert="horz" lIns="91440" tIns="45720" rIns="91440" bIns="45720" rtlCol="0">
            <a:normAutofit/>
          </a:bodyPr>
          <a:lstStyle/>
          <a:p>
            <a:pPr lvl="0">
              <a:spcBef>
                <a:spcPct val="20000"/>
              </a:spcBef>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12926"/>
            <a:ext cx="7467600" cy="405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466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bwMode="auto">
          <a:xfrm>
            <a:off x="628650" y="365125"/>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i="1">
                <a:latin typeface="Times New Roman" panose="02020603050405020304" pitchFamily="18" charset="0"/>
              </a:rPr>
              <a:t>LSA general header</a:t>
            </a:r>
            <a:br>
              <a:rPr lang="en-US" altLang="en-US" i="1">
                <a:latin typeface="Times New Roman" panose="02020603050405020304" pitchFamily="18" charset="0"/>
              </a:rPr>
            </a:br>
            <a:endParaRPr lang="en-US" altLang="en-US"/>
          </a:p>
        </p:txBody>
      </p:sp>
      <p:pic>
        <p:nvPicPr>
          <p:cNvPr id="112643"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822575"/>
            <a:ext cx="7886700" cy="19034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426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a:xfrm>
            <a:off x="628650" y="76200"/>
            <a:ext cx="7886700" cy="625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TW" sz="3600">
                <a:ea typeface="新細明體"/>
                <a:cs typeface="新細明體"/>
              </a:rPr>
              <a:t>LSA General Header</a:t>
            </a:r>
            <a:endParaRPr lang="en-US" altLang="en-US" sz="3600"/>
          </a:p>
        </p:txBody>
      </p:sp>
      <p:sp>
        <p:nvSpPr>
          <p:cNvPr id="113667" name="Content Placeholder 2"/>
          <p:cNvSpPr>
            <a:spLocks noGrp="1"/>
          </p:cNvSpPr>
          <p:nvPr>
            <p:ph idx="1"/>
          </p:nvPr>
        </p:nvSpPr>
        <p:spPr bwMode="auto">
          <a:xfrm>
            <a:off x="228600" y="701675"/>
            <a:ext cx="8839200" cy="577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TW" sz="2400">
                <a:ea typeface="新細明體"/>
                <a:cs typeface="新細明體"/>
              </a:rPr>
              <a:t>Link state age</a:t>
            </a:r>
          </a:p>
          <a:p>
            <a:pPr lvl="1" eaLnBrk="1" hangingPunct="1"/>
            <a:r>
              <a:rPr lang="en-US" altLang="zh-TW" sz="2000">
                <a:ea typeface="新細明體"/>
                <a:cs typeface="新細明體"/>
              </a:rPr>
              <a:t>When a router creates the message, the value of this field is 0</a:t>
            </a:r>
          </a:p>
          <a:p>
            <a:pPr lvl="1" eaLnBrk="1" hangingPunct="1"/>
            <a:r>
              <a:rPr lang="en-US" altLang="zh-TW" sz="2000">
                <a:ea typeface="新細明體"/>
                <a:cs typeface="新細明體"/>
              </a:rPr>
              <a:t>When each successive router forwards this message, it estimates the transit time and adds it to the cumulative value of this field</a:t>
            </a:r>
          </a:p>
          <a:p>
            <a:pPr eaLnBrk="1" hangingPunct="1"/>
            <a:r>
              <a:rPr lang="en-US" altLang="zh-TW" sz="2400">
                <a:ea typeface="新細明體"/>
                <a:cs typeface="新細明體"/>
              </a:rPr>
              <a:t>E flag</a:t>
            </a:r>
          </a:p>
          <a:p>
            <a:pPr lvl="1" eaLnBrk="1" hangingPunct="1"/>
            <a:r>
              <a:rPr lang="en-US" altLang="zh-TW" sz="2000">
                <a:ea typeface="新細明體"/>
                <a:cs typeface="新細明體"/>
              </a:rPr>
              <a:t>If this flag is set to 1, it means the area is a </a:t>
            </a:r>
            <a:r>
              <a:rPr lang="en-US" altLang="zh-TW" sz="2000">
                <a:solidFill>
                  <a:srgbClr val="FF0000"/>
                </a:solidFill>
                <a:ea typeface="新細明體"/>
                <a:cs typeface="新細明體"/>
              </a:rPr>
              <a:t>stub area </a:t>
            </a:r>
            <a:r>
              <a:rPr lang="en-US" altLang="zh-TW" sz="2000">
                <a:ea typeface="新細明體"/>
                <a:cs typeface="新細明體"/>
              </a:rPr>
              <a:t>(an area that is connected to the backbone area by only one path</a:t>
            </a:r>
          </a:p>
          <a:p>
            <a:pPr eaLnBrk="1" hangingPunct="1"/>
            <a:r>
              <a:rPr lang="en-US" altLang="zh-TW" sz="2400">
                <a:ea typeface="新細明體"/>
                <a:cs typeface="新細明體"/>
              </a:rPr>
              <a:t>T flag</a:t>
            </a:r>
          </a:p>
          <a:p>
            <a:pPr lvl="1" eaLnBrk="1" hangingPunct="1"/>
            <a:r>
              <a:rPr lang="en-US" altLang="zh-TW" sz="2000">
                <a:ea typeface="新細明體"/>
                <a:cs typeface="新細明體"/>
              </a:rPr>
              <a:t>If this flag is set to 1, it means the router can handle multiple types of services</a:t>
            </a:r>
          </a:p>
          <a:p>
            <a:pPr eaLnBrk="1" hangingPunct="1"/>
            <a:r>
              <a:rPr lang="en-US" altLang="zh-TW" sz="2400">
                <a:ea typeface="新細明體"/>
                <a:cs typeface="新細明體"/>
              </a:rPr>
              <a:t>Advertising router</a:t>
            </a:r>
          </a:p>
          <a:p>
            <a:pPr lvl="1" eaLnBrk="1" hangingPunct="1"/>
            <a:r>
              <a:rPr lang="en-US" altLang="zh-TW" sz="2000">
                <a:ea typeface="新細明體"/>
                <a:cs typeface="新細明體"/>
              </a:rPr>
              <a:t>The IP address of the router advertising this message</a:t>
            </a:r>
          </a:p>
          <a:p>
            <a:pPr eaLnBrk="1" hangingPunct="1"/>
            <a:r>
              <a:rPr lang="en-US" altLang="zh-TW" sz="2400">
                <a:ea typeface="新細明體"/>
                <a:cs typeface="新細明體"/>
              </a:rPr>
              <a:t>Link state sequence number</a:t>
            </a:r>
          </a:p>
          <a:p>
            <a:pPr lvl="1" eaLnBrk="1" hangingPunct="1"/>
            <a:r>
              <a:rPr lang="en-US" altLang="zh-TW" sz="2000">
                <a:ea typeface="新細明體"/>
                <a:cs typeface="新細明體"/>
              </a:rPr>
              <a:t>A sequence number assigned to each link state update message</a:t>
            </a:r>
          </a:p>
          <a:p>
            <a:endParaRPr lang="en-US" altLang="en-US" sz="2400"/>
          </a:p>
        </p:txBody>
      </p:sp>
    </p:spTree>
    <p:extLst>
      <p:ext uri="{BB962C8B-B14F-4D97-AF65-F5344CB8AC3E}">
        <p14:creationId xmlns:p14="http://schemas.microsoft.com/office/powerpoint/2010/main" val="581134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050"/>
          <p:cNvSpPr>
            <a:spLocks noGrp="1" noChangeArrowheads="1"/>
          </p:cNvSpPr>
          <p:nvPr>
            <p:ph type="title"/>
          </p:nvPr>
        </p:nvSpPr>
        <p:spPr/>
        <p:txBody>
          <a:bodyPr/>
          <a:lstStyle/>
          <a:p>
            <a:pPr eaLnBrk="1" hangingPunct="1"/>
            <a:r>
              <a:rPr lang="en-US" altLang="en-US"/>
              <a:t>EIGRP</a:t>
            </a:r>
          </a:p>
        </p:txBody>
      </p:sp>
      <p:sp>
        <p:nvSpPr>
          <p:cNvPr id="114691" name="Rectangle 2051"/>
          <p:cNvSpPr>
            <a:spLocks noGrp="1" noChangeArrowheads="1"/>
          </p:cNvSpPr>
          <p:nvPr>
            <p:ph type="body" idx="1"/>
          </p:nvPr>
        </p:nvSpPr>
        <p:spPr>
          <a:xfrm>
            <a:off x="381000" y="762000"/>
            <a:ext cx="8459788" cy="5638800"/>
          </a:xfrm>
        </p:spPr>
        <p:txBody>
          <a:bodyPr/>
          <a:lstStyle/>
          <a:p>
            <a:pPr marL="288925" indent="-288925" defTabSz="814388" eaLnBrk="1" hangingPunct="1">
              <a:defRPr/>
            </a:pPr>
            <a:r>
              <a:rPr lang="en-US" altLang="en-US" sz="2000" dirty="0"/>
              <a:t>“Enhanced” Interior Gateway Routing Protocol</a:t>
            </a:r>
          </a:p>
          <a:p>
            <a:pPr marL="288925" indent="-288925" defTabSz="814388" eaLnBrk="1" hangingPunct="1">
              <a:defRPr/>
            </a:pPr>
            <a:r>
              <a:rPr lang="en-US" altLang="en-US" sz="2000" dirty="0"/>
              <a:t>Cisco proprietary, released in 1994</a:t>
            </a:r>
          </a:p>
          <a:p>
            <a:pPr eaLnBrk="1" hangingPunct="1">
              <a:defRPr/>
            </a:pPr>
            <a:r>
              <a:rPr lang="en-GB" altLang="en-US" sz="2000" dirty="0"/>
              <a:t>Developed from the older IGRP (</a:t>
            </a:r>
            <a:r>
              <a:rPr lang="en-GB" altLang="en-US" sz="2000" dirty="0" err="1"/>
              <a:t>classful</a:t>
            </a:r>
            <a:r>
              <a:rPr lang="en-GB" altLang="en-US" sz="2000" dirty="0"/>
              <a:t>)</a:t>
            </a:r>
          </a:p>
          <a:p>
            <a:pPr eaLnBrk="1" hangingPunct="1">
              <a:defRPr/>
            </a:pPr>
            <a:r>
              <a:rPr lang="en-GB" altLang="en-US" sz="2000" dirty="0"/>
              <a:t>EIGRP is classless, supports VLSM, CIDR</a:t>
            </a:r>
          </a:p>
          <a:p>
            <a:pPr marL="288925" indent="-288925" defTabSz="814388" eaLnBrk="1" hangingPunct="1">
              <a:defRPr/>
            </a:pPr>
            <a:r>
              <a:rPr lang="en-US" altLang="en-US" sz="2000" dirty="0">
                <a:cs typeface="Times New Roman" panose="02020603050405020304" pitchFamily="18" charset="0"/>
              </a:rPr>
              <a:t>EIGRP is an </a:t>
            </a:r>
            <a:r>
              <a:rPr lang="en-US" altLang="en-US" sz="2000" i="1" dirty="0">
                <a:solidFill>
                  <a:schemeClr val="accent2"/>
                </a:solidFill>
                <a:effectLst>
                  <a:outerShdw blurRad="38100" dist="38100" dir="2700000" algn="tl">
                    <a:srgbClr val="C0C0C0"/>
                  </a:outerShdw>
                </a:effectLst>
                <a:cs typeface="Times New Roman" panose="02020603050405020304" pitchFamily="18" charset="0"/>
              </a:rPr>
              <a:t>advanced distance-vector</a:t>
            </a:r>
            <a:r>
              <a:rPr lang="en-US" altLang="en-US" sz="2000" dirty="0">
                <a:cs typeface="Times New Roman" panose="02020603050405020304" pitchFamily="18" charset="0"/>
              </a:rPr>
              <a:t> routing protocol that relies on features commonly associated with link-state protocols. (sometimes called a </a:t>
            </a:r>
            <a:r>
              <a:rPr lang="en-US" altLang="en-US" sz="2000" i="1" dirty="0">
                <a:solidFill>
                  <a:schemeClr val="accent2"/>
                </a:solidFill>
                <a:effectLst>
                  <a:outerShdw blurRad="38100" dist="38100" dir="2700000" algn="tl">
                    <a:srgbClr val="C0C0C0"/>
                  </a:outerShdw>
                </a:effectLst>
                <a:cs typeface="Times New Roman" panose="02020603050405020304" pitchFamily="18" charset="0"/>
              </a:rPr>
              <a:t>hybrid routing protocol</a:t>
            </a:r>
            <a:r>
              <a:rPr lang="en-US" altLang="en-US" sz="2000" dirty="0">
                <a:cs typeface="Times New Roman" panose="02020603050405020304" pitchFamily="18" charset="0"/>
              </a:rPr>
              <a:t>).</a:t>
            </a:r>
          </a:p>
          <a:p>
            <a:pPr marL="288925" indent="-288925" defTabSz="814388" eaLnBrk="1" hangingPunct="1">
              <a:defRPr/>
            </a:pPr>
            <a:endParaRPr lang="en-US" altLang="en-US" sz="2000" dirty="0">
              <a:cs typeface="Times New Roman" panose="02020603050405020304" pitchFamily="18" charset="0"/>
            </a:endParaRPr>
          </a:p>
          <a:p>
            <a:pPr marL="288925" indent="-288925" defTabSz="814388" eaLnBrk="1" hangingPunct="1">
              <a:defRPr/>
            </a:pPr>
            <a:r>
              <a:rPr lang="en-GB" altLang="en-US" sz="2000" b="1" dirty="0"/>
              <a:t>RIP, IGRP, EIGRP</a:t>
            </a:r>
          </a:p>
          <a:p>
            <a:pPr eaLnBrk="1" hangingPunct="1">
              <a:defRPr/>
            </a:pPr>
            <a:r>
              <a:rPr lang="en-GB" altLang="en-US" sz="2000" dirty="0"/>
              <a:t>RIP is a typical distance vector routing protocol enhancements for better performance using hop count as metric, max 15.</a:t>
            </a:r>
          </a:p>
          <a:p>
            <a:pPr eaLnBrk="1" hangingPunct="1">
              <a:defRPr/>
            </a:pPr>
            <a:r>
              <a:rPr lang="en-GB" altLang="en-US" sz="2000" dirty="0"/>
              <a:t>IGRP was introduced to have a better metric and not be restricted to 15 hops. It is a typical distance vector routing protocol, and </a:t>
            </a:r>
            <a:r>
              <a:rPr lang="en-GB" altLang="en-US" sz="2000" dirty="0" err="1"/>
              <a:t>classful</a:t>
            </a:r>
            <a:r>
              <a:rPr lang="en-GB" altLang="en-US" sz="2000" dirty="0"/>
              <a:t>.</a:t>
            </a:r>
          </a:p>
          <a:p>
            <a:pPr eaLnBrk="1" hangingPunct="1">
              <a:defRPr/>
            </a:pPr>
            <a:r>
              <a:rPr lang="en-GB" altLang="en-US" sz="2000" dirty="0"/>
              <a:t>EIGRP was introduced to be classless and with.</a:t>
            </a:r>
            <a:endParaRPr lang="en-US" altLang="en-US" sz="2000" dirty="0"/>
          </a:p>
          <a:p>
            <a:pPr marL="288925" indent="-288925" defTabSz="814388" eaLnBrk="1" hangingPunct="1">
              <a:defRPr/>
            </a:pPr>
            <a:endParaRPr lang="en-US" altLang="en-US" sz="2000" b="1" dirty="0">
              <a:cs typeface="Times New Roman" panose="02020603050405020304" pitchFamily="18" charset="0"/>
            </a:endParaRPr>
          </a:p>
        </p:txBody>
      </p:sp>
    </p:spTree>
    <p:extLst>
      <p:ext uri="{BB962C8B-B14F-4D97-AF65-F5344CB8AC3E}">
        <p14:creationId xmlns:p14="http://schemas.microsoft.com/office/powerpoint/2010/main" val="2622222403"/>
      </p:ext>
    </p:extLst>
  </p:cSld>
  <p:clrMapOvr>
    <a:masterClrMapping/>
  </p:clrMapOvr>
  <p:transition>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IGRP                      EIGRP</a:t>
            </a:r>
          </a:p>
        </p:txBody>
      </p:sp>
      <p:sp>
        <p:nvSpPr>
          <p:cNvPr id="116739" name="Content Placeholder 6"/>
          <p:cNvSpPr>
            <a:spLocks noGrp="1"/>
          </p:cNvSpPr>
          <p:nvPr>
            <p:ph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600"/>
              <a:t>Diffusing Update Algorithm (DUAL)</a:t>
            </a:r>
          </a:p>
          <a:p>
            <a:r>
              <a:rPr lang="en-US" altLang="en-US" sz="2600"/>
              <a:t>Does not age out entries </a:t>
            </a:r>
          </a:p>
          <a:p>
            <a:r>
              <a:rPr lang="en-US" altLang="en-US" sz="2600"/>
              <a:t>No periodic updates</a:t>
            </a:r>
          </a:p>
          <a:p>
            <a:r>
              <a:rPr lang="en-US" altLang="en-US" sz="2600"/>
              <a:t>Keeps backup routes</a:t>
            </a:r>
          </a:p>
          <a:p>
            <a:r>
              <a:rPr lang="en-US" altLang="en-US" sz="2600"/>
              <a:t>Faster convergence, no holddown timers</a:t>
            </a:r>
          </a:p>
          <a:p>
            <a:endParaRPr lang="en-US" altLang="en-US"/>
          </a:p>
        </p:txBody>
      </p:sp>
      <p:sp>
        <p:nvSpPr>
          <p:cNvPr id="116740" name="Rectangle 4"/>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sz="2600"/>
              <a:t>Bellman-Ford algorithm</a:t>
            </a:r>
          </a:p>
          <a:p>
            <a:r>
              <a:rPr lang="en-GB" altLang="en-US" sz="2600"/>
              <a:t>Ages out routing entries</a:t>
            </a:r>
          </a:p>
          <a:p>
            <a:r>
              <a:rPr lang="en-GB" altLang="en-US" sz="2600"/>
              <a:t>Sends periodic updates</a:t>
            </a:r>
          </a:p>
          <a:p>
            <a:r>
              <a:rPr lang="en-GB" altLang="en-US" sz="2600"/>
              <a:t>Keeps best routes only</a:t>
            </a:r>
          </a:p>
          <a:p>
            <a:r>
              <a:rPr lang="en-GB" altLang="en-US" sz="2600"/>
              <a:t>Slow convergence with holddown timers</a:t>
            </a:r>
            <a:endParaRPr lang="en-US" altLang="en-US" sz="2600"/>
          </a:p>
        </p:txBody>
      </p:sp>
    </p:spTree>
    <p:extLst>
      <p:ext uri="{BB962C8B-B14F-4D97-AF65-F5344CB8AC3E}">
        <p14:creationId xmlns:p14="http://schemas.microsoft.com/office/powerpoint/2010/main" val="2588414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050"/>
          <p:cNvSpPr>
            <a:spLocks noGrp="1" noChangeArrowheads="1"/>
          </p:cNvSpPr>
          <p:nvPr>
            <p:ph type="title"/>
          </p:nvPr>
        </p:nvSpPr>
        <p:spPr>
          <a:xfrm>
            <a:off x="381000" y="355600"/>
            <a:ext cx="8458200" cy="314325"/>
          </a:xfrm>
        </p:spPr>
        <p:txBody>
          <a:bodyPr>
            <a:normAutofit fontScale="90000"/>
          </a:bodyPr>
          <a:lstStyle/>
          <a:p>
            <a:pPr eaLnBrk="1" hangingPunct="1"/>
            <a:r>
              <a:rPr lang="en-US" altLang="en-US"/>
              <a:t>IGRP and EIGRP: A migration path</a:t>
            </a:r>
          </a:p>
        </p:txBody>
      </p:sp>
      <p:graphicFrame>
        <p:nvGraphicFramePr>
          <p:cNvPr id="118813" name="Group 2077"/>
          <p:cNvGraphicFramePr>
            <a:graphicFrameLocks noGrp="1"/>
          </p:cNvGraphicFramePr>
          <p:nvPr/>
        </p:nvGraphicFramePr>
        <p:xfrm>
          <a:off x="152400" y="1371600"/>
          <a:ext cx="8839200" cy="4165601"/>
        </p:xfrm>
        <a:graphic>
          <a:graphicData uri="http://schemas.openxmlformats.org/drawingml/2006/table">
            <a:tbl>
              <a:tblPr/>
              <a:tblGrid>
                <a:gridCol w="4324350">
                  <a:extLst>
                    <a:ext uri="{9D8B030D-6E8A-4147-A177-3AD203B41FA5}">
                      <a16:colId xmlns:a16="http://schemas.microsoft.com/office/drawing/2014/main" val="20000"/>
                    </a:ext>
                  </a:extLst>
                </a:gridCol>
                <a:gridCol w="4514850">
                  <a:extLst>
                    <a:ext uri="{9D8B030D-6E8A-4147-A177-3AD203B41FA5}">
                      <a16:colId xmlns:a16="http://schemas.microsoft.com/office/drawing/2014/main" val="20001"/>
                    </a:ext>
                  </a:extLst>
                </a:gridCol>
              </a:tblGrid>
              <a:tr h="506444">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IGRP</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EIGRP</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712831">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Classful Routing Protocol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Classless Routing Protocol</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Times New Roman" panose="02020603050405020304" pitchFamily="18" charset="0"/>
                        </a:rPr>
                        <a:t> </a:t>
                      </a:r>
                      <a:r>
                        <a:rPr kumimoji="0" lang="en-US" altLang="en-US" sz="1600" b="0" i="0" u="none" strike="noStrike" cap="none" normalizeH="0" baseline="0">
                          <a:ln>
                            <a:noFill/>
                          </a:ln>
                          <a:solidFill>
                            <a:schemeClr val="tx1"/>
                          </a:solidFill>
                          <a:effectLst/>
                          <a:latin typeface="Arial" panose="020B0604020202020204" pitchFamily="34" charset="0"/>
                        </a:rPr>
                        <a:t>VLSM, CIDR</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920552">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bandwidth = (10,000,000/</a:t>
                      </a: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bandwidth kbps</a:t>
                      </a: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delay         =  </a:t>
                      </a: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delay</a:t>
                      </a: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/10</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24 bit metric for bandwidth and delay</a:t>
                      </a:r>
                      <a:endParaRPr kumimoji="0" lang="en-US" altLang="en-US" sz="1600" b="0"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bandwidth = (10,000,000/</a:t>
                      </a: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bandwidth kbps</a:t>
                      </a: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 * 256</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delay          = (</a:t>
                      </a:r>
                      <a:r>
                        <a:rPr kumimoji="0" lang="en-US" altLang="en-US" sz="1600" b="0" i="1" u="none" strike="noStrike" cap="none" normalizeH="0" baseline="0">
                          <a:ln>
                            <a:noFill/>
                          </a:ln>
                          <a:solidFill>
                            <a:schemeClr val="tx1"/>
                          </a:solidFill>
                          <a:effectLst/>
                          <a:latin typeface="Arial" panose="020B0604020202020204" pitchFamily="34" charset="0"/>
                          <a:cs typeface="Times New Roman" panose="02020603050405020304" pitchFamily="18" charset="0"/>
                        </a:rPr>
                        <a:t>delay</a:t>
                      </a:r>
                      <a:r>
                        <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/10) * 256</a:t>
                      </a:r>
                      <a:r>
                        <a:rPr kumimoji="0" lang="en-US" altLang="en-US" sz="16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1600" b="0" i="0" u="none" strike="noStrike" cap="none" normalizeH="0" baseline="0">
                          <a:ln>
                            <a:noFill/>
                          </a:ln>
                          <a:solidFill>
                            <a:schemeClr val="tx1"/>
                          </a:solidFill>
                          <a:effectLst/>
                          <a:latin typeface="Arial" panose="020B0604020202020204" pitchFamily="34" charset="0"/>
                        </a:rPr>
                        <a:t>32 bit metric for bandwidth and delay</a:t>
                      </a: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828725">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Maximum Hop Count = 255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Maximum Hop Count = 224</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741408">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No differentiation between internal and external routes.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Outside routes (redistributed) are tagged as external routes.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55641">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Automatic redistribution between IGRP and EIGRP as long as “AS” numbers are the same.</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9490156"/>
      </p:ext>
    </p:extLst>
  </p:cSld>
  <p:clrMapOvr>
    <a:masterClrMapping/>
  </p:clrMapOvr>
  <p:transition>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GB" altLang="en-US"/>
              <a:t>Encapsulation</a:t>
            </a:r>
          </a:p>
        </p:txBody>
      </p:sp>
      <p:sp>
        <p:nvSpPr>
          <p:cNvPr id="119811" name="Text Box 5"/>
          <p:cNvSpPr txBox="1">
            <a:spLocks noChangeArrowheads="1"/>
          </p:cNvSpPr>
          <p:nvPr/>
        </p:nvSpPr>
        <p:spPr bwMode="auto">
          <a:xfrm>
            <a:off x="611188" y="1700213"/>
            <a:ext cx="1439862"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Frame header</a:t>
            </a:r>
          </a:p>
        </p:txBody>
      </p:sp>
      <p:sp>
        <p:nvSpPr>
          <p:cNvPr id="119812" name="Text Box 6"/>
          <p:cNvSpPr txBox="1">
            <a:spLocks noChangeArrowheads="1"/>
          </p:cNvSpPr>
          <p:nvPr/>
        </p:nvSpPr>
        <p:spPr bwMode="auto">
          <a:xfrm>
            <a:off x="2051050" y="1700213"/>
            <a:ext cx="1657350"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IP packet header</a:t>
            </a:r>
          </a:p>
        </p:txBody>
      </p:sp>
      <p:sp>
        <p:nvSpPr>
          <p:cNvPr id="119813" name="Text Box 7"/>
          <p:cNvSpPr txBox="1">
            <a:spLocks noChangeArrowheads="1"/>
          </p:cNvSpPr>
          <p:nvPr/>
        </p:nvSpPr>
        <p:spPr bwMode="auto">
          <a:xfrm>
            <a:off x="3708400" y="1700213"/>
            <a:ext cx="22320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EIGRP packet header</a:t>
            </a:r>
          </a:p>
        </p:txBody>
      </p:sp>
      <p:sp>
        <p:nvSpPr>
          <p:cNvPr id="119814" name="Text Box 8"/>
          <p:cNvSpPr txBox="1">
            <a:spLocks noChangeArrowheads="1"/>
          </p:cNvSpPr>
          <p:nvPr/>
        </p:nvSpPr>
        <p:spPr bwMode="auto">
          <a:xfrm>
            <a:off x="5940425" y="1700213"/>
            <a:ext cx="26638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Type/ length/ value data</a:t>
            </a:r>
          </a:p>
        </p:txBody>
      </p:sp>
      <p:sp>
        <p:nvSpPr>
          <p:cNvPr id="483337" name="Text Box 9"/>
          <p:cNvSpPr txBox="1">
            <a:spLocks noChangeArrowheads="1"/>
          </p:cNvSpPr>
          <p:nvPr/>
        </p:nvSpPr>
        <p:spPr bwMode="auto">
          <a:xfrm>
            <a:off x="5580063" y="4581525"/>
            <a:ext cx="3311525" cy="1196975"/>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EIGRP Parameters, </a:t>
            </a:r>
            <a:br>
              <a:rPr lang="en-GB" altLang="en-US" sz="2400" baseline="0">
                <a:solidFill>
                  <a:srgbClr val="000000"/>
                </a:solidFill>
              </a:rPr>
            </a:br>
            <a:r>
              <a:rPr lang="en-GB" altLang="en-US" sz="2400" baseline="0">
                <a:solidFill>
                  <a:srgbClr val="000000"/>
                </a:solidFill>
              </a:rPr>
              <a:t>IP Internal Routes,</a:t>
            </a:r>
            <a:br>
              <a:rPr lang="en-GB" altLang="en-US" sz="2400" baseline="0">
                <a:solidFill>
                  <a:srgbClr val="000000"/>
                </a:solidFill>
              </a:rPr>
            </a:br>
            <a:r>
              <a:rPr lang="en-GB" altLang="en-US" sz="2400" baseline="0">
                <a:solidFill>
                  <a:srgbClr val="000000"/>
                </a:solidFill>
              </a:rPr>
              <a:t>IP External Routes.</a:t>
            </a:r>
            <a:r>
              <a:rPr lang="en-GB" altLang="en-US" sz="1800" b="0" baseline="0">
                <a:solidFill>
                  <a:srgbClr val="000000"/>
                </a:solidFill>
              </a:rPr>
              <a:t> </a:t>
            </a:r>
          </a:p>
        </p:txBody>
      </p:sp>
      <p:sp>
        <p:nvSpPr>
          <p:cNvPr id="483338" name="Text Box 10"/>
          <p:cNvSpPr txBox="1">
            <a:spLocks noChangeArrowheads="1"/>
          </p:cNvSpPr>
          <p:nvPr/>
        </p:nvSpPr>
        <p:spPr bwMode="auto">
          <a:xfrm>
            <a:off x="3851275" y="2924175"/>
            <a:ext cx="1944688" cy="831850"/>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Opcode</a:t>
            </a:r>
            <a:br>
              <a:rPr lang="en-GB" altLang="en-US" sz="2400" baseline="0">
                <a:solidFill>
                  <a:srgbClr val="000000"/>
                </a:solidFill>
              </a:rPr>
            </a:br>
            <a:r>
              <a:rPr lang="en-GB" altLang="en-US" sz="2400" baseline="0">
                <a:solidFill>
                  <a:srgbClr val="000000"/>
                </a:solidFill>
              </a:rPr>
              <a:t>AS number</a:t>
            </a:r>
            <a:endParaRPr lang="en-GB" altLang="en-US" sz="1800" b="0" baseline="0">
              <a:solidFill>
                <a:srgbClr val="000000"/>
              </a:solidFill>
            </a:endParaRPr>
          </a:p>
        </p:txBody>
      </p:sp>
      <p:sp>
        <p:nvSpPr>
          <p:cNvPr id="483339" name="Text Box 11"/>
          <p:cNvSpPr txBox="1">
            <a:spLocks noChangeArrowheads="1"/>
          </p:cNvSpPr>
          <p:nvPr/>
        </p:nvSpPr>
        <p:spPr bwMode="auto">
          <a:xfrm>
            <a:off x="1547813" y="4941888"/>
            <a:ext cx="3311525" cy="1196975"/>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Protocol field 88 </a:t>
            </a:r>
            <a:br>
              <a:rPr lang="en-GB" altLang="en-US" sz="2400" baseline="0">
                <a:solidFill>
                  <a:srgbClr val="000000"/>
                </a:solidFill>
              </a:rPr>
            </a:br>
            <a:r>
              <a:rPr lang="en-GB" altLang="en-US" sz="2400" baseline="0">
                <a:solidFill>
                  <a:srgbClr val="000000"/>
                </a:solidFill>
              </a:rPr>
              <a:t>destination address multicast 224.0.0.10.</a:t>
            </a:r>
          </a:p>
        </p:txBody>
      </p:sp>
      <p:sp>
        <p:nvSpPr>
          <p:cNvPr id="483340" name="Text Box 12"/>
          <p:cNvSpPr txBox="1">
            <a:spLocks noChangeArrowheads="1"/>
          </p:cNvSpPr>
          <p:nvPr/>
        </p:nvSpPr>
        <p:spPr bwMode="auto">
          <a:xfrm>
            <a:off x="250825" y="2997200"/>
            <a:ext cx="2952750" cy="1562100"/>
          </a:xfrm>
          <a:prstGeom prst="rect">
            <a:avLst/>
          </a:prstGeom>
          <a:solidFill>
            <a:schemeClr val="accent2">
              <a:alpha val="25098"/>
            </a:schemeClr>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If Ethernet, destination MAC address multicast </a:t>
            </a:r>
            <a:br>
              <a:rPr lang="en-GB" altLang="en-US" sz="2400" baseline="0">
                <a:solidFill>
                  <a:srgbClr val="000000"/>
                </a:solidFill>
              </a:rPr>
            </a:br>
            <a:r>
              <a:rPr lang="en-GB" altLang="en-US" sz="2400" baseline="0">
                <a:solidFill>
                  <a:srgbClr val="000000"/>
                </a:solidFill>
              </a:rPr>
              <a:t>01-00-5E-00-00-0A.</a:t>
            </a:r>
          </a:p>
        </p:txBody>
      </p:sp>
      <p:sp>
        <p:nvSpPr>
          <p:cNvPr id="483341" name="Line 13"/>
          <p:cNvSpPr>
            <a:spLocks noChangeShapeType="1"/>
          </p:cNvSpPr>
          <p:nvPr/>
        </p:nvSpPr>
        <p:spPr bwMode="auto">
          <a:xfrm flipV="1">
            <a:off x="1187450" y="2565400"/>
            <a:ext cx="0" cy="431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2" name="Line 14"/>
          <p:cNvSpPr>
            <a:spLocks noChangeShapeType="1"/>
          </p:cNvSpPr>
          <p:nvPr/>
        </p:nvSpPr>
        <p:spPr bwMode="auto">
          <a:xfrm flipV="1">
            <a:off x="4859338" y="2565400"/>
            <a:ext cx="0" cy="35877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3" name="Line 15"/>
          <p:cNvSpPr>
            <a:spLocks noChangeShapeType="1"/>
          </p:cNvSpPr>
          <p:nvPr/>
        </p:nvSpPr>
        <p:spPr bwMode="auto">
          <a:xfrm flipV="1">
            <a:off x="3419475" y="2565400"/>
            <a:ext cx="0" cy="2376488"/>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3344" name="Line 16"/>
          <p:cNvSpPr>
            <a:spLocks noChangeShapeType="1"/>
          </p:cNvSpPr>
          <p:nvPr/>
        </p:nvSpPr>
        <p:spPr bwMode="auto">
          <a:xfrm flipV="1">
            <a:off x="7164388" y="2565400"/>
            <a:ext cx="0" cy="2016125"/>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266902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33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33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33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33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33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3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7" grpId="0" animBg="1"/>
      <p:bldP spid="483338" grpId="0" animBg="1"/>
      <p:bldP spid="483339" grpId="0" animBg="1"/>
      <p:bldP spid="48334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GB" altLang="en-US"/>
              <a:t>EIGRP packet header</a:t>
            </a:r>
          </a:p>
        </p:txBody>
      </p:sp>
      <p:sp>
        <p:nvSpPr>
          <p:cNvPr id="120835" name="Rectangle 3"/>
          <p:cNvSpPr>
            <a:spLocks noGrp="1" noChangeArrowheads="1"/>
          </p:cNvSpPr>
          <p:nvPr>
            <p:ph type="body" idx="1"/>
          </p:nvPr>
        </p:nvSpPr>
        <p:spPr>
          <a:xfrm>
            <a:off x="457200" y="2565400"/>
            <a:ext cx="8229600" cy="3565525"/>
          </a:xfrm>
        </p:spPr>
        <p:txBody>
          <a:bodyPr/>
          <a:lstStyle/>
          <a:p>
            <a:pPr eaLnBrk="1" hangingPunct="1"/>
            <a:r>
              <a:rPr lang="en-GB" altLang="en-US"/>
              <a:t>Opcode specifies packet type:</a:t>
            </a:r>
            <a:br>
              <a:rPr lang="en-GB" altLang="en-US"/>
            </a:br>
            <a:r>
              <a:rPr lang="en-GB" altLang="en-US"/>
              <a:t>Update, Query, Reply, Hello</a:t>
            </a:r>
          </a:p>
          <a:p>
            <a:pPr eaLnBrk="1" hangingPunct="1"/>
            <a:r>
              <a:rPr lang="en-GB" altLang="en-US"/>
              <a:t>Autonomous system (AS) number specifies the EIGRP process. Several can run at the same time.</a:t>
            </a:r>
          </a:p>
          <a:p>
            <a:pPr eaLnBrk="1" hangingPunct="1"/>
            <a:r>
              <a:rPr lang="en-GB" altLang="en-US"/>
              <a:t>Other fields allow for reliability if needed.</a:t>
            </a:r>
          </a:p>
          <a:p>
            <a:pPr eaLnBrk="1" hangingPunct="1"/>
            <a:endParaRPr lang="en-GB" altLang="en-US"/>
          </a:p>
        </p:txBody>
      </p:sp>
      <p:sp>
        <p:nvSpPr>
          <p:cNvPr id="120836" name="Text Box 4"/>
          <p:cNvSpPr txBox="1">
            <a:spLocks noChangeArrowheads="1"/>
          </p:cNvSpPr>
          <p:nvPr/>
        </p:nvSpPr>
        <p:spPr bwMode="auto">
          <a:xfrm>
            <a:off x="3276600" y="1557338"/>
            <a:ext cx="2232025" cy="831850"/>
          </a:xfrm>
          <a:prstGeom prst="rect">
            <a:avLst/>
          </a:prstGeom>
          <a:gradFill rotWithShape="1">
            <a:gsLst>
              <a:gs pos="0">
                <a:schemeClr val="bg1"/>
              </a:gs>
              <a:gs pos="100000">
                <a:srgbClr val="DDDDDD"/>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EIGRP packet header</a:t>
            </a:r>
          </a:p>
        </p:txBody>
      </p:sp>
    </p:spTree>
    <p:extLst>
      <p:ext uri="{BB962C8B-B14F-4D97-AF65-F5344CB8AC3E}">
        <p14:creationId xmlns:p14="http://schemas.microsoft.com/office/powerpoint/2010/main" val="27580038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en-US"/>
              <a:t>Metric Calculation (Review)</a:t>
            </a:r>
          </a:p>
        </p:txBody>
      </p:sp>
      <p:pic>
        <p:nvPicPr>
          <p:cNvPr id="12185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72580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0" name="Line 20"/>
          <p:cNvSpPr>
            <a:spLocks noChangeShapeType="1"/>
          </p:cNvSpPr>
          <p:nvPr/>
        </p:nvSpPr>
        <p:spPr bwMode="auto">
          <a:xfrm flipH="1" flipV="1">
            <a:off x="4419600" y="5410200"/>
            <a:ext cx="0" cy="304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1" name="Line 21"/>
          <p:cNvSpPr>
            <a:spLocks noChangeShapeType="1"/>
          </p:cNvSpPr>
          <p:nvPr/>
        </p:nvSpPr>
        <p:spPr bwMode="auto">
          <a:xfrm flipH="1" flipV="1">
            <a:off x="3124200" y="5791200"/>
            <a:ext cx="8382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2" name="Text Box 22"/>
          <p:cNvSpPr txBox="1">
            <a:spLocks noChangeArrowheads="1"/>
          </p:cNvSpPr>
          <p:nvPr/>
        </p:nvSpPr>
        <p:spPr bwMode="auto">
          <a:xfrm>
            <a:off x="3886200" y="5638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gn="ctr">
              <a:spcBef>
                <a:spcPct val="50000"/>
              </a:spcBef>
              <a:buClrTx/>
              <a:buSzTx/>
              <a:buFontTx/>
              <a:buNone/>
            </a:pPr>
            <a:r>
              <a:rPr lang="en-US" altLang="en-US" baseline="0">
                <a:solidFill>
                  <a:srgbClr val="3333CC"/>
                </a:solidFill>
              </a:rPr>
              <a:t>EIGRP</a:t>
            </a:r>
          </a:p>
        </p:txBody>
      </p:sp>
      <p:sp>
        <p:nvSpPr>
          <p:cNvPr id="121863" name="Rectangle 23"/>
          <p:cNvSpPr>
            <a:spLocks noChangeArrowheads="1"/>
          </p:cNvSpPr>
          <p:nvPr/>
        </p:nvSpPr>
        <p:spPr bwMode="auto">
          <a:xfrm>
            <a:off x="5105400" y="4648200"/>
            <a:ext cx="4038600" cy="220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627063" defTabSz="814388">
              <a:spcBef>
                <a:spcPct val="20000"/>
              </a:spcBef>
              <a:buClr>
                <a:srgbClr val="009999"/>
              </a:buClr>
              <a:buChar char="–"/>
              <a:defRPr sz="2400">
                <a:solidFill>
                  <a:schemeClr val="tx1"/>
                </a:solidFill>
                <a:latin typeface="Arial" panose="020B0604020202020204" pitchFamily="34" charset="0"/>
              </a:defRPr>
            </a:lvl2pPr>
            <a:lvl3pPr marL="1143000" indent="-228600" defTabSz="814388">
              <a:spcBef>
                <a:spcPct val="20000"/>
              </a:spcBef>
              <a:buClr>
                <a:srgbClr val="009999"/>
              </a:buClr>
              <a:buChar char="•"/>
              <a:defRPr sz="2400">
                <a:solidFill>
                  <a:schemeClr val="tx1"/>
                </a:solidFill>
                <a:latin typeface="Arial" panose="020B0604020202020204" pitchFamily="34" charset="0"/>
              </a:defRPr>
            </a:lvl3pPr>
            <a:lvl4pPr marL="1600200" indent="-228600" defTabSz="814388">
              <a:spcBef>
                <a:spcPct val="20000"/>
              </a:spcBef>
              <a:buClr>
                <a:srgbClr val="009999"/>
              </a:buClr>
              <a:buChar char="–"/>
              <a:defRPr sz="2400">
                <a:solidFill>
                  <a:schemeClr val="tx1"/>
                </a:solidFill>
                <a:latin typeface="Arial" panose="020B0604020202020204" pitchFamily="34" charset="0"/>
              </a:defRPr>
            </a:lvl4pPr>
            <a:lvl5pPr marL="2057400" indent="-228600" defTabSz="814388">
              <a:spcBef>
                <a:spcPct val="20000"/>
              </a:spcBef>
              <a:buClr>
                <a:srgbClr val="009999"/>
              </a:buClr>
              <a:buChar char="»"/>
              <a:defRPr sz="2400">
                <a:solidFill>
                  <a:schemeClr val="tx1"/>
                </a:solidFill>
                <a:latin typeface="Arial" panose="020B0604020202020204" pitchFamily="34" charset="0"/>
              </a:defRPr>
            </a:lvl5pPr>
            <a:lvl6pPr marL="25146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defTabSz="814388"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nSpc>
                <a:spcPct val="90000"/>
              </a:lnSpc>
              <a:buClrTx/>
              <a:buSzTx/>
              <a:buFontTx/>
              <a:buChar char="–"/>
            </a:pPr>
            <a:r>
              <a:rPr kumimoji="1" lang="en-US" altLang="en-US" sz="1600" b="0" baseline="0">
                <a:solidFill>
                  <a:srgbClr val="000000"/>
                </a:solidFill>
              </a:rPr>
              <a:t>k1 for bandwidth</a:t>
            </a:r>
          </a:p>
          <a:p>
            <a:pPr>
              <a:lnSpc>
                <a:spcPct val="90000"/>
              </a:lnSpc>
              <a:buClrTx/>
              <a:buSzTx/>
              <a:buFontTx/>
              <a:buChar char="–"/>
            </a:pPr>
            <a:r>
              <a:rPr kumimoji="1" lang="en-US" altLang="en-US" sz="1600" b="0" baseline="0">
                <a:solidFill>
                  <a:srgbClr val="000000"/>
                </a:solidFill>
              </a:rPr>
              <a:t>k2 for load</a:t>
            </a:r>
          </a:p>
          <a:p>
            <a:pPr>
              <a:lnSpc>
                <a:spcPct val="90000"/>
              </a:lnSpc>
              <a:buClrTx/>
              <a:buSzTx/>
              <a:buFontTx/>
              <a:buChar char="–"/>
            </a:pPr>
            <a:r>
              <a:rPr kumimoji="1" lang="en-US" altLang="en-US" sz="1600" b="0" baseline="0">
                <a:solidFill>
                  <a:srgbClr val="000000"/>
                </a:solidFill>
              </a:rPr>
              <a:t>k3 for delay</a:t>
            </a:r>
          </a:p>
          <a:p>
            <a:pPr>
              <a:lnSpc>
                <a:spcPct val="90000"/>
              </a:lnSpc>
              <a:buClrTx/>
              <a:buSzTx/>
              <a:buFontTx/>
              <a:buChar char="–"/>
            </a:pPr>
            <a:r>
              <a:rPr kumimoji="1" lang="en-US" altLang="en-US" sz="1600" b="0" baseline="0">
                <a:solidFill>
                  <a:srgbClr val="000000"/>
                </a:solidFill>
              </a:rPr>
              <a:t>k4 and k5 for Reliability</a:t>
            </a:r>
          </a:p>
          <a:p>
            <a:pPr lvl="1">
              <a:lnSpc>
                <a:spcPct val="90000"/>
              </a:lnSpc>
              <a:buClrTx/>
            </a:pPr>
            <a:endParaRPr kumimoji="1" lang="en-US" altLang="en-US" sz="1600" b="0" baseline="0">
              <a:solidFill>
                <a:srgbClr val="000000"/>
              </a:solidFill>
            </a:endParaRPr>
          </a:p>
          <a:p>
            <a:pPr>
              <a:lnSpc>
                <a:spcPct val="90000"/>
              </a:lnSpc>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Router(config-router)# </a:t>
            </a:r>
            <a:r>
              <a:rPr kumimoji="1" lang="en-US" altLang="en-US" sz="1600" baseline="0">
                <a:solidFill>
                  <a:srgbClr val="000000"/>
                </a:solidFill>
                <a:latin typeface="Courier New" panose="02070309020205020404" pitchFamily="49" charset="0"/>
              </a:rPr>
              <a:t>metric weights</a:t>
            </a:r>
            <a:r>
              <a:rPr kumimoji="1" lang="en-US" altLang="en-US" sz="1600" b="0" baseline="0">
                <a:solidFill>
                  <a:srgbClr val="000000"/>
                </a:solidFill>
                <a:latin typeface="Courier New" panose="02070309020205020404" pitchFamily="49" charset="0"/>
              </a:rPr>
              <a:t> </a:t>
            </a:r>
            <a:r>
              <a:rPr kumimoji="1" lang="en-US" altLang="en-US" sz="1600" b="0" i="1" baseline="0">
                <a:solidFill>
                  <a:srgbClr val="000000"/>
                </a:solidFill>
                <a:latin typeface="Courier New" panose="02070309020205020404" pitchFamily="49" charset="0"/>
              </a:rPr>
              <a:t>tos k1 k2 k3 k4 k5</a:t>
            </a:r>
            <a:endParaRPr kumimoji="1" lang="en-US" altLang="en-US" sz="1600" b="0" baseline="0">
              <a:solidFill>
                <a:srgbClr val="000000"/>
              </a:solidFill>
              <a:latin typeface="Courier New" panose="02070309020205020404" pitchFamily="49" charset="0"/>
            </a:endParaRPr>
          </a:p>
        </p:txBody>
      </p:sp>
      <p:sp>
        <p:nvSpPr>
          <p:cNvPr id="121864" name="Text Box 24"/>
          <p:cNvSpPr txBox="1">
            <a:spLocks noChangeArrowheads="1"/>
          </p:cNvSpPr>
          <p:nvPr/>
        </p:nvSpPr>
        <p:spPr bwMode="auto">
          <a:xfrm>
            <a:off x="381000" y="60960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50000"/>
              </a:spcBef>
              <a:buClrTx/>
              <a:buSzTx/>
              <a:buFontTx/>
              <a:buNone/>
            </a:pPr>
            <a:r>
              <a:rPr lang="en-US" altLang="en-US" baseline="0">
                <a:solidFill>
                  <a:srgbClr val="FF0000"/>
                </a:solidFill>
              </a:rPr>
              <a:t>bandwidth is in kbps</a:t>
            </a:r>
          </a:p>
        </p:txBody>
      </p:sp>
      <p:sp>
        <p:nvSpPr>
          <p:cNvPr id="121865" name="Line 25"/>
          <p:cNvSpPr>
            <a:spLocks noChangeShapeType="1"/>
          </p:cNvSpPr>
          <p:nvPr/>
        </p:nvSpPr>
        <p:spPr bwMode="auto">
          <a:xfrm>
            <a:off x="3124200" y="5181600"/>
            <a:ext cx="914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1866" name="Line 26"/>
          <p:cNvSpPr>
            <a:spLocks noChangeShapeType="1"/>
          </p:cNvSpPr>
          <p:nvPr/>
        </p:nvSpPr>
        <p:spPr bwMode="auto">
          <a:xfrm>
            <a:off x="3276600" y="5410200"/>
            <a:ext cx="9144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1867" name="Line 27"/>
          <p:cNvSpPr>
            <a:spLocks noChangeShapeType="1"/>
          </p:cNvSpPr>
          <p:nvPr/>
        </p:nvSpPr>
        <p:spPr bwMode="auto">
          <a:xfrm flipH="1">
            <a:off x="2895600" y="3962400"/>
            <a:ext cx="1371600" cy="76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897022091"/>
      </p:ext>
    </p:extLst>
  </p:cSld>
  <p:clrMapOvr>
    <a:masterClrMapping/>
  </p:clrMapOvr>
  <p:transition>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en-US"/>
              <a:t>Features of EIGRP</a:t>
            </a:r>
          </a:p>
        </p:txBody>
      </p:sp>
      <p:sp>
        <p:nvSpPr>
          <p:cNvPr id="123907" name="Rectangle 3"/>
          <p:cNvSpPr>
            <a:spLocks noGrp="1" noChangeArrowheads="1"/>
          </p:cNvSpPr>
          <p:nvPr>
            <p:ph type="body" idx="1"/>
          </p:nvPr>
        </p:nvSpPr>
        <p:spPr>
          <a:xfrm>
            <a:off x="228600" y="1219200"/>
            <a:ext cx="8839200" cy="5410200"/>
          </a:xfrm>
        </p:spPr>
        <p:txBody>
          <a:bodyPr/>
          <a:lstStyle/>
          <a:p>
            <a:pPr marL="288925" indent="-288925" defTabSz="814388" eaLnBrk="1" hangingPunct="1">
              <a:spcBef>
                <a:spcPct val="30000"/>
              </a:spcBef>
            </a:pPr>
            <a:r>
              <a:rPr lang="en-US" altLang="en-US" sz="1800" b="1">
                <a:solidFill>
                  <a:schemeClr val="accent2"/>
                </a:solidFill>
              </a:rPr>
              <a:t>Classless</a:t>
            </a:r>
            <a:r>
              <a:rPr lang="en-US" altLang="en-US" sz="1800"/>
              <a:t> Routing Protocol (VLSM, CIDR)</a:t>
            </a:r>
          </a:p>
          <a:p>
            <a:pPr marL="288925" indent="-288925" defTabSz="814388" eaLnBrk="1" hangingPunct="1">
              <a:spcBef>
                <a:spcPct val="30000"/>
              </a:spcBef>
            </a:pPr>
            <a:r>
              <a:rPr lang="en-US" altLang="en-US" sz="1800" b="1">
                <a:solidFill>
                  <a:schemeClr val="accent2"/>
                </a:solidFill>
              </a:rPr>
              <a:t>Faster convergence</a:t>
            </a:r>
            <a:r>
              <a:rPr lang="en-US" altLang="en-US" sz="1800"/>
              <a:t> times and improved scalability</a:t>
            </a:r>
          </a:p>
          <a:p>
            <a:pPr marL="288925" indent="-288925" defTabSz="814388" eaLnBrk="1" hangingPunct="1"/>
            <a:r>
              <a:rPr lang="en-US" altLang="en-US" sz="1800" b="1">
                <a:solidFill>
                  <a:schemeClr val="accent2"/>
                </a:solidFill>
              </a:rPr>
              <a:t>Rapid Convergence</a:t>
            </a:r>
            <a:r>
              <a:rPr lang="en-US" altLang="en-US" sz="1800" b="1"/>
              <a:t> and </a:t>
            </a:r>
            <a:r>
              <a:rPr lang="en-US" altLang="en-US" sz="1800" b="1">
                <a:solidFill>
                  <a:schemeClr val="accent2"/>
                </a:solidFill>
              </a:rPr>
              <a:t>Better handling of routing loops</a:t>
            </a:r>
            <a:r>
              <a:rPr lang="en-US" altLang="en-US" sz="1800" b="1"/>
              <a:t> – (</a:t>
            </a:r>
            <a:r>
              <a:rPr lang="en-US" altLang="en-US" sz="1800" b="1">
                <a:solidFill>
                  <a:schemeClr val="accent2"/>
                </a:solidFill>
              </a:rPr>
              <a:t>DUAL</a:t>
            </a:r>
            <a:r>
              <a:rPr lang="en-US" altLang="en-US" sz="1800" b="1"/>
              <a:t>)</a:t>
            </a:r>
            <a:r>
              <a:rPr lang="en-US" altLang="en-US" sz="1800"/>
              <a:t>  (coming)</a:t>
            </a:r>
          </a:p>
          <a:p>
            <a:pPr marL="288925" indent="-288925" defTabSz="814388" eaLnBrk="1" hangingPunct="1"/>
            <a:r>
              <a:rPr lang="en-US" altLang="en-US" sz="1800" b="1">
                <a:solidFill>
                  <a:schemeClr val="accent2"/>
                </a:solidFill>
              </a:rPr>
              <a:t>Efficient Use of Bandwidth</a:t>
            </a:r>
          </a:p>
          <a:p>
            <a:pPr marL="627063" lvl="1" indent="0" defTabSz="814388" eaLnBrk="1" hangingPunct="1"/>
            <a:r>
              <a:rPr lang="en-US" altLang="en-US" sz="1800"/>
              <a:t> </a:t>
            </a:r>
            <a:r>
              <a:rPr lang="en-US" altLang="en-US" sz="1800" b="1"/>
              <a:t>Partial, bounded updates</a:t>
            </a:r>
            <a:r>
              <a:rPr lang="en-US" altLang="en-US" sz="1800"/>
              <a:t>: Incremental updates only to the routers that need them. </a:t>
            </a:r>
          </a:p>
          <a:p>
            <a:pPr marL="627063" lvl="1" indent="0" defTabSz="814388" eaLnBrk="1" hangingPunct="1"/>
            <a:r>
              <a:rPr lang="en-US" altLang="en-US" sz="1800"/>
              <a:t> </a:t>
            </a:r>
            <a:r>
              <a:rPr lang="en-US" altLang="en-US" sz="1800" b="1"/>
              <a:t>Minimal bandwidth consumption</a:t>
            </a:r>
            <a:r>
              <a:rPr lang="en-US" altLang="en-US" sz="1800"/>
              <a:t>: Uses Hello packets and EIGRP packets by default use no more that 50% of link’s bandwidth EIGRP packets.</a:t>
            </a:r>
          </a:p>
          <a:p>
            <a:pPr marL="288925" indent="-288925" defTabSz="814388" eaLnBrk="1" hangingPunct="1">
              <a:spcBef>
                <a:spcPct val="30000"/>
              </a:spcBef>
            </a:pPr>
            <a:r>
              <a:rPr lang="en-US" altLang="en-US" sz="1800" b="1">
                <a:solidFill>
                  <a:schemeClr val="accent2"/>
                </a:solidFill>
              </a:rPr>
              <a:t>PDM (Protocol Dependent Module)</a:t>
            </a:r>
          </a:p>
          <a:p>
            <a:pPr marL="627063" lvl="1" indent="0" defTabSz="814388" eaLnBrk="1" hangingPunct="1">
              <a:spcBef>
                <a:spcPct val="30000"/>
              </a:spcBef>
            </a:pPr>
            <a:r>
              <a:rPr lang="en-US" altLang="en-US" sz="1800"/>
              <a:t> Keeps EIGRP is modular</a:t>
            </a:r>
          </a:p>
          <a:p>
            <a:pPr marL="627063" lvl="1" indent="0" defTabSz="814388" eaLnBrk="1" hangingPunct="1">
              <a:spcBef>
                <a:spcPct val="30000"/>
              </a:spcBef>
            </a:pPr>
            <a:r>
              <a:rPr lang="en-US" altLang="en-US" sz="1800"/>
              <a:t> Different PDMs can be added to EIGRP as new routed protocols are enhanced or developed: IPv4, IPv6, IPX, and AppleTalk</a:t>
            </a:r>
          </a:p>
        </p:txBody>
      </p:sp>
    </p:spTree>
    <p:extLst>
      <p:ext uri="{BB962C8B-B14F-4D97-AF65-F5344CB8AC3E}">
        <p14:creationId xmlns:p14="http://schemas.microsoft.com/office/powerpoint/2010/main" val="1621684321"/>
      </p:ext>
    </p:extLst>
  </p:cSld>
  <p:clrMapOvr>
    <a:masterClrMapping/>
  </p:clrMapOvr>
  <p:transition>
    <p:randomBar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GB" altLang="en-US"/>
              <a:t>Hello packets</a:t>
            </a:r>
          </a:p>
        </p:txBody>
      </p:sp>
      <p:sp>
        <p:nvSpPr>
          <p:cNvPr id="125955" name="Rectangle 3"/>
          <p:cNvSpPr>
            <a:spLocks noGrp="1" noChangeArrowheads="1"/>
          </p:cNvSpPr>
          <p:nvPr>
            <p:ph type="body" idx="1"/>
          </p:nvPr>
        </p:nvSpPr>
        <p:spPr/>
        <p:txBody>
          <a:bodyPr/>
          <a:lstStyle/>
          <a:p>
            <a:pPr eaLnBrk="1" hangingPunct="1"/>
            <a:r>
              <a:rPr lang="en-GB" altLang="en-US"/>
              <a:t>Used by EIGRP to discover neighbours</a:t>
            </a:r>
          </a:p>
          <a:p>
            <a:pPr eaLnBrk="1" hangingPunct="1"/>
            <a:r>
              <a:rPr lang="en-GB" altLang="en-US"/>
              <a:t>Used to form adjacencies with neighbours. </a:t>
            </a:r>
          </a:p>
          <a:p>
            <a:pPr eaLnBrk="1" hangingPunct="1"/>
            <a:r>
              <a:rPr lang="en-GB" altLang="en-US"/>
              <a:t>Multicasts</a:t>
            </a:r>
          </a:p>
          <a:p>
            <a:pPr eaLnBrk="1" hangingPunct="1"/>
            <a:r>
              <a:rPr lang="en-GB" altLang="en-US"/>
              <a:t>Unreliable delivery</a:t>
            </a:r>
          </a:p>
        </p:txBody>
      </p:sp>
      <p:graphicFrame>
        <p:nvGraphicFramePr>
          <p:cNvPr id="125956" name="Object 4"/>
          <p:cNvGraphicFramePr>
            <a:graphicFrameLocks noChangeAspect="1"/>
          </p:cNvGraphicFramePr>
          <p:nvPr/>
        </p:nvGraphicFramePr>
        <p:xfrm>
          <a:off x="1331913" y="4581525"/>
          <a:ext cx="1085850" cy="781050"/>
        </p:xfrm>
        <a:graphic>
          <a:graphicData uri="http://schemas.openxmlformats.org/presentationml/2006/ole">
            <mc:AlternateContent xmlns:mc="http://schemas.openxmlformats.org/markup-compatibility/2006">
              <mc:Choice xmlns:v="urn:schemas-microsoft-com:vml" Requires="v">
                <p:oleObj spid="_x0000_s2064" name="Bitmap Image" r:id="rId3" imgW="1085714" imgH="781159" progId="Paint.Picture">
                  <p:embed/>
                </p:oleObj>
              </mc:Choice>
              <mc:Fallback>
                <p:oleObj name="Bitmap Image" r:id="rId3" imgW="1085714" imgH="781159" progId="Paint.Picture">
                  <p:embed/>
                  <p:pic>
                    <p:nvPicPr>
                      <p:cNvPr id="1259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7" name="Object 5"/>
          <p:cNvGraphicFramePr>
            <a:graphicFrameLocks noChangeAspect="1"/>
          </p:cNvGraphicFramePr>
          <p:nvPr/>
        </p:nvGraphicFramePr>
        <p:xfrm>
          <a:off x="6659563" y="4581525"/>
          <a:ext cx="1085850" cy="781050"/>
        </p:xfrm>
        <a:graphic>
          <a:graphicData uri="http://schemas.openxmlformats.org/presentationml/2006/ole">
            <mc:AlternateContent xmlns:mc="http://schemas.openxmlformats.org/markup-compatibility/2006">
              <mc:Choice xmlns:v="urn:schemas-microsoft-com:vml" Requires="v">
                <p:oleObj spid="_x0000_s2065" name="Bitmap Image" r:id="rId5" imgW="1085714" imgH="781159" progId="Paint.Picture">
                  <p:embed/>
                </p:oleObj>
              </mc:Choice>
              <mc:Fallback>
                <p:oleObj name="Bitmap Image" r:id="rId5" imgW="1085714" imgH="781159" progId="Paint.Picture">
                  <p:embed/>
                  <p:pic>
                    <p:nvPicPr>
                      <p:cNvPr id="1259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8" name="Line 6"/>
          <p:cNvSpPr>
            <a:spLocks noChangeShapeType="1"/>
          </p:cNvSpPr>
          <p:nvPr/>
        </p:nvSpPr>
        <p:spPr bwMode="auto">
          <a:xfrm>
            <a:off x="2411413" y="47974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959" name="Line 7"/>
          <p:cNvSpPr>
            <a:spLocks noChangeShapeType="1"/>
          </p:cNvSpPr>
          <p:nvPr/>
        </p:nvSpPr>
        <p:spPr bwMode="auto">
          <a:xfrm flipH="1">
            <a:off x="2411413" y="50847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5960" name="Text Box 8"/>
          <p:cNvSpPr txBox="1">
            <a:spLocks noChangeArrowheads="1"/>
          </p:cNvSpPr>
          <p:nvPr/>
        </p:nvSpPr>
        <p:spPr bwMode="auto">
          <a:xfrm>
            <a:off x="3276600" y="43656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Hello</a:t>
            </a:r>
          </a:p>
        </p:txBody>
      </p:sp>
      <p:sp>
        <p:nvSpPr>
          <p:cNvPr id="125961" name="Text Box 9"/>
          <p:cNvSpPr txBox="1">
            <a:spLocks noChangeArrowheads="1"/>
          </p:cNvSpPr>
          <p:nvPr/>
        </p:nvSpPr>
        <p:spPr bwMode="auto">
          <a:xfrm>
            <a:off x="3419475" y="508476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Hello</a:t>
            </a:r>
          </a:p>
        </p:txBody>
      </p:sp>
    </p:spTree>
    <p:extLst>
      <p:ext uri="{BB962C8B-B14F-4D97-AF65-F5344CB8AC3E}">
        <p14:creationId xmlns:p14="http://schemas.microsoft.com/office/powerpoint/2010/main" val="144422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endParaRPr lang="en-IN"/>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5" name="Rectangle 3"/>
          <p:cNvSpPr txBox="1">
            <a:spLocks noChangeArrowheads="1"/>
          </p:cNvSpPr>
          <p:nvPr/>
        </p:nvSpPr>
        <p:spPr>
          <a:xfrm>
            <a:off x="304800" y="1295400"/>
            <a:ext cx="8458200" cy="5181600"/>
          </a:xfrm>
          <a:prstGeom prst="rect">
            <a:avLst/>
          </a:prstGeom>
        </p:spPr>
        <p:txBody>
          <a:bodyPr vert="horz" lIns="91440" tIns="45720" rIns="91440" bIns="45720" rtlCol="0">
            <a:normAutofit/>
          </a:bodyPr>
          <a:lstStyle/>
          <a:p>
            <a:pPr lvl="0">
              <a:spcBef>
                <a:spcPct val="20000"/>
              </a:spcBef>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1"/>
          <p:cNvSpPr>
            <a:spLocks noGrp="1"/>
          </p:cNvSpPr>
          <p:nvPr>
            <p:ph type="sldNum" sz="quarter" idx="10"/>
          </p:nvPr>
        </p:nvSpPr>
        <p:spPr>
          <a:xfrm>
            <a:off x="0" y="6400800"/>
            <a:ext cx="1905000" cy="457200"/>
          </a:xfrm>
        </p:spPr>
        <p:txBody>
          <a:bodyPr/>
          <a:lstStyle/>
          <a:p>
            <a:r>
              <a:rPr lang="en-US" altLang="en-US"/>
              <a:t>22.</a:t>
            </a:r>
            <a:fld id="{7B455F2E-C01A-462D-BEE9-F3F70B0D74C1}" type="slidenum">
              <a:rPr lang="en-US" altLang="en-US"/>
              <a:pPr/>
              <a:t>8</a:t>
            </a:fld>
            <a:endParaRPr lang="en-US" altLang="en-US"/>
          </a:p>
        </p:txBody>
      </p:sp>
      <p:sp>
        <p:nvSpPr>
          <p:cNvPr id="7"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9" name="Text Box 3"/>
          <p:cNvSpPr txBox="1">
            <a:spLocks noChangeArrowheads="1"/>
          </p:cNvSpPr>
          <p:nvPr/>
        </p:nvSpPr>
        <p:spPr bwMode="auto">
          <a:xfrm>
            <a:off x="228600" y="4064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anose="02020603050405020304" pitchFamily="18" charset="0"/>
              </a:rPr>
              <a:t>22-2   FORWARDING</a:t>
            </a:r>
          </a:p>
        </p:txBody>
      </p:sp>
      <p:sp>
        <p:nvSpPr>
          <p:cNvPr id="1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11" name="Rectangle 5"/>
          <p:cNvSpPr>
            <a:spLocks noChangeArrowheads="1"/>
          </p:cNvSpPr>
          <p:nvPr/>
        </p:nvSpPr>
        <p:spPr bwMode="auto">
          <a:xfrm>
            <a:off x="304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dirty="0">
                <a:effectLst>
                  <a:outerShdw blurRad="38100" dist="38100" dir="2700000" algn="tl">
                    <a:srgbClr val="C0C0C0"/>
                  </a:outerShdw>
                </a:effectLst>
                <a:latin typeface="Times New Roman" panose="02020603050405020304"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2" name="Rectangle 6"/>
          <p:cNvSpPr>
            <a:spLocks noChangeArrowheads="1"/>
          </p:cNvSpPr>
          <p:nvPr/>
        </p:nvSpPr>
        <p:spPr bwMode="auto">
          <a:xfrm>
            <a:off x="304800" y="49085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Forwarding Techniques</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Forwarding Process</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Routing Table</a:t>
            </a:r>
          </a:p>
        </p:txBody>
      </p:sp>
      <p:sp>
        <p:nvSpPr>
          <p:cNvPr id="13" name="Text Box 7"/>
          <p:cNvSpPr txBox="1">
            <a:spLocks noChangeArrowheads="1"/>
          </p:cNvSpPr>
          <p:nvPr/>
        </p:nvSpPr>
        <p:spPr bwMode="auto">
          <a:xfrm>
            <a:off x="317500" y="44196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985502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GB" altLang="en-US"/>
              <a:t>Update packets</a:t>
            </a:r>
          </a:p>
        </p:txBody>
      </p:sp>
      <p:sp>
        <p:nvSpPr>
          <p:cNvPr id="126979" name="Rectangle 3"/>
          <p:cNvSpPr>
            <a:spLocks noGrp="1" noChangeArrowheads="1"/>
          </p:cNvSpPr>
          <p:nvPr>
            <p:ph type="body" idx="1"/>
          </p:nvPr>
        </p:nvSpPr>
        <p:spPr/>
        <p:txBody>
          <a:bodyPr>
            <a:normAutofit lnSpcReduction="10000"/>
          </a:bodyPr>
          <a:lstStyle/>
          <a:p>
            <a:pPr eaLnBrk="1" hangingPunct="1"/>
            <a:r>
              <a:rPr lang="en-GB" altLang="en-US"/>
              <a:t>Used to propagate routing information. </a:t>
            </a:r>
          </a:p>
          <a:p>
            <a:pPr eaLnBrk="1" hangingPunct="1"/>
            <a:r>
              <a:rPr lang="en-GB" altLang="en-US"/>
              <a:t>No periodic updates. </a:t>
            </a:r>
          </a:p>
          <a:p>
            <a:pPr eaLnBrk="1" hangingPunct="1"/>
            <a:r>
              <a:rPr lang="en-GB" altLang="en-US"/>
              <a:t>Sent only when necessary. </a:t>
            </a:r>
          </a:p>
          <a:p>
            <a:pPr eaLnBrk="1" hangingPunct="1"/>
            <a:r>
              <a:rPr lang="en-GB" altLang="en-US"/>
              <a:t>Include only required information</a:t>
            </a:r>
          </a:p>
          <a:p>
            <a:pPr eaLnBrk="1" hangingPunct="1"/>
            <a:r>
              <a:rPr lang="en-GB" altLang="en-US"/>
              <a:t>Sent only to those routers that require it. </a:t>
            </a:r>
          </a:p>
          <a:p>
            <a:pPr eaLnBrk="1" hangingPunct="1"/>
            <a:r>
              <a:rPr lang="en-GB" altLang="en-US"/>
              <a:t>Reliable delivery. </a:t>
            </a:r>
          </a:p>
          <a:p>
            <a:pPr eaLnBrk="1" hangingPunct="1"/>
            <a:r>
              <a:rPr lang="en-GB" altLang="en-US"/>
              <a:t>Multicast if to several routers, unicast if to one router.</a:t>
            </a:r>
          </a:p>
        </p:txBody>
      </p:sp>
    </p:spTree>
    <p:extLst>
      <p:ext uri="{BB962C8B-B14F-4D97-AF65-F5344CB8AC3E}">
        <p14:creationId xmlns:p14="http://schemas.microsoft.com/office/powerpoint/2010/main" val="12532940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GB" altLang="en-US"/>
              <a:t>Update packets</a:t>
            </a:r>
          </a:p>
        </p:txBody>
      </p:sp>
      <p:sp>
        <p:nvSpPr>
          <p:cNvPr id="128003" name="Rectangle 3"/>
          <p:cNvSpPr>
            <a:spLocks noGrp="1" noChangeArrowheads="1"/>
          </p:cNvSpPr>
          <p:nvPr>
            <p:ph type="body" idx="1"/>
          </p:nvPr>
        </p:nvSpPr>
        <p:spPr/>
        <p:txBody>
          <a:bodyPr/>
          <a:lstStyle/>
          <a:p>
            <a:pPr eaLnBrk="1" hangingPunct="1"/>
            <a:r>
              <a:rPr lang="en-GB" altLang="en-US"/>
              <a:t>EIGRP updates are sent only when a route changes.</a:t>
            </a:r>
          </a:p>
          <a:p>
            <a:pPr eaLnBrk="1" hangingPunct="1"/>
            <a:r>
              <a:rPr lang="en-GB" altLang="en-US"/>
              <a:t>EIGRP updates are </a:t>
            </a:r>
            <a:r>
              <a:rPr lang="en-GB" altLang="en-US" b="1"/>
              <a:t>partial</a:t>
            </a:r>
            <a:r>
              <a:rPr lang="en-GB" altLang="en-US"/>
              <a:t>. They include only information about the changed route.</a:t>
            </a:r>
          </a:p>
          <a:p>
            <a:pPr eaLnBrk="1" hangingPunct="1"/>
            <a:r>
              <a:rPr lang="en-GB" altLang="en-US"/>
              <a:t>EIGRP updates are </a:t>
            </a:r>
            <a:r>
              <a:rPr lang="en-GB" altLang="en-US" b="1"/>
              <a:t>bounded</a:t>
            </a:r>
            <a:r>
              <a:rPr lang="en-GB" altLang="en-US"/>
              <a:t>. They go only to routers that are affected by the change.</a:t>
            </a:r>
          </a:p>
          <a:p>
            <a:pPr eaLnBrk="1" hangingPunct="1"/>
            <a:r>
              <a:rPr lang="en-GB" altLang="en-US"/>
              <a:t>This keeps updates small and saves bandwidth.</a:t>
            </a:r>
          </a:p>
        </p:txBody>
      </p:sp>
    </p:spTree>
    <p:extLst>
      <p:ext uri="{BB962C8B-B14F-4D97-AF65-F5344CB8AC3E}">
        <p14:creationId xmlns:p14="http://schemas.microsoft.com/office/powerpoint/2010/main" val="1202876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22238"/>
            <a:ext cx="8291513" cy="1295400"/>
          </a:xfrm>
        </p:spPr>
        <p:txBody>
          <a:bodyPr/>
          <a:lstStyle/>
          <a:p>
            <a:pPr eaLnBrk="1" hangingPunct="1"/>
            <a:r>
              <a:rPr lang="en-GB" altLang="en-US"/>
              <a:t>Acknowledgement (ACK) packets</a:t>
            </a:r>
          </a:p>
        </p:txBody>
      </p:sp>
      <p:sp>
        <p:nvSpPr>
          <p:cNvPr id="129027" name="Rectangle 3"/>
          <p:cNvSpPr>
            <a:spLocks noGrp="1" noChangeArrowheads="1"/>
          </p:cNvSpPr>
          <p:nvPr>
            <p:ph type="body" idx="1"/>
          </p:nvPr>
        </p:nvSpPr>
        <p:spPr/>
        <p:txBody>
          <a:bodyPr/>
          <a:lstStyle/>
          <a:p>
            <a:pPr eaLnBrk="1" hangingPunct="1"/>
            <a:r>
              <a:rPr lang="en-GB" altLang="en-US"/>
              <a:t>Sent when reliable delivery is used by RTP. </a:t>
            </a:r>
          </a:p>
          <a:p>
            <a:pPr eaLnBrk="1" hangingPunct="1"/>
            <a:r>
              <a:rPr lang="en-GB" altLang="en-US"/>
              <a:t>Sent in response to update packets.</a:t>
            </a:r>
          </a:p>
          <a:p>
            <a:pPr eaLnBrk="1" hangingPunct="1"/>
            <a:r>
              <a:rPr lang="en-GB" altLang="en-US"/>
              <a:t>Unreliable delivery</a:t>
            </a:r>
          </a:p>
          <a:p>
            <a:pPr eaLnBrk="1" hangingPunct="1"/>
            <a:r>
              <a:rPr lang="en-GB" altLang="en-US"/>
              <a:t>Unicast</a:t>
            </a:r>
          </a:p>
        </p:txBody>
      </p:sp>
      <p:graphicFrame>
        <p:nvGraphicFramePr>
          <p:cNvPr id="129028" name="Object 4"/>
          <p:cNvGraphicFramePr>
            <a:graphicFrameLocks noChangeAspect="1"/>
          </p:cNvGraphicFramePr>
          <p:nvPr/>
        </p:nvGraphicFramePr>
        <p:xfrm>
          <a:off x="1331913" y="4581525"/>
          <a:ext cx="1085850" cy="781050"/>
        </p:xfrm>
        <a:graphic>
          <a:graphicData uri="http://schemas.openxmlformats.org/presentationml/2006/ole">
            <mc:AlternateContent xmlns:mc="http://schemas.openxmlformats.org/markup-compatibility/2006">
              <mc:Choice xmlns:v="urn:schemas-microsoft-com:vml" Requires="v">
                <p:oleObj spid="_x0000_s3088" name="Bitmap Image" r:id="rId3" imgW="1085714" imgH="781159" progId="Paint.Picture">
                  <p:embed/>
                </p:oleObj>
              </mc:Choice>
              <mc:Fallback>
                <p:oleObj name="Bitmap Image" r:id="rId3" imgW="1085714" imgH="781159" progId="Paint.Picture">
                  <p:embed/>
                  <p:pic>
                    <p:nvPicPr>
                      <p:cNvPr id="129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9" name="Object 5"/>
          <p:cNvGraphicFramePr>
            <a:graphicFrameLocks noChangeAspect="1"/>
          </p:cNvGraphicFramePr>
          <p:nvPr/>
        </p:nvGraphicFramePr>
        <p:xfrm>
          <a:off x="6659563" y="4581525"/>
          <a:ext cx="1085850" cy="781050"/>
        </p:xfrm>
        <a:graphic>
          <a:graphicData uri="http://schemas.openxmlformats.org/presentationml/2006/ole">
            <mc:AlternateContent xmlns:mc="http://schemas.openxmlformats.org/markup-compatibility/2006">
              <mc:Choice xmlns:v="urn:schemas-microsoft-com:vml" Requires="v">
                <p:oleObj spid="_x0000_s3089" name="Bitmap Image" r:id="rId5" imgW="1085714" imgH="781159" progId="Paint.Picture">
                  <p:embed/>
                </p:oleObj>
              </mc:Choice>
              <mc:Fallback>
                <p:oleObj name="Bitmap Image" r:id="rId5" imgW="1085714" imgH="781159" progId="Paint.Picture">
                  <p:embed/>
                  <p:pic>
                    <p:nvPicPr>
                      <p:cNvPr id="1290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581525"/>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0" name="Line 6"/>
          <p:cNvSpPr>
            <a:spLocks noChangeShapeType="1"/>
          </p:cNvSpPr>
          <p:nvPr/>
        </p:nvSpPr>
        <p:spPr bwMode="auto">
          <a:xfrm>
            <a:off x="2411413" y="47974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1" name="Line 7"/>
          <p:cNvSpPr>
            <a:spLocks noChangeShapeType="1"/>
          </p:cNvSpPr>
          <p:nvPr/>
        </p:nvSpPr>
        <p:spPr bwMode="auto">
          <a:xfrm flipH="1">
            <a:off x="2411413" y="50847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9032" name="Text Box 8"/>
          <p:cNvSpPr txBox="1">
            <a:spLocks noChangeArrowheads="1"/>
          </p:cNvSpPr>
          <p:nvPr/>
        </p:nvSpPr>
        <p:spPr bwMode="auto">
          <a:xfrm>
            <a:off x="3276600" y="43656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Update (reliable)</a:t>
            </a:r>
          </a:p>
        </p:txBody>
      </p:sp>
      <p:sp>
        <p:nvSpPr>
          <p:cNvPr id="129033" name="Text Box 9"/>
          <p:cNvSpPr txBox="1">
            <a:spLocks noChangeArrowheads="1"/>
          </p:cNvSpPr>
          <p:nvPr/>
        </p:nvSpPr>
        <p:spPr bwMode="auto">
          <a:xfrm>
            <a:off x="3419475" y="508476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1427420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GB" altLang="en-US"/>
              <a:t>Query packet</a:t>
            </a:r>
          </a:p>
        </p:txBody>
      </p:sp>
      <p:sp>
        <p:nvSpPr>
          <p:cNvPr id="130051" name="Rectangle 3"/>
          <p:cNvSpPr>
            <a:spLocks noGrp="1" noChangeArrowheads="1"/>
          </p:cNvSpPr>
          <p:nvPr>
            <p:ph type="body" idx="1"/>
          </p:nvPr>
        </p:nvSpPr>
        <p:spPr>
          <a:xfrm>
            <a:off x="457200" y="1719263"/>
            <a:ext cx="8229600" cy="3438525"/>
          </a:xfrm>
        </p:spPr>
        <p:txBody>
          <a:bodyPr/>
          <a:lstStyle/>
          <a:p>
            <a:pPr eaLnBrk="1" hangingPunct="1"/>
            <a:r>
              <a:rPr lang="en-GB" altLang="en-US"/>
              <a:t>Used when searching for a network</a:t>
            </a:r>
          </a:p>
          <a:p>
            <a:pPr eaLnBrk="1" hangingPunct="1"/>
            <a:r>
              <a:rPr lang="en-GB" altLang="en-US"/>
              <a:t>E.g. a route goes down. Is there another route?</a:t>
            </a:r>
          </a:p>
          <a:p>
            <a:pPr eaLnBrk="1" hangingPunct="1"/>
            <a:r>
              <a:rPr lang="en-GB" altLang="en-US"/>
              <a:t>Uses reliable delivery so requires ACK</a:t>
            </a:r>
          </a:p>
          <a:p>
            <a:pPr eaLnBrk="1" hangingPunct="1"/>
            <a:r>
              <a:rPr lang="en-GB" altLang="en-US"/>
              <a:t>Multicast or unicast</a:t>
            </a:r>
          </a:p>
          <a:p>
            <a:pPr eaLnBrk="1" hangingPunct="1"/>
            <a:r>
              <a:rPr lang="en-GB" altLang="en-US"/>
              <a:t>All neighbours must reply</a:t>
            </a:r>
          </a:p>
          <a:p>
            <a:pPr eaLnBrk="1" hangingPunct="1"/>
            <a:endParaRPr lang="en-GB" altLang="en-US"/>
          </a:p>
        </p:txBody>
      </p:sp>
      <p:graphicFrame>
        <p:nvGraphicFramePr>
          <p:cNvPr id="130052" name="Object 4"/>
          <p:cNvGraphicFramePr>
            <a:graphicFrameLocks noChangeAspect="1"/>
          </p:cNvGraphicFramePr>
          <p:nvPr/>
        </p:nvGraphicFramePr>
        <p:xfrm>
          <a:off x="1331913" y="5157788"/>
          <a:ext cx="1085850" cy="781050"/>
        </p:xfrm>
        <a:graphic>
          <a:graphicData uri="http://schemas.openxmlformats.org/presentationml/2006/ole">
            <mc:AlternateContent xmlns:mc="http://schemas.openxmlformats.org/markup-compatibility/2006">
              <mc:Choice xmlns:v="urn:schemas-microsoft-com:vml" Requires="v">
                <p:oleObj spid="_x0000_s4112" name="Bitmap Image" r:id="rId3" imgW="1085714" imgH="781159" progId="Paint.Picture">
                  <p:embed/>
                </p:oleObj>
              </mc:Choice>
              <mc:Fallback>
                <p:oleObj name="Bitmap Image" r:id="rId3" imgW="1085714" imgH="781159" progId="Paint.Picture">
                  <p:embed/>
                  <p:pic>
                    <p:nvPicPr>
                      <p:cNvPr id="130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157788"/>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3" name="Object 5"/>
          <p:cNvGraphicFramePr>
            <a:graphicFrameLocks noChangeAspect="1"/>
          </p:cNvGraphicFramePr>
          <p:nvPr/>
        </p:nvGraphicFramePr>
        <p:xfrm>
          <a:off x="6659563" y="5157788"/>
          <a:ext cx="1085850" cy="781050"/>
        </p:xfrm>
        <a:graphic>
          <a:graphicData uri="http://schemas.openxmlformats.org/presentationml/2006/ole">
            <mc:AlternateContent xmlns:mc="http://schemas.openxmlformats.org/markup-compatibility/2006">
              <mc:Choice xmlns:v="urn:schemas-microsoft-com:vml" Requires="v">
                <p:oleObj spid="_x0000_s4113" name="Bitmap Image" r:id="rId5" imgW="1085714" imgH="781159" progId="Paint.Picture">
                  <p:embed/>
                </p:oleObj>
              </mc:Choice>
              <mc:Fallback>
                <p:oleObj name="Bitmap Image" r:id="rId5" imgW="1085714" imgH="781159" progId="Paint.Picture">
                  <p:embed/>
                  <p:pic>
                    <p:nvPicPr>
                      <p:cNvPr id="130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5157788"/>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54" name="Line 6"/>
          <p:cNvSpPr>
            <a:spLocks noChangeShapeType="1"/>
          </p:cNvSpPr>
          <p:nvPr/>
        </p:nvSpPr>
        <p:spPr bwMode="auto">
          <a:xfrm>
            <a:off x="2411413" y="5373688"/>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055" name="Line 7"/>
          <p:cNvSpPr>
            <a:spLocks noChangeShapeType="1"/>
          </p:cNvSpPr>
          <p:nvPr/>
        </p:nvSpPr>
        <p:spPr bwMode="auto">
          <a:xfrm flipH="1">
            <a:off x="2411413" y="5661025"/>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056" name="Text Box 8"/>
          <p:cNvSpPr txBox="1">
            <a:spLocks noChangeArrowheads="1"/>
          </p:cNvSpPr>
          <p:nvPr/>
        </p:nvSpPr>
        <p:spPr bwMode="auto">
          <a:xfrm>
            <a:off x="3276600" y="4941888"/>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Query (reliable)</a:t>
            </a:r>
          </a:p>
        </p:txBody>
      </p:sp>
      <p:sp>
        <p:nvSpPr>
          <p:cNvPr id="130057" name="Text Box 9"/>
          <p:cNvSpPr txBox="1">
            <a:spLocks noChangeArrowheads="1"/>
          </p:cNvSpPr>
          <p:nvPr/>
        </p:nvSpPr>
        <p:spPr bwMode="auto">
          <a:xfrm>
            <a:off x="3419475" y="566102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38563078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GB" altLang="en-US"/>
              <a:t>Reply packet</a:t>
            </a:r>
          </a:p>
        </p:txBody>
      </p:sp>
      <p:sp>
        <p:nvSpPr>
          <p:cNvPr id="131075" name="Rectangle 3"/>
          <p:cNvSpPr>
            <a:spLocks noGrp="1" noChangeArrowheads="1"/>
          </p:cNvSpPr>
          <p:nvPr>
            <p:ph type="body" idx="1"/>
          </p:nvPr>
        </p:nvSpPr>
        <p:spPr>
          <a:xfrm>
            <a:off x="457200" y="1719263"/>
            <a:ext cx="8229600" cy="2357437"/>
          </a:xfrm>
        </p:spPr>
        <p:txBody>
          <a:bodyPr/>
          <a:lstStyle/>
          <a:p>
            <a:pPr eaLnBrk="1" hangingPunct="1"/>
            <a:r>
              <a:rPr lang="en-GB" altLang="en-US"/>
              <a:t>Sent in response to a query from a neighbour.</a:t>
            </a:r>
          </a:p>
          <a:p>
            <a:pPr eaLnBrk="1" hangingPunct="1"/>
            <a:r>
              <a:rPr lang="en-GB" altLang="en-US"/>
              <a:t>Sent reliably so requires ACK.</a:t>
            </a:r>
          </a:p>
          <a:p>
            <a:pPr eaLnBrk="1" hangingPunct="1"/>
            <a:r>
              <a:rPr lang="en-GB" altLang="en-US"/>
              <a:t>Unicast</a:t>
            </a:r>
          </a:p>
          <a:p>
            <a:pPr eaLnBrk="1" hangingPunct="1">
              <a:buFont typeface="Wingdings" panose="05000000000000000000" pitchFamily="2" charset="2"/>
              <a:buNone/>
            </a:pPr>
            <a:endParaRPr lang="en-GB" altLang="en-US"/>
          </a:p>
          <a:p>
            <a:pPr eaLnBrk="1" hangingPunct="1"/>
            <a:endParaRPr lang="en-GB" altLang="en-US"/>
          </a:p>
        </p:txBody>
      </p:sp>
      <p:graphicFrame>
        <p:nvGraphicFramePr>
          <p:cNvPr id="131076" name="Object 4"/>
          <p:cNvGraphicFramePr>
            <a:graphicFrameLocks noChangeAspect="1"/>
          </p:cNvGraphicFramePr>
          <p:nvPr/>
        </p:nvGraphicFramePr>
        <p:xfrm>
          <a:off x="1114425" y="4005263"/>
          <a:ext cx="1085850" cy="781050"/>
        </p:xfrm>
        <a:graphic>
          <a:graphicData uri="http://schemas.openxmlformats.org/presentationml/2006/ole">
            <mc:AlternateContent xmlns:mc="http://schemas.openxmlformats.org/markup-compatibility/2006">
              <mc:Choice xmlns:v="urn:schemas-microsoft-com:vml" Requires="v">
                <p:oleObj spid="_x0000_s5150" name="Bitmap Image" r:id="rId3" imgW="1085714" imgH="781159" progId="Paint.Picture">
                  <p:embed/>
                </p:oleObj>
              </mc:Choice>
              <mc:Fallback>
                <p:oleObj name="Bitmap Image" r:id="rId3" imgW="1085714" imgH="781159" progId="Paint.Picture">
                  <p:embed/>
                  <p:pic>
                    <p:nvPicPr>
                      <p:cNvPr id="1310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400526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7" name="Object 5"/>
          <p:cNvGraphicFramePr>
            <a:graphicFrameLocks noChangeAspect="1"/>
          </p:cNvGraphicFramePr>
          <p:nvPr/>
        </p:nvGraphicFramePr>
        <p:xfrm>
          <a:off x="6442075" y="4005263"/>
          <a:ext cx="1085850" cy="781050"/>
        </p:xfrm>
        <a:graphic>
          <a:graphicData uri="http://schemas.openxmlformats.org/presentationml/2006/ole">
            <mc:AlternateContent xmlns:mc="http://schemas.openxmlformats.org/markup-compatibility/2006">
              <mc:Choice xmlns:v="urn:schemas-microsoft-com:vml" Requires="v">
                <p:oleObj spid="_x0000_s5151" name="Bitmap Image" r:id="rId5" imgW="1085714" imgH="781159" progId="Paint.Picture">
                  <p:embed/>
                </p:oleObj>
              </mc:Choice>
              <mc:Fallback>
                <p:oleObj name="Bitmap Image" r:id="rId5" imgW="1085714" imgH="781159" progId="Paint.Picture">
                  <p:embed/>
                  <p:pic>
                    <p:nvPicPr>
                      <p:cNvPr id="1310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075" y="400526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8" name="Line 6"/>
          <p:cNvSpPr>
            <a:spLocks noChangeShapeType="1"/>
          </p:cNvSpPr>
          <p:nvPr/>
        </p:nvSpPr>
        <p:spPr bwMode="auto">
          <a:xfrm>
            <a:off x="2193925" y="4221163"/>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79" name="Line 7"/>
          <p:cNvSpPr>
            <a:spLocks noChangeShapeType="1"/>
          </p:cNvSpPr>
          <p:nvPr/>
        </p:nvSpPr>
        <p:spPr bwMode="auto">
          <a:xfrm flipH="1">
            <a:off x="2193925" y="4508500"/>
            <a:ext cx="424815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0" name="Text Box 8"/>
          <p:cNvSpPr txBox="1">
            <a:spLocks noChangeArrowheads="1"/>
          </p:cNvSpPr>
          <p:nvPr/>
        </p:nvSpPr>
        <p:spPr bwMode="auto">
          <a:xfrm>
            <a:off x="3059113" y="378936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Query (reliable)</a:t>
            </a:r>
          </a:p>
        </p:txBody>
      </p:sp>
      <p:sp>
        <p:nvSpPr>
          <p:cNvPr id="131081" name="Text Box 9"/>
          <p:cNvSpPr txBox="1">
            <a:spLocks noChangeArrowheads="1"/>
          </p:cNvSpPr>
          <p:nvPr/>
        </p:nvSpPr>
        <p:spPr bwMode="auto">
          <a:xfrm>
            <a:off x="3201988" y="4508500"/>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graphicFrame>
        <p:nvGraphicFramePr>
          <p:cNvPr id="131082" name="Object 10"/>
          <p:cNvGraphicFramePr>
            <a:graphicFrameLocks noChangeAspect="1"/>
          </p:cNvGraphicFramePr>
          <p:nvPr/>
        </p:nvGraphicFramePr>
        <p:xfrm>
          <a:off x="1116013" y="5230813"/>
          <a:ext cx="1085850" cy="781050"/>
        </p:xfrm>
        <a:graphic>
          <a:graphicData uri="http://schemas.openxmlformats.org/presentationml/2006/ole">
            <mc:AlternateContent xmlns:mc="http://schemas.openxmlformats.org/markup-compatibility/2006">
              <mc:Choice xmlns:v="urn:schemas-microsoft-com:vml" Requires="v">
                <p:oleObj spid="_x0000_s5152" name="Bitmap Image" r:id="rId6" imgW="1085714" imgH="781159" progId="Paint.Picture">
                  <p:embed/>
                </p:oleObj>
              </mc:Choice>
              <mc:Fallback>
                <p:oleObj name="Bitmap Image" r:id="rId6" imgW="1085714" imgH="781159" progId="Paint.Picture">
                  <p:embed/>
                  <p:pic>
                    <p:nvPicPr>
                      <p:cNvPr id="13108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523081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nvGraphicFramePr>
        <p:xfrm>
          <a:off x="6443663" y="5230813"/>
          <a:ext cx="1085850" cy="781050"/>
        </p:xfrm>
        <a:graphic>
          <a:graphicData uri="http://schemas.openxmlformats.org/presentationml/2006/ole">
            <mc:AlternateContent xmlns:mc="http://schemas.openxmlformats.org/markup-compatibility/2006">
              <mc:Choice xmlns:v="urn:schemas-microsoft-com:vml" Requires="v">
                <p:oleObj spid="_x0000_s5153" name="Bitmap Image" r:id="rId7" imgW="1085714" imgH="781159" progId="Paint.Picture">
                  <p:embed/>
                </p:oleObj>
              </mc:Choice>
              <mc:Fallback>
                <p:oleObj name="Bitmap Image" r:id="rId7" imgW="1085714" imgH="781159" progId="Paint.Picture">
                  <p:embed/>
                  <p:pic>
                    <p:nvPicPr>
                      <p:cNvPr id="1310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5230813"/>
                        <a:ext cx="1085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4" name="Line 12"/>
          <p:cNvSpPr>
            <a:spLocks noChangeShapeType="1"/>
          </p:cNvSpPr>
          <p:nvPr/>
        </p:nvSpPr>
        <p:spPr bwMode="auto">
          <a:xfrm>
            <a:off x="2195513" y="5446713"/>
            <a:ext cx="4248150" cy="0"/>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5" name="Line 13"/>
          <p:cNvSpPr>
            <a:spLocks noChangeShapeType="1"/>
          </p:cNvSpPr>
          <p:nvPr/>
        </p:nvSpPr>
        <p:spPr bwMode="auto">
          <a:xfrm flipH="1">
            <a:off x="2195513" y="5734050"/>
            <a:ext cx="4248150" cy="0"/>
          </a:xfrm>
          <a:prstGeom prst="line">
            <a:avLst/>
          </a:prstGeom>
          <a:noFill/>
          <a:ln w="38100">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1086" name="Text Box 14"/>
          <p:cNvSpPr txBox="1">
            <a:spLocks noChangeArrowheads="1"/>
          </p:cNvSpPr>
          <p:nvPr/>
        </p:nvSpPr>
        <p:spPr bwMode="auto">
          <a:xfrm>
            <a:off x="3060700" y="5014913"/>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Reply (reliable)</a:t>
            </a:r>
          </a:p>
        </p:txBody>
      </p:sp>
      <p:sp>
        <p:nvSpPr>
          <p:cNvPr id="131087" name="Text Box 15"/>
          <p:cNvSpPr txBox="1">
            <a:spLocks noChangeArrowheads="1"/>
          </p:cNvSpPr>
          <p:nvPr/>
        </p:nvSpPr>
        <p:spPr bwMode="auto">
          <a:xfrm>
            <a:off x="3203575" y="573405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GB" altLang="en-US" sz="2400" baseline="0">
                <a:solidFill>
                  <a:srgbClr val="000000"/>
                </a:solidFill>
              </a:rPr>
              <a:t>ACK (unreliable)</a:t>
            </a:r>
          </a:p>
        </p:txBody>
      </p:sp>
    </p:spTree>
    <p:extLst>
      <p:ext uri="{BB962C8B-B14F-4D97-AF65-F5344CB8AC3E}">
        <p14:creationId xmlns:p14="http://schemas.microsoft.com/office/powerpoint/2010/main" val="37977884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GB" altLang="en-US"/>
              <a:t>Summary of message types</a:t>
            </a:r>
          </a:p>
        </p:txBody>
      </p:sp>
      <p:graphicFrame>
        <p:nvGraphicFramePr>
          <p:cNvPr id="504861" name="Group 29"/>
          <p:cNvGraphicFramePr>
            <a:graphicFrameLocks noGrp="1"/>
          </p:cNvGraphicFramePr>
          <p:nvPr>
            <p:ph idx="1"/>
          </p:nvPr>
        </p:nvGraphicFramePr>
        <p:xfrm>
          <a:off x="457200" y="2492375"/>
          <a:ext cx="8229600" cy="302418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969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Unicast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a:ln>
                            <a:noFill/>
                          </a:ln>
                          <a:solidFill>
                            <a:schemeClr val="tx1"/>
                          </a:solidFill>
                          <a:effectLst/>
                          <a:latin typeface="Arial" panose="020B0604020202020204" pitchFamily="34" charset="0"/>
                        </a:rPr>
                        <a:t>Multicast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Either</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124777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Reliable</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Reply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a:ln>
                            <a:noFill/>
                          </a:ln>
                          <a:solidFill>
                            <a:schemeClr val="tx1"/>
                          </a:solidFill>
                          <a:effectLst/>
                          <a:latin typeface="Arial" panose="020B0604020202020204" pitchFamily="34" charset="0"/>
                        </a:rPr>
                        <a:t>Update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a:ln>
                            <a:noFill/>
                          </a:ln>
                          <a:solidFill>
                            <a:schemeClr val="tx1"/>
                          </a:solidFill>
                          <a:effectLst/>
                          <a:latin typeface="Arial" panose="020B0604020202020204" pitchFamily="34" charset="0"/>
                        </a:rPr>
                        <a:t>Query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1079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Unreliable</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a:ln>
                            <a:noFill/>
                          </a:ln>
                          <a:solidFill>
                            <a:schemeClr val="tx1"/>
                          </a:solidFill>
                          <a:effectLst/>
                          <a:latin typeface="Arial" panose="020B0604020202020204" pitchFamily="34" charset="0"/>
                        </a:rPr>
                        <a:t>ACK</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altLang="en-US" sz="2600" b="0" i="0" u="none" strike="noStrike" cap="none" normalizeH="0" baseline="0" dirty="0">
                          <a:ln>
                            <a:noFill/>
                          </a:ln>
                          <a:solidFill>
                            <a:schemeClr val="tx1"/>
                          </a:solidFill>
                          <a:effectLst/>
                          <a:latin typeface="Arial" panose="020B0604020202020204" pitchFamily="34" charset="0"/>
                        </a:rPr>
                        <a:t>Hello</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GB" altLang="en-US" sz="26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91601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en-US"/>
              <a:t>EIGRP Terminology </a:t>
            </a:r>
          </a:p>
        </p:txBody>
      </p:sp>
      <p:sp>
        <p:nvSpPr>
          <p:cNvPr id="133123"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altLang="en-US" b="1">
                <a:cs typeface="Arial" panose="020B0604020202020204" pitchFamily="34" charset="0"/>
              </a:rPr>
              <a:t>Neighbor table</a:t>
            </a:r>
            <a:r>
              <a:rPr lang="en-US" altLang="en-US">
                <a:cs typeface="Arial" panose="020B0604020202020204" pitchFamily="34" charset="0"/>
              </a:rPr>
              <a:t> – Each EIGRP router maintains a neighbor table </a:t>
            </a:r>
            <a:r>
              <a:rPr lang="en-US" altLang="en-US">
                <a:solidFill>
                  <a:srgbClr val="FF0000"/>
                </a:solidFill>
                <a:cs typeface="Arial" panose="020B0604020202020204" pitchFamily="34" charset="0"/>
              </a:rPr>
              <a:t>that lists adjacent routers</a:t>
            </a:r>
            <a:r>
              <a:rPr lang="en-US" altLang="en-US">
                <a:cs typeface="Arial" panose="020B0604020202020204" pitchFamily="34" charset="0"/>
              </a:rPr>
              <a:t>. This table is comparable to the adjacency database used by OSPF. There is a neighbor table for each protocol that EIGRP supports. </a:t>
            </a:r>
          </a:p>
          <a:p>
            <a:pPr eaLnBrk="1" hangingPunct="1">
              <a:lnSpc>
                <a:spcPct val="90000"/>
              </a:lnSpc>
            </a:pPr>
            <a:endParaRPr lang="en-US" altLang="en-US">
              <a:cs typeface="Arial" panose="020B0604020202020204" pitchFamily="34" charset="0"/>
            </a:endParaRPr>
          </a:p>
          <a:p>
            <a:pPr eaLnBrk="1" hangingPunct="1">
              <a:lnSpc>
                <a:spcPct val="90000"/>
              </a:lnSpc>
            </a:pPr>
            <a:r>
              <a:rPr lang="en-US" altLang="en-US" b="1">
                <a:cs typeface="Arial" panose="020B0604020202020204" pitchFamily="34" charset="0"/>
              </a:rPr>
              <a:t>Topology table</a:t>
            </a:r>
            <a:r>
              <a:rPr lang="en-US" altLang="en-US">
                <a:cs typeface="Arial" panose="020B0604020202020204" pitchFamily="34" charset="0"/>
              </a:rPr>
              <a:t> – Every EIGRP router maintains a topology table for each configured network protocol. This table includes </a:t>
            </a:r>
            <a:r>
              <a:rPr lang="en-US" altLang="en-US">
                <a:solidFill>
                  <a:srgbClr val="FF0000"/>
                </a:solidFill>
                <a:cs typeface="Arial" panose="020B0604020202020204" pitchFamily="34" charset="0"/>
              </a:rPr>
              <a:t>route entries for all destinations </a:t>
            </a:r>
            <a:r>
              <a:rPr lang="en-US" altLang="en-US">
                <a:cs typeface="Arial" panose="020B0604020202020204" pitchFamily="34" charset="0"/>
              </a:rPr>
              <a:t>that the router has learned. </a:t>
            </a:r>
            <a:r>
              <a:rPr lang="en-US" altLang="en-US">
                <a:solidFill>
                  <a:srgbClr val="FF0000"/>
                </a:solidFill>
                <a:cs typeface="Arial" panose="020B0604020202020204" pitchFamily="34" charset="0"/>
              </a:rPr>
              <a:t>All learned routes to a destination are maintained in the topology table</a:t>
            </a:r>
            <a:r>
              <a:rPr lang="en-US" altLang="en-US">
                <a:cs typeface="Arial" panose="020B0604020202020204" pitchFamily="34" charset="0"/>
              </a:rPr>
              <a:t>. </a:t>
            </a:r>
          </a:p>
          <a:p>
            <a:pPr eaLnBrk="1" hangingPunct="1">
              <a:lnSpc>
                <a:spcPct val="90000"/>
              </a:lnSpc>
            </a:pPr>
            <a:endParaRPr lang="en-US" altLang="en-US">
              <a:cs typeface="Arial" panose="020B0604020202020204" pitchFamily="34" charset="0"/>
            </a:endParaRPr>
          </a:p>
          <a:p>
            <a:pPr eaLnBrk="1" hangingPunct="1">
              <a:lnSpc>
                <a:spcPct val="90000"/>
              </a:lnSpc>
            </a:pPr>
            <a:r>
              <a:rPr lang="en-US" altLang="en-US" b="1">
                <a:cs typeface="Arial" panose="020B0604020202020204" pitchFamily="34" charset="0"/>
              </a:rPr>
              <a:t>Routing table</a:t>
            </a:r>
            <a:r>
              <a:rPr lang="en-US" altLang="en-US">
                <a:cs typeface="Arial" panose="020B0604020202020204" pitchFamily="34" charset="0"/>
              </a:rPr>
              <a:t> – EIGRP chooses the </a:t>
            </a:r>
            <a:r>
              <a:rPr lang="en-US" altLang="en-US">
                <a:solidFill>
                  <a:srgbClr val="FF0000"/>
                </a:solidFill>
                <a:cs typeface="Arial" panose="020B0604020202020204" pitchFamily="34" charset="0"/>
              </a:rPr>
              <a:t>best routes </a:t>
            </a:r>
            <a:r>
              <a:rPr lang="en-US" altLang="en-US">
                <a:cs typeface="Arial" panose="020B0604020202020204" pitchFamily="34" charset="0"/>
              </a:rPr>
              <a:t>to a destination from the </a:t>
            </a:r>
            <a:r>
              <a:rPr lang="en-US" altLang="en-US">
                <a:solidFill>
                  <a:srgbClr val="FF0000"/>
                </a:solidFill>
                <a:cs typeface="Arial" panose="020B0604020202020204" pitchFamily="34" charset="0"/>
              </a:rPr>
              <a:t>topology table </a:t>
            </a:r>
            <a:r>
              <a:rPr lang="en-US" altLang="en-US">
                <a:cs typeface="Arial" panose="020B0604020202020204" pitchFamily="34" charset="0"/>
              </a:rPr>
              <a:t>and places these routes in the routing table. Each EIGRP router maintains a routing table for each network protocol. </a:t>
            </a:r>
          </a:p>
        </p:txBody>
      </p:sp>
    </p:spTree>
    <p:extLst>
      <p:ext uri="{BB962C8B-B14F-4D97-AF65-F5344CB8AC3E}">
        <p14:creationId xmlns:p14="http://schemas.microsoft.com/office/powerpoint/2010/main" val="420470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457200" y="533400"/>
            <a:ext cx="7886700" cy="571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en-US" sz="2600" b="1">
                <a:latin typeface="Arial" panose="020B0604020202020204" pitchFamily="34" charset="0"/>
                <a:cs typeface="Arial" panose="020B0604020202020204" pitchFamily="34" charset="0"/>
              </a:rPr>
              <a:t>Successor</a:t>
            </a:r>
            <a:r>
              <a:rPr lang="en-US" altLang="en-US" sz="2600">
                <a:latin typeface="Arial" panose="020B0604020202020204" pitchFamily="34" charset="0"/>
                <a:cs typeface="Arial" panose="020B0604020202020204" pitchFamily="34" charset="0"/>
              </a:rPr>
              <a:t> – A successor is a route selected as the </a:t>
            </a:r>
            <a:r>
              <a:rPr lang="en-US" altLang="en-US" sz="2600">
                <a:solidFill>
                  <a:srgbClr val="FF0000"/>
                </a:solidFill>
                <a:latin typeface="Arial" panose="020B0604020202020204" pitchFamily="34" charset="0"/>
                <a:cs typeface="Arial" panose="020B0604020202020204" pitchFamily="34" charset="0"/>
              </a:rPr>
              <a:t>primary route </a:t>
            </a:r>
            <a:r>
              <a:rPr lang="en-US" altLang="en-US" sz="2600">
                <a:latin typeface="Arial" panose="020B0604020202020204" pitchFamily="34" charset="0"/>
                <a:cs typeface="Arial" panose="020B0604020202020204" pitchFamily="34" charset="0"/>
              </a:rPr>
              <a:t>to use to reach a destination. Successors are the entries kept in the routing table. Multiple successors for a destination can be retained in the routing table. </a:t>
            </a:r>
          </a:p>
          <a:p>
            <a:pPr>
              <a:lnSpc>
                <a:spcPct val="90000"/>
              </a:lnSpc>
            </a:pPr>
            <a:endParaRPr lang="en-US" altLang="en-US" sz="2600">
              <a:latin typeface="Arial" panose="020B0604020202020204" pitchFamily="34" charset="0"/>
              <a:cs typeface="Arial" panose="020B0604020202020204" pitchFamily="34" charset="0"/>
            </a:endParaRPr>
          </a:p>
          <a:p>
            <a:pPr>
              <a:lnSpc>
                <a:spcPct val="90000"/>
              </a:lnSpc>
            </a:pPr>
            <a:r>
              <a:rPr lang="en-US" altLang="en-US" sz="2600" b="1">
                <a:latin typeface="Arial" panose="020B0604020202020204" pitchFamily="34" charset="0"/>
                <a:cs typeface="Arial" panose="020B0604020202020204" pitchFamily="34" charset="0"/>
              </a:rPr>
              <a:t>Feasible successor</a:t>
            </a:r>
            <a:r>
              <a:rPr lang="en-US" altLang="en-US" sz="2600">
                <a:latin typeface="Arial" panose="020B0604020202020204" pitchFamily="34" charset="0"/>
                <a:cs typeface="Arial" panose="020B0604020202020204" pitchFamily="34" charset="0"/>
              </a:rPr>
              <a:t> – A feasible successor is a </a:t>
            </a:r>
            <a:r>
              <a:rPr lang="en-US" altLang="en-US" sz="2600">
                <a:solidFill>
                  <a:srgbClr val="FF0000"/>
                </a:solidFill>
                <a:latin typeface="Arial" panose="020B0604020202020204" pitchFamily="34" charset="0"/>
                <a:cs typeface="Arial" panose="020B0604020202020204" pitchFamily="34" charset="0"/>
              </a:rPr>
              <a:t>backup route</a:t>
            </a:r>
            <a:r>
              <a:rPr lang="en-US" altLang="en-US" sz="2600">
                <a:latin typeface="Arial" panose="020B0604020202020204" pitchFamily="34" charset="0"/>
                <a:cs typeface="Arial" panose="020B0604020202020204" pitchFamily="34" charset="0"/>
              </a:rPr>
              <a:t>. These routes are selected at the same time the successors are identified, but are kept in the topology table. Multiple feasible successors for a destination can be retained in the topology table. </a:t>
            </a:r>
          </a:p>
          <a:p>
            <a:endParaRPr lang="en-US" altLang="en-US" sz="2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1101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27"/>
          <p:cNvSpPr>
            <a:spLocks noGrp="1" noChangeArrowheads="1"/>
          </p:cNvSpPr>
          <p:nvPr>
            <p:ph type="body" idx="1"/>
          </p:nvPr>
        </p:nvSpPr>
        <p:spPr>
          <a:xfrm>
            <a:off x="381000" y="1143000"/>
            <a:ext cx="8534400" cy="1143000"/>
          </a:xfrm>
        </p:spPr>
        <p:txBody>
          <a:bodyPr/>
          <a:lstStyle/>
          <a:p>
            <a:pPr eaLnBrk="1" hangingPunct="1"/>
            <a:r>
              <a:rPr lang="en-US" altLang="en-US" sz="2000">
                <a:cs typeface="Times New Roman" panose="02020603050405020304" pitchFamily="18" charset="0"/>
              </a:rPr>
              <a:t>Whenever a new neighbor is discovered, the address of that neighbor and the interface used to reach it are recorded in a new neighbor table entry.</a:t>
            </a:r>
          </a:p>
        </p:txBody>
      </p:sp>
      <p:sp>
        <p:nvSpPr>
          <p:cNvPr id="135171" name="Rectangle 1028"/>
          <p:cNvSpPr>
            <a:spLocks noChangeArrowheads="1"/>
          </p:cNvSpPr>
          <p:nvPr/>
        </p:nvSpPr>
        <p:spPr bwMode="auto">
          <a:xfrm>
            <a:off x="381000" y="2286000"/>
            <a:ext cx="8716963" cy="2209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RouterC#</a:t>
            </a:r>
            <a:r>
              <a:rPr kumimoji="1" lang="en-US" altLang="en-US" sz="1800" baseline="0">
                <a:solidFill>
                  <a:srgbClr val="000099"/>
                </a:solidFill>
                <a:latin typeface="Courier New" panose="02070309020205020404" pitchFamily="49" charset="0"/>
              </a:rPr>
              <a:t>show ip eigrp neighbors</a:t>
            </a:r>
          </a:p>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IP-EIGRP neighbors for process 44</a:t>
            </a:r>
          </a:p>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H   Address       Interface   Hold Uptime   SRTT   RTO  Q  Seq</a:t>
            </a:r>
          </a:p>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                              (sec)         (ms)       Cnt Num</a:t>
            </a:r>
          </a:p>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0   192.168.0.1   Se0           11 00:03:09 1138  5000  0  6</a:t>
            </a:r>
          </a:p>
          <a:p>
            <a:pPr>
              <a:buClr>
                <a:srgbClr val="00CC99"/>
              </a:buClr>
              <a:buSzPct val="70000"/>
              <a:buFont typeface="Monotype Sorts"/>
              <a:buNone/>
            </a:pPr>
            <a:r>
              <a:rPr kumimoji="1" lang="en-US" altLang="en-US" sz="1800" baseline="0">
                <a:solidFill>
                  <a:srgbClr val="000000"/>
                </a:solidFill>
                <a:latin typeface="Courier New" panose="02070309020205020404" pitchFamily="49" charset="0"/>
              </a:rPr>
              <a:t>1   192.168.1.2   Et0           12 00:34:46    4   200  0  4</a:t>
            </a:r>
            <a:endParaRPr kumimoji="1" lang="en-US" altLang="en-US" sz="1800" baseline="0">
              <a:solidFill>
                <a:srgbClr val="000000"/>
              </a:solidFill>
            </a:endParaRPr>
          </a:p>
        </p:txBody>
      </p:sp>
      <p:sp>
        <p:nvSpPr>
          <p:cNvPr id="135172" name="Rectangle 1029"/>
          <p:cNvSpPr>
            <a:spLocks noGrp="1" noChangeArrowheads="1"/>
          </p:cNvSpPr>
          <p:nvPr>
            <p:ph type="title"/>
          </p:nvPr>
        </p:nvSpPr>
        <p:spPr/>
        <p:txBody>
          <a:bodyPr/>
          <a:lstStyle/>
          <a:p>
            <a:pPr eaLnBrk="1" hangingPunct="1"/>
            <a:r>
              <a:rPr lang="en-US" altLang="en-US"/>
              <a:t>Neighbor Table</a:t>
            </a:r>
          </a:p>
        </p:txBody>
      </p:sp>
    </p:spTree>
    <p:extLst>
      <p:ext uri="{BB962C8B-B14F-4D97-AF65-F5344CB8AC3E}">
        <p14:creationId xmlns:p14="http://schemas.microsoft.com/office/powerpoint/2010/main" val="31098489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381000" y="1219200"/>
            <a:ext cx="8458200" cy="1981200"/>
          </a:xfrm>
          <a:ln>
            <a:solidFill>
              <a:schemeClr val="tx1"/>
            </a:solidFill>
            <a:miter lim="800000"/>
            <a:headEnd/>
            <a:tailEnd/>
          </a:ln>
        </p:spPr>
        <p:txBody>
          <a:bodyPr/>
          <a:lstStyle/>
          <a:p>
            <a:pPr eaLnBrk="1" hangingPunct="1">
              <a:buFont typeface="Arial" panose="020B0604020202020204" pitchFamily="34" charset="0"/>
              <a:buNone/>
            </a:pPr>
            <a:r>
              <a:rPr lang="en-US" altLang="en-US" sz="1600" b="1">
                <a:latin typeface="Courier New" panose="02070309020205020404" pitchFamily="49" charset="0"/>
              </a:rPr>
              <a:t>RouterC#</a:t>
            </a:r>
            <a:r>
              <a:rPr lang="en-US" altLang="en-US" sz="1600" b="1">
                <a:solidFill>
                  <a:srgbClr val="000099"/>
                </a:solidFill>
                <a:latin typeface="Courier New" panose="02070309020205020404" pitchFamily="49" charset="0"/>
              </a:rPr>
              <a:t>show ip eigrp neighbors</a:t>
            </a:r>
          </a:p>
          <a:p>
            <a:pPr eaLnBrk="1" hangingPunct="1">
              <a:buFont typeface="Arial" panose="020B0604020202020204" pitchFamily="34" charset="0"/>
              <a:buNone/>
            </a:pPr>
            <a:r>
              <a:rPr lang="en-US" altLang="en-US" sz="1600" b="1">
                <a:latin typeface="Courier New" panose="02070309020205020404" pitchFamily="49" charset="0"/>
              </a:rPr>
              <a:t>IP-EIGRP neighbors for process 44</a:t>
            </a:r>
          </a:p>
          <a:p>
            <a:pPr eaLnBrk="1" hangingPunct="1">
              <a:buFont typeface="Arial" panose="020B0604020202020204" pitchFamily="34" charset="0"/>
              <a:buNone/>
            </a:pPr>
            <a:r>
              <a:rPr lang="en-US" altLang="en-US" sz="1600" b="1">
                <a:latin typeface="Courier New" panose="02070309020205020404" pitchFamily="49" charset="0"/>
              </a:rPr>
              <a:t>H   </a:t>
            </a:r>
            <a:r>
              <a:rPr lang="en-US" altLang="en-US" sz="1600" b="1">
                <a:solidFill>
                  <a:schemeClr val="accent2"/>
                </a:solidFill>
                <a:latin typeface="Courier New" panose="02070309020205020404" pitchFamily="49" charset="0"/>
              </a:rPr>
              <a:t>Address</a:t>
            </a:r>
            <a:r>
              <a:rPr lang="en-US" altLang="en-US" sz="1600" b="1">
                <a:latin typeface="Courier New" panose="02070309020205020404" pitchFamily="49" charset="0"/>
              </a:rPr>
              <a:t>       Interface   Hold Uptime   SRTT   RTO  </a:t>
            </a:r>
            <a:r>
              <a:rPr lang="en-US" altLang="en-US" sz="1600" b="1">
                <a:solidFill>
                  <a:srgbClr val="CC0000"/>
                </a:solidFill>
                <a:latin typeface="Courier New" panose="02070309020205020404" pitchFamily="49" charset="0"/>
              </a:rPr>
              <a:t>Q</a:t>
            </a:r>
            <a:r>
              <a:rPr lang="en-US" altLang="en-US" sz="1600" b="1">
                <a:latin typeface="Courier New" panose="02070309020205020404" pitchFamily="49" charset="0"/>
              </a:rPr>
              <a:t>  Seq</a:t>
            </a:r>
          </a:p>
          <a:p>
            <a:pPr eaLnBrk="1" hangingPunct="1">
              <a:buFont typeface="Arial" panose="020B0604020202020204" pitchFamily="34" charset="0"/>
              <a:buNone/>
            </a:pPr>
            <a:r>
              <a:rPr lang="en-US" altLang="en-US" sz="1600" b="1">
                <a:latin typeface="Courier New" panose="02070309020205020404" pitchFamily="49" charset="0"/>
              </a:rPr>
              <a:t>                              (sec)         (ms)       </a:t>
            </a:r>
            <a:r>
              <a:rPr lang="en-US" altLang="en-US" sz="1600" b="1">
                <a:solidFill>
                  <a:srgbClr val="CC0000"/>
                </a:solidFill>
                <a:latin typeface="Courier New" panose="02070309020205020404" pitchFamily="49" charset="0"/>
              </a:rPr>
              <a:t>Cnt</a:t>
            </a:r>
            <a:r>
              <a:rPr lang="en-US" altLang="en-US" sz="1600" b="1">
                <a:latin typeface="Courier New" panose="02070309020205020404" pitchFamily="49" charset="0"/>
              </a:rPr>
              <a:t> Num</a:t>
            </a:r>
          </a:p>
          <a:p>
            <a:pPr eaLnBrk="1" hangingPunct="1">
              <a:buFont typeface="Arial" panose="020B0604020202020204" pitchFamily="34" charset="0"/>
              <a:buNone/>
            </a:pPr>
            <a:r>
              <a:rPr lang="en-US" altLang="en-US" sz="1600" b="1">
                <a:latin typeface="Courier New" panose="02070309020205020404" pitchFamily="49" charset="0"/>
              </a:rPr>
              <a:t>0   </a:t>
            </a:r>
            <a:r>
              <a:rPr lang="en-US" altLang="en-US" sz="1600" b="1">
                <a:solidFill>
                  <a:schemeClr val="accent2"/>
                </a:solidFill>
                <a:latin typeface="Courier New" panose="02070309020205020404" pitchFamily="49" charset="0"/>
              </a:rPr>
              <a:t>192.168.0.1</a:t>
            </a:r>
            <a:r>
              <a:rPr lang="en-US" altLang="en-US" sz="1600" b="1">
                <a:latin typeface="Courier New" panose="02070309020205020404" pitchFamily="49" charset="0"/>
              </a:rPr>
              <a:t>   Se0           11 00:03:09 1138  5000  </a:t>
            </a:r>
            <a:r>
              <a:rPr lang="en-US" altLang="en-US" sz="1600" b="1">
                <a:solidFill>
                  <a:srgbClr val="CC0000"/>
                </a:solidFill>
                <a:latin typeface="Courier New" panose="02070309020205020404" pitchFamily="49" charset="0"/>
              </a:rPr>
              <a:t>0</a:t>
            </a:r>
            <a:r>
              <a:rPr lang="en-US" altLang="en-US" sz="1600" b="1">
                <a:latin typeface="Courier New" panose="02070309020205020404" pitchFamily="49" charset="0"/>
              </a:rPr>
              <a:t>  6</a:t>
            </a:r>
          </a:p>
          <a:p>
            <a:pPr eaLnBrk="1" hangingPunct="1">
              <a:buFont typeface="Arial" panose="020B0604020202020204" pitchFamily="34" charset="0"/>
              <a:buNone/>
            </a:pPr>
            <a:r>
              <a:rPr lang="en-US" altLang="en-US" sz="1600" b="1">
                <a:latin typeface="Courier New" panose="02070309020205020404" pitchFamily="49" charset="0"/>
              </a:rPr>
              <a:t>1   </a:t>
            </a:r>
            <a:r>
              <a:rPr lang="en-US" altLang="en-US" sz="1600" b="1">
                <a:solidFill>
                  <a:schemeClr val="accent2"/>
                </a:solidFill>
                <a:latin typeface="Courier New" panose="02070309020205020404" pitchFamily="49" charset="0"/>
              </a:rPr>
              <a:t>192.168.1.2</a:t>
            </a:r>
            <a:r>
              <a:rPr lang="en-US" altLang="en-US" sz="1600" b="1">
                <a:latin typeface="Courier New" panose="02070309020205020404" pitchFamily="49" charset="0"/>
              </a:rPr>
              <a:t>   Et0           12 00:34:46    4   200  </a:t>
            </a:r>
            <a:r>
              <a:rPr lang="en-US" altLang="en-US" sz="1600" b="1">
                <a:solidFill>
                  <a:srgbClr val="CC0000"/>
                </a:solidFill>
                <a:latin typeface="Courier New" panose="02070309020205020404" pitchFamily="49" charset="0"/>
              </a:rPr>
              <a:t>0</a:t>
            </a:r>
            <a:r>
              <a:rPr lang="en-US" altLang="en-US" sz="1600" b="1">
                <a:latin typeface="Courier New" panose="02070309020205020404" pitchFamily="49" charset="0"/>
              </a:rPr>
              <a:t>  4</a:t>
            </a:r>
            <a:endParaRPr lang="en-US" altLang="en-US" sz="1600" b="1" i="1">
              <a:solidFill>
                <a:schemeClr val="accent2"/>
              </a:solidFill>
              <a:cs typeface="Times New Roman" panose="02020603050405020304" pitchFamily="18" charset="0"/>
            </a:endParaRPr>
          </a:p>
        </p:txBody>
      </p:sp>
      <p:sp>
        <p:nvSpPr>
          <p:cNvPr id="136195" name="Rectangle 4"/>
          <p:cNvSpPr>
            <a:spLocks noChangeArrowheads="1"/>
          </p:cNvSpPr>
          <p:nvPr/>
        </p:nvSpPr>
        <p:spPr bwMode="auto">
          <a:xfrm>
            <a:off x="228600" y="3505200"/>
            <a:ext cx="8534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r>
              <a:rPr lang="en-US" altLang="en-US" sz="2000" i="1" baseline="0">
                <a:solidFill>
                  <a:srgbClr val="3333CC"/>
                </a:solidFill>
                <a:cs typeface="Times New Roman" panose="02020603050405020304" pitchFamily="18" charset="0"/>
              </a:rPr>
              <a:t>Neighbor address</a:t>
            </a:r>
            <a:r>
              <a:rPr lang="en-US" altLang="en-US" sz="2000" b="0" i="1" baseline="0">
                <a:solidFill>
                  <a:srgbClr val="000000"/>
                </a:solidFill>
                <a:cs typeface="Times New Roman" panose="02020603050405020304" pitchFamily="18" charset="0"/>
              </a:rPr>
              <a:t> </a:t>
            </a:r>
            <a:r>
              <a:rPr lang="en-US" altLang="en-US" sz="2000" b="0" baseline="0">
                <a:solidFill>
                  <a:srgbClr val="000000"/>
                </a:solidFill>
                <a:cs typeface="Times New Roman" panose="02020603050405020304" pitchFamily="18" charset="0"/>
              </a:rPr>
              <a:t>The network-layer address of the neighbor router(s).</a:t>
            </a:r>
          </a:p>
          <a:p>
            <a:pPr eaLnBrk="1" hangingPunct="1"/>
            <a:r>
              <a:rPr lang="en-US" altLang="en-US" sz="2000" i="1" baseline="0">
                <a:solidFill>
                  <a:srgbClr val="CC0000"/>
                </a:solidFill>
                <a:cs typeface="Times New Roman" panose="02020603050405020304" pitchFamily="18" charset="0"/>
              </a:rPr>
              <a:t>Queue count</a:t>
            </a:r>
            <a:r>
              <a:rPr lang="en-US" altLang="en-US" sz="2000" b="0" i="1" baseline="0">
                <a:solidFill>
                  <a:srgbClr val="000000"/>
                </a:solidFill>
                <a:cs typeface="Times New Roman" panose="02020603050405020304" pitchFamily="18" charset="0"/>
              </a:rPr>
              <a:t> </a:t>
            </a:r>
            <a:r>
              <a:rPr lang="en-US" altLang="en-US" sz="2000" b="0" baseline="0">
                <a:solidFill>
                  <a:srgbClr val="000000"/>
                </a:solidFill>
                <a:cs typeface="Times New Roman" panose="02020603050405020304" pitchFamily="18" charset="0"/>
              </a:rPr>
              <a:t>The number of packets waiting in queue to be sent. If this value is constantly higher than zero, then there may be a congestion problem at the router. A zero means that there are no EIGRP packets in the queue.</a:t>
            </a:r>
            <a:endParaRPr lang="en-US" altLang="en-US" b="0" baseline="0">
              <a:solidFill>
                <a:srgbClr val="000000"/>
              </a:solidFill>
            </a:endParaRPr>
          </a:p>
        </p:txBody>
      </p:sp>
      <p:sp>
        <p:nvSpPr>
          <p:cNvPr id="136196" name="Rectangle 5"/>
          <p:cNvSpPr>
            <a:spLocks noGrp="1" noChangeArrowheads="1"/>
          </p:cNvSpPr>
          <p:nvPr>
            <p:ph type="title"/>
          </p:nvPr>
        </p:nvSpPr>
        <p:spPr/>
        <p:txBody>
          <a:bodyPr/>
          <a:lstStyle/>
          <a:p>
            <a:pPr eaLnBrk="1" hangingPunct="1"/>
            <a:r>
              <a:rPr lang="en-US" altLang="en-US"/>
              <a:t>Neighbor Table</a:t>
            </a:r>
          </a:p>
        </p:txBody>
      </p:sp>
    </p:spTree>
    <p:extLst>
      <p:ext uri="{BB962C8B-B14F-4D97-AF65-F5344CB8AC3E}">
        <p14:creationId xmlns:p14="http://schemas.microsoft.com/office/powerpoint/2010/main" val="107852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idx="1"/>
          </p:nvPr>
        </p:nvSpPr>
        <p:spPr/>
        <p:txBody>
          <a:bodyPr/>
          <a:lstStyle/>
          <a:p>
            <a:endParaRPr lang="en-IN"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
        <p:nvSpPr>
          <p:cNvPr id="5" name="Rectangle 3"/>
          <p:cNvSpPr txBox="1">
            <a:spLocks noChangeArrowheads="1"/>
          </p:cNvSpPr>
          <p:nvPr/>
        </p:nvSpPr>
        <p:spPr>
          <a:xfrm>
            <a:off x="304800" y="1295400"/>
            <a:ext cx="8458200" cy="5181600"/>
          </a:xfrm>
          <a:prstGeom prst="rect">
            <a:avLst/>
          </a:prstGeom>
        </p:spPr>
        <p:txBody>
          <a:bodyPr vert="horz" lIns="91440" tIns="45720" rIns="91440" bIns="45720" rtlCol="0">
            <a:normAutofit/>
          </a:bodyPr>
          <a:lstStyle/>
          <a:p>
            <a:pPr lvl="0">
              <a:spcBef>
                <a:spcPct val="20000"/>
              </a:spcBef>
            </a:pPr>
            <a:endParaRPr lang="en-US"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a:ln>
                <a:noFill/>
              </a:ln>
              <a:solidFill>
                <a:srgbClr val="0033CC"/>
              </a:solidFill>
              <a:effectLst/>
              <a:uLnTx/>
              <a:uFillTx/>
              <a:latin typeface="Times New Roman" pitchFamily="18" charset="0"/>
              <a:ea typeface="+mn-ea"/>
              <a:cs typeface="Times New Roman" pitchFamily="18" charset="0"/>
            </a:endParaRPr>
          </a:p>
          <a:p>
            <a:pPr marL="2571750" marR="0" lvl="6"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1"/>
          <p:cNvSpPr>
            <a:spLocks noGrp="1"/>
          </p:cNvSpPr>
          <p:nvPr>
            <p:ph type="sldNum" sz="quarter" idx="10"/>
          </p:nvPr>
        </p:nvSpPr>
        <p:spPr>
          <a:xfrm>
            <a:off x="0" y="6400800"/>
            <a:ext cx="1905000" cy="457200"/>
          </a:xfrm>
        </p:spPr>
        <p:txBody>
          <a:bodyPr/>
          <a:lstStyle/>
          <a:p>
            <a:r>
              <a:rPr lang="en-US" altLang="en-US"/>
              <a:t>22.</a:t>
            </a:r>
            <a:fld id="{F9E04C53-D4EA-439C-8DA3-B46953D8D2CC}" type="slidenum">
              <a:rPr lang="en-US" altLang="en-US"/>
              <a:pPr/>
              <a:t>9</a:t>
            </a:fld>
            <a:endParaRPr lang="en-US" altLang="en-US"/>
          </a:p>
        </p:txBody>
      </p:sp>
      <p:sp>
        <p:nvSpPr>
          <p:cNvPr id="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Text Box 4"/>
          <p:cNvSpPr txBox="1">
            <a:spLocks noChangeArrowheads="1"/>
          </p:cNvSpPr>
          <p:nvPr/>
        </p:nvSpPr>
        <p:spPr bwMode="auto">
          <a:xfrm>
            <a:off x="304800" y="381000"/>
            <a:ext cx="582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  </a:t>
            </a:r>
            <a:r>
              <a:rPr lang="en-US" altLang="en-US" sz="2000" i="1" baseline="0">
                <a:latin typeface="Times New Roman" panose="02020603050405020304" pitchFamily="18" charset="0"/>
              </a:rPr>
              <a:t>Route method versus next-hop method</a:t>
            </a:r>
          </a:p>
        </p:txBody>
      </p:sp>
      <p:sp>
        <p:nvSpPr>
          <p:cNvPr id="1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524000"/>
            <a:ext cx="755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9506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7"/>
          <p:cNvSpPr>
            <a:spLocks noGrp="1" noChangeArrowheads="1"/>
          </p:cNvSpPr>
          <p:nvPr>
            <p:ph type="body" idx="1"/>
          </p:nvPr>
        </p:nvSpPr>
        <p:spPr>
          <a:xfrm>
            <a:off x="228600" y="1219200"/>
            <a:ext cx="8305800" cy="1828800"/>
          </a:xfrm>
          <a:ln>
            <a:solidFill>
              <a:schemeClr val="tx1"/>
            </a:solidFill>
            <a:miter lim="800000"/>
            <a:headEnd/>
            <a:tailEnd/>
          </a:ln>
        </p:spPr>
        <p:txBody>
          <a:bodyPr/>
          <a:lstStyle/>
          <a:p>
            <a:pPr marL="339725" indent="0" eaLnBrk="1" hangingPunct="1">
              <a:buFont typeface="Arial" panose="020B0604020202020204" pitchFamily="34" charset="0"/>
              <a:buNone/>
            </a:pPr>
            <a:r>
              <a:rPr lang="en-US" altLang="en-US" sz="1600" b="1">
                <a:latin typeface="Courier New" panose="02070309020205020404" pitchFamily="49" charset="0"/>
              </a:rPr>
              <a:t>RouterC#</a:t>
            </a:r>
            <a:r>
              <a:rPr lang="en-US" altLang="en-US" sz="1600" b="1">
                <a:solidFill>
                  <a:srgbClr val="000099"/>
                </a:solidFill>
                <a:latin typeface="Courier New" panose="02070309020205020404" pitchFamily="49" charset="0"/>
              </a:rPr>
              <a:t>show ip eigrp neighbors</a:t>
            </a:r>
          </a:p>
          <a:p>
            <a:pPr marL="339725" indent="0" eaLnBrk="1" hangingPunct="1">
              <a:buFont typeface="Arial" panose="020B0604020202020204" pitchFamily="34" charset="0"/>
              <a:buNone/>
            </a:pPr>
            <a:r>
              <a:rPr lang="en-US" altLang="en-US" sz="1600" b="1">
                <a:latin typeface="Courier New" panose="02070309020205020404" pitchFamily="49" charset="0"/>
              </a:rPr>
              <a:t>IP-EIGRP neighbors for process 44</a:t>
            </a:r>
          </a:p>
          <a:p>
            <a:pPr marL="339725" indent="0" eaLnBrk="1" hangingPunct="1">
              <a:buFont typeface="Arial" panose="020B0604020202020204" pitchFamily="34" charset="0"/>
              <a:buNone/>
            </a:pPr>
            <a:r>
              <a:rPr lang="en-US" altLang="en-US" sz="1600" b="1">
                <a:latin typeface="Courier New" panose="02070309020205020404" pitchFamily="49" charset="0"/>
              </a:rPr>
              <a:t>H   Address       Interface   </a:t>
            </a:r>
            <a:r>
              <a:rPr lang="en-US" altLang="en-US" sz="1600" b="1">
                <a:solidFill>
                  <a:srgbClr val="CC0000"/>
                </a:solidFill>
                <a:latin typeface="Courier New" panose="02070309020205020404" pitchFamily="49" charset="0"/>
              </a:rPr>
              <a:t>Hold</a:t>
            </a:r>
            <a:r>
              <a:rPr lang="en-US" altLang="en-US" sz="1600" b="1">
                <a:latin typeface="Courier New" panose="02070309020205020404" pitchFamily="49" charset="0"/>
              </a:rPr>
              <a:t> Uptime   </a:t>
            </a:r>
            <a:r>
              <a:rPr lang="en-US" altLang="en-US" sz="1600" b="1">
                <a:solidFill>
                  <a:schemeClr val="accent2"/>
                </a:solidFill>
                <a:latin typeface="Courier New" panose="02070309020205020404" pitchFamily="49" charset="0"/>
              </a:rPr>
              <a:t>SRTT</a:t>
            </a:r>
            <a:r>
              <a:rPr lang="en-US" altLang="en-US" sz="1600" b="1">
                <a:latin typeface="Courier New" panose="02070309020205020404" pitchFamily="49" charset="0"/>
              </a:rPr>
              <a:t>   RTO  Q  Seq</a:t>
            </a:r>
          </a:p>
          <a:p>
            <a:pPr marL="339725" indent="0" eaLnBrk="1" hangingPunct="1">
              <a:buFont typeface="Arial" panose="020B0604020202020204" pitchFamily="34" charset="0"/>
              <a:buNone/>
            </a:pPr>
            <a:r>
              <a:rPr lang="en-US" altLang="en-US" sz="1600" b="1">
                <a:latin typeface="Courier New" panose="02070309020205020404" pitchFamily="49" charset="0"/>
              </a:rPr>
              <a:t>                              </a:t>
            </a:r>
            <a:r>
              <a:rPr lang="en-US" altLang="en-US" sz="1600" b="1">
                <a:solidFill>
                  <a:srgbClr val="CC0000"/>
                </a:solidFill>
                <a:latin typeface="Courier New" panose="02070309020205020404" pitchFamily="49" charset="0"/>
              </a:rPr>
              <a:t>(sec)</a:t>
            </a:r>
            <a:r>
              <a:rPr lang="en-US" altLang="en-US" sz="1600" b="1">
                <a:latin typeface="Courier New" panose="02070309020205020404" pitchFamily="49" charset="0"/>
              </a:rPr>
              <a:t>         </a:t>
            </a:r>
            <a:r>
              <a:rPr lang="en-US" altLang="en-US" sz="1600" b="1">
                <a:solidFill>
                  <a:schemeClr val="accent2"/>
                </a:solidFill>
                <a:latin typeface="Courier New" panose="02070309020205020404" pitchFamily="49" charset="0"/>
              </a:rPr>
              <a:t>(ms)</a:t>
            </a:r>
            <a:r>
              <a:rPr lang="en-US" altLang="en-US" sz="1600" b="1">
                <a:latin typeface="Courier New" panose="02070309020205020404" pitchFamily="49" charset="0"/>
              </a:rPr>
              <a:t>       Cnt Num</a:t>
            </a:r>
          </a:p>
          <a:p>
            <a:pPr marL="339725" indent="0" eaLnBrk="1" hangingPunct="1">
              <a:buFont typeface="Arial" panose="020B0604020202020204" pitchFamily="34" charset="0"/>
              <a:buNone/>
            </a:pPr>
            <a:r>
              <a:rPr lang="en-US" altLang="en-US" sz="1600" b="1">
                <a:latin typeface="Courier New" panose="02070309020205020404" pitchFamily="49" charset="0"/>
              </a:rPr>
              <a:t>0   192.168.0.1   Se0           </a:t>
            </a:r>
            <a:r>
              <a:rPr lang="en-US" altLang="en-US" sz="1600" b="1">
                <a:solidFill>
                  <a:srgbClr val="CC0000"/>
                </a:solidFill>
                <a:latin typeface="Courier New" panose="02070309020205020404" pitchFamily="49" charset="0"/>
              </a:rPr>
              <a:t>11</a:t>
            </a:r>
            <a:r>
              <a:rPr lang="en-US" altLang="en-US" sz="1600" b="1">
                <a:latin typeface="Courier New" panose="02070309020205020404" pitchFamily="49" charset="0"/>
              </a:rPr>
              <a:t> 00:03:09 </a:t>
            </a:r>
            <a:r>
              <a:rPr lang="en-US" altLang="en-US" sz="1600" b="1">
                <a:solidFill>
                  <a:schemeClr val="accent2"/>
                </a:solidFill>
                <a:latin typeface="Courier New" panose="02070309020205020404" pitchFamily="49" charset="0"/>
              </a:rPr>
              <a:t>1138</a:t>
            </a:r>
            <a:r>
              <a:rPr lang="en-US" altLang="en-US" sz="1600" b="1">
                <a:latin typeface="Courier New" panose="02070309020205020404" pitchFamily="49" charset="0"/>
              </a:rPr>
              <a:t>  5000  0  6</a:t>
            </a:r>
          </a:p>
          <a:p>
            <a:pPr marL="339725" indent="0" eaLnBrk="1" hangingPunct="1">
              <a:buFont typeface="Arial" panose="020B0604020202020204" pitchFamily="34" charset="0"/>
              <a:buNone/>
            </a:pPr>
            <a:r>
              <a:rPr lang="en-US" altLang="en-US" sz="1600" b="1">
                <a:latin typeface="Courier New" panose="02070309020205020404" pitchFamily="49" charset="0"/>
              </a:rPr>
              <a:t>1   192.168.1.2   Et0           </a:t>
            </a:r>
            <a:r>
              <a:rPr lang="en-US" altLang="en-US" sz="1600" b="1">
                <a:solidFill>
                  <a:srgbClr val="CC0000"/>
                </a:solidFill>
                <a:latin typeface="Courier New" panose="02070309020205020404" pitchFamily="49" charset="0"/>
              </a:rPr>
              <a:t>12</a:t>
            </a:r>
            <a:r>
              <a:rPr lang="en-US" altLang="en-US" sz="1600" b="1">
                <a:latin typeface="Courier New" panose="02070309020205020404" pitchFamily="49" charset="0"/>
              </a:rPr>
              <a:t> 00:34:46    </a:t>
            </a:r>
            <a:r>
              <a:rPr lang="en-US" altLang="en-US" sz="1600" b="1">
                <a:solidFill>
                  <a:schemeClr val="accent2"/>
                </a:solidFill>
                <a:latin typeface="Courier New" panose="02070309020205020404" pitchFamily="49" charset="0"/>
              </a:rPr>
              <a:t>4</a:t>
            </a:r>
            <a:r>
              <a:rPr lang="en-US" altLang="en-US" sz="1600" b="1">
                <a:latin typeface="Courier New" panose="02070309020205020404" pitchFamily="49" charset="0"/>
              </a:rPr>
              <a:t>   200  0  4</a:t>
            </a:r>
            <a:endParaRPr lang="en-US" altLang="en-US" sz="1600" b="1"/>
          </a:p>
        </p:txBody>
      </p:sp>
      <p:sp>
        <p:nvSpPr>
          <p:cNvPr id="137219" name="Rectangle 1028"/>
          <p:cNvSpPr>
            <a:spLocks noChangeArrowheads="1"/>
          </p:cNvSpPr>
          <p:nvPr/>
        </p:nvSpPr>
        <p:spPr bwMode="auto">
          <a:xfrm>
            <a:off x="304800" y="3429000"/>
            <a:ext cx="8534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lnSpc>
                <a:spcPct val="90000"/>
              </a:lnSpc>
            </a:pPr>
            <a:r>
              <a:rPr lang="en-US" altLang="en-US" sz="2000" i="1" baseline="0">
                <a:solidFill>
                  <a:srgbClr val="3333CC"/>
                </a:solidFill>
                <a:cs typeface="Times New Roman" panose="02020603050405020304" pitchFamily="18" charset="0"/>
              </a:rPr>
              <a:t>Smooth Round Trip Timer (SRTT)</a:t>
            </a:r>
            <a:r>
              <a:rPr lang="en-US" altLang="en-US" sz="2000" b="0" i="1" baseline="0">
                <a:solidFill>
                  <a:srgbClr val="000000"/>
                </a:solidFill>
                <a:cs typeface="Times New Roman" panose="02020603050405020304" pitchFamily="18" charset="0"/>
              </a:rPr>
              <a:t>   </a:t>
            </a:r>
            <a:r>
              <a:rPr lang="en-US" altLang="en-US" sz="2000" b="0" baseline="0">
                <a:solidFill>
                  <a:srgbClr val="000000"/>
                </a:solidFill>
                <a:cs typeface="Times New Roman" panose="02020603050405020304" pitchFamily="18" charset="0"/>
              </a:rPr>
              <a:t>The average time it takes to send and receive packets from a neighbor. </a:t>
            </a:r>
          </a:p>
          <a:p>
            <a:pPr lvl="1" eaLnBrk="1" hangingPunct="1">
              <a:lnSpc>
                <a:spcPct val="90000"/>
              </a:lnSpc>
              <a:buSzPct val="125000"/>
              <a:buFont typeface="Arial" panose="020B0604020202020204" pitchFamily="34" charset="0"/>
              <a:buChar char="•"/>
            </a:pPr>
            <a:r>
              <a:rPr lang="en-US" altLang="en-US" sz="2000" b="0" baseline="0">
                <a:solidFill>
                  <a:srgbClr val="000000"/>
                </a:solidFill>
                <a:cs typeface="Times New Roman" panose="02020603050405020304" pitchFamily="18" charset="0"/>
              </a:rPr>
              <a:t>This timer is used to determine the retransmit interval (RTO)</a:t>
            </a:r>
          </a:p>
          <a:p>
            <a:pPr eaLnBrk="1" hangingPunct="1">
              <a:lnSpc>
                <a:spcPct val="90000"/>
              </a:lnSpc>
            </a:pPr>
            <a:endParaRPr lang="en-US" altLang="en-US" sz="2000" i="1" baseline="0">
              <a:solidFill>
                <a:srgbClr val="CC0000"/>
              </a:solidFill>
              <a:cs typeface="Times New Roman" panose="02020603050405020304" pitchFamily="18" charset="0"/>
            </a:endParaRPr>
          </a:p>
          <a:p>
            <a:pPr eaLnBrk="1" hangingPunct="1">
              <a:lnSpc>
                <a:spcPct val="90000"/>
              </a:lnSpc>
            </a:pPr>
            <a:r>
              <a:rPr lang="en-US" altLang="en-US" sz="2000" i="1" baseline="0">
                <a:solidFill>
                  <a:srgbClr val="CC0000"/>
                </a:solidFill>
                <a:cs typeface="Times New Roman" panose="02020603050405020304" pitchFamily="18" charset="0"/>
              </a:rPr>
              <a:t>Hold Time</a:t>
            </a:r>
            <a:r>
              <a:rPr lang="en-US" altLang="en-US" sz="2000" b="0" i="1" baseline="0">
                <a:solidFill>
                  <a:srgbClr val="000000"/>
                </a:solidFill>
                <a:cs typeface="Times New Roman" panose="02020603050405020304" pitchFamily="18" charset="0"/>
              </a:rPr>
              <a:t>   </a:t>
            </a:r>
            <a:r>
              <a:rPr lang="en-US" altLang="en-US" sz="2000" b="0" baseline="0">
                <a:solidFill>
                  <a:srgbClr val="000000"/>
                </a:solidFill>
                <a:cs typeface="Times New Roman" panose="02020603050405020304" pitchFamily="18" charset="0"/>
              </a:rPr>
              <a:t>The interval to wait without receiving anything from a neighbor before considering the link unavailable. </a:t>
            </a:r>
          </a:p>
          <a:p>
            <a:pPr lvl="1" eaLnBrk="1" hangingPunct="1">
              <a:lnSpc>
                <a:spcPct val="90000"/>
              </a:lnSpc>
              <a:buSzPct val="125000"/>
              <a:buFont typeface="Arial" panose="020B0604020202020204" pitchFamily="34" charset="0"/>
              <a:buChar char="•"/>
            </a:pPr>
            <a:r>
              <a:rPr lang="en-US" altLang="en-US" sz="2000" b="0" baseline="0">
                <a:solidFill>
                  <a:srgbClr val="000000"/>
                </a:solidFill>
                <a:cs typeface="Times New Roman" panose="02020603050405020304" pitchFamily="18" charset="0"/>
              </a:rPr>
              <a:t>Originally, the expected packet was a hello packet, but in current Cisco IOS software releases, </a:t>
            </a:r>
            <a:r>
              <a:rPr lang="en-US" altLang="en-US" sz="2000" baseline="0">
                <a:solidFill>
                  <a:srgbClr val="000000"/>
                </a:solidFill>
                <a:cs typeface="Times New Roman" panose="02020603050405020304" pitchFamily="18" charset="0"/>
              </a:rPr>
              <a:t>any EIGRP packets received after the first hello will reset the timer</a:t>
            </a:r>
            <a:r>
              <a:rPr lang="en-US" altLang="en-US" sz="2000" b="0" baseline="0">
                <a:solidFill>
                  <a:srgbClr val="000000"/>
                </a:solidFill>
                <a:cs typeface="Times New Roman" panose="02020603050405020304" pitchFamily="18" charset="0"/>
              </a:rPr>
              <a:t>.</a:t>
            </a:r>
            <a:r>
              <a:rPr lang="en-US" altLang="en-US" sz="2000" b="0" baseline="0">
                <a:solidFill>
                  <a:srgbClr val="000000"/>
                </a:solidFill>
              </a:rPr>
              <a:t> </a:t>
            </a:r>
          </a:p>
        </p:txBody>
      </p:sp>
      <p:sp>
        <p:nvSpPr>
          <p:cNvPr id="137220" name="Rectangle 1029"/>
          <p:cNvSpPr>
            <a:spLocks noGrp="1" noChangeArrowheads="1"/>
          </p:cNvSpPr>
          <p:nvPr>
            <p:ph type="title"/>
          </p:nvPr>
        </p:nvSpPr>
        <p:spPr/>
        <p:txBody>
          <a:bodyPr/>
          <a:lstStyle/>
          <a:p>
            <a:pPr eaLnBrk="1" hangingPunct="1"/>
            <a:r>
              <a:rPr lang="en-US" altLang="en-US"/>
              <a:t>Neighbor Table</a:t>
            </a:r>
          </a:p>
        </p:txBody>
      </p:sp>
    </p:spTree>
    <p:extLst>
      <p:ext uri="{BB962C8B-B14F-4D97-AF65-F5344CB8AC3E}">
        <p14:creationId xmlns:p14="http://schemas.microsoft.com/office/powerpoint/2010/main" val="31292477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381000" y="1143000"/>
            <a:ext cx="8458200" cy="2971800"/>
          </a:xfrm>
        </p:spPr>
        <p:txBody>
          <a:bodyPr/>
          <a:lstStyle/>
          <a:p>
            <a:pPr eaLnBrk="1" hangingPunct="1"/>
            <a:r>
              <a:rPr lang="en-US" altLang="en-US" sz="1800">
                <a:cs typeface="Times New Roman" panose="02020603050405020304" pitchFamily="18" charset="0"/>
              </a:rPr>
              <a:t>EIGRP uses its </a:t>
            </a:r>
            <a:r>
              <a:rPr lang="en-US" altLang="en-US" sz="1800" b="1">
                <a:cs typeface="Times New Roman" panose="02020603050405020304" pitchFamily="18" charset="0"/>
              </a:rPr>
              <a:t>topology table</a:t>
            </a:r>
            <a:r>
              <a:rPr lang="en-US" altLang="en-US" sz="1800">
                <a:cs typeface="Times New Roman" panose="02020603050405020304" pitchFamily="18" charset="0"/>
              </a:rPr>
              <a:t> to store all the information it needs to calculate a set of distances and vectors to all reachable destinations.</a:t>
            </a:r>
            <a:endParaRPr lang="en-US" altLang="en-US" sz="1800">
              <a:solidFill>
                <a:schemeClr val="accent2"/>
              </a:solidFill>
              <a:cs typeface="Times New Roman" panose="02020603050405020304" pitchFamily="18" charset="0"/>
            </a:endParaRPr>
          </a:p>
        </p:txBody>
      </p:sp>
      <p:sp>
        <p:nvSpPr>
          <p:cNvPr id="138243" name="Rectangle 4"/>
          <p:cNvSpPr>
            <a:spLocks noChangeArrowheads="1"/>
          </p:cNvSpPr>
          <p:nvPr/>
        </p:nvSpPr>
        <p:spPr bwMode="auto">
          <a:xfrm>
            <a:off x="723900" y="2438400"/>
            <a:ext cx="77724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RouterB#show ip eigrp topology</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IP-EIGRP Topology Table for process 44</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Codes: P - Passive, A - Active, U - Update, Q - Query, R - Reply, r - Reply status</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P 206.202.17.0/24, 1 successors, FD is 2195456</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         via 206.202.16.1 (2195456/2169856), Ethernet0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P 206.202.18.0/24, 2 successors, FD is 2198016</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         via 192.168.0.2 (2198016/284160), Serial0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rPr>
              <a:t>         via 206.202.16.1 (2198016/2172416), Ethernet0</a:t>
            </a:r>
          </a:p>
        </p:txBody>
      </p:sp>
      <p:sp>
        <p:nvSpPr>
          <p:cNvPr id="138244" name="Line 6"/>
          <p:cNvSpPr>
            <a:spLocks noChangeShapeType="1"/>
          </p:cNvSpPr>
          <p:nvPr/>
        </p:nvSpPr>
        <p:spPr bwMode="auto">
          <a:xfrm>
            <a:off x="2133600" y="4419600"/>
            <a:ext cx="27432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45" name="Rectangle 7"/>
          <p:cNvSpPr>
            <a:spLocks noGrp="1" noChangeArrowheads="1"/>
          </p:cNvSpPr>
          <p:nvPr>
            <p:ph type="title"/>
          </p:nvPr>
        </p:nvSpPr>
        <p:spPr/>
        <p:txBody>
          <a:bodyPr/>
          <a:lstStyle/>
          <a:p>
            <a:pPr eaLnBrk="1" hangingPunct="1"/>
            <a:r>
              <a:rPr lang="en-US" altLang="en-US"/>
              <a:t>Topology Table</a:t>
            </a:r>
          </a:p>
        </p:txBody>
      </p:sp>
    </p:spTree>
    <p:extLst>
      <p:ext uri="{BB962C8B-B14F-4D97-AF65-F5344CB8AC3E}">
        <p14:creationId xmlns:p14="http://schemas.microsoft.com/office/powerpoint/2010/main" val="39849502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1"/>
          </p:nvPr>
        </p:nvSpPr>
        <p:spPr>
          <a:xfrm>
            <a:off x="457200" y="1295400"/>
            <a:ext cx="7772400" cy="5181600"/>
          </a:xfrm>
          <a:ln>
            <a:solidFill>
              <a:schemeClr val="tx1"/>
            </a:solidFill>
            <a:miter lim="800000"/>
            <a:headEnd/>
            <a:tailEnd/>
          </a:ln>
        </p:spPr>
        <p:txBody>
          <a:bodyPr/>
          <a:lstStyle/>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RTX#sh ip eigrp top 204.100.50.0</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IP-EIGRP topology entry for 204.100.50.0/24</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State is Passive, Query origin flag is 1, 1 Successor(s), FD is 2297856</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Routing Descriptor Blocks:</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10.1.0.1 (Serial0), from 10.1.0.1, Send flag is 0x0</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Composite metric is (2297856/128256), Route is External</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Vector metric:</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Minimum bandwidth is 1544 Kbit</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Total delay is 25000 microseconds</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Reliability is 255/255</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Load is 1/255</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Minimum MTU is 1500</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Hop count is 1</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External data:</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Originating router is 192.168.1.1</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AS number of route is 0</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External protocol is Connected, external metric is 0</a:t>
            </a:r>
          </a:p>
          <a:p>
            <a:pPr eaLnBrk="1" hangingPunct="1">
              <a:lnSpc>
                <a:spcPct val="90000"/>
              </a:lnSpc>
              <a:buFont typeface="Arial" panose="020B0604020202020204" pitchFamily="34" charset="0"/>
              <a:buNone/>
            </a:pPr>
            <a:r>
              <a:rPr lang="en-US" altLang="en-US" sz="1600" b="1">
                <a:latin typeface="Courier New" panose="02070309020205020404" pitchFamily="49" charset="0"/>
                <a:cs typeface="Times New Roman" panose="02020603050405020304" pitchFamily="18" charset="0"/>
              </a:rPr>
              <a:t>        Administrator tag is 0 (0x00000000)</a:t>
            </a:r>
            <a:r>
              <a:rPr lang="en-US" altLang="en-US" sz="1600" b="1"/>
              <a:t> </a:t>
            </a:r>
          </a:p>
        </p:txBody>
      </p:sp>
      <p:sp>
        <p:nvSpPr>
          <p:cNvPr id="139267" name="Line 4"/>
          <p:cNvSpPr>
            <a:spLocks noChangeShapeType="1"/>
          </p:cNvSpPr>
          <p:nvPr/>
        </p:nvSpPr>
        <p:spPr bwMode="auto">
          <a:xfrm>
            <a:off x="1036638" y="1524000"/>
            <a:ext cx="34290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68" name="Rectangle 5"/>
          <p:cNvSpPr>
            <a:spLocks noChangeArrowheads="1"/>
          </p:cNvSpPr>
          <p:nvPr/>
        </p:nvSpPr>
        <p:spPr bwMode="auto">
          <a:xfrm>
            <a:off x="3779838" y="2819400"/>
            <a:ext cx="19812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69" name="Text Box 6"/>
          <p:cNvSpPr txBox="1">
            <a:spLocks noChangeArrowheads="1"/>
          </p:cNvSpPr>
          <p:nvPr/>
        </p:nvSpPr>
        <p:spPr bwMode="auto">
          <a:xfrm>
            <a:off x="4465638" y="2286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lgn="ctr">
              <a:spcBef>
                <a:spcPct val="50000"/>
              </a:spcBef>
              <a:buClrTx/>
              <a:buSzTx/>
              <a:buFontTx/>
              <a:buNone/>
            </a:pPr>
            <a:r>
              <a:rPr lang="en-US" altLang="en-US" sz="1800" baseline="0">
                <a:solidFill>
                  <a:srgbClr val="3333CC"/>
                </a:solidFill>
              </a:rPr>
              <a:t>FD/RD</a:t>
            </a:r>
          </a:p>
        </p:txBody>
      </p:sp>
      <p:sp>
        <p:nvSpPr>
          <p:cNvPr id="139270" name="Rectangle 7"/>
          <p:cNvSpPr>
            <a:spLocks noChangeArrowheads="1"/>
          </p:cNvSpPr>
          <p:nvPr/>
        </p:nvSpPr>
        <p:spPr bwMode="auto">
          <a:xfrm>
            <a:off x="5837238" y="2819400"/>
            <a:ext cx="2209800" cy="3810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1" name="Rectangle 8"/>
          <p:cNvSpPr>
            <a:spLocks noChangeArrowheads="1"/>
          </p:cNvSpPr>
          <p:nvPr/>
        </p:nvSpPr>
        <p:spPr bwMode="auto">
          <a:xfrm>
            <a:off x="1189038" y="3200400"/>
            <a:ext cx="4495800" cy="1828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2" name="Line 9"/>
          <p:cNvSpPr>
            <a:spLocks noChangeShapeType="1"/>
          </p:cNvSpPr>
          <p:nvPr/>
        </p:nvSpPr>
        <p:spPr bwMode="auto">
          <a:xfrm>
            <a:off x="4999038" y="2590800"/>
            <a:ext cx="0" cy="2286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73" name="Rectangle 10"/>
          <p:cNvSpPr>
            <a:spLocks noChangeArrowheads="1"/>
          </p:cNvSpPr>
          <p:nvPr/>
        </p:nvSpPr>
        <p:spPr bwMode="auto">
          <a:xfrm>
            <a:off x="503238" y="1600200"/>
            <a:ext cx="5562600" cy="2286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4" name="Rectangle 11"/>
          <p:cNvSpPr>
            <a:spLocks noChangeArrowheads="1"/>
          </p:cNvSpPr>
          <p:nvPr/>
        </p:nvSpPr>
        <p:spPr bwMode="auto">
          <a:xfrm>
            <a:off x="503238" y="1828800"/>
            <a:ext cx="2392362"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5" name="Rectangle 12"/>
          <p:cNvSpPr>
            <a:spLocks noChangeArrowheads="1"/>
          </p:cNvSpPr>
          <p:nvPr/>
        </p:nvSpPr>
        <p:spPr bwMode="auto">
          <a:xfrm>
            <a:off x="5837238" y="1828800"/>
            <a:ext cx="1828800"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6" name="Rectangle 13"/>
          <p:cNvSpPr>
            <a:spLocks noChangeArrowheads="1"/>
          </p:cNvSpPr>
          <p:nvPr/>
        </p:nvSpPr>
        <p:spPr bwMode="auto">
          <a:xfrm>
            <a:off x="655638" y="2590800"/>
            <a:ext cx="2438400" cy="30480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sp>
        <p:nvSpPr>
          <p:cNvPr id="139277" name="Rectangle 14"/>
          <p:cNvSpPr>
            <a:spLocks noGrp="1" noChangeArrowheads="1"/>
          </p:cNvSpPr>
          <p:nvPr>
            <p:ph type="title"/>
          </p:nvPr>
        </p:nvSpPr>
        <p:spPr/>
        <p:txBody>
          <a:bodyPr/>
          <a:lstStyle/>
          <a:p>
            <a:pPr eaLnBrk="1" hangingPunct="1"/>
            <a:r>
              <a:rPr lang="en-US" altLang="en-US"/>
              <a:t>Topology Table</a:t>
            </a:r>
          </a:p>
        </p:txBody>
      </p:sp>
    </p:spTree>
    <p:extLst>
      <p:ext uri="{BB962C8B-B14F-4D97-AF65-F5344CB8AC3E}">
        <p14:creationId xmlns:p14="http://schemas.microsoft.com/office/powerpoint/2010/main" val="41237773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304800" y="1219200"/>
            <a:ext cx="8534400" cy="1447800"/>
          </a:xfrm>
        </p:spPr>
        <p:txBody>
          <a:bodyPr/>
          <a:lstStyle/>
          <a:p>
            <a:pPr eaLnBrk="1" hangingPunct="1"/>
            <a:r>
              <a:rPr lang="en-US" altLang="en-US" sz="1800">
                <a:cs typeface="Times New Roman" panose="02020603050405020304" pitchFamily="18" charset="0"/>
              </a:rPr>
              <a:t>EIGRP chooses the best routes (that is, successor) to a destination from the topology table and places these routes in the routing table.</a:t>
            </a:r>
          </a:p>
          <a:p>
            <a:pPr eaLnBrk="1" hangingPunct="1"/>
            <a:r>
              <a:rPr lang="en-US" altLang="en-US" sz="1800">
                <a:cs typeface="Times New Roman" panose="02020603050405020304" pitchFamily="18" charset="0"/>
              </a:rPr>
              <a:t>Each EIGRP router maintains a topology table for each network protocol.</a:t>
            </a:r>
          </a:p>
          <a:p>
            <a:pPr eaLnBrk="1" hangingPunct="1"/>
            <a:r>
              <a:rPr kumimoji="1" lang="en-US" altLang="en-US" sz="1800">
                <a:cs typeface="Times New Roman" panose="02020603050405020304" pitchFamily="18" charset="0"/>
              </a:rPr>
              <a:t>EIGRP displays both internal EIGRP routes and external EIGRP routes.</a:t>
            </a:r>
          </a:p>
        </p:txBody>
      </p:sp>
      <p:sp>
        <p:nvSpPr>
          <p:cNvPr id="140291" name="Rectangle 4"/>
          <p:cNvSpPr>
            <a:spLocks noChangeArrowheads="1"/>
          </p:cNvSpPr>
          <p:nvPr/>
        </p:nvSpPr>
        <p:spPr bwMode="auto">
          <a:xfrm>
            <a:off x="152400" y="2743200"/>
            <a:ext cx="8991600" cy="3352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RouterB#</a:t>
            </a:r>
            <a:r>
              <a:rPr kumimoji="1" lang="en-US" altLang="en-US" sz="1600" baseline="0">
                <a:solidFill>
                  <a:srgbClr val="000000"/>
                </a:solidFill>
                <a:latin typeface="Courier New" panose="02070309020205020404" pitchFamily="49" charset="0"/>
              </a:rPr>
              <a:t>show ip route</a:t>
            </a:r>
            <a:endParaRPr kumimoji="1" lang="en-US" altLang="en-US" sz="1600" b="0" baseline="0">
              <a:solidFill>
                <a:srgbClr val="000000"/>
              </a:solidFill>
              <a:latin typeface="Courier New" panose="02070309020205020404" pitchFamily="49" charset="0"/>
            </a:endParaRP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Codes: C - connected, S - static, I - IGRP, R - RIP, M - mobile, B - BGP</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a:t>
            </a:r>
            <a:r>
              <a:rPr kumimoji="1" lang="en-US" altLang="en-US" sz="1600" baseline="0">
                <a:solidFill>
                  <a:srgbClr val="000000"/>
                </a:solidFill>
                <a:latin typeface="Courier New" panose="02070309020205020404" pitchFamily="49" charset="0"/>
              </a:rPr>
              <a:t>D - EIGRP</a:t>
            </a:r>
            <a:r>
              <a:rPr kumimoji="1" lang="en-US" altLang="en-US" sz="1600" b="0" baseline="0">
                <a:solidFill>
                  <a:srgbClr val="000000"/>
                </a:solidFill>
                <a:latin typeface="Courier New" panose="02070309020205020404" pitchFamily="49" charset="0"/>
              </a:rPr>
              <a:t>, </a:t>
            </a:r>
            <a:r>
              <a:rPr kumimoji="1" lang="en-US" altLang="en-US" sz="1600" baseline="0">
                <a:solidFill>
                  <a:srgbClr val="000000"/>
                </a:solidFill>
                <a:latin typeface="Courier New" panose="02070309020205020404" pitchFamily="49" charset="0"/>
              </a:rPr>
              <a:t>EX - EIGRP external</a:t>
            </a:r>
            <a:r>
              <a:rPr kumimoji="1" lang="en-US" altLang="en-US" sz="1600" b="0" baseline="0">
                <a:solidFill>
                  <a:srgbClr val="000000"/>
                </a:solidFill>
                <a:latin typeface="Courier New" panose="02070309020205020404" pitchFamily="49" charset="0"/>
              </a:rPr>
              <a:t>, O - OSPF, IA - OSPF inter area</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E1 - OSPF external type 1, E2 - OSPF external type 2, E - EGP</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i - IS-IS, L1 - IS-IS level-1, L2 - IS-IS level-2, * - candidate default U - per-user static route</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Gateway of last resort is not set</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cs typeface="Times New Roman" panose="02020603050405020304" pitchFamily="18" charset="0"/>
              </a:rPr>
              <a:t>C    10.1.1.0 is directly connected, Serial0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cs typeface="Times New Roman" panose="02020603050405020304" pitchFamily="18" charset="0"/>
              </a:rPr>
              <a:t>D</a:t>
            </a:r>
            <a:r>
              <a:rPr kumimoji="1" lang="en-US" altLang="en-US" sz="1600" b="0" baseline="0">
                <a:solidFill>
                  <a:srgbClr val="000000"/>
                </a:solidFill>
                <a:latin typeface="Courier New" panose="02070309020205020404" pitchFamily="49" charset="0"/>
                <a:cs typeface="Times New Roman" panose="02020603050405020304" pitchFamily="18" charset="0"/>
              </a:rPr>
              <a:t>    172.16.0.0 [90/2681856] via 10.1.1.0, Serial0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cs typeface="Times New Roman" panose="02020603050405020304" pitchFamily="18" charset="0"/>
              </a:rPr>
              <a:t>D EX</a:t>
            </a:r>
            <a:r>
              <a:rPr kumimoji="1" lang="en-US" altLang="en-US" sz="1600" b="0" baseline="0">
                <a:solidFill>
                  <a:srgbClr val="000000"/>
                </a:solidFill>
                <a:latin typeface="Courier New" panose="02070309020205020404" pitchFamily="49" charset="0"/>
                <a:cs typeface="Times New Roman" panose="02020603050405020304" pitchFamily="18" charset="0"/>
              </a:rPr>
              <a:t> 192.168.1.0 [170/2681856] via 10.1.1.1, 00:00:04, Serial0</a:t>
            </a:r>
            <a:endParaRPr kumimoji="1" lang="en-US" altLang="en-US" sz="1800" b="0" baseline="0">
              <a:solidFill>
                <a:srgbClr val="000000"/>
              </a:solidFill>
              <a:latin typeface="Courier New" panose="02070309020205020404" pitchFamily="49" charset="0"/>
              <a:cs typeface="Times New Roman" panose="02020603050405020304" pitchFamily="18" charset="0"/>
            </a:endParaRPr>
          </a:p>
        </p:txBody>
      </p:sp>
      <p:sp>
        <p:nvSpPr>
          <p:cNvPr id="140292" name="Rectangle 5"/>
          <p:cNvSpPr>
            <a:spLocks noGrp="1" noChangeArrowheads="1"/>
          </p:cNvSpPr>
          <p:nvPr>
            <p:ph type="title"/>
          </p:nvPr>
        </p:nvSpPr>
        <p:spPr/>
        <p:txBody>
          <a:bodyPr/>
          <a:lstStyle/>
          <a:p>
            <a:pPr eaLnBrk="1" hangingPunct="1"/>
            <a:r>
              <a:rPr lang="en-US" altLang="en-US"/>
              <a:t>IP Routing Table</a:t>
            </a:r>
          </a:p>
        </p:txBody>
      </p:sp>
      <p:sp>
        <p:nvSpPr>
          <p:cNvPr id="140293" name="Line 6"/>
          <p:cNvSpPr>
            <a:spLocks noChangeShapeType="1"/>
          </p:cNvSpPr>
          <p:nvPr/>
        </p:nvSpPr>
        <p:spPr bwMode="auto">
          <a:xfrm flipV="1">
            <a:off x="2590800" y="5867400"/>
            <a:ext cx="0" cy="381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6536688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body" idx="1"/>
          </p:nvPr>
        </p:nvSpPr>
        <p:spPr>
          <a:xfrm>
            <a:off x="304800" y="1219200"/>
            <a:ext cx="8534400" cy="1447800"/>
          </a:xfrm>
        </p:spPr>
        <p:txBody>
          <a:bodyPr/>
          <a:lstStyle/>
          <a:p>
            <a:pPr eaLnBrk="1" hangingPunct="1">
              <a:lnSpc>
                <a:spcPct val="90000"/>
              </a:lnSpc>
            </a:pPr>
            <a:r>
              <a:rPr lang="en-US" altLang="en-US" sz="1800">
                <a:cs typeface="Times New Roman" panose="02020603050405020304" pitchFamily="18" charset="0"/>
              </a:rPr>
              <a:t>The routing table contains the routes installed by DUAL as the best loop-free paths to a given destination. </a:t>
            </a:r>
          </a:p>
          <a:p>
            <a:pPr eaLnBrk="1" hangingPunct="1">
              <a:lnSpc>
                <a:spcPct val="90000"/>
              </a:lnSpc>
            </a:pPr>
            <a:r>
              <a:rPr lang="en-US" altLang="en-US" sz="1800">
                <a:cs typeface="Times New Roman" panose="02020603050405020304" pitchFamily="18" charset="0"/>
              </a:rPr>
              <a:t>EIGRP will maintain </a:t>
            </a:r>
            <a:r>
              <a:rPr lang="en-US" altLang="en-US" sz="2000" b="1" u="sng">
                <a:solidFill>
                  <a:schemeClr val="accent2"/>
                </a:solidFill>
                <a:cs typeface="Times New Roman" panose="02020603050405020304" pitchFamily="18" charset="0"/>
              </a:rPr>
              <a:t>up to four routes</a:t>
            </a:r>
            <a:r>
              <a:rPr lang="en-US" altLang="en-US" sz="1800">
                <a:cs typeface="Times New Roman" panose="02020603050405020304" pitchFamily="18" charset="0"/>
              </a:rPr>
              <a:t> per destination. </a:t>
            </a:r>
          </a:p>
          <a:p>
            <a:pPr eaLnBrk="1" hangingPunct="1">
              <a:lnSpc>
                <a:spcPct val="90000"/>
              </a:lnSpc>
            </a:pPr>
            <a:r>
              <a:rPr lang="en-US" altLang="en-US" sz="1800">
                <a:cs typeface="Times New Roman" panose="02020603050405020304" pitchFamily="18" charset="0"/>
              </a:rPr>
              <a:t>These routes can be of </a:t>
            </a:r>
            <a:r>
              <a:rPr lang="en-US" altLang="en-US" sz="1800" b="1">
                <a:solidFill>
                  <a:schemeClr val="accent2"/>
                </a:solidFill>
                <a:cs typeface="Times New Roman" panose="02020603050405020304" pitchFamily="18" charset="0"/>
              </a:rPr>
              <a:t>equal, or unequal cost</a:t>
            </a:r>
            <a:r>
              <a:rPr lang="en-US" altLang="en-US" sz="1800"/>
              <a:t> (if using the </a:t>
            </a:r>
            <a:r>
              <a:rPr lang="en-US" altLang="en-US" sz="1800" b="1"/>
              <a:t>variance</a:t>
            </a:r>
            <a:r>
              <a:rPr lang="en-US" altLang="en-US" sz="1800"/>
              <a:t> command). (later)</a:t>
            </a:r>
          </a:p>
        </p:txBody>
      </p:sp>
      <p:sp>
        <p:nvSpPr>
          <p:cNvPr id="141315" name="Rectangle 1027"/>
          <p:cNvSpPr>
            <a:spLocks noChangeArrowheads="1"/>
          </p:cNvSpPr>
          <p:nvPr/>
        </p:nvSpPr>
        <p:spPr bwMode="auto">
          <a:xfrm>
            <a:off x="152400" y="2743200"/>
            <a:ext cx="8991600" cy="3352800"/>
          </a:xfrm>
          <a:prstGeom prst="rect">
            <a:avLst/>
          </a:prstGeom>
          <a:solidFill>
            <a:schemeClr val="bg1"/>
          </a:solidFill>
          <a:ln w="9525">
            <a:solidFill>
              <a:schemeClr val="tx1"/>
            </a:solidFill>
            <a:miter lim="800000"/>
            <a:headEnd/>
            <a:tailEnd/>
          </a:ln>
        </p:spPr>
        <p:txBody>
          <a:bodyPr/>
          <a:lstStyle>
            <a:lvl1pPr marL="342900" indent="-342900">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RouterB#</a:t>
            </a:r>
            <a:r>
              <a:rPr kumimoji="1" lang="en-US" altLang="en-US" sz="1600" baseline="0">
                <a:solidFill>
                  <a:srgbClr val="000000"/>
                </a:solidFill>
                <a:latin typeface="Courier New" panose="02070309020205020404" pitchFamily="49" charset="0"/>
              </a:rPr>
              <a:t>show ip route</a:t>
            </a:r>
            <a:endParaRPr kumimoji="1" lang="en-US" altLang="en-US" sz="1600" b="0" baseline="0">
              <a:solidFill>
                <a:srgbClr val="000000"/>
              </a:solidFill>
              <a:latin typeface="Courier New" panose="02070309020205020404" pitchFamily="49" charset="0"/>
            </a:endParaRP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Codes: C - connected, S - static, I - IGRP, R - RIP, M - mobile, B - BGP</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a:t>
            </a:r>
            <a:r>
              <a:rPr kumimoji="1" lang="en-US" altLang="en-US" sz="1600" baseline="0">
                <a:solidFill>
                  <a:srgbClr val="000000"/>
                </a:solidFill>
                <a:latin typeface="Courier New" panose="02070309020205020404" pitchFamily="49" charset="0"/>
              </a:rPr>
              <a:t>D - EIGRP</a:t>
            </a:r>
            <a:r>
              <a:rPr kumimoji="1" lang="en-US" altLang="en-US" sz="1600" b="0" baseline="0">
                <a:solidFill>
                  <a:srgbClr val="000000"/>
                </a:solidFill>
                <a:latin typeface="Courier New" panose="02070309020205020404" pitchFamily="49" charset="0"/>
              </a:rPr>
              <a:t>, </a:t>
            </a:r>
            <a:r>
              <a:rPr kumimoji="1" lang="en-US" altLang="en-US" sz="1600" baseline="0">
                <a:solidFill>
                  <a:srgbClr val="000000"/>
                </a:solidFill>
                <a:latin typeface="Courier New" panose="02070309020205020404" pitchFamily="49" charset="0"/>
              </a:rPr>
              <a:t>EX - EIGRP external</a:t>
            </a:r>
            <a:r>
              <a:rPr kumimoji="1" lang="en-US" altLang="en-US" sz="1600" b="0" baseline="0">
                <a:solidFill>
                  <a:srgbClr val="000000"/>
                </a:solidFill>
                <a:latin typeface="Courier New" panose="02070309020205020404" pitchFamily="49" charset="0"/>
              </a:rPr>
              <a:t>, O - OSPF, IA - OSPF inter area</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E1 - OSPF external type 1, E2 - OSPF external type 2, E - EGP</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       i - IS-IS, L1 - IS-IS level-1, L2 - IS-IS level-2, * - candidate default U - per-user static route</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rPr>
              <a:t>Gateway of last resort is not set</a:t>
            </a:r>
          </a:p>
          <a:p>
            <a:pPr>
              <a:buClr>
                <a:srgbClr val="00CC99"/>
              </a:buClr>
              <a:buSzPct val="70000"/>
              <a:buFont typeface="Monotype Sorts"/>
              <a:buNone/>
            </a:pPr>
            <a:r>
              <a:rPr kumimoji="1" lang="en-US" altLang="en-US" sz="1600" b="0" baseline="0">
                <a:solidFill>
                  <a:srgbClr val="000000"/>
                </a:solidFill>
                <a:latin typeface="Courier New" panose="02070309020205020404" pitchFamily="49" charset="0"/>
                <a:cs typeface="Times New Roman" panose="02020603050405020304" pitchFamily="18" charset="0"/>
              </a:rPr>
              <a:t>C    10.1.1.0 is directly connected, Serial0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cs typeface="Times New Roman" panose="02020603050405020304" pitchFamily="18" charset="0"/>
              </a:rPr>
              <a:t>D</a:t>
            </a:r>
            <a:r>
              <a:rPr kumimoji="1" lang="en-US" altLang="en-US" sz="1600" b="0" baseline="0">
                <a:solidFill>
                  <a:srgbClr val="000000"/>
                </a:solidFill>
                <a:latin typeface="Courier New" panose="02070309020205020404" pitchFamily="49" charset="0"/>
                <a:cs typeface="Times New Roman" panose="02020603050405020304" pitchFamily="18" charset="0"/>
              </a:rPr>
              <a:t>    172.16.0.0 [90/2681856] via 10.1.1.0, Serial0</a:t>
            </a:r>
          </a:p>
          <a:p>
            <a:pPr>
              <a:buClr>
                <a:srgbClr val="00CC99"/>
              </a:buClr>
              <a:buSzPct val="70000"/>
              <a:buFont typeface="Monotype Sorts"/>
              <a:buNone/>
            </a:pPr>
            <a:r>
              <a:rPr kumimoji="1" lang="en-US" altLang="en-US" sz="1600" baseline="0">
                <a:solidFill>
                  <a:srgbClr val="000000"/>
                </a:solidFill>
                <a:latin typeface="Courier New" panose="02070309020205020404" pitchFamily="49" charset="0"/>
                <a:cs typeface="Times New Roman" panose="02020603050405020304" pitchFamily="18" charset="0"/>
              </a:rPr>
              <a:t>D EX</a:t>
            </a:r>
            <a:r>
              <a:rPr kumimoji="1" lang="en-US" altLang="en-US" sz="1600" b="0" baseline="0">
                <a:solidFill>
                  <a:srgbClr val="000000"/>
                </a:solidFill>
                <a:latin typeface="Courier New" panose="02070309020205020404" pitchFamily="49" charset="0"/>
                <a:cs typeface="Times New Roman" panose="02020603050405020304" pitchFamily="18" charset="0"/>
              </a:rPr>
              <a:t> 192.168.1.0 [170/2681856] via 10.1.1.1, 00:00:04, Serial0</a:t>
            </a:r>
            <a:endParaRPr kumimoji="1" lang="en-US" altLang="en-US" sz="1800" b="0" baseline="0">
              <a:solidFill>
                <a:srgbClr val="000000"/>
              </a:solidFill>
              <a:latin typeface="Courier New" panose="02070309020205020404" pitchFamily="49" charset="0"/>
              <a:cs typeface="Times New Roman" panose="02020603050405020304" pitchFamily="18" charset="0"/>
            </a:endParaRPr>
          </a:p>
        </p:txBody>
      </p:sp>
      <p:sp>
        <p:nvSpPr>
          <p:cNvPr id="141316" name="Rectangle 1028"/>
          <p:cNvSpPr>
            <a:spLocks noGrp="1" noChangeArrowheads="1"/>
          </p:cNvSpPr>
          <p:nvPr>
            <p:ph type="title"/>
          </p:nvPr>
        </p:nvSpPr>
        <p:spPr/>
        <p:txBody>
          <a:bodyPr/>
          <a:lstStyle/>
          <a:p>
            <a:pPr eaLnBrk="1" hangingPunct="1"/>
            <a:r>
              <a:rPr lang="en-US" altLang="en-US"/>
              <a:t>IP Routing Table</a:t>
            </a:r>
          </a:p>
        </p:txBody>
      </p:sp>
    </p:spTree>
    <p:extLst>
      <p:ext uri="{BB962C8B-B14F-4D97-AF65-F5344CB8AC3E}">
        <p14:creationId xmlns:p14="http://schemas.microsoft.com/office/powerpoint/2010/main" val="18650726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685800" y="1295400"/>
            <a:ext cx="7315200" cy="457200"/>
          </a:xfrm>
        </p:spPr>
        <p:txBody>
          <a:bodyPr/>
          <a:lstStyle/>
          <a:p>
            <a:pPr marL="3175" indent="-3175" eaLnBrk="1" hangingPunct="1">
              <a:buFont typeface="Arial" panose="020B0604020202020204" pitchFamily="34" charset="0"/>
              <a:buNone/>
            </a:pPr>
            <a:r>
              <a:rPr lang="en-US" altLang="en-US" sz="2000" b="1">
                <a:cs typeface="Times New Roman" panose="02020603050405020304" pitchFamily="18" charset="0"/>
              </a:rPr>
              <a:t>Four key technologies set EIGRP apart from IGRP</a:t>
            </a:r>
          </a:p>
        </p:txBody>
      </p:sp>
      <p:pic>
        <p:nvPicPr>
          <p:cNvPr id="142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4485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0" name="Rectangle 5"/>
          <p:cNvSpPr>
            <a:spLocks noGrp="1" noChangeArrowheads="1"/>
          </p:cNvSpPr>
          <p:nvPr>
            <p:ph type="title"/>
          </p:nvPr>
        </p:nvSpPr>
        <p:spPr/>
        <p:txBody>
          <a:bodyPr/>
          <a:lstStyle/>
          <a:p>
            <a:pPr eaLnBrk="1" hangingPunct="1"/>
            <a:r>
              <a:rPr lang="en-US" altLang="en-US"/>
              <a:t>EIGRP Technologies</a:t>
            </a:r>
          </a:p>
        </p:txBody>
      </p:sp>
    </p:spTree>
    <p:extLst>
      <p:ext uri="{BB962C8B-B14F-4D97-AF65-F5344CB8AC3E}">
        <p14:creationId xmlns:p14="http://schemas.microsoft.com/office/powerpoint/2010/main" val="23585619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pPr eaLnBrk="1" hangingPunct="1"/>
            <a:r>
              <a:rPr lang="en-US" altLang="en-US"/>
              <a:t>Hello Intervals and Default Hold Times</a:t>
            </a:r>
          </a:p>
        </p:txBody>
      </p:sp>
      <p:sp>
        <p:nvSpPr>
          <p:cNvPr id="143363" name="Rectangle 3"/>
          <p:cNvSpPr>
            <a:spLocks noGrp="1" noChangeArrowheads="1"/>
          </p:cNvSpPr>
          <p:nvPr>
            <p:ph type="body" idx="1"/>
          </p:nvPr>
        </p:nvSpPr>
        <p:spPr>
          <a:xfrm>
            <a:off x="381000" y="3810000"/>
            <a:ext cx="8534400" cy="2743200"/>
          </a:xfrm>
        </p:spPr>
        <p:txBody>
          <a:bodyPr/>
          <a:lstStyle/>
          <a:p>
            <a:pPr eaLnBrk="1" hangingPunct="1"/>
            <a:r>
              <a:rPr lang="en-US" altLang="en-US" sz="2000" b="1" i="1">
                <a:solidFill>
                  <a:srgbClr val="CC0000"/>
                </a:solidFill>
                <a:cs typeface="Times New Roman" panose="02020603050405020304" pitchFamily="18" charset="0"/>
              </a:rPr>
              <a:t>Hello Time</a:t>
            </a:r>
            <a:r>
              <a:rPr lang="en-US" altLang="en-US" sz="2000" i="1">
                <a:cs typeface="Times New Roman" panose="02020603050405020304" pitchFamily="18" charset="0"/>
              </a:rPr>
              <a:t>  </a:t>
            </a:r>
            <a:r>
              <a:rPr lang="en-US" altLang="en-US" sz="2000">
                <a:cs typeface="Times New Roman" panose="02020603050405020304" pitchFamily="18" charset="0"/>
              </a:rPr>
              <a:t>The interval of Hello Packets</a:t>
            </a:r>
            <a:endParaRPr lang="en-US" altLang="en-US"/>
          </a:p>
          <a:p>
            <a:pPr eaLnBrk="1" hangingPunct="1">
              <a:lnSpc>
                <a:spcPct val="90000"/>
              </a:lnSpc>
            </a:pPr>
            <a:r>
              <a:rPr lang="en-US" altLang="en-US" sz="2000" b="1" i="1">
                <a:solidFill>
                  <a:srgbClr val="CC0000"/>
                </a:solidFill>
                <a:cs typeface="Times New Roman" panose="02020603050405020304" pitchFamily="18" charset="0"/>
              </a:rPr>
              <a:t>Hold Time</a:t>
            </a:r>
            <a:r>
              <a:rPr lang="en-US" altLang="en-US" sz="2000" i="1">
                <a:cs typeface="Times New Roman" panose="02020603050405020304" pitchFamily="18" charset="0"/>
              </a:rPr>
              <a:t>   </a:t>
            </a:r>
            <a:r>
              <a:rPr lang="en-US" altLang="en-US" sz="2000">
                <a:cs typeface="Times New Roman" panose="02020603050405020304" pitchFamily="18" charset="0"/>
              </a:rPr>
              <a:t>The interval to wait without receiving anything from a neighbor before considering the link unavailable. </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2485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144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304800" y="1143000"/>
            <a:ext cx="7772400" cy="5257800"/>
          </a:xfrm>
        </p:spPr>
        <p:txBody>
          <a:bodyPr/>
          <a:lstStyle/>
          <a:p>
            <a:pPr eaLnBrk="1" hangingPunct="1"/>
            <a:r>
              <a:rPr lang="en-US" altLang="en-US" sz="2000">
                <a:cs typeface="Times New Roman" panose="02020603050405020304" pitchFamily="18" charset="0"/>
              </a:rPr>
              <a:t>The centerpiece of EIGRP is DUAL, the EIGRP route-calculation engine. </a:t>
            </a:r>
          </a:p>
          <a:p>
            <a:pPr lvl="1" eaLnBrk="1" hangingPunct="1"/>
            <a:r>
              <a:rPr lang="en-US" altLang="en-US" sz="2000">
                <a:solidFill>
                  <a:schemeClr val="accent2"/>
                </a:solidFill>
                <a:cs typeface="Times New Roman" panose="02020603050405020304" pitchFamily="18" charset="0"/>
              </a:rPr>
              <a:t>The full name of this technology is DUAL </a:t>
            </a:r>
            <a:r>
              <a:rPr lang="en-US" altLang="en-US" sz="2000" b="1">
                <a:solidFill>
                  <a:schemeClr val="accent2"/>
                </a:solidFill>
                <a:cs typeface="Times New Roman" panose="02020603050405020304" pitchFamily="18" charset="0"/>
              </a:rPr>
              <a:t>finite state machine (FSM)</a:t>
            </a:r>
            <a:r>
              <a:rPr lang="en-US" altLang="en-US" sz="2000">
                <a:solidFill>
                  <a:schemeClr val="accent2"/>
                </a:solidFill>
                <a:cs typeface="Times New Roman" panose="02020603050405020304" pitchFamily="18" charset="0"/>
              </a:rPr>
              <a:t>. </a:t>
            </a:r>
          </a:p>
          <a:p>
            <a:pPr lvl="1" eaLnBrk="1" hangingPunct="1"/>
            <a:r>
              <a:rPr lang="en-US" altLang="en-US" sz="2000">
                <a:solidFill>
                  <a:schemeClr val="accent2"/>
                </a:solidFill>
                <a:cs typeface="Times New Roman" panose="02020603050405020304" pitchFamily="18" charset="0"/>
              </a:rPr>
              <a:t>This engine contains all the logic used to calculate and compare routes in an EIGRP network.</a:t>
            </a:r>
          </a:p>
          <a:p>
            <a:pPr eaLnBrk="1" hangingPunct="1">
              <a:buFont typeface="Arial" panose="020B0604020202020204" pitchFamily="34" charset="0"/>
              <a:buNone/>
            </a:pPr>
            <a:endParaRPr lang="en-US" altLang="en-US" sz="2000">
              <a:solidFill>
                <a:srgbClr val="020000"/>
              </a:solidFill>
            </a:endParaRPr>
          </a:p>
          <a:p>
            <a:pPr eaLnBrk="1" hangingPunct="1">
              <a:buFont typeface="Arial" panose="020B0604020202020204" pitchFamily="34" charset="0"/>
              <a:buNone/>
            </a:pPr>
            <a:r>
              <a:rPr lang="en-US" altLang="en-US" sz="2000" b="1">
                <a:solidFill>
                  <a:srgbClr val="020000"/>
                </a:solidFill>
              </a:rPr>
              <a:t>What is FSM?</a:t>
            </a:r>
          </a:p>
          <a:p>
            <a:pPr eaLnBrk="1" hangingPunct="1"/>
            <a:r>
              <a:rPr lang="en-US" altLang="en-US" sz="2000">
                <a:cs typeface="Times New Roman" panose="02020603050405020304" pitchFamily="18" charset="0"/>
              </a:rPr>
              <a:t>An FSM is an abstract machine, not a mechanical device with moving parts.</a:t>
            </a:r>
          </a:p>
          <a:p>
            <a:pPr eaLnBrk="1" hangingPunct="1"/>
            <a:r>
              <a:rPr lang="en-US" altLang="en-US" sz="2000">
                <a:cs typeface="Times New Roman" panose="02020603050405020304" pitchFamily="18" charset="0"/>
              </a:rPr>
              <a:t>FSMs define a set of possible states something can go through, what events causes those states, and what events result from those states.</a:t>
            </a:r>
          </a:p>
          <a:p>
            <a:pPr eaLnBrk="1" hangingPunct="1"/>
            <a:r>
              <a:rPr lang="en-US" altLang="en-US" sz="2000">
                <a:solidFill>
                  <a:srgbClr val="FF0000"/>
                </a:solidFill>
                <a:cs typeface="Times New Roman" panose="02020603050405020304" pitchFamily="18" charset="0"/>
              </a:rPr>
              <a:t>Designers use FSMs to describe how a device, computer program, or routing algorithm will react to a set of input events</a:t>
            </a:r>
            <a:r>
              <a:rPr lang="en-US" altLang="en-US" sz="2000">
                <a:cs typeface="Times New Roman" panose="02020603050405020304" pitchFamily="18" charset="0"/>
              </a:rPr>
              <a:t>.</a:t>
            </a:r>
          </a:p>
        </p:txBody>
      </p:sp>
      <p:sp>
        <p:nvSpPr>
          <p:cNvPr id="144387" name="Rectangle 4"/>
          <p:cNvSpPr>
            <a:spLocks noGrp="1" noChangeArrowheads="1"/>
          </p:cNvSpPr>
          <p:nvPr>
            <p:ph type="title"/>
          </p:nvPr>
        </p:nvSpPr>
        <p:spPr/>
        <p:txBody>
          <a:bodyPr/>
          <a:lstStyle/>
          <a:p>
            <a:pPr eaLnBrk="1" hangingPunct="1"/>
            <a:r>
              <a:rPr lang="en-US" altLang="en-US"/>
              <a:t>DUAL FSM</a:t>
            </a:r>
          </a:p>
        </p:txBody>
      </p:sp>
    </p:spTree>
    <p:extLst>
      <p:ext uri="{BB962C8B-B14F-4D97-AF65-F5344CB8AC3E}">
        <p14:creationId xmlns:p14="http://schemas.microsoft.com/office/powerpoint/2010/main" val="13326517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ChangeArrowheads="1"/>
          </p:cNvSpPr>
          <p:nvPr/>
        </p:nvSpPr>
        <p:spPr bwMode="auto">
          <a:xfrm>
            <a:off x="2147888" y="20240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0"/>
              </a:spcBef>
              <a:buClrTx/>
              <a:buSzTx/>
              <a:buFontTx/>
              <a:buNone/>
            </a:pPr>
            <a:endParaRPr lang="en-US" altLang="en-US" b="0" baseline="0">
              <a:solidFill>
                <a:srgbClr val="000000"/>
              </a:solidFill>
              <a:latin typeface="Times New Roman" panose="02020603050405020304" pitchFamily="18" charset="0"/>
            </a:endParaRPr>
          </a:p>
        </p:txBody>
      </p:sp>
      <p:graphicFrame>
        <p:nvGraphicFramePr>
          <p:cNvPr id="145411" name="Object 4"/>
          <p:cNvGraphicFramePr>
            <a:graphicFrameLocks noChangeAspect="1"/>
          </p:cNvGraphicFramePr>
          <p:nvPr/>
        </p:nvGraphicFramePr>
        <p:xfrm>
          <a:off x="838200" y="1981200"/>
          <a:ext cx="7377113" cy="4275138"/>
        </p:xfrm>
        <a:graphic>
          <a:graphicData uri="http://schemas.openxmlformats.org/presentationml/2006/ole">
            <mc:AlternateContent xmlns:mc="http://schemas.openxmlformats.org/markup-compatibility/2006">
              <mc:Choice xmlns:v="urn:schemas-microsoft-com:vml" Requires="v">
                <p:oleObj spid="_x0000_s6153" r:id="rId3" imgW="4851400" imgH="2809240" progId="Visio.Drawing.6">
                  <p:embed/>
                </p:oleObj>
              </mc:Choice>
              <mc:Fallback>
                <p:oleObj r:id="rId3" imgW="4851400" imgH="2809240" progId="Visio.Drawing.6">
                  <p:embed/>
                  <p:pic>
                    <p:nvPicPr>
                      <p:cNvPr id="1454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377113"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28600"/>
            <a:ext cx="14700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Line 6"/>
          <p:cNvSpPr>
            <a:spLocks noChangeShapeType="1"/>
          </p:cNvSpPr>
          <p:nvPr/>
        </p:nvSpPr>
        <p:spPr bwMode="auto">
          <a:xfrm flipV="1">
            <a:off x="5867400" y="1524000"/>
            <a:ext cx="1371600" cy="609600"/>
          </a:xfrm>
          <a:prstGeom prst="line">
            <a:avLst/>
          </a:prstGeom>
          <a:noFill/>
          <a:ln w="635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414" name="Rectangle 7"/>
          <p:cNvSpPr>
            <a:spLocks noGrp="1" noChangeArrowheads="1"/>
          </p:cNvSpPr>
          <p:nvPr>
            <p:ph type="title"/>
          </p:nvPr>
        </p:nvSpPr>
        <p:spPr/>
        <p:txBody>
          <a:bodyPr/>
          <a:lstStyle/>
          <a:p>
            <a:pPr eaLnBrk="1" hangingPunct="1"/>
            <a:r>
              <a:rPr lang="en-US" altLang="en-US"/>
              <a:t>FSM Example</a:t>
            </a:r>
          </a:p>
        </p:txBody>
      </p:sp>
      <p:sp>
        <p:nvSpPr>
          <p:cNvPr id="145415" name="Text Box 8"/>
          <p:cNvSpPr txBox="1">
            <a:spLocks noChangeArrowheads="1"/>
          </p:cNvSpPr>
          <p:nvPr/>
        </p:nvSpPr>
        <p:spPr bwMode="auto">
          <a:xfrm>
            <a:off x="609600" y="5257800"/>
            <a:ext cx="2819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SzPct val="12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rgbClr val="009999"/>
              </a:buClr>
              <a:buChar char="–"/>
              <a:defRPr sz="2400">
                <a:solidFill>
                  <a:schemeClr val="tx1"/>
                </a:solidFill>
                <a:latin typeface="Arial" panose="020B0604020202020204" pitchFamily="34" charset="0"/>
              </a:defRPr>
            </a:lvl2pPr>
            <a:lvl3pPr marL="1143000" indent="-228600">
              <a:spcBef>
                <a:spcPct val="20000"/>
              </a:spcBef>
              <a:buClr>
                <a:srgbClr val="009999"/>
              </a:buClr>
              <a:buChar char="•"/>
              <a:defRPr sz="2400">
                <a:solidFill>
                  <a:schemeClr val="tx1"/>
                </a:solidFill>
                <a:latin typeface="Arial" panose="020B0604020202020204" pitchFamily="34" charset="0"/>
              </a:defRPr>
            </a:lvl3pPr>
            <a:lvl4pPr marL="1600200" indent="-228600">
              <a:spcBef>
                <a:spcPct val="20000"/>
              </a:spcBef>
              <a:buClr>
                <a:srgbClr val="009999"/>
              </a:buClr>
              <a:buChar char="–"/>
              <a:defRPr sz="2400">
                <a:solidFill>
                  <a:schemeClr val="tx1"/>
                </a:solidFill>
                <a:latin typeface="Arial" panose="020B0604020202020204" pitchFamily="34" charset="0"/>
              </a:defRPr>
            </a:lvl4pPr>
            <a:lvl5pPr marL="2057400" indent="-228600">
              <a:spcBef>
                <a:spcPct val="20000"/>
              </a:spcBef>
              <a:buClr>
                <a:srgbClr val="009999"/>
              </a:buClr>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9999"/>
              </a:buClr>
              <a:buChar char="»"/>
              <a:defRPr sz="2400">
                <a:solidFill>
                  <a:schemeClr val="tx1"/>
                </a:solidFill>
                <a:latin typeface="Arial" panose="020B0604020202020204" pitchFamily="34" charset="0"/>
              </a:defRPr>
            </a:lvl9pPr>
          </a:lstStyle>
          <a:p>
            <a:pPr eaLnBrk="1" hangingPunct="1">
              <a:spcBef>
                <a:spcPct val="50000"/>
              </a:spcBef>
              <a:buClrTx/>
              <a:buSzTx/>
              <a:buFontTx/>
              <a:buNone/>
            </a:pPr>
            <a:r>
              <a:rPr lang="en-US" altLang="en-US" b="0" baseline="0">
                <a:solidFill>
                  <a:srgbClr val="000000"/>
                </a:solidFill>
                <a:latin typeface="Times New Roman" panose="02020603050405020304" pitchFamily="18" charset="0"/>
              </a:rPr>
              <a:t>States such as Passive and Active trigger Certain Events </a:t>
            </a:r>
          </a:p>
        </p:txBody>
      </p:sp>
    </p:spTree>
    <p:extLst>
      <p:ext uri="{BB962C8B-B14F-4D97-AF65-F5344CB8AC3E}">
        <p14:creationId xmlns:p14="http://schemas.microsoft.com/office/powerpoint/2010/main" val="2196972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0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44037"/>
                                        </p:tgtEl>
                                        <p:attrNameLst>
                                          <p:attrName>style.visibility</p:attrName>
                                        </p:attrNameLst>
                                      </p:cBhvr>
                                      <p:to>
                                        <p:strVal val="visible"/>
                                      </p:to>
                                    </p:set>
                                    <p:anim calcmode="lin" valueType="num">
                                      <p:cBhvr additive="base">
                                        <p:cTn id="11" dur="500" fill="hold"/>
                                        <p:tgtEl>
                                          <p:spTgt spid="44037"/>
                                        </p:tgtEl>
                                        <p:attrNameLst>
                                          <p:attrName>ppt_x</p:attrName>
                                        </p:attrNameLst>
                                      </p:cBhvr>
                                      <p:tavLst>
                                        <p:tav tm="0">
                                          <p:val>
                                            <p:strVal val="1+#ppt_w/2"/>
                                          </p:val>
                                        </p:tav>
                                        <p:tav tm="100000">
                                          <p:val>
                                            <p:strVal val="#ppt_x"/>
                                          </p:val>
                                        </p:tav>
                                      </p:tavLst>
                                    </p:anim>
                                    <p:anim calcmode="lin" valueType="num">
                                      <p:cBhvr additive="base">
                                        <p:cTn id="12"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381000" y="1066800"/>
            <a:ext cx="8564563" cy="5562600"/>
          </a:xfrm>
        </p:spPr>
        <p:txBody>
          <a:bodyPr>
            <a:normAutofit lnSpcReduction="10000"/>
          </a:bodyPr>
          <a:lstStyle/>
          <a:p>
            <a:pPr eaLnBrk="1" hangingPunct="1">
              <a:lnSpc>
                <a:spcPct val="90000"/>
              </a:lnSpc>
            </a:pPr>
            <a:r>
              <a:rPr lang="en-US" altLang="en-US" sz="2000">
                <a:cs typeface="Times New Roman" panose="02020603050405020304" pitchFamily="18" charset="0"/>
              </a:rPr>
              <a:t>DUAL </a:t>
            </a:r>
            <a:r>
              <a:rPr lang="en-US" altLang="en-US" sz="2000">
                <a:solidFill>
                  <a:srgbClr val="FF0000"/>
                </a:solidFill>
                <a:cs typeface="Times New Roman" panose="02020603050405020304" pitchFamily="18" charset="0"/>
              </a:rPr>
              <a:t>selects alternate routes quickly</a:t>
            </a:r>
            <a:r>
              <a:rPr lang="en-US" altLang="en-US" sz="2000">
                <a:cs typeface="Times New Roman" panose="02020603050405020304" pitchFamily="18" charset="0"/>
              </a:rPr>
              <a:t> by using the information in the EIGRP tables. </a:t>
            </a:r>
          </a:p>
          <a:p>
            <a:pPr eaLnBrk="1" hangingPunct="1">
              <a:lnSpc>
                <a:spcPct val="90000"/>
              </a:lnSpc>
            </a:pPr>
            <a:r>
              <a:rPr lang="en-US" altLang="en-US" sz="2000">
                <a:cs typeface="Times New Roman" panose="02020603050405020304" pitchFamily="18" charset="0"/>
              </a:rPr>
              <a:t>If a link goes down, DUAL looks for a </a:t>
            </a:r>
            <a:r>
              <a:rPr lang="en-US" altLang="en-US" sz="2000">
                <a:solidFill>
                  <a:srgbClr val="FF0000"/>
                </a:solidFill>
                <a:cs typeface="Times New Roman" panose="02020603050405020304" pitchFamily="18" charset="0"/>
              </a:rPr>
              <a:t>feasible successor in its neighbor and topology tables.</a:t>
            </a:r>
          </a:p>
          <a:p>
            <a:pPr eaLnBrk="1" hangingPunct="1">
              <a:lnSpc>
                <a:spcPct val="90000"/>
              </a:lnSpc>
            </a:pPr>
            <a:r>
              <a:rPr lang="en-US" altLang="en-US" sz="2000">
                <a:cs typeface="Times New Roman" panose="02020603050405020304" pitchFamily="18" charset="0"/>
              </a:rPr>
              <a:t>A </a:t>
            </a:r>
            <a:r>
              <a:rPr lang="en-US" altLang="en-US" sz="2000" b="1">
                <a:cs typeface="Times New Roman" panose="02020603050405020304" pitchFamily="18" charset="0"/>
              </a:rPr>
              <a:t>successor</a:t>
            </a:r>
            <a:r>
              <a:rPr lang="en-US" altLang="en-US" sz="2000">
                <a:cs typeface="Times New Roman" panose="02020603050405020304" pitchFamily="18" charset="0"/>
              </a:rPr>
              <a:t> is a neighboring router that is currently being used for packet forwarding, provides the least-cost route to the destination, and is not part of a routing loop.</a:t>
            </a:r>
          </a:p>
          <a:p>
            <a:pPr eaLnBrk="1" hangingPunct="1">
              <a:lnSpc>
                <a:spcPct val="90000"/>
              </a:lnSpc>
            </a:pPr>
            <a:r>
              <a:rPr lang="en-US" altLang="en-US" sz="2000" b="1">
                <a:cs typeface="Times New Roman" panose="02020603050405020304" pitchFamily="18" charset="0"/>
              </a:rPr>
              <a:t>Feasible successors</a:t>
            </a:r>
            <a:r>
              <a:rPr lang="en-US" altLang="en-US" sz="2000">
                <a:cs typeface="Times New Roman" panose="02020603050405020304" pitchFamily="18" charset="0"/>
              </a:rPr>
              <a:t> provide the next lowest-cost path without introducing routing loops. </a:t>
            </a:r>
          </a:p>
          <a:p>
            <a:pPr lvl="1" eaLnBrk="1" hangingPunct="1">
              <a:lnSpc>
                <a:spcPct val="90000"/>
              </a:lnSpc>
            </a:pPr>
            <a:r>
              <a:rPr lang="en-US" altLang="en-US" sz="2000">
                <a:cs typeface="Times New Roman" panose="02020603050405020304" pitchFamily="18" charset="0"/>
              </a:rPr>
              <a:t>Feasible successor routes can be used in case the existing route fails; packets to the destination network are immediately forwarded to the feasible successor, which at that point, is promoted to the status of successor.</a:t>
            </a:r>
            <a:endParaRPr lang="en-US" altLang="en-US" sz="2000"/>
          </a:p>
          <a:p>
            <a:pPr eaLnBrk="1" hangingPunct="1">
              <a:lnSpc>
                <a:spcPct val="90000"/>
              </a:lnSpc>
            </a:pPr>
            <a:r>
              <a:rPr lang="en-US" altLang="en-US" sz="2000"/>
              <a:t>Selects a best loop-free path to a destination, the next hop being known as the </a:t>
            </a:r>
            <a:r>
              <a:rPr lang="en-US" altLang="en-US" sz="2000" b="1">
                <a:solidFill>
                  <a:schemeClr val="accent2"/>
                </a:solidFill>
              </a:rPr>
              <a:t>successor</a:t>
            </a:r>
            <a:r>
              <a:rPr lang="en-US" altLang="en-US" sz="2000"/>
              <a:t>.</a:t>
            </a:r>
          </a:p>
          <a:p>
            <a:pPr eaLnBrk="1" hangingPunct="1">
              <a:lnSpc>
                <a:spcPct val="90000"/>
              </a:lnSpc>
            </a:pPr>
            <a:r>
              <a:rPr lang="en-US" altLang="en-US" sz="2000"/>
              <a:t>All other routers to the same destination, that also meet the </a:t>
            </a:r>
            <a:r>
              <a:rPr lang="en-US" altLang="en-US" sz="2000" b="1">
                <a:solidFill>
                  <a:schemeClr val="accent2"/>
                </a:solidFill>
              </a:rPr>
              <a:t>feasible condition</a:t>
            </a:r>
            <a:r>
              <a:rPr lang="en-US" altLang="en-US" sz="2000"/>
              <a:t>, meaning they are also loop-free (later), become </a:t>
            </a:r>
            <a:r>
              <a:rPr lang="en-US" altLang="en-US" sz="2000" b="1">
                <a:solidFill>
                  <a:schemeClr val="accent2"/>
                </a:solidFill>
              </a:rPr>
              <a:t>feasible successors</a:t>
            </a:r>
            <a:r>
              <a:rPr lang="en-US" altLang="en-US" sz="2000"/>
              <a:t>, or back-up routes.</a:t>
            </a:r>
          </a:p>
          <a:p>
            <a:pPr eaLnBrk="1" hangingPunct="1">
              <a:lnSpc>
                <a:spcPct val="90000"/>
              </a:lnSpc>
            </a:pPr>
            <a:r>
              <a:rPr lang="en-US" altLang="en-US" sz="2000" b="1"/>
              <a:t>debug eigrp fsm</a:t>
            </a:r>
            <a:endParaRPr lang="en-US" altLang="en-US" sz="2000"/>
          </a:p>
        </p:txBody>
      </p:sp>
      <p:sp>
        <p:nvSpPr>
          <p:cNvPr id="146435" name="Rectangle 4"/>
          <p:cNvSpPr>
            <a:spLocks noGrp="1" noChangeArrowheads="1"/>
          </p:cNvSpPr>
          <p:nvPr>
            <p:ph type="title"/>
          </p:nvPr>
        </p:nvSpPr>
        <p:spPr/>
        <p:txBody>
          <a:bodyPr/>
          <a:lstStyle/>
          <a:p>
            <a:pPr eaLnBrk="1" hangingPunct="1"/>
            <a:r>
              <a:rPr lang="en-US" altLang="en-US"/>
              <a:t>DUAL FSM</a:t>
            </a:r>
          </a:p>
        </p:txBody>
      </p:sp>
    </p:spTree>
    <p:extLst>
      <p:ext uri="{BB962C8B-B14F-4D97-AF65-F5344CB8AC3E}">
        <p14:creationId xmlns:p14="http://schemas.microsoft.com/office/powerpoint/2010/main" val="141101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6226</Words>
  <Application>Microsoft Office PowerPoint</Application>
  <PresentationFormat>On-screen Show (4:3)</PresentationFormat>
  <Paragraphs>645</Paragraphs>
  <Slides>114</Slides>
  <Notes>27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114</vt:i4>
      </vt:variant>
    </vt:vector>
  </HeadingPairs>
  <TitlesOfParts>
    <vt:vector size="129" baseType="lpstr">
      <vt:lpstr>Arial</vt:lpstr>
      <vt:lpstr>Arial Unicode MS</vt:lpstr>
      <vt:lpstr>Baskerville Old Face</vt:lpstr>
      <vt:lpstr>Calibri</vt:lpstr>
      <vt:lpstr>Courier New</vt:lpstr>
      <vt:lpstr>Monotype Sorts</vt:lpstr>
      <vt:lpstr>Tahoma</vt:lpstr>
      <vt:lpstr>Times</vt:lpstr>
      <vt:lpstr>Times New Roman</vt:lpstr>
      <vt:lpstr>Verdana</vt:lpstr>
      <vt:lpstr>Wingdings</vt:lpstr>
      <vt:lpstr>Office Theme</vt:lpstr>
      <vt:lpstr>點陣圖影像</vt:lpstr>
      <vt:lpstr>Bitmap Image</vt:lpstr>
      <vt:lpstr>Visio.Drawing.6</vt:lpstr>
      <vt:lpstr>18CSS202J- COMPUTER COMMUNICATION</vt:lpstr>
      <vt:lpstr>UNIT –V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route operation </vt:lpstr>
      <vt:lpstr>PowerPoint Presentation</vt:lpstr>
      <vt:lpstr>Verifying static route configuration </vt:lpstr>
      <vt:lpstr>PowerPoint Presentation</vt:lpstr>
      <vt:lpstr>Dynamic Routing Table</vt:lpstr>
      <vt:lpstr>PowerPoint Presentation</vt:lpstr>
      <vt:lpstr>PowerPoint Presentation</vt:lpstr>
      <vt:lpstr>PowerPoint Presentation</vt:lpstr>
      <vt:lpstr>Distance vector routing</vt:lpstr>
      <vt:lpstr>PowerPoint Presentation</vt:lpstr>
      <vt:lpstr>PowerPoint Presentation</vt:lpstr>
      <vt:lpstr>PowerPoint Presentation</vt:lpstr>
      <vt:lpstr>PowerPoint Presentation</vt:lpstr>
      <vt:lpstr>LINK STATE ROUTING </vt:lpstr>
      <vt:lpstr>Concept of Link state routing</vt:lpstr>
      <vt:lpstr>Link state knowledge</vt:lpstr>
      <vt:lpstr>Dijkstra algorithm </vt:lpstr>
      <vt:lpstr>Example of formation of shortest path tree </vt:lpstr>
      <vt:lpstr>Routing table for node A </vt:lpstr>
      <vt:lpstr>Building Routing Tables</vt:lpstr>
      <vt:lpstr>PATH VECTOR ROUTING</vt:lpstr>
      <vt:lpstr>PowerPoint Presentation</vt:lpstr>
      <vt:lpstr>PowerPoint Presentation</vt:lpstr>
      <vt:lpstr>PowerPoint Presentation</vt:lpstr>
      <vt:lpstr>PowerPoint Presentation</vt:lpstr>
      <vt:lpstr>PowerPoint Presentation</vt:lpstr>
      <vt:lpstr>PowerPoint Presentation</vt:lpstr>
      <vt:lpstr>RIP</vt:lpstr>
      <vt:lpstr>RIP version 1 </vt:lpstr>
      <vt:lpstr>RIPv1 Operation </vt:lpstr>
      <vt:lpstr>PowerPoint Presentation</vt:lpstr>
      <vt:lpstr>RIP Timer</vt:lpstr>
      <vt:lpstr>PowerPoint Presentation</vt:lpstr>
      <vt:lpstr>RIP message format</vt:lpstr>
      <vt:lpstr>Request messages</vt:lpstr>
      <vt:lpstr>RIP message example</vt:lpstr>
      <vt:lpstr>Limitations</vt:lpstr>
      <vt:lpstr>RIP Configuring and Commands</vt:lpstr>
      <vt:lpstr>RIP version 2 </vt:lpstr>
      <vt:lpstr>RIP version 2 format</vt:lpstr>
      <vt:lpstr>PowerPoint Presentation</vt:lpstr>
      <vt:lpstr>Limitations</vt:lpstr>
      <vt:lpstr>OSPF </vt:lpstr>
      <vt:lpstr>Types of links</vt:lpstr>
      <vt:lpstr>PowerPoint Presentation</vt:lpstr>
      <vt:lpstr>Virtual link </vt:lpstr>
      <vt:lpstr>Example of an AS and its graphical representation in OSPF</vt:lpstr>
      <vt:lpstr>OSPF common header</vt:lpstr>
      <vt:lpstr>Types of OSPF packet</vt:lpstr>
      <vt:lpstr>PowerPoint Presentation</vt:lpstr>
      <vt:lpstr>PowerPoint Presentation</vt:lpstr>
      <vt:lpstr>PowerPoint Presentation</vt:lpstr>
      <vt:lpstr>Link state update packet </vt:lpstr>
      <vt:lpstr>LSA general header </vt:lpstr>
      <vt:lpstr>LSA General Header</vt:lpstr>
      <vt:lpstr>EIGRP</vt:lpstr>
      <vt:lpstr>IGRP                      EIGRP</vt:lpstr>
      <vt:lpstr>IGRP and EIGRP: A migration path</vt:lpstr>
      <vt:lpstr>Encapsulation</vt:lpstr>
      <vt:lpstr>EIGRP packet header</vt:lpstr>
      <vt:lpstr>Metric Calculation (Review)</vt:lpstr>
      <vt:lpstr>Features of EIGRP</vt:lpstr>
      <vt:lpstr>Hello packets</vt:lpstr>
      <vt:lpstr>Update packets</vt:lpstr>
      <vt:lpstr>Update packets</vt:lpstr>
      <vt:lpstr>Acknowledgement (ACK) packets</vt:lpstr>
      <vt:lpstr>Query packet</vt:lpstr>
      <vt:lpstr>Reply packet</vt:lpstr>
      <vt:lpstr>Summary of message types</vt:lpstr>
      <vt:lpstr>EIGRP Terminology </vt:lpstr>
      <vt:lpstr>PowerPoint Presentation</vt:lpstr>
      <vt:lpstr>Neighbor Table</vt:lpstr>
      <vt:lpstr>Neighbor Table</vt:lpstr>
      <vt:lpstr>Neighbor Table</vt:lpstr>
      <vt:lpstr>Topology Table</vt:lpstr>
      <vt:lpstr>Topology Table</vt:lpstr>
      <vt:lpstr>IP Routing Table</vt:lpstr>
      <vt:lpstr>IP Routing Table</vt:lpstr>
      <vt:lpstr>EIGRP Technologies</vt:lpstr>
      <vt:lpstr>Hello Intervals and Default Hold Times</vt:lpstr>
      <vt:lpstr>DUAL FSM</vt:lpstr>
      <vt:lpstr>FSM Example</vt:lpstr>
      <vt:lpstr>DUAL FSM</vt:lpstr>
      <vt:lpstr>What if the successor fails?</vt:lpstr>
      <vt:lpstr>PowerPoint Presentation</vt:lpstr>
      <vt:lpstr>PowerPoint Presentation</vt:lpstr>
      <vt:lpstr>PowerPoint Presentation</vt:lpstr>
      <vt:lpstr>PowerPoint Presentation</vt:lpstr>
      <vt:lpstr>BGP Sessions</vt:lpstr>
      <vt:lpstr>External and Internal BGP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VEENA S</cp:lastModifiedBy>
  <cp:revision>44</cp:revision>
  <dcterms:created xsi:type="dcterms:W3CDTF">2019-12-17T04:15:46Z</dcterms:created>
  <dcterms:modified xsi:type="dcterms:W3CDTF">2021-04-26T13:29:16Z</dcterms:modified>
</cp:coreProperties>
</file>