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7"/>
  </p:notesMasterIdLst>
  <p:sldIdLst>
    <p:sldId id="433" r:id="rId2"/>
    <p:sldId id="439" r:id="rId3"/>
    <p:sldId id="258" r:id="rId4"/>
    <p:sldId id="346" r:id="rId5"/>
    <p:sldId id="440" r:id="rId6"/>
    <p:sldId id="347" r:id="rId7"/>
    <p:sldId id="275" r:id="rId8"/>
    <p:sldId id="276" r:id="rId9"/>
    <p:sldId id="442" r:id="rId10"/>
    <p:sldId id="441" r:id="rId11"/>
    <p:sldId id="348" r:id="rId12"/>
    <p:sldId id="349" r:id="rId13"/>
    <p:sldId id="443" r:id="rId14"/>
    <p:sldId id="350" r:id="rId15"/>
    <p:sldId id="351" r:id="rId16"/>
    <p:sldId id="352" r:id="rId17"/>
    <p:sldId id="353" r:id="rId18"/>
    <p:sldId id="354" r:id="rId19"/>
    <p:sldId id="355" r:id="rId20"/>
    <p:sldId id="356" r:id="rId21"/>
    <p:sldId id="357" r:id="rId22"/>
    <p:sldId id="338" r:id="rId23"/>
    <p:sldId id="339" r:id="rId24"/>
    <p:sldId id="259" r:id="rId25"/>
    <p:sldId id="340" r:id="rId26"/>
    <p:sldId id="267" r:id="rId27"/>
    <p:sldId id="271" r:id="rId28"/>
    <p:sldId id="270" r:id="rId29"/>
    <p:sldId id="273" r:id="rId30"/>
    <p:sldId id="274" r:id="rId31"/>
    <p:sldId id="341" r:id="rId32"/>
    <p:sldId id="261" r:id="rId33"/>
    <p:sldId id="342" r:id="rId34"/>
    <p:sldId id="343" r:id="rId35"/>
    <p:sldId id="280" r:id="rId36"/>
    <p:sldId id="281" r:id="rId37"/>
    <p:sldId id="282" r:id="rId38"/>
    <p:sldId id="444" r:id="rId39"/>
    <p:sldId id="329" r:id="rId40"/>
    <p:sldId id="330" r:id="rId41"/>
    <p:sldId id="331" r:id="rId42"/>
    <p:sldId id="445" r:id="rId43"/>
    <p:sldId id="332" r:id="rId44"/>
    <p:sldId id="446" r:id="rId45"/>
    <p:sldId id="333" r:id="rId46"/>
    <p:sldId id="334" r:id="rId47"/>
    <p:sldId id="335" r:id="rId48"/>
    <p:sldId id="447" r:id="rId49"/>
    <p:sldId id="336" r:id="rId50"/>
    <p:sldId id="337" r:id="rId51"/>
    <p:sldId id="256" r:id="rId52"/>
    <p:sldId id="257" r:id="rId53"/>
    <p:sldId id="292" r:id="rId54"/>
    <p:sldId id="284" r:id="rId55"/>
    <p:sldId id="285" r:id="rId56"/>
    <p:sldId id="286" r:id="rId57"/>
    <p:sldId id="287" r:id="rId58"/>
    <p:sldId id="288" r:id="rId59"/>
    <p:sldId id="289" r:id="rId60"/>
    <p:sldId id="290" r:id="rId61"/>
    <p:sldId id="291" r:id="rId62"/>
    <p:sldId id="260" r:id="rId63"/>
    <p:sldId id="448" r:id="rId64"/>
    <p:sldId id="262" r:id="rId65"/>
    <p:sldId id="263" r:id="rId66"/>
    <p:sldId id="264" r:id="rId67"/>
    <p:sldId id="265" r:id="rId68"/>
    <p:sldId id="266" r:id="rId69"/>
    <p:sldId id="294" r:id="rId70"/>
    <p:sldId id="295" r:id="rId71"/>
    <p:sldId id="296" r:id="rId72"/>
    <p:sldId id="297" r:id="rId73"/>
    <p:sldId id="293" r:id="rId74"/>
    <p:sldId id="303" r:id="rId75"/>
    <p:sldId id="304" r:id="rId76"/>
    <p:sldId id="305" r:id="rId77"/>
    <p:sldId id="312" r:id="rId78"/>
    <p:sldId id="313" r:id="rId79"/>
    <p:sldId id="449" r:id="rId80"/>
    <p:sldId id="358" r:id="rId81"/>
    <p:sldId id="314" r:id="rId82"/>
    <p:sldId id="315" r:id="rId83"/>
    <p:sldId id="316" r:id="rId84"/>
    <p:sldId id="317" r:id="rId85"/>
    <p:sldId id="318" r:id="rId86"/>
    <p:sldId id="319" r:id="rId87"/>
    <p:sldId id="320" r:id="rId88"/>
    <p:sldId id="321" r:id="rId89"/>
    <p:sldId id="322" r:id="rId90"/>
    <p:sldId id="323" r:id="rId91"/>
    <p:sldId id="324" r:id="rId92"/>
    <p:sldId id="325" r:id="rId93"/>
    <p:sldId id="326" r:id="rId94"/>
    <p:sldId id="327" r:id="rId95"/>
    <p:sldId id="328"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AD983-5A74-4C54-BAE9-63B70ADD19B4}" type="datetimeFigureOut">
              <a:rPr lang="en-IN" smtClean="0"/>
              <a:t>14-10-2022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12774-F0B4-4F1C-9F82-C3A3BC569881}" type="slidenum">
              <a:rPr lang="en-IN" smtClean="0"/>
              <a:t>‹#›</a:t>
            </a:fld>
            <a:endParaRPr lang="en-IN"/>
          </a:p>
        </p:txBody>
      </p:sp>
    </p:spTree>
    <p:extLst>
      <p:ext uri="{BB962C8B-B14F-4D97-AF65-F5344CB8AC3E}">
        <p14:creationId xmlns:p14="http://schemas.microsoft.com/office/powerpoint/2010/main" val="192749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8945C9-1D2D-42E5-A72A-9146F70885FF}" type="datetime1">
              <a:rPr lang="en-IN" smtClean="0"/>
              <a:t>14-10-2022</a:t>
            </a:fld>
            <a:endParaRPr lang="en-IN"/>
          </a:p>
        </p:txBody>
      </p:sp>
      <p:sp>
        <p:nvSpPr>
          <p:cNvPr id="5" name="Footer Placeholder 4"/>
          <p:cNvSpPr>
            <a:spLocks noGrp="1"/>
          </p:cNvSpPr>
          <p:nvPr>
            <p:ph type="ftr" sz="quarter" idx="11"/>
          </p:nvPr>
        </p:nvSpPr>
        <p:spPr/>
        <p:txBody>
          <a:bodyPr/>
          <a:lstStyle/>
          <a:p>
            <a:r>
              <a:rPr lang="en-IN"/>
              <a:t>Unit IV – 18CSC302J – Computer Networks (2022-2023 ODD)</a:t>
            </a:r>
          </a:p>
        </p:txBody>
      </p:sp>
      <p:sp>
        <p:nvSpPr>
          <p:cNvPr id="6" name="Slide Number Placeholder 5"/>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71374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2509A99-D876-4A60-A900-0B09C6193E97}" type="datetime1">
              <a:rPr lang="en-IN" smtClean="0"/>
              <a:t>14-10-2022</a:t>
            </a:fld>
            <a:endParaRPr lang="en-IN"/>
          </a:p>
        </p:txBody>
      </p:sp>
      <p:sp>
        <p:nvSpPr>
          <p:cNvPr id="5" name="Footer Placeholder 4"/>
          <p:cNvSpPr>
            <a:spLocks noGrp="1"/>
          </p:cNvSpPr>
          <p:nvPr>
            <p:ph type="ftr" sz="quarter" idx="11"/>
          </p:nvPr>
        </p:nvSpPr>
        <p:spPr/>
        <p:txBody>
          <a:bodyPr/>
          <a:lstStyle/>
          <a:p>
            <a:r>
              <a:rPr lang="en-IN"/>
              <a:t>Unit IV – 18CSC302J – Computer Networks (2022-2023 ODD)</a:t>
            </a:r>
          </a:p>
        </p:txBody>
      </p:sp>
      <p:sp>
        <p:nvSpPr>
          <p:cNvPr id="6" name="Slide Number Placeholder 5"/>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640715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993C10-28A2-4193-95C3-2986E18B5241}" type="datetime1">
              <a:rPr lang="en-IN" smtClean="0"/>
              <a:t>14-10-2022</a:t>
            </a:fld>
            <a:endParaRPr lang="en-IN"/>
          </a:p>
        </p:txBody>
      </p:sp>
      <p:sp>
        <p:nvSpPr>
          <p:cNvPr id="5" name="Footer Placeholder 4"/>
          <p:cNvSpPr>
            <a:spLocks noGrp="1"/>
          </p:cNvSpPr>
          <p:nvPr>
            <p:ph type="ftr" sz="quarter" idx="11"/>
          </p:nvPr>
        </p:nvSpPr>
        <p:spPr/>
        <p:txBody>
          <a:bodyPr/>
          <a:lstStyle/>
          <a:p>
            <a:r>
              <a:rPr lang="en-IN"/>
              <a:t>Unit IV – 18CSC302J – Computer Networks (2022-2023 ODD)</a:t>
            </a:r>
          </a:p>
        </p:txBody>
      </p:sp>
      <p:sp>
        <p:nvSpPr>
          <p:cNvPr id="6" name="Slide Number Placeholder 5"/>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373831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3FA89C-A307-45BE-B5A2-7FCE214BD95F}" type="datetime1">
              <a:rPr lang="en-IN" smtClean="0"/>
              <a:t>14-10-2022</a:t>
            </a:fld>
            <a:endParaRPr lang="en-IN"/>
          </a:p>
        </p:txBody>
      </p:sp>
      <p:sp>
        <p:nvSpPr>
          <p:cNvPr id="5" name="Footer Placeholder 4"/>
          <p:cNvSpPr>
            <a:spLocks noGrp="1"/>
          </p:cNvSpPr>
          <p:nvPr>
            <p:ph type="ftr" sz="quarter" idx="11"/>
          </p:nvPr>
        </p:nvSpPr>
        <p:spPr/>
        <p:txBody>
          <a:bodyPr/>
          <a:lstStyle/>
          <a:p>
            <a:r>
              <a:rPr lang="en-IN"/>
              <a:t>Unit IV – 18CSC302J – Computer Networks (2022-2023 ODD)</a:t>
            </a:r>
          </a:p>
        </p:txBody>
      </p:sp>
      <p:sp>
        <p:nvSpPr>
          <p:cNvPr id="6" name="Slide Number Placeholder 5"/>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1573523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6362C5-6451-4851-BB1A-10009C43A030}" type="datetime1">
              <a:rPr lang="en-IN" smtClean="0"/>
              <a:t>14-10-2022</a:t>
            </a:fld>
            <a:endParaRPr lang="en-IN"/>
          </a:p>
        </p:txBody>
      </p:sp>
      <p:sp>
        <p:nvSpPr>
          <p:cNvPr id="5" name="Footer Placeholder 4"/>
          <p:cNvSpPr>
            <a:spLocks noGrp="1"/>
          </p:cNvSpPr>
          <p:nvPr>
            <p:ph type="ftr" sz="quarter" idx="11"/>
          </p:nvPr>
        </p:nvSpPr>
        <p:spPr/>
        <p:txBody>
          <a:bodyPr/>
          <a:lstStyle/>
          <a:p>
            <a:r>
              <a:rPr lang="en-IN"/>
              <a:t>Unit IV – 18CSC302J – Computer Networks (2022-2023 ODD)</a:t>
            </a:r>
          </a:p>
        </p:txBody>
      </p:sp>
      <p:sp>
        <p:nvSpPr>
          <p:cNvPr id="6" name="Slide Number Placeholder 5"/>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332016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50EE785-2EC0-412E-946C-8B80A46AE6B9}" type="datetime1">
              <a:rPr lang="en-IN" smtClean="0"/>
              <a:t>14-10-2022</a:t>
            </a:fld>
            <a:endParaRPr lang="en-IN"/>
          </a:p>
        </p:txBody>
      </p:sp>
      <p:sp>
        <p:nvSpPr>
          <p:cNvPr id="6" name="Footer Placeholder 5"/>
          <p:cNvSpPr>
            <a:spLocks noGrp="1"/>
          </p:cNvSpPr>
          <p:nvPr>
            <p:ph type="ftr" sz="quarter" idx="11"/>
          </p:nvPr>
        </p:nvSpPr>
        <p:spPr/>
        <p:txBody>
          <a:bodyPr/>
          <a:lstStyle/>
          <a:p>
            <a:r>
              <a:rPr lang="en-IN"/>
              <a:t>Unit IV – 18CSC302J – Computer Networks (2022-2023 ODD)</a:t>
            </a:r>
          </a:p>
        </p:txBody>
      </p:sp>
      <p:sp>
        <p:nvSpPr>
          <p:cNvPr id="7" name="Slide Number Placeholder 6"/>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9668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4438CC8-A0E9-4CA1-85F7-A7A66436189C}" type="datetime1">
              <a:rPr lang="en-IN" smtClean="0"/>
              <a:t>14-10-2022</a:t>
            </a:fld>
            <a:endParaRPr lang="en-IN"/>
          </a:p>
        </p:txBody>
      </p:sp>
      <p:sp>
        <p:nvSpPr>
          <p:cNvPr id="8" name="Footer Placeholder 7"/>
          <p:cNvSpPr>
            <a:spLocks noGrp="1"/>
          </p:cNvSpPr>
          <p:nvPr>
            <p:ph type="ftr" sz="quarter" idx="11"/>
          </p:nvPr>
        </p:nvSpPr>
        <p:spPr/>
        <p:txBody>
          <a:bodyPr/>
          <a:lstStyle/>
          <a:p>
            <a:r>
              <a:rPr lang="en-IN"/>
              <a:t>Unit IV – 18CSC302J – Computer Networks (2022-2023 ODD)</a:t>
            </a:r>
          </a:p>
        </p:txBody>
      </p:sp>
      <p:sp>
        <p:nvSpPr>
          <p:cNvPr id="9" name="Slide Number Placeholder 8"/>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0236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457ABA-7836-4EB3-80EF-141F26C92C69}" type="datetime1">
              <a:rPr lang="en-IN" smtClean="0"/>
              <a:t>14-10-2022</a:t>
            </a:fld>
            <a:endParaRPr lang="en-IN"/>
          </a:p>
        </p:txBody>
      </p:sp>
      <p:sp>
        <p:nvSpPr>
          <p:cNvPr id="4" name="Footer Placeholder 3"/>
          <p:cNvSpPr>
            <a:spLocks noGrp="1"/>
          </p:cNvSpPr>
          <p:nvPr>
            <p:ph type="ftr" sz="quarter" idx="11"/>
          </p:nvPr>
        </p:nvSpPr>
        <p:spPr/>
        <p:txBody>
          <a:bodyPr/>
          <a:lstStyle/>
          <a:p>
            <a:r>
              <a:rPr lang="en-IN"/>
              <a:t>Unit IV – 18CSC302J – Computer Networks (2022-2023 ODD)</a:t>
            </a:r>
          </a:p>
        </p:txBody>
      </p:sp>
      <p:sp>
        <p:nvSpPr>
          <p:cNvPr id="5" name="Slide Number Placeholder 4"/>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903175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962E7-1C7E-4C0F-A4CD-A21F620F0461}" type="datetime1">
              <a:rPr lang="en-IN" smtClean="0"/>
              <a:t>14-10-2022</a:t>
            </a:fld>
            <a:endParaRPr lang="en-IN"/>
          </a:p>
        </p:txBody>
      </p:sp>
      <p:sp>
        <p:nvSpPr>
          <p:cNvPr id="3" name="Footer Placeholder 2"/>
          <p:cNvSpPr>
            <a:spLocks noGrp="1"/>
          </p:cNvSpPr>
          <p:nvPr>
            <p:ph type="ftr" sz="quarter" idx="11"/>
          </p:nvPr>
        </p:nvSpPr>
        <p:spPr/>
        <p:txBody>
          <a:bodyPr/>
          <a:lstStyle/>
          <a:p>
            <a:r>
              <a:rPr lang="en-IN"/>
              <a:t>Unit IV – 18CSC302J – Computer Networks (2022-2023 ODD)</a:t>
            </a:r>
          </a:p>
        </p:txBody>
      </p:sp>
      <p:sp>
        <p:nvSpPr>
          <p:cNvPr id="4" name="Slide Number Placeholder 3"/>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1915738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3510CB-A665-4729-8ABA-43FF9F34D7CD}" type="datetime1">
              <a:rPr lang="en-IN" smtClean="0"/>
              <a:t>14-10-2022</a:t>
            </a:fld>
            <a:endParaRPr lang="en-IN"/>
          </a:p>
        </p:txBody>
      </p:sp>
      <p:sp>
        <p:nvSpPr>
          <p:cNvPr id="6" name="Footer Placeholder 5"/>
          <p:cNvSpPr>
            <a:spLocks noGrp="1"/>
          </p:cNvSpPr>
          <p:nvPr>
            <p:ph type="ftr" sz="quarter" idx="11"/>
          </p:nvPr>
        </p:nvSpPr>
        <p:spPr/>
        <p:txBody>
          <a:bodyPr/>
          <a:lstStyle/>
          <a:p>
            <a:r>
              <a:rPr lang="en-IN"/>
              <a:t>Unit IV – 18CSC302J – Computer Networks (2022-2023 ODD)</a:t>
            </a:r>
          </a:p>
        </p:txBody>
      </p:sp>
      <p:sp>
        <p:nvSpPr>
          <p:cNvPr id="7" name="Slide Number Placeholder 6"/>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348943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397EA8-C18D-47D0-ABF2-D298A9CD1E47}" type="datetime1">
              <a:rPr lang="en-IN" smtClean="0"/>
              <a:t>14-10-2022</a:t>
            </a:fld>
            <a:endParaRPr lang="en-IN"/>
          </a:p>
        </p:txBody>
      </p:sp>
      <p:sp>
        <p:nvSpPr>
          <p:cNvPr id="6" name="Footer Placeholder 5"/>
          <p:cNvSpPr>
            <a:spLocks noGrp="1"/>
          </p:cNvSpPr>
          <p:nvPr>
            <p:ph type="ftr" sz="quarter" idx="11"/>
          </p:nvPr>
        </p:nvSpPr>
        <p:spPr/>
        <p:txBody>
          <a:bodyPr/>
          <a:lstStyle/>
          <a:p>
            <a:r>
              <a:rPr lang="en-IN"/>
              <a:t>Unit IV – 18CSC302J – Computer Networks (2022-2023 ODD)</a:t>
            </a:r>
          </a:p>
        </p:txBody>
      </p:sp>
      <p:sp>
        <p:nvSpPr>
          <p:cNvPr id="7" name="Slide Number Placeholder 6"/>
          <p:cNvSpPr>
            <a:spLocks noGrp="1"/>
          </p:cNvSpPr>
          <p:nvPr>
            <p:ph type="sldNum" sz="quarter" idx="12"/>
          </p:nvPr>
        </p:nvSpPr>
        <p:spPr/>
        <p:txBody>
          <a:bodyPr/>
          <a:lstStyle/>
          <a:p>
            <a:fld id="{254D8BCB-5102-47FA-82A5-BD6750F85690}" type="slidenum">
              <a:rPr lang="en-IN" smtClean="0"/>
              <a:t>‹#›</a:t>
            </a:fld>
            <a:endParaRPr lang="en-IN"/>
          </a:p>
        </p:txBody>
      </p:sp>
    </p:spTree>
    <p:extLst>
      <p:ext uri="{BB962C8B-B14F-4D97-AF65-F5344CB8AC3E}">
        <p14:creationId xmlns:p14="http://schemas.microsoft.com/office/powerpoint/2010/main" val="271457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8DC8A-ECE7-4583-82B2-F11E1FAA75A1}" type="datetime1">
              <a:rPr lang="en-IN" smtClean="0"/>
              <a:t>14-10-2022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Unit IV – 18CSC302J – Computer Networks (2022-2023 ODD)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D8BCB-5102-47FA-82A5-BD6750F85690}" type="slidenum">
              <a:rPr lang="en-IN" smtClean="0"/>
              <a:t>‹#›</a:t>
            </a:fld>
            <a:endParaRPr lang="en-IN"/>
          </a:p>
        </p:txBody>
      </p:sp>
    </p:spTree>
    <p:extLst>
      <p:ext uri="{BB962C8B-B14F-4D97-AF65-F5344CB8AC3E}">
        <p14:creationId xmlns:p14="http://schemas.microsoft.com/office/powerpoint/2010/main" val="281263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553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10206111" y="121920"/>
            <a:ext cx="1828800" cy="640080"/>
          </a:xfrm>
          <a:prstGeom prst="rect">
            <a:avLst/>
          </a:prstGeom>
        </p:spPr>
      </p:pic>
      <p:sp>
        <p:nvSpPr>
          <p:cNvPr id="8" name="Rectangle 7"/>
          <p:cNvSpPr/>
          <p:nvPr/>
        </p:nvSpPr>
        <p:spPr>
          <a:xfrm>
            <a:off x="0" y="2475644"/>
            <a:ext cx="12192000" cy="1569660"/>
          </a:xfrm>
          <a:prstGeom prst="rect">
            <a:avLst/>
          </a:prstGeom>
        </p:spPr>
        <p:txBody>
          <a:bodyPr wrap="square">
            <a:spAutoFit/>
          </a:bodyPr>
          <a:lstStyle/>
          <a:p>
            <a:pPr lvl="0" algn="ctr" fontAlgn="base">
              <a:spcBef>
                <a:spcPct val="0"/>
              </a:spcBef>
              <a:spcAft>
                <a:spcPct val="0"/>
              </a:spcAft>
            </a:pPr>
            <a:r>
              <a:rPr lang="en-IN" sz="3200" b="1" dirty="0">
                <a:solidFill>
                  <a:srgbClr val="7030A0"/>
                </a:solidFill>
                <a:latin typeface="Cambria" panose="02040503050406030204" pitchFamily="18" charset="0"/>
                <a:ea typeface="Cambria" panose="02040503050406030204" pitchFamily="18" charset="0"/>
                <a:cs typeface="Arial" pitchFamily="34" charset="0"/>
              </a:rPr>
              <a:t>18CSC302J – Computer Networks</a:t>
            </a:r>
          </a:p>
          <a:p>
            <a:pPr lvl="0" algn="ctr" fontAlgn="base">
              <a:spcBef>
                <a:spcPct val="0"/>
              </a:spcBef>
              <a:spcAft>
                <a:spcPct val="0"/>
              </a:spcAft>
            </a:pPr>
            <a:endParaRPr lang="en-IN" sz="3200" b="1" dirty="0">
              <a:solidFill>
                <a:srgbClr val="7030A0"/>
              </a:solidFill>
              <a:latin typeface="Cambria" panose="02040503050406030204" pitchFamily="18" charset="0"/>
              <a:ea typeface="Cambria" panose="02040503050406030204" pitchFamily="18" charset="0"/>
              <a:cs typeface="Arial" pitchFamily="34" charset="0"/>
            </a:endParaRPr>
          </a:p>
          <a:p>
            <a:pPr lvl="0" algn="ctr" fontAlgn="base">
              <a:spcBef>
                <a:spcPct val="0"/>
              </a:spcBef>
              <a:spcAft>
                <a:spcPct val="0"/>
              </a:spcAft>
            </a:pPr>
            <a:r>
              <a:rPr lang="en-IN" sz="3200" b="1" dirty="0">
                <a:solidFill>
                  <a:srgbClr val="7030A0"/>
                </a:solidFill>
                <a:latin typeface="Cambria" panose="02040503050406030204" pitchFamily="18" charset="0"/>
                <a:ea typeface="Cambria" panose="02040503050406030204" pitchFamily="18" charset="0"/>
                <a:cs typeface="Arial" pitchFamily="34" charset="0"/>
              </a:rPr>
              <a:t>Unit IV</a:t>
            </a:r>
            <a:endParaRPr lang="en-US" sz="3200" b="1" dirty="0">
              <a:solidFill>
                <a:srgbClr val="7030A0"/>
              </a:solidFill>
              <a:latin typeface="Cambria" panose="02040503050406030204" pitchFamily="18" charset="0"/>
              <a:ea typeface="Cambria" panose="02040503050406030204" pitchFamily="18" charset="0"/>
              <a:cs typeface="Arial" pitchFamily="34" charset="0"/>
            </a:endParaRPr>
          </a:p>
        </p:txBody>
      </p:sp>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1</a:t>
            </a:fld>
            <a:endParaRPr lang="en-US"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DF8D15CB-EA3B-7E0F-414F-B4EB3EA05074}"/>
              </a:ext>
            </a:extLst>
          </p:cNvPr>
          <p:cNvSpPr>
            <a:spLocks noGrp="1"/>
          </p:cNvSpPr>
          <p:nvPr>
            <p:ph type="ftr" sz="quarter" idx="11"/>
          </p:nvPr>
        </p:nvSpPr>
        <p:spPr/>
        <p:txBody>
          <a:bodyPr/>
          <a:lstStyle/>
          <a:p>
            <a:r>
              <a:rPr lang="en-IN"/>
              <a:t>Unit IV – 18CSC302J – Computer Networks (2022-2023 ODD)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1">
            <a:extLst>
              <a:ext uri="{FF2B5EF4-FFF2-40B4-BE49-F238E27FC236}">
                <a16:creationId xmlns:a16="http://schemas.microsoft.com/office/drawing/2014/main" id="{9A39A3B9-0377-F135-285E-7C419788EEA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Parts of the IPv6 Address</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4" name="Picture 3" descr="pngfind.com-kingpin-png-4152286 (1).png">
            <a:extLst>
              <a:ext uri="{FF2B5EF4-FFF2-40B4-BE49-F238E27FC236}">
                <a16:creationId xmlns:a16="http://schemas.microsoft.com/office/drawing/2014/main" id="{C5FC8A2A-EC34-D7EA-8A89-5A40350EAEA3}"/>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6" name="Content Placeholder 2">
            <a:extLst>
              <a:ext uri="{FF2B5EF4-FFF2-40B4-BE49-F238E27FC236}">
                <a16:creationId xmlns:a16="http://schemas.microsoft.com/office/drawing/2014/main" id="{83C0928E-6614-1E9E-A21D-316AF539D54B}"/>
              </a:ext>
            </a:extLst>
          </p:cNvPr>
          <p:cNvSpPr>
            <a:spLocks noGrp="1"/>
          </p:cNvSpPr>
          <p:nvPr>
            <p:ph idx="1"/>
          </p:nvPr>
        </p:nvSpPr>
        <p:spPr>
          <a:xfrm>
            <a:off x="528903" y="911484"/>
            <a:ext cx="10909118" cy="5650490"/>
          </a:xfrm>
        </p:spPr>
        <p:txBody>
          <a:bodyPr>
            <a:normAutofit/>
          </a:bodyPr>
          <a:lstStyle/>
          <a:p>
            <a:pPr algn="just"/>
            <a:r>
              <a:rPr lang="en-US" sz="2400" dirty="0">
                <a:latin typeface="Times New Roman" panose="02020603050405020304" pitchFamily="18" charset="0"/>
                <a:cs typeface="Times New Roman" panose="02020603050405020304" pitchFamily="18" charset="0"/>
              </a:rPr>
              <a:t>2001:0db8:3c4d:0015:0000:0000:1a2f:1a2b</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example shows all 128 bits of an IPv6 address. The first 48 bits, 2001:0db8:3c4d, contain the site prefix, representing the public topology. The next 16 bits, 0015, contain the subnet ID, representing the private topology for the site. The lower order, rightmost 64 bits, 0000:0000:1a2f:1a2b, contain the interface ID.</a:t>
            </a:r>
          </a:p>
        </p:txBody>
      </p:sp>
      <p:sp>
        <p:nvSpPr>
          <p:cNvPr id="2" name="Footer Placeholder 1">
            <a:extLst>
              <a:ext uri="{FF2B5EF4-FFF2-40B4-BE49-F238E27FC236}">
                <a16:creationId xmlns:a16="http://schemas.microsoft.com/office/drawing/2014/main" id="{5606C77F-5154-24B4-0D48-D4BDC69EEE91}"/>
              </a:ext>
            </a:extLst>
          </p:cNvPr>
          <p:cNvSpPr>
            <a:spLocks noGrp="1"/>
          </p:cNvSpPr>
          <p:nvPr>
            <p:ph type="ftr" sz="quarter" idx="11"/>
          </p:nvPr>
        </p:nvSpPr>
        <p:spPr/>
        <p:txBody>
          <a:bodyPr/>
          <a:lstStyle/>
          <a:p>
            <a:r>
              <a:rPr lang="en-IN"/>
              <a:t>Unit IV – 18CSC302J – Computer Networks (2022-2023 ODD)</a:t>
            </a:r>
          </a:p>
        </p:txBody>
      </p:sp>
      <p:sp>
        <p:nvSpPr>
          <p:cNvPr id="5" name="Slide Number Placeholder 4">
            <a:extLst>
              <a:ext uri="{FF2B5EF4-FFF2-40B4-BE49-F238E27FC236}">
                <a16:creationId xmlns:a16="http://schemas.microsoft.com/office/drawing/2014/main" id="{949F9641-5F09-81FA-4EF5-DC5D110CFADF}"/>
              </a:ext>
            </a:extLst>
          </p:cNvPr>
          <p:cNvSpPr>
            <a:spLocks noGrp="1"/>
          </p:cNvSpPr>
          <p:nvPr>
            <p:ph type="sldNum" sz="quarter" idx="12"/>
          </p:nvPr>
        </p:nvSpPr>
        <p:spPr/>
        <p:txBody>
          <a:bodyPr/>
          <a:lstStyle/>
          <a:p>
            <a:fld id="{254D8BCB-5102-47FA-82A5-BD6750F85690}" type="slidenum">
              <a:rPr lang="en-IN" smtClean="0"/>
              <a:t>10</a:t>
            </a:fld>
            <a:endParaRPr lang="en-IN"/>
          </a:p>
        </p:txBody>
      </p:sp>
    </p:spTree>
    <p:extLst>
      <p:ext uri="{BB962C8B-B14F-4D97-AF65-F5344CB8AC3E}">
        <p14:creationId xmlns:p14="http://schemas.microsoft.com/office/powerpoint/2010/main" val="186490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005840"/>
            <a:ext cx="10713720" cy="5171123"/>
          </a:xfrm>
        </p:spPr>
        <p:txBody>
          <a:bodyPr>
            <a:normAutofit/>
          </a:bodyPr>
          <a:lstStyle/>
          <a:p>
            <a:pPr>
              <a:buNone/>
            </a:pPr>
            <a:r>
              <a:rPr lang="en-AU" sz="2400" b="1" dirty="0">
                <a:solidFill>
                  <a:srgbClr val="CC3300"/>
                </a:solidFill>
                <a:latin typeface="Times New Roman" panose="02020603050405020304" pitchFamily="18" charset="0"/>
                <a:cs typeface="Times New Roman" panose="02020603050405020304" pitchFamily="18" charset="0"/>
              </a:rPr>
              <a:t>           128.91.45.157.220.40.0.0.0.0.252.87.212.200.31.255</a:t>
            </a:r>
            <a:endParaRPr lang="en-US" sz="2400" dirty="0">
              <a:latin typeface="Times New Roman" panose="02020603050405020304" pitchFamily="18" charset="0"/>
              <a:cs typeface="Times New Roman" panose="02020603050405020304" pitchFamily="18" charset="0"/>
            </a:endParaRPr>
          </a:p>
        </p:txBody>
      </p:sp>
      <p:pic>
        <p:nvPicPr>
          <p:cNvPr id="4" name="Picture 4"/>
          <p:cNvPicPr>
            <a:picLocks noChangeAspect="1" noChangeArrowheads="1"/>
          </p:cNvPicPr>
          <p:nvPr/>
        </p:nvPicPr>
        <p:blipFill>
          <a:blip r:embed="rId2"/>
          <a:srcRect/>
          <a:stretch>
            <a:fillRect/>
          </a:stretch>
        </p:blipFill>
        <p:spPr>
          <a:xfrm>
            <a:off x="1002631" y="1523115"/>
            <a:ext cx="9441924" cy="4136571"/>
          </a:xfrm>
          <a:prstGeom prst="rect">
            <a:avLst/>
          </a:prstGeom>
        </p:spPr>
      </p:pic>
      <p:sp>
        <p:nvSpPr>
          <p:cNvPr id="9" name="Content Placeholder 11">
            <a:extLst>
              <a:ext uri="{FF2B5EF4-FFF2-40B4-BE49-F238E27FC236}">
                <a16:creationId xmlns:a16="http://schemas.microsoft.com/office/drawing/2014/main" id="{8CE07A52-17DE-9C66-BEA7-738708319160}"/>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IPv6 Address Notation: Example</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10" name="Picture 9" descr="pngfind.com-kingpin-png-4152286 (1).png">
            <a:extLst>
              <a:ext uri="{FF2B5EF4-FFF2-40B4-BE49-F238E27FC236}">
                <a16:creationId xmlns:a16="http://schemas.microsoft.com/office/drawing/2014/main" id="{85F3A948-2B31-83B2-ECB8-038A09FEE2DC}"/>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1B0909C7-EA73-F311-BC0A-FFBFC2FC25FF}"/>
              </a:ext>
            </a:extLst>
          </p:cNvPr>
          <p:cNvSpPr>
            <a:spLocks noGrp="1"/>
          </p:cNvSpPr>
          <p:nvPr>
            <p:ph type="ftr" sz="quarter" idx="11"/>
          </p:nvPr>
        </p:nvSpPr>
        <p:spPr/>
        <p:txBody>
          <a:bodyPr/>
          <a:lstStyle/>
          <a:p>
            <a:r>
              <a:rPr lang="en-IN"/>
              <a:t>Unit IV – 18CSC302J – Computer Networks (2022-2023 ODD)</a:t>
            </a:r>
          </a:p>
        </p:txBody>
      </p:sp>
      <p:sp>
        <p:nvSpPr>
          <p:cNvPr id="5" name="Slide Number Placeholder 4">
            <a:extLst>
              <a:ext uri="{FF2B5EF4-FFF2-40B4-BE49-F238E27FC236}">
                <a16:creationId xmlns:a16="http://schemas.microsoft.com/office/drawing/2014/main" id="{1057A7CC-C454-6BD6-DCE9-21378D5AFD43}"/>
              </a:ext>
            </a:extLst>
          </p:cNvPr>
          <p:cNvSpPr>
            <a:spLocks noGrp="1"/>
          </p:cNvSpPr>
          <p:nvPr>
            <p:ph type="sldNum" sz="quarter" idx="12"/>
          </p:nvPr>
        </p:nvSpPr>
        <p:spPr/>
        <p:txBody>
          <a:bodyPr/>
          <a:lstStyle/>
          <a:p>
            <a:fld id="{254D8BCB-5102-47FA-82A5-BD6750F85690}"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104" y="1064737"/>
            <a:ext cx="11174463" cy="5384189"/>
          </a:xfrm>
        </p:spPr>
        <p:txBody>
          <a:bodyPr>
            <a:noAutofit/>
          </a:bodyPr>
          <a:lstStyle/>
          <a:p>
            <a:pPr>
              <a:lnSpc>
                <a:spcPct val="80000"/>
              </a:lnSpc>
            </a:pPr>
            <a:r>
              <a:rPr lang="en-AU" sz="2400" dirty="0">
                <a:latin typeface="Times New Roman" panose="02020603050405020304" pitchFamily="18" charset="0"/>
                <a:cs typeface="Times New Roman" panose="02020603050405020304" pitchFamily="18" charset="0"/>
              </a:rPr>
              <a:t>Some types of addresses contain long sequences of zeros. </a:t>
            </a:r>
          </a:p>
          <a:p>
            <a:pPr>
              <a:lnSpc>
                <a:spcPct val="80000"/>
              </a:lnSpc>
            </a:pPr>
            <a:r>
              <a:rPr lang="en-AU" sz="2400" dirty="0">
                <a:latin typeface="Times New Roman" panose="02020603050405020304" pitchFamily="18" charset="0"/>
                <a:cs typeface="Times New Roman" panose="02020603050405020304" pitchFamily="18" charset="0"/>
              </a:rPr>
              <a:t>To further simplify the representation of IPv6 addresses, a contiguous sequence of 16-bit blocks set to 0 in the colon hexadecimal format can be compressed to </a:t>
            </a:r>
            <a:r>
              <a:rPr lang="en-AU" sz="2400" b="1" dirty="0">
                <a:solidFill>
                  <a:schemeClr val="accent2"/>
                </a:solidFill>
                <a:latin typeface="Times New Roman" panose="02020603050405020304" pitchFamily="18" charset="0"/>
                <a:cs typeface="Times New Roman" panose="02020603050405020304" pitchFamily="18" charset="0"/>
              </a:rPr>
              <a:t>“::”, known as </a:t>
            </a:r>
            <a:r>
              <a:rPr lang="en-AU" sz="2400" b="1" i="1" dirty="0">
                <a:solidFill>
                  <a:schemeClr val="accent2"/>
                </a:solidFill>
                <a:latin typeface="Times New Roman" panose="02020603050405020304" pitchFamily="18" charset="0"/>
                <a:cs typeface="Times New Roman" panose="02020603050405020304" pitchFamily="18" charset="0"/>
              </a:rPr>
              <a:t>double-colon</a:t>
            </a:r>
            <a:r>
              <a:rPr lang="en-AU" sz="2400" b="1" dirty="0">
                <a:solidFill>
                  <a:schemeClr val="accent2"/>
                </a:solidFill>
                <a:latin typeface="Times New Roman" panose="02020603050405020304" pitchFamily="18" charset="0"/>
                <a:cs typeface="Times New Roman" panose="02020603050405020304" pitchFamily="18" charset="0"/>
              </a:rPr>
              <a:t>.</a:t>
            </a:r>
            <a:r>
              <a:rPr lang="en-AU" sz="2400" dirty="0">
                <a:latin typeface="Times New Roman" panose="02020603050405020304" pitchFamily="18" charset="0"/>
                <a:cs typeface="Times New Roman" panose="02020603050405020304" pitchFamily="18" charset="0"/>
              </a:rPr>
              <a:t> </a:t>
            </a:r>
          </a:p>
          <a:p>
            <a:pPr>
              <a:lnSpc>
                <a:spcPct val="80000"/>
              </a:lnSpc>
            </a:pPr>
            <a:endParaRPr lang="en-AU"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Example:</a:t>
            </a:r>
          </a:p>
          <a:p>
            <a:pPr fontAlgn="base"/>
            <a:r>
              <a:rPr lang="en-US" sz="2400" dirty="0">
                <a:latin typeface="Times New Roman" panose="02020603050405020304" pitchFamily="18" charset="0"/>
                <a:cs typeface="Times New Roman" panose="02020603050405020304" pitchFamily="18" charset="0"/>
              </a:rPr>
              <a:t>Original format: 1234:1234:0000:0000:0000:0000:3456:3434</a:t>
            </a:r>
          </a:p>
          <a:p>
            <a:pPr fontAlgn="base"/>
            <a:r>
              <a:rPr lang="en-US" sz="2400" dirty="0">
                <a:latin typeface="Times New Roman" panose="02020603050405020304" pitchFamily="18" charset="0"/>
                <a:cs typeface="Times New Roman" panose="02020603050405020304" pitchFamily="18" charset="0"/>
              </a:rPr>
              <a:t>Using zero compression: 1234:1234::3456:3434</a:t>
            </a:r>
          </a:p>
          <a:p>
            <a:pPr fontAlgn="base"/>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Leading zeroes in any 16-bit field can be dropped, but each block you do this with must have at least one number remaining. If the block is all zeroes, you have to leave one zero. This is </a:t>
            </a:r>
            <a:r>
              <a:rPr lang="en-US" sz="2400" i="1" dirty="0">
                <a:latin typeface="Times New Roman" panose="02020603050405020304" pitchFamily="18" charset="0"/>
                <a:cs typeface="Times New Roman" panose="02020603050405020304" pitchFamily="18" charset="0"/>
              </a:rPr>
              <a:t>leading zero compression</a:t>
            </a:r>
            <a:r>
              <a:rPr lang="en-US" sz="2400" dirty="0">
                <a:latin typeface="Times New Roman" panose="02020603050405020304" pitchFamily="18" charset="0"/>
                <a:cs typeface="Times New Roman" panose="02020603050405020304" pitchFamily="18" charset="0"/>
              </a:rPr>
              <a:t>.</a:t>
            </a:r>
            <a:endParaRPr lang="en-AU" sz="2400" dirty="0">
              <a:latin typeface="Times New Roman" panose="02020603050405020304" pitchFamily="18" charset="0"/>
              <a:cs typeface="Times New Roman" panose="02020603050405020304" pitchFamily="18" charset="0"/>
            </a:endParaRPr>
          </a:p>
        </p:txBody>
      </p:sp>
      <p:sp>
        <p:nvSpPr>
          <p:cNvPr id="5" name="Content Placeholder 11">
            <a:extLst>
              <a:ext uri="{FF2B5EF4-FFF2-40B4-BE49-F238E27FC236}">
                <a16:creationId xmlns:a16="http://schemas.microsoft.com/office/drawing/2014/main" id="{483CD67C-C185-60A0-EFBA-9DFB8413006E}"/>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Rule 1- IPv6 Zero Suppression</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8" name="Picture 7" descr="pngfind.com-kingpin-png-4152286 (1).png">
            <a:extLst>
              <a:ext uri="{FF2B5EF4-FFF2-40B4-BE49-F238E27FC236}">
                <a16:creationId xmlns:a16="http://schemas.microsoft.com/office/drawing/2014/main" id="{D176D655-FF68-3B80-3444-1B83B9BD5A51}"/>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739637AA-2C8D-57FD-D0E8-355A6D123839}"/>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B47A97C5-69F3-5B1F-2931-F8DB4993DF70}"/>
              </a:ext>
            </a:extLst>
          </p:cNvPr>
          <p:cNvSpPr>
            <a:spLocks noGrp="1"/>
          </p:cNvSpPr>
          <p:nvPr>
            <p:ph type="sldNum" sz="quarter" idx="12"/>
          </p:nvPr>
        </p:nvSpPr>
        <p:spPr/>
        <p:txBody>
          <a:bodyPr/>
          <a:lstStyle/>
          <a:p>
            <a:fld id="{254D8BCB-5102-47FA-82A5-BD6750F85690}"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104" y="1064737"/>
            <a:ext cx="11174463" cy="5384189"/>
          </a:xfrm>
        </p:spPr>
        <p:txBody>
          <a:bodyPr>
            <a:noAutofit/>
          </a:bodyPr>
          <a:lstStyle/>
          <a:p>
            <a:pPr>
              <a:lnSpc>
                <a:spcPct val="80000"/>
              </a:lnSpc>
            </a:pPr>
            <a:r>
              <a:rPr lang="en-AU" sz="2200" dirty="0">
                <a:latin typeface="Times New Roman" panose="02020603050405020304" pitchFamily="18" charset="0"/>
                <a:cs typeface="Times New Roman" panose="02020603050405020304" pitchFamily="18" charset="0"/>
              </a:rPr>
              <a:t>For example: </a:t>
            </a:r>
          </a:p>
          <a:p>
            <a:pPr lvl="1">
              <a:lnSpc>
                <a:spcPct val="80000"/>
              </a:lnSpc>
            </a:pPr>
            <a:r>
              <a:rPr lang="en-AU" sz="2200" b="1" dirty="0">
                <a:latin typeface="Times New Roman" panose="02020603050405020304" pitchFamily="18" charset="0"/>
                <a:cs typeface="Times New Roman" panose="02020603050405020304" pitchFamily="18" charset="0"/>
              </a:rPr>
              <a:t>link-local address</a:t>
            </a:r>
            <a:r>
              <a:rPr lang="en-AU" sz="2200" dirty="0">
                <a:latin typeface="Times New Roman" panose="02020603050405020304" pitchFamily="18" charset="0"/>
                <a:cs typeface="Times New Roman" panose="02020603050405020304" pitchFamily="18" charset="0"/>
              </a:rPr>
              <a:t>  </a:t>
            </a:r>
          </a:p>
          <a:p>
            <a:pPr lvl="2">
              <a:lnSpc>
                <a:spcPct val="80000"/>
              </a:lnSpc>
            </a:pPr>
            <a:r>
              <a:rPr lang="en-AU" sz="2200" dirty="0">
                <a:latin typeface="Times New Roman" panose="02020603050405020304" pitchFamily="18" charset="0"/>
                <a:cs typeface="Times New Roman" panose="02020603050405020304" pitchFamily="18" charset="0"/>
              </a:rPr>
              <a:t>FE80:0:0:0:2AA:FF:FE9A:4CA2 </a:t>
            </a:r>
            <a:r>
              <a:rPr lang="en-AU" sz="2200" dirty="0">
                <a:latin typeface="Times New Roman" panose="02020603050405020304" pitchFamily="18" charset="0"/>
                <a:cs typeface="Times New Roman" panose="02020603050405020304" pitchFamily="18" charset="0"/>
                <a:sym typeface="Wingdings" panose="05000000000000000000" pitchFamily="2" charset="2"/>
              </a:rPr>
              <a:t> </a:t>
            </a:r>
            <a:r>
              <a:rPr lang="en-AU" sz="2200" dirty="0">
                <a:latin typeface="Times New Roman" panose="02020603050405020304" pitchFamily="18" charset="0"/>
                <a:cs typeface="Times New Roman" panose="02020603050405020304" pitchFamily="18" charset="0"/>
              </a:rPr>
              <a:t>FE80::2AA:FF:FE9A:4CA2. </a:t>
            </a:r>
          </a:p>
          <a:p>
            <a:pPr lvl="1">
              <a:lnSpc>
                <a:spcPct val="80000"/>
              </a:lnSpc>
            </a:pPr>
            <a:r>
              <a:rPr lang="en-AU" sz="2200" b="1" dirty="0">
                <a:latin typeface="Times New Roman" panose="02020603050405020304" pitchFamily="18" charset="0"/>
                <a:cs typeface="Times New Roman" panose="02020603050405020304" pitchFamily="18" charset="0"/>
              </a:rPr>
              <a:t>multicast address</a:t>
            </a:r>
            <a:r>
              <a:rPr lang="en-AU" sz="2200" dirty="0">
                <a:latin typeface="Times New Roman" panose="02020603050405020304" pitchFamily="18" charset="0"/>
                <a:cs typeface="Times New Roman" panose="02020603050405020304" pitchFamily="18" charset="0"/>
              </a:rPr>
              <a:t> </a:t>
            </a:r>
          </a:p>
          <a:p>
            <a:pPr lvl="2">
              <a:lnSpc>
                <a:spcPct val="80000"/>
              </a:lnSpc>
            </a:pPr>
            <a:r>
              <a:rPr lang="en-AU" sz="2200" dirty="0">
                <a:latin typeface="Times New Roman" panose="02020603050405020304" pitchFamily="18" charset="0"/>
                <a:cs typeface="Times New Roman" panose="02020603050405020304" pitchFamily="18" charset="0"/>
              </a:rPr>
              <a:t>FF02:0:0:0:0:0:0:2 </a:t>
            </a:r>
            <a:r>
              <a:rPr lang="en-AU" sz="2200" dirty="0">
                <a:latin typeface="Times New Roman" panose="02020603050405020304" pitchFamily="18" charset="0"/>
                <a:cs typeface="Times New Roman" panose="02020603050405020304" pitchFamily="18" charset="0"/>
                <a:sym typeface="Wingdings" panose="05000000000000000000" pitchFamily="2" charset="2"/>
              </a:rPr>
              <a:t> </a:t>
            </a:r>
            <a:r>
              <a:rPr lang="en-AU" sz="2200" dirty="0">
                <a:latin typeface="Times New Roman" panose="02020603050405020304" pitchFamily="18" charset="0"/>
                <a:cs typeface="Times New Roman" panose="02020603050405020304" pitchFamily="18" charset="0"/>
              </a:rPr>
              <a:t>FF02::2</a:t>
            </a:r>
          </a:p>
          <a:p>
            <a:pPr lvl="1">
              <a:lnSpc>
                <a:spcPct val="80000"/>
              </a:lnSpc>
            </a:pPr>
            <a:r>
              <a:rPr lang="en-AU" sz="2200" b="1" dirty="0">
                <a:latin typeface="Times New Roman" panose="02020603050405020304" pitchFamily="18" charset="0"/>
                <a:cs typeface="Times New Roman" panose="02020603050405020304" pitchFamily="18" charset="0"/>
              </a:rPr>
              <a:t>loopback address</a:t>
            </a:r>
          </a:p>
          <a:p>
            <a:pPr lvl="2">
              <a:lnSpc>
                <a:spcPct val="80000"/>
              </a:lnSpc>
            </a:pPr>
            <a:r>
              <a:rPr lang="en-AU" sz="2200" dirty="0">
                <a:latin typeface="Times New Roman" panose="02020603050405020304" pitchFamily="18" charset="0"/>
                <a:cs typeface="Times New Roman" panose="02020603050405020304" pitchFamily="18" charset="0"/>
              </a:rPr>
              <a:t>0:0:0:0:0:0:0:1 </a:t>
            </a:r>
            <a:r>
              <a:rPr lang="en-AU" sz="2200" dirty="0">
                <a:latin typeface="Times New Roman" panose="02020603050405020304" pitchFamily="18" charset="0"/>
                <a:cs typeface="Times New Roman" panose="02020603050405020304" pitchFamily="18" charset="0"/>
                <a:sym typeface="Wingdings" panose="05000000000000000000" pitchFamily="2" charset="2"/>
              </a:rPr>
              <a:t> </a:t>
            </a:r>
            <a:r>
              <a:rPr lang="en-AU" sz="2200" dirty="0">
                <a:latin typeface="Times New Roman" panose="02020603050405020304" pitchFamily="18" charset="0"/>
                <a:cs typeface="Times New Roman" panose="02020603050405020304" pitchFamily="18" charset="0"/>
              </a:rPr>
              <a:t>::1</a:t>
            </a:r>
          </a:p>
        </p:txBody>
      </p:sp>
      <p:sp>
        <p:nvSpPr>
          <p:cNvPr id="5" name="Content Placeholder 11">
            <a:extLst>
              <a:ext uri="{FF2B5EF4-FFF2-40B4-BE49-F238E27FC236}">
                <a16:creationId xmlns:a16="http://schemas.microsoft.com/office/drawing/2014/main" id="{483CD67C-C185-60A0-EFBA-9DFB8413006E}"/>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Rule 1- IPv6 Zero Suppression</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8" name="Picture 7" descr="pngfind.com-kingpin-png-4152286 (1).png">
            <a:extLst>
              <a:ext uri="{FF2B5EF4-FFF2-40B4-BE49-F238E27FC236}">
                <a16:creationId xmlns:a16="http://schemas.microsoft.com/office/drawing/2014/main" id="{D176D655-FF68-3B80-3444-1B83B9BD5A51}"/>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DBBEAEB5-AD83-CD58-85EE-0FA33732BCED}"/>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DE5140D1-2C32-8A2D-826C-A1FBED3F9589}"/>
              </a:ext>
            </a:extLst>
          </p:cNvPr>
          <p:cNvSpPr>
            <a:spLocks noGrp="1"/>
          </p:cNvSpPr>
          <p:nvPr>
            <p:ph type="sldNum" sz="quarter" idx="12"/>
          </p:nvPr>
        </p:nvSpPr>
        <p:spPr/>
        <p:txBody>
          <a:bodyPr/>
          <a:lstStyle/>
          <a:p>
            <a:fld id="{254D8BCB-5102-47FA-82A5-BD6750F85690}" type="slidenum">
              <a:rPr lang="en-IN" smtClean="0"/>
              <a:t>13</a:t>
            </a:fld>
            <a:endParaRPr lang="en-IN"/>
          </a:p>
        </p:txBody>
      </p:sp>
    </p:spTree>
    <p:extLst>
      <p:ext uri="{BB962C8B-B14F-4D97-AF65-F5344CB8AC3E}">
        <p14:creationId xmlns:p14="http://schemas.microsoft.com/office/powerpoint/2010/main" val="138210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791" y="985214"/>
            <a:ext cx="11464367" cy="5367459"/>
          </a:xfrm>
        </p:spPr>
        <p:txBody>
          <a:bodyPr>
            <a:noAutofit/>
          </a:bodyPr>
          <a:lstStyle/>
          <a:p>
            <a:r>
              <a:rPr lang="en-AU" sz="2000" dirty="0">
                <a:latin typeface="Times New Roman" panose="02020603050405020304" pitchFamily="18" charset="0"/>
                <a:cs typeface="Times New Roman" panose="02020603050405020304" pitchFamily="18" charset="0"/>
              </a:rPr>
              <a:t>Zero compression can only be used to compress a single contiguous series of 16-bit blocks expressed in colon hexadecimal notation. </a:t>
            </a:r>
          </a:p>
          <a:p>
            <a:r>
              <a:rPr lang="en-AU" sz="2000" dirty="0">
                <a:latin typeface="Times New Roman" panose="02020603050405020304" pitchFamily="18" charset="0"/>
                <a:cs typeface="Times New Roman" panose="02020603050405020304" pitchFamily="18" charset="0"/>
              </a:rPr>
              <a:t>You cannot use zero compression to include part of a 16-bit block. </a:t>
            </a:r>
          </a:p>
          <a:p>
            <a:pPr fontAlgn="base"/>
            <a:r>
              <a:rPr lang="en-US" sz="2000" dirty="0">
                <a:latin typeface="Times New Roman" panose="02020603050405020304" pitchFamily="18" charset="0"/>
                <a:cs typeface="Times New Roman" panose="02020603050405020304" pitchFamily="18" charset="0"/>
              </a:rPr>
              <a:t>Example:</a:t>
            </a:r>
          </a:p>
          <a:p>
            <a:pPr lvl="1" fontAlgn="base">
              <a:buNone/>
            </a:pPr>
            <a:r>
              <a:rPr lang="en-US" sz="2000" dirty="0">
                <a:latin typeface="Times New Roman" panose="02020603050405020304" pitchFamily="18" charset="0"/>
                <a:cs typeface="Times New Roman" panose="02020603050405020304" pitchFamily="18" charset="0"/>
              </a:rPr>
              <a:t>Original format:</a:t>
            </a:r>
          </a:p>
          <a:p>
            <a:pPr lvl="1" fontAlgn="base">
              <a:buNone/>
            </a:pPr>
            <a:r>
              <a:rPr lang="en-US" sz="2000" dirty="0">
                <a:latin typeface="Times New Roman" panose="02020603050405020304" pitchFamily="18" charset="0"/>
                <a:cs typeface="Times New Roman" panose="02020603050405020304" pitchFamily="18" charset="0"/>
              </a:rPr>
              <a:t>1234:0000:1234:0000:1234:0000:0123:1234</a:t>
            </a:r>
          </a:p>
          <a:p>
            <a:pPr lvl="1" fontAlgn="base">
              <a:buNone/>
            </a:pPr>
            <a:r>
              <a:rPr lang="en-US" sz="2000" dirty="0">
                <a:latin typeface="Times New Roman" panose="02020603050405020304" pitchFamily="18" charset="0"/>
                <a:cs typeface="Times New Roman" panose="02020603050405020304" pitchFamily="18" charset="0"/>
              </a:rPr>
              <a:t>With leading zero compression:</a:t>
            </a:r>
          </a:p>
          <a:p>
            <a:pPr lvl="1" fontAlgn="base">
              <a:buNone/>
            </a:pPr>
            <a:r>
              <a:rPr lang="en-US" sz="2000" dirty="0">
                <a:latin typeface="Times New Roman" panose="02020603050405020304" pitchFamily="18" charset="0"/>
                <a:cs typeface="Times New Roman" panose="02020603050405020304" pitchFamily="18" charset="0"/>
              </a:rPr>
              <a:t>1234:0:1234:0:1234:0:123:1234</a:t>
            </a:r>
          </a:p>
          <a:p>
            <a:pPr lvl="1" fontAlgn="base">
              <a:buNone/>
            </a:pPr>
            <a:r>
              <a:rPr lang="en-US" sz="2000" dirty="0">
                <a:latin typeface="Times New Roman" panose="02020603050405020304" pitchFamily="18" charset="0"/>
                <a:cs typeface="Times New Roman" panose="02020603050405020304" pitchFamily="18" charset="0"/>
              </a:rPr>
              <a:t>Recap..</a:t>
            </a:r>
          </a:p>
          <a:p>
            <a:pPr lvl="1" fontAlgn="base">
              <a:buNone/>
            </a:pPr>
            <a:r>
              <a:rPr lang="en-US" sz="2000" dirty="0">
                <a:latin typeface="Times New Roman" panose="02020603050405020304" pitchFamily="18" charset="0"/>
                <a:cs typeface="Times New Roman" panose="02020603050405020304" pitchFamily="18" charset="0"/>
              </a:rPr>
              <a:t>Zero compression: Allowed only once per address.</a:t>
            </a:r>
          </a:p>
          <a:p>
            <a:pPr lvl="1" fontAlgn="base">
              <a:buNone/>
            </a:pPr>
            <a:r>
              <a:rPr lang="en-US" sz="2000" dirty="0">
                <a:latin typeface="Times New Roman" panose="02020603050405020304" pitchFamily="18" charset="0"/>
                <a:cs typeface="Times New Roman" panose="02020603050405020304" pitchFamily="18" charset="0"/>
              </a:rPr>
              <a:t>Leading zero compression: Perform as often as you like in an address.</a:t>
            </a:r>
            <a:endParaRPr lang="en-AU" sz="20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For example, </a:t>
            </a:r>
          </a:p>
          <a:p>
            <a:pPr lvl="1">
              <a:buNone/>
            </a:pPr>
            <a:r>
              <a:rPr lang="en-AU" sz="2000" dirty="0">
                <a:latin typeface="Times New Roman" panose="02020603050405020304" pitchFamily="18" charset="0"/>
                <a:cs typeface="Times New Roman" panose="02020603050405020304" pitchFamily="18" charset="0"/>
              </a:rPr>
              <a:t>cannot express FF02:30:0:0:0:0:0:5 as FF02:3::5 </a:t>
            </a:r>
          </a:p>
          <a:p>
            <a:pPr lvl="1">
              <a:buNone/>
            </a:pPr>
            <a:r>
              <a:rPr lang="en-AU" sz="2000" dirty="0">
                <a:latin typeface="Times New Roman" panose="02020603050405020304" pitchFamily="18" charset="0"/>
                <a:cs typeface="Times New Roman" panose="02020603050405020304" pitchFamily="18" charset="0"/>
              </a:rPr>
              <a:t>correct representation = FF02:30::5</a:t>
            </a:r>
          </a:p>
          <a:p>
            <a:pPr lvl="1">
              <a:buNone/>
            </a:pPr>
            <a:r>
              <a:rPr lang="en-AU" sz="2000" dirty="0">
                <a:latin typeface="Times New Roman" panose="02020603050405020304" pitchFamily="18" charset="0"/>
                <a:cs typeface="Times New Roman" panose="02020603050405020304" pitchFamily="18" charset="0"/>
              </a:rPr>
              <a:t>Leading zeroes in every group can be omitted. </a:t>
            </a:r>
          </a:p>
          <a:p>
            <a:pPr lvl="1">
              <a:buNone/>
            </a:pPr>
            <a:r>
              <a:rPr lang="en-AU" sz="2000" b="1" dirty="0">
                <a:solidFill>
                  <a:srgbClr val="CC3300"/>
                </a:solidFill>
                <a:latin typeface="Times New Roman" panose="02020603050405020304" pitchFamily="18" charset="0"/>
                <a:cs typeface="Times New Roman" panose="02020603050405020304" pitchFamily="18" charset="0"/>
              </a:rPr>
              <a:t>2001:718:1c01:16:20d:56ff:fe77:52a3</a:t>
            </a:r>
          </a:p>
        </p:txBody>
      </p:sp>
      <p:sp>
        <p:nvSpPr>
          <p:cNvPr id="5" name="Content Placeholder 11">
            <a:extLst>
              <a:ext uri="{FF2B5EF4-FFF2-40B4-BE49-F238E27FC236}">
                <a16:creationId xmlns:a16="http://schemas.microsoft.com/office/drawing/2014/main" id="{F2A1150C-743C-4DF0-345E-CA0F8396B096}"/>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Rule 1- IPv6 Zero Suppression</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a16="http://schemas.microsoft.com/office/drawing/2014/main" id="{BBCC62F6-F20C-A9DE-859D-C4A0CDD92F12}"/>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1AF0C2E-5F57-6B96-E21E-5348946C1FDA}"/>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56E62577-94BA-D373-643A-32E81EB3C267}"/>
              </a:ext>
            </a:extLst>
          </p:cNvPr>
          <p:cNvSpPr>
            <a:spLocks noGrp="1"/>
          </p:cNvSpPr>
          <p:nvPr>
            <p:ph type="sldNum" sz="quarter" idx="12"/>
          </p:nvPr>
        </p:nvSpPr>
        <p:spPr/>
        <p:txBody>
          <a:bodyPr/>
          <a:lstStyle/>
          <a:p>
            <a:fld id="{254D8BCB-5102-47FA-82A5-BD6750F85690}"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1" y="1058975"/>
            <a:ext cx="11121075" cy="5438078"/>
          </a:xfrm>
        </p:spPr>
        <p:txBody>
          <a:bodyPr>
            <a:normAutofit/>
          </a:bodyPr>
          <a:lstStyle/>
          <a:p>
            <a:pPr marL="400050" indent="-400050">
              <a:lnSpc>
                <a:spcPct val="80000"/>
              </a:lnSpc>
            </a:pPr>
            <a:r>
              <a:rPr lang="en-AU" sz="2400" b="1" dirty="0">
                <a:latin typeface="Times New Roman" panose="02020603050405020304" pitchFamily="18" charset="0"/>
                <a:cs typeface="Times New Roman" panose="02020603050405020304" pitchFamily="18" charset="0"/>
              </a:rPr>
              <a:t>To determine the number of 0 bits represented by the “::”</a:t>
            </a:r>
          </a:p>
          <a:p>
            <a:pPr marL="725805" lvl="1" indent="-381000">
              <a:lnSpc>
                <a:spcPct val="80000"/>
              </a:lnSpc>
              <a:buFont typeface="Wingdings" panose="05000000000000000000" pitchFamily="2" charset="2"/>
              <a:buAutoNum type="arabicPeriod"/>
            </a:pPr>
            <a:r>
              <a:rPr lang="en-AU" dirty="0">
                <a:latin typeface="Times New Roman" panose="02020603050405020304" pitchFamily="18" charset="0"/>
                <a:cs typeface="Times New Roman" panose="02020603050405020304" pitchFamily="18" charset="0"/>
              </a:rPr>
              <a:t>count the number of blocks in the compressed address</a:t>
            </a:r>
          </a:p>
          <a:p>
            <a:pPr marL="725805" lvl="1" indent="-381000">
              <a:lnSpc>
                <a:spcPct val="80000"/>
              </a:lnSpc>
              <a:buFont typeface="Wingdings" panose="05000000000000000000" pitchFamily="2" charset="2"/>
              <a:buAutoNum type="arabicPeriod"/>
            </a:pPr>
            <a:r>
              <a:rPr lang="en-AU" dirty="0">
                <a:latin typeface="Times New Roman" panose="02020603050405020304" pitchFamily="18" charset="0"/>
                <a:cs typeface="Times New Roman" panose="02020603050405020304" pitchFamily="18" charset="0"/>
              </a:rPr>
              <a:t>(-) subtract this number from 8</a:t>
            </a:r>
          </a:p>
          <a:p>
            <a:pPr marL="725805" lvl="1" indent="-381000">
              <a:lnSpc>
                <a:spcPct val="80000"/>
              </a:lnSpc>
              <a:buFont typeface="Wingdings" panose="05000000000000000000" pitchFamily="2" charset="2"/>
              <a:buAutoNum type="arabicPeriod"/>
            </a:pPr>
            <a:r>
              <a:rPr lang="en-AU" dirty="0">
                <a:latin typeface="Times New Roman" panose="02020603050405020304" pitchFamily="18" charset="0"/>
                <a:cs typeface="Times New Roman" panose="02020603050405020304" pitchFamily="18" charset="0"/>
              </a:rPr>
              <a:t>(*) multiply the result by 16. </a:t>
            </a:r>
          </a:p>
          <a:p>
            <a:pPr marL="400050" indent="-400050">
              <a:lnSpc>
                <a:spcPct val="80000"/>
              </a:lnSpc>
            </a:pPr>
            <a:endParaRPr lang="en-AU" sz="2400" dirty="0">
              <a:latin typeface="Times New Roman" panose="02020603050405020304" pitchFamily="18" charset="0"/>
              <a:cs typeface="Times New Roman" panose="02020603050405020304" pitchFamily="18" charset="0"/>
            </a:endParaRPr>
          </a:p>
          <a:p>
            <a:pPr marL="400050" indent="-400050">
              <a:lnSpc>
                <a:spcPct val="80000"/>
              </a:lnSpc>
            </a:pPr>
            <a:r>
              <a:rPr lang="en-AU" sz="2400" b="1" dirty="0">
                <a:latin typeface="Times New Roman" panose="02020603050405020304" pitchFamily="18" charset="0"/>
                <a:cs typeface="Times New Roman" panose="02020603050405020304" pitchFamily="18" charset="0"/>
              </a:rPr>
              <a:t>For example</a:t>
            </a:r>
          </a:p>
          <a:p>
            <a:pPr marL="725805" lvl="1" indent="-381000">
              <a:lnSpc>
                <a:spcPct val="80000"/>
              </a:lnSpc>
              <a:buFont typeface="Wingdings" panose="05000000000000000000" pitchFamily="2" charset="2"/>
              <a:buAutoNum type="arabicPeriod"/>
            </a:pPr>
            <a:r>
              <a:rPr lang="en-AU" dirty="0">
                <a:latin typeface="Times New Roman" panose="02020603050405020304" pitchFamily="18" charset="0"/>
                <a:cs typeface="Times New Roman" panose="02020603050405020304" pitchFamily="18" charset="0"/>
              </a:rPr>
              <a:t>FF02::2</a:t>
            </a:r>
          </a:p>
          <a:p>
            <a:pPr marL="725805" lvl="1" indent="-381000">
              <a:lnSpc>
                <a:spcPct val="80000"/>
              </a:lnSpc>
              <a:buFont typeface="Wingdings" panose="05000000000000000000" pitchFamily="2" charset="2"/>
              <a:buAutoNum type="arabicPeriod"/>
            </a:pPr>
            <a:r>
              <a:rPr lang="en-AU" dirty="0">
                <a:latin typeface="Times New Roman" panose="02020603050405020304" pitchFamily="18" charset="0"/>
                <a:cs typeface="Times New Roman" panose="02020603050405020304" pitchFamily="18" charset="0"/>
              </a:rPr>
              <a:t>two blocks - “FF02” block and “2” block. </a:t>
            </a:r>
          </a:p>
          <a:p>
            <a:pPr marL="725805" lvl="1" indent="-381000">
              <a:lnSpc>
                <a:spcPct val="80000"/>
              </a:lnSpc>
              <a:buFont typeface="Wingdings" panose="05000000000000000000" pitchFamily="2" charset="2"/>
              <a:buAutoNum type="arabicPeriod"/>
            </a:pPr>
            <a:r>
              <a:rPr lang="en-AU" dirty="0">
                <a:latin typeface="Times New Roman" panose="02020603050405020304" pitchFamily="18" charset="0"/>
                <a:cs typeface="Times New Roman" panose="02020603050405020304" pitchFamily="18" charset="0"/>
              </a:rPr>
              <a:t>The number of bits expressed by the “::” is 96 (96 = (8 – 2)</a:t>
            </a:r>
            <a:r>
              <a:rPr lang="en-AU" dirty="0">
                <a:latin typeface="Times New Roman" panose="02020603050405020304" pitchFamily="18" charset="0"/>
                <a:cs typeface="Times New Roman" panose="02020603050405020304" pitchFamily="18" charset="0"/>
                <a:sym typeface="Symbol" panose="05050102010706020507" pitchFamily="18" charset="2"/>
              </a:rPr>
              <a:t></a:t>
            </a:r>
            <a:r>
              <a:rPr lang="en-AU" dirty="0">
                <a:latin typeface="Times New Roman" panose="02020603050405020304" pitchFamily="18" charset="0"/>
                <a:cs typeface="Times New Roman" panose="02020603050405020304" pitchFamily="18" charset="0"/>
              </a:rPr>
              <a:t>16).</a:t>
            </a:r>
          </a:p>
          <a:p>
            <a:pPr marL="400050" indent="-400050">
              <a:lnSpc>
                <a:spcPct val="80000"/>
              </a:lnSpc>
            </a:pPr>
            <a:endParaRPr lang="en-AU" sz="2400" dirty="0">
              <a:latin typeface="Times New Roman" panose="02020603050405020304" pitchFamily="18" charset="0"/>
              <a:cs typeface="Times New Roman" panose="02020603050405020304" pitchFamily="18" charset="0"/>
            </a:endParaRPr>
          </a:p>
          <a:p>
            <a:pPr marL="400050" indent="-400050">
              <a:lnSpc>
                <a:spcPct val="80000"/>
              </a:lnSpc>
            </a:pPr>
            <a:r>
              <a:rPr lang="en-AU" sz="2400" b="1" dirty="0">
                <a:latin typeface="Times New Roman" panose="02020603050405020304" pitchFamily="18" charset="0"/>
                <a:cs typeface="Times New Roman" panose="02020603050405020304" pitchFamily="18" charset="0"/>
              </a:rPr>
              <a:t>Zero compression can only be used once in a given address.</a:t>
            </a:r>
          </a:p>
          <a:p>
            <a:pPr marL="725805" lvl="1" indent="-381000">
              <a:lnSpc>
                <a:spcPct val="80000"/>
              </a:lnSpc>
            </a:pPr>
            <a:r>
              <a:rPr lang="en-AU" dirty="0">
                <a:latin typeface="Times New Roman" panose="02020603050405020304" pitchFamily="18" charset="0"/>
                <a:cs typeface="Times New Roman" panose="02020603050405020304" pitchFamily="18" charset="0"/>
              </a:rPr>
              <a:t>Otherwise, you could not determine the number of 0 bits represented by each instance of “::”.</a:t>
            </a:r>
            <a:endParaRPr lang="en-US" dirty="0">
              <a:latin typeface="Times New Roman" panose="020206030504050203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E2DE04AF-9FFE-21E3-9D5A-4D33BEB4E6E7}"/>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Rule 1- IPv6 Zero Suppression</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8" name="Picture 7" descr="pngfind.com-kingpin-png-4152286 (1).png">
            <a:extLst>
              <a:ext uri="{FF2B5EF4-FFF2-40B4-BE49-F238E27FC236}">
                <a16:creationId xmlns:a16="http://schemas.microsoft.com/office/drawing/2014/main" id="{F2BCFDCE-90C8-BA26-B47E-C66542721C4B}"/>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C564014-FCB8-77F4-63A1-6F0F8C94A426}"/>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93C299CD-4D56-0220-F41B-97CA11099943}"/>
              </a:ext>
            </a:extLst>
          </p:cNvPr>
          <p:cNvSpPr>
            <a:spLocks noGrp="1"/>
          </p:cNvSpPr>
          <p:nvPr>
            <p:ph type="sldNum" sz="quarter" idx="12"/>
          </p:nvPr>
        </p:nvSpPr>
        <p:spPr/>
        <p:txBody>
          <a:bodyPr/>
          <a:lstStyle/>
          <a:p>
            <a:fld id="{254D8BCB-5102-47FA-82A5-BD6750F85690}"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021" y="1023519"/>
            <a:ext cx="11289631" cy="5232901"/>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Show the unabbreviated colon hex notation for the following IPv6 addresses:</a:t>
            </a:r>
          </a:p>
          <a:p>
            <a:pPr algn="just"/>
            <a:endParaRPr lang="en-US" sz="2400" dirty="0">
              <a:latin typeface="Times New Roman" panose="02020603050405020304" pitchFamily="18" charset="0"/>
              <a:cs typeface="Times New Roman" panose="02020603050405020304" pitchFamily="18" charset="0"/>
            </a:endParaRPr>
          </a:p>
          <a:p>
            <a:pPr lvl="1" algn="just">
              <a:buNone/>
            </a:pPr>
            <a:r>
              <a:rPr lang="en-US" dirty="0">
                <a:solidFill>
                  <a:schemeClr val="hlink"/>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An address with 64 0s followed by 64 1s.</a:t>
            </a:r>
          </a:p>
          <a:p>
            <a:pPr lvl="1" algn="just">
              <a:buNone/>
            </a:pPr>
            <a:r>
              <a:rPr lang="en-US" dirty="0">
                <a:solidFill>
                  <a:schemeClr val="hlink"/>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An address with 128 0s.</a:t>
            </a:r>
          </a:p>
          <a:p>
            <a:pPr lvl="1" algn="just">
              <a:buNone/>
            </a:pPr>
            <a:r>
              <a:rPr lang="en-US" dirty="0">
                <a:solidFill>
                  <a:schemeClr val="hlink"/>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An address with 128 1s.</a:t>
            </a:r>
          </a:p>
          <a:p>
            <a:pPr lvl="1" algn="just">
              <a:buNone/>
            </a:pPr>
            <a:r>
              <a:rPr lang="en-US" dirty="0">
                <a:solidFill>
                  <a:schemeClr val="hlink"/>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An address with 128 alternative 1s and 0s.</a:t>
            </a:r>
          </a:p>
          <a:p>
            <a:pPr algn="just"/>
            <a:endParaRPr lang="en-US" sz="2400" dirty="0">
              <a:latin typeface="Times New Roman" panose="02020603050405020304" pitchFamily="18" charset="0"/>
              <a:cs typeface="Times New Roman" panose="02020603050405020304" pitchFamily="18" charset="0"/>
            </a:endParaRPr>
          </a:p>
          <a:p>
            <a:pPr algn="just">
              <a:buNone/>
            </a:pPr>
            <a:r>
              <a:rPr lang="en-US" sz="2400" i="1" dirty="0">
                <a:solidFill>
                  <a:schemeClr val="hlink"/>
                </a:solidFill>
                <a:latin typeface="Times New Roman" panose="02020603050405020304" pitchFamily="18" charset="0"/>
                <a:cs typeface="Times New Roman" panose="02020603050405020304" pitchFamily="18" charset="0"/>
              </a:rPr>
              <a:t>Solution</a:t>
            </a:r>
          </a:p>
          <a:p>
            <a:pPr lvl="1" algn="just">
              <a:buNone/>
            </a:pPr>
            <a:r>
              <a:rPr lang="en-US" dirty="0">
                <a:solidFill>
                  <a:schemeClr val="hlink"/>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0000:0000:0000:0000:FFFF:FFFF:FFFF:FFFF</a:t>
            </a:r>
          </a:p>
          <a:p>
            <a:pPr lvl="1" algn="just">
              <a:buNone/>
            </a:pPr>
            <a:r>
              <a:rPr lang="en-US" dirty="0">
                <a:solidFill>
                  <a:schemeClr val="hlink"/>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0000:0000:0000:0000:0000:0000:0000:0000</a:t>
            </a:r>
          </a:p>
          <a:p>
            <a:pPr lvl="1" algn="just">
              <a:buNone/>
            </a:pPr>
            <a:r>
              <a:rPr lang="en-US" dirty="0">
                <a:solidFill>
                  <a:schemeClr val="hlink"/>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FFFF:FFFF:FFFF:FFFF:FFFF:FFFF:FFFF:FFFF</a:t>
            </a:r>
          </a:p>
          <a:p>
            <a:pPr lvl="1" algn="just">
              <a:buNone/>
            </a:pPr>
            <a:r>
              <a:rPr lang="en-US" dirty="0">
                <a:solidFill>
                  <a:schemeClr val="hlink"/>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AAAA:AAAA:AAAA:AAAA:AAAA:AAAA:AAAA:AAAA</a:t>
            </a:r>
          </a:p>
        </p:txBody>
      </p:sp>
      <p:sp>
        <p:nvSpPr>
          <p:cNvPr id="5" name="Content Placeholder 11">
            <a:extLst>
              <a:ext uri="{FF2B5EF4-FFF2-40B4-BE49-F238E27FC236}">
                <a16:creationId xmlns:a16="http://schemas.microsoft.com/office/drawing/2014/main" id="{87C1791C-9A68-D050-F399-361DC7148FF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Example 1</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a16="http://schemas.microsoft.com/office/drawing/2014/main" id="{51E06372-734F-A682-B6A6-1C9549547355}"/>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B9A41CB5-84C8-DBA4-E338-782E10DB15B8}"/>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0989C9B7-17F6-BC34-5FF5-BD5E5C782594}"/>
              </a:ext>
            </a:extLst>
          </p:cNvPr>
          <p:cNvSpPr>
            <a:spLocks noGrp="1"/>
          </p:cNvSpPr>
          <p:nvPr>
            <p:ph type="sldNum" sz="quarter" idx="12"/>
          </p:nvPr>
        </p:nvSpPr>
        <p:spPr/>
        <p:txBody>
          <a:bodyPr/>
          <a:lstStyle/>
          <a:p>
            <a:fld id="{254D8BCB-5102-47FA-82A5-BD6750F85690}"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253331"/>
            <a:ext cx="11073742" cy="4351338"/>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The following shows the zero contraction version of addresses in Example 1 (part c and d cannot be abbreviated)</a:t>
            </a:r>
          </a:p>
          <a:p>
            <a:pPr algn="just"/>
            <a:endParaRPr lang="en-US" sz="2400" dirty="0">
              <a:latin typeface="Times New Roman" panose="02020603050405020304" pitchFamily="18" charset="0"/>
              <a:cs typeface="Times New Roman" panose="02020603050405020304" pitchFamily="18" charset="0"/>
            </a:endParaRPr>
          </a:p>
          <a:p>
            <a:pPr lvl="1" algn="just">
              <a:buNone/>
            </a:pPr>
            <a:r>
              <a:rPr lang="en-US" dirty="0">
                <a:solidFill>
                  <a:schemeClr val="hlink"/>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FFFF:FFFF:FFFF:FFFF</a:t>
            </a:r>
          </a:p>
          <a:p>
            <a:pPr lvl="1" algn="just">
              <a:buNone/>
            </a:pPr>
            <a:r>
              <a:rPr lang="en-US" dirty="0">
                <a:solidFill>
                  <a:schemeClr val="hlink"/>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p>
          <a:p>
            <a:pPr lvl="1" algn="just">
              <a:buNone/>
            </a:pPr>
            <a:r>
              <a:rPr lang="en-US" dirty="0">
                <a:solidFill>
                  <a:schemeClr val="hlink"/>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FFFF:FFFF:FFFF:FFFF:FFFF:FFFF:FFFF:FFFF</a:t>
            </a:r>
          </a:p>
          <a:p>
            <a:pPr lvl="1" algn="just">
              <a:buNone/>
            </a:pPr>
            <a:r>
              <a:rPr lang="en-US" dirty="0">
                <a:solidFill>
                  <a:schemeClr val="hlink"/>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AAAA:AAAA:AAAA:AAAA:AAAA:AAAA:AAAA:AAAA</a:t>
            </a:r>
            <a:endParaRPr lang="en-US" sz="2400" dirty="0">
              <a:latin typeface="Times New Roman" panose="020206030504050203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A46F312A-2C38-76DF-FB6F-7EFF331660A2}"/>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Example 2</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8" name="Picture 7" descr="pngfind.com-kingpin-png-4152286 (1).png">
            <a:extLst>
              <a:ext uri="{FF2B5EF4-FFF2-40B4-BE49-F238E27FC236}">
                <a16:creationId xmlns:a16="http://schemas.microsoft.com/office/drawing/2014/main" id="{FA8D506C-7B03-81AD-FA32-50E264073A0B}"/>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A2307E6-BB76-B9D6-B21D-1867A14C8756}"/>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B21E6017-7F80-45AC-58CF-CC6A76274739}"/>
              </a:ext>
            </a:extLst>
          </p:cNvPr>
          <p:cNvSpPr>
            <a:spLocks noGrp="1"/>
          </p:cNvSpPr>
          <p:nvPr>
            <p:ph type="sldNum" sz="quarter" idx="12"/>
          </p:nvPr>
        </p:nvSpPr>
        <p:spPr/>
        <p:txBody>
          <a:bodyPr/>
          <a:lstStyle/>
          <a:p>
            <a:fld id="{254D8BCB-5102-47FA-82A5-BD6750F85690}"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029215"/>
            <a:ext cx="10833110" cy="5163037"/>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Show abbreviations for the following addresses:</a:t>
            </a:r>
          </a:p>
          <a:p>
            <a:pPr lvl="1" algn="just">
              <a:buNone/>
            </a:pPr>
            <a:r>
              <a:rPr lang="en-US" dirty="0">
                <a:solidFill>
                  <a:schemeClr val="hlink"/>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0000:0000:FFFF:0000:0000:0000:0000:0000</a:t>
            </a:r>
          </a:p>
          <a:p>
            <a:pPr lvl="1" algn="just">
              <a:buNone/>
            </a:pPr>
            <a:r>
              <a:rPr lang="en-US" dirty="0">
                <a:solidFill>
                  <a:schemeClr val="hlink"/>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1234:2346:0000:0000:0000:0000:0000:1111</a:t>
            </a:r>
          </a:p>
          <a:p>
            <a:pPr lvl="1" algn="just">
              <a:buNone/>
            </a:pPr>
            <a:r>
              <a:rPr lang="en-US" dirty="0">
                <a:solidFill>
                  <a:schemeClr val="hlink"/>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0000:0001:0000:0000:0000:0000:1200:1000</a:t>
            </a:r>
          </a:p>
          <a:p>
            <a:pPr lvl="1" algn="just">
              <a:buNone/>
            </a:pPr>
            <a:r>
              <a:rPr lang="en-US" dirty="0">
                <a:solidFill>
                  <a:schemeClr val="hlink"/>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0000:0000:0000:0000:0000:FFFF:24.123.12.6</a:t>
            </a:r>
          </a:p>
          <a:p>
            <a:pPr algn="just">
              <a:buNone/>
            </a:pPr>
            <a:r>
              <a:rPr lang="en-US" sz="2400" dirty="0">
                <a:latin typeface="Times New Roman" panose="02020603050405020304" pitchFamily="18" charset="0"/>
                <a:cs typeface="Times New Roman" panose="02020603050405020304" pitchFamily="18" charset="0"/>
              </a:rPr>
              <a:t>Solution</a:t>
            </a:r>
          </a:p>
          <a:p>
            <a:pPr lvl="1" algn="just">
              <a:buNone/>
            </a:pPr>
            <a:r>
              <a:rPr lang="en-US" dirty="0">
                <a:solidFill>
                  <a:schemeClr val="hlink"/>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0:0:FFFF::</a:t>
            </a:r>
          </a:p>
          <a:p>
            <a:pPr lvl="1" algn="just">
              <a:buNone/>
            </a:pPr>
            <a:r>
              <a:rPr lang="en-US" dirty="0">
                <a:solidFill>
                  <a:schemeClr val="hlink"/>
                </a:solidFill>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1234:2346::1111</a:t>
            </a:r>
          </a:p>
          <a:p>
            <a:pPr lvl="1" algn="just">
              <a:buNone/>
            </a:pPr>
            <a:r>
              <a:rPr lang="en-US" dirty="0">
                <a:solidFill>
                  <a:schemeClr val="hlink"/>
                </a:solidFill>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0:1::1200:1000</a:t>
            </a:r>
          </a:p>
          <a:p>
            <a:pPr lvl="1" algn="just">
              <a:buNone/>
            </a:pPr>
            <a:r>
              <a:rPr lang="en-US" dirty="0">
                <a:solidFill>
                  <a:schemeClr val="hlink"/>
                </a:solidFill>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 ::FFFF:24.123.12.6</a:t>
            </a:r>
          </a:p>
        </p:txBody>
      </p:sp>
      <p:sp>
        <p:nvSpPr>
          <p:cNvPr id="7" name="Content Placeholder 11">
            <a:extLst>
              <a:ext uri="{FF2B5EF4-FFF2-40B4-BE49-F238E27FC236}">
                <a16:creationId xmlns:a16="http://schemas.microsoft.com/office/drawing/2014/main" id="{EC8DE59E-5DE4-1FC2-964C-76FC087644A3}"/>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Example 3</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8" name="Picture 7" descr="pngfind.com-kingpin-png-4152286 (1).png">
            <a:extLst>
              <a:ext uri="{FF2B5EF4-FFF2-40B4-BE49-F238E27FC236}">
                <a16:creationId xmlns:a16="http://schemas.microsoft.com/office/drawing/2014/main" id="{83B27F12-BFE8-D628-F688-0B46F7185169}"/>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9DFC3EB1-442B-A1C2-CF15-60C134F34EFF}"/>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082CB93D-EC8A-DAB7-1368-BCD606B24F2F}"/>
              </a:ext>
            </a:extLst>
          </p:cNvPr>
          <p:cNvSpPr>
            <a:spLocks noGrp="1"/>
          </p:cNvSpPr>
          <p:nvPr>
            <p:ph type="sldNum" sz="quarter" idx="12"/>
          </p:nvPr>
        </p:nvSpPr>
        <p:spPr/>
        <p:txBody>
          <a:bodyPr/>
          <a:lstStyle/>
          <a:p>
            <a:fld id="{254D8BCB-5102-47FA-82A5-BD6750F85690}"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162" y="1085101"/>
            <a:ext cx="11104575" cy="5395910"/>
          </a:xfrm>
        </p:spPr>
        <p:txBody>
          <a:bodyPr>
            <a:noAutofit/>
          </a:bodyPr>
          <a:lstStyle/>
          <a:p>
            <a:pPr algn="just">
              <a:buNone/>
            </a:pPr>
            <a:r>
              <a:rPr lang="en-US" sz="2400" dirty="0">
                <a:latin typeface="Times New Roman" panose="02020603050405020304" pitchFamily="18" charset="0"/>
                <a:cs typeface="Times New Roman" panose="02020603050405020304" pitchFamily="18" charset="0"/>
              </a:rPr>
              <a:t>Decompress the following addresses and show the complete unabbreviated IPv6 address:</a:t>
            </a:r>
          </a:p>
          <a:p>
            <a:pPr algn="just"/>
            <a:endParaRPr lang="en-US" sz="2400" dirty="0">
              <a:latin typeface="Times New Roman" panose="02020603050405020304" pitchFamily="18" charset="0"/>
              <a:cs typeface="Times New Roman" panose="02020603050405020304" pitchFamily="18" charset="0"/>
            </a:endParaRPr>
          </a:p>
          <a:p>
            <a:pPr lvl="1" algn="just">
              <a:buNone/>
            </a:pPr>
            <a:r>
              <a:rPr lang="fi-FI" dirty="0">
                <a:solidFill>
                  <a:schemeClr val="hlink"/>
                </a:solidFill>
                <a:latin typeface="Times New Roman" panose="02020603050405020304" pitchFamily="18" charset="0"/>
                <a:cs typeface="Times New Roman" panose="02020603050405020304" pitchFamily="18" charset="0"/>
              </a:rPr>
              <a:t>a.</a:t>
            </a:r>
            <a:r>
              <a:rPr lang="fi-FI" dirty="0">
                <a:latin typeface="Times New Roman" panose="02020603050405020304" pitchFamily="18" charset="0"/>
                <a:cs typeface="Times New Roman" panose="02020603050405020304" pitchFamily="18" charset="0"/>
              </a:rPr>
              <a:t>  1111::2222</a:t>
            </a:r>
          </a:p>
          <a:p>
            <a:pPr lvl="1" algn="just">
              <a:buNone/>
            </a:pPr>
            <a:r>
              <a:rPr lang="fi-FI" dirty="0">
                <a:solidFill>
                  <a:schemeClr val="hlink"/>
                </a:solidFill>
                <a:latin typeface="Times New Roman" panose="02020603050405020304" pitchFamily="18" charset="0"/>
                <a:cs typeface="Times New Roman" panose="02020603050405020304" pitchFamily="18" charset="0"/>
              </a:rPr>
              <a:t>b.</a:t>
            </a:r>
            <a:r>
              <a:rPr lang="fi-FI" dirty="0">
                <a:latin typeface="Times New Roman" panose="02020603050405020304" pitchFamily="18" charset="0"/>
                <a:cs typeface="Times New Roman" panose="02020603050405020304" pitchFamily="18" charset="0"/>
              </a:rPr>
              <a:t>  ::</a:t>
            </a:r>
          </a:p>
          <a:p>
            <a:pPr lvl="1" algn="just">
              <a:buNone/>
            </a:pPr>
            <a:r>
              <a:rPr lang="fi-FI" dirty="0">
                <a:solidFill>
                  <a:schemeClr val="hlink"/>
                </a:solidFill>
                <a:latin typeface="Times New Roman" panose="02020603050405020304" pitchFamily="18" charset="0"/>
                <a:cs typeface="Times New Roman" panose="02020603050405020304" pitchFamily="18" charset="0"/>
              </a:rPr>
              <a:t>c.</a:t>
            </a:r>
            <a:r>
              <a:rPr lang="fi-FI" dirty="0">
                <a:latin typeface="Times New Roman" panose="02020603050405020304" pitchFamily="18" charset="0"/>
                <a:cs typeface="Times New Roman" panose="02020603050405020304" pitchFamily="18" charset="0"/>
              </a:rPr>
              <a:t>  0:1::</a:t>
            </a:r>
          </a:p>
          <a:p>
            <a:pPr lvl="1" algn="just">
              <a:buNone/>
            </a:pPr>
            <a:r>
              <a:rPr lang="fi-FI" dirty="0">
                <a:solidFill>
                  <a:schemeClr val="hlink"/>
                </a:solidFill>
                <a:latin typeface="Times New Roman" panose="02020603050405020304" pitchFamily="18" charset="0"/>
                <a:cs typeface="Times New Roman" panose="02020603050405020304" pitchFamily="18" charset="0"/>
              </a:rPr>
              <a:t>d.</a:t>
            </a:r>
            <a:r>
              <a:rPr lang="fi-FI" dirty="0">
                <a:latin typeface="Times New Roman" panose="02020603050405020304" pitchFamily="18" charset="0"/>
                <a:cs typeface="Times New Roman" panose="02020603050405020304" pitchFamily="18" charset="0"/>
              </a:rPr>
              <a:t>  AAAA:A:AA::1234</a:t>
            </a:r>
            <a:endParaRPr lang="en-US"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buNone/>
            </a:pPr>
            <a:r>
              <a:rPr lang="en-US" sz="2400" i="1" dirty="0">
                <a:solidFill>
                  <a:schemeClr val="hlink"/>
                </a:solidFill>
                <a:latin typeface="Times New Roman" panose="02020603050405020304" pitchFamily="18" charset="0"/>
                <a:cs typeface="Times New Roman" panose="02020603050405020304" pitchFamily="18" charset="0"/>
              </a:rPr>
              <a:t>Solution</a:t>
            </a:r>
          </a:p>
          <a:p>
            <a:pPr lvl="1" algn="just">
              <a:buNone/>
            </a:pPr>
            <a:r>
              <a:rPr lang="fi-FI" dirty="0">
                <a:solidFill>
                  <a:schemeClr val="hlink"/>
                </a:solidFill>
                <a:latin typeface="Times New Roman" panose="02020603050405020304" pitchFamily="18" charset="0"/>
                <a:cs typeface="Times New Roman" panose="02020603050405020304" pitchFamily="18" charset="0"/>
              </a:rPr>
              <a:t>a.</a:t>
            </a:r>
            <a:r>
              <a:rPr lang="fi-FI" dirty="0">
                <a:latin typeface="Times New Roman" panose="02020603050405020304" pitchFamily="18" charset="0"/>
                <a:cs typeface="Times New Roman" panose="02020603050405020304" pitchFamily="18" charset="0"/>
              </a:rPr>
              <a:t> 1111:0000:0000:0000:0000:0000:0000:2222</a:t>
            </a:r>
          </a:p>
          <a:p>
            <a:pPr lvl="1" algn="just">
              <a:buNone/>
            </a:pPr>
            <a:r>
              <a:rPr lang="fi-FI" dirty="0">
                <a:solidFill>
                  <a:schemeClr val="hlink"/>
                </a:solidFill>
                <a:latin typeface="Times New Roman" panose="02020603050405020304" pitchFamily="18" charset="0"/>
                <a:cs typeface="Times New Roman" panose="02020603050405020304" pitchFamily="18" charset="0"/>
              </a:rPr>
              <a:t>b.</a:t>
            </a:r>
            <a:r>
              <a:rPr lang="fi-FI" dirty="0">
                <a:latin typeface="Times New Roman" panose="02020603050405020304" pitchFamily="18" charset="0"/>
                <a:cs typeface="Times New Roman" panose="02020603050405020304" pitchFamily="18" charset="0"/>
              </a:rPr>
              <a:t> 0000:0000:0000:0000:0000:0000:0000:0000</a:t>
            </a:r>
          </a:p>
          <a:p>
            <a:pPr lvl="1" algn="just">
              <a:buNone/>
            </a:pPr>
            <a:r>
              <a:rPr lang="fi-FI" dirty="0">
                <a:solidFill>
                  <a:schemeClr val="hlink"/>
                </a:solidFill>
                <a:latin typeface="Times New Roman" panose="02020603050405020304" pitchFamily="18" charset="0"/>
                <a:cs typeface="Times New Roman" panose="02020603050405020304" pitchFamily="18" charset="0"/>
              </a:rPr>
              <a:t>c.</a:t>
            </a:r>
            <a:r>
              <a:rPr lang="fi-FI" dirty="0">
                <a:latin typeface="Times New Roman" panose="02020603050405020304" pitchFamily="18" charset="0"/>
                <a:cs typeface="Times New Roman" panose="02020603050405020304" pitchFamily="18" charset="0"/>
              </a:rPr>
              <a:t> 0000:0001:0000:0000:0000:0000:0000:0000</a:t>
            </a:r>
          </a:p>
          <a:p>
            <a:pPr lvl="1" algn="just">
              <a:buNone/>
            </a:pPr>
            <a:r>
              <a:rPr lang="fi-FI" dirty="0">
                <a:solidFill>
                  <a:schemeClr val="hlink"/>
                </a:solidFill>
                <a:latin typeface="Times New Roman" panose="02020603050405020304" pitchFamily="18" charset="0"/>
                <a:cs typeface="Times New Roman" panose="02020603050405020304" pitchFamily="18" charset="0"/>
              </a:rPr>
              <a:t>d.</a:t>
            </a:r>
            <a:r>
              <a:rPr lang="fi-FI" dirty="0">
                <a:latin typeface="Times New Roman" panose="02020603050405020304" pitchFamily="18" charset="0"/>
                <a:cs typeface="Times New Roman" panose="02020603050405020304" pitchFamily="18" charset="0"/>
              </a:rPr>
              <a:t> AAAA:000A:00AA:0000:0000:0000:0000:1234</a:t>
            </a:r>
            <a:endParaRPr lang="en-US" dirty="0">
              <a:latin typeface="Times New Roman" panose="020206030504050203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F78F6113-18B5-3F84-D3EE-827D1B6FF7FC}"/>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Example 4</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8" name="Picture 7" descr="pngfind.com-kingpin-png-4152286 (1).png">
            <a:extLst>
              <a:ext uri="{FF2B5EF4-FFF2-40B4-BE49-F238E27FC236}">
                <a16:creationId xmlns:a16="http://schemas.microsoft.com/office/drawing/2014/main" id="{BE203944-61B4-A7BA-55E9-34B11869550D}"/>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51649E5E-B557-5C37-FADF-0DA4F290E543}"/>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9BBE372E-4CCD-1C8A-7A06-51D5745487F1}"/>
              </a:ext>
            </a:extLst>
          </p:cNvPr>
          <p:cNvSpPr>
            <a:spLocks noGrp="1"/>
          </p:cNvSpPr>
          <p:nvPr>
            <p:ph type="sldNum" sz="quarter" idx="12"/>
          </p:nvPr>
        </p:nvSpPr>
        <p:spPr/>
        <p:txBody>
          <a:bodyPr/>
          <a:lstStyle/>
          <a:p>
            <a:fld id="{254D8BCB-5102-47FA-82A5-BD6750F85690}"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553200" y="457200"/>
            <a:ext cx="1066800" cy="609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ngfind.com-kingpin-png-4152286 (1).png"/>
          <p:cNvPicPr>
            <a:picLocks noChangeAspect="1"/>
          </p:cNvPicPr>
          <p:nvPr/>
        </p:nvPicPr>
        <p:blipFill>
          <a:blip r:embed="rId2" cstate="print"/>
          <a:stretch>
            <a:fillRect/>
          </a:stretch>
        </p:blipFill>
        <p:spPr>
          <a:xfrm>
            <a:off x="10234246" y="86751"/>
            <a:ext cx="1828800" cy="640080"/>
          </a:xfrm>
          <a:prstGeom prst="rect">
            <a:avLst/>
          </a:prstGeom>
        </p:spPr>
      </p:pic>
      <p:sp>
        <p:nvSpPr>
          <p:cNvPr id="8" name="Rectangle 7"/>
          <p:cNvSpPr/>
          <p:nvPr/>
        </p:nvSpPr>
        <p:spPr>
          <a:xfrm>
            <a:off x="838200" y="406791"/>
            <a:ext cx="5791199" cy="6291531"/>
          </a:xfrm>
          <a:prstGeom prst="rect">
            <a:avLst/>
          </a:prstGeom>
        </p:spPr>
        <p:txBody>
          <a:bodyPr wrap="square">
            <a:spAutoFit/>
          </a:bodyPr>
          <a:lstStyle/>
          <a:p>
            <a:pPr lvl="0" algn="ctr" fontAlgn="base">
              <a:spcBef>
                <a:spcPct val="0"/>
              </a:spcBef>
              <a:spcAft>
                <a:spcPct val="0"/>
              </a:spcAft>
            </a:pPr>
            <a:r>
              <a:rPr lang="en-IN" sz="3200" dirty="0">
                <a:solidFill>
                  <a:schemeClr val="accent6">
                    <a:lumMod val="75000"/>
                  </a:schemeClr>
                </a:solidFill>
                <a:latin typeface="Cambria" panose="02040503050406030204" pitchFamily="18" charset="0"/>
                <a:ea typeface="Cambria" panose="02040503050406030204" pitchFamily="18" charset="0"/>
                <a:cs typeface="Arial" pitchFamily="34" charset="0"/>
              </a:rPr>
              <a:t>Topics</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IPV6 Overview, IPV6 Features</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IPV6 Addressing Modes</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IPV6 Address Types </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Address Space Allocation</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Global Unicast Addresses</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Auto configuration, Renumbering</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IPV6 Introduction, IPV6 Routing Protocols</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IPV6 Packet Format</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Comparison between IPV4 and IPV6 Header</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IPV4 to IPV6 Tunneling</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IPV4 to IPV6 Translation Techniques</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NAT Protocol Translation</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IPV6 Mobility</a:t>
            </a:r>
          </a:p>
          <a:p>
            <a:pPr marL="342900" indent="-342900" fontAlgn="base">
              <a:lnSpc>
                <a:spcPts val="3200"/>
              </a:lnSpc>
              <a:spcBef>
                <a:spcPct val="0"/>
              </a:spcBef>
              <a:buFont typeface="Wingdings" panose="05000000000000000000" pitchFamily="2" charset="2"/>
              <a:buChar char="§"/>
            </a:pPr>
            <a:r>
              <a:rPr lang="en-US" sz="2200" dirty="0">
                <a:latin typeface="Cambria" panose="02040503050406030204" pitchFamily="18" charset="0"/>
                <a:ea typeface="Cambria" panose="02040503050406030204" pitchFamily="18" charset="0"/>
                <a:cs typeface="Arial" pitchFamily="34" charset="0"/>
              </a:rPr>
              <a:t>Protocols Changed to Support IPV6</a:t>
            </a:r>
          </a:p>
        </p:txBody>
      </p:sp>
      <p:sp>
        <p:nvSpPr>
          <p:cNvPr id="9" name="Slide Number Placeholder 8"/>
          <p:cNvSpPr>
            <a:spLocks noGrp="1"/>
          </p:cNvSpPr>
          <p:nvPr>
            <p:ph type="sldNum" sz="quarter" idx="12"/>
          </p:nvPr>
        </p:nvSpPr>
        <p:spPr/>
        <p:txBody>
          <a:bodyPr/>
          <a:lstStyle/>
          <a:p>
            <a:fld id="{A1A6BA4E-CDAE-4DEF-A7CA-99055C502B84}" type="slidenum">
              <a:rPr lang="en-US" smtClean="0">
                <a:latin typeface="Cambria" panose="02040503050406030204" pitchFamily="18" charset="0"/>
                <a:ea typeface="Cambria" panose="02040503050406030204" pitchFamily="18" charset="0"/>
              </a:rPr>
              <a:pPr/>
              <a:t>2</a:t>
            </a:fld>
            <a:endParaRPr lang="en-US"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C245D71C-FA35-FEF3-87A8-E4C1614D6550}"/>
              </a:ext>
            </a:extLst>
          </p:cNvPr>
          <p:cNvSpPr/>
          <p:nvPr/>
        </p:nvSpPr>
        <p:spPr>
          <a:xfrm>
            <a:off x="6858001" y="1325563"/>
            <a:ext cx="4495799" cy="2598212"/>
          </a:xfrm>
          <a:prstGeom prst="rect">
            <a:avLst/>
          </a:prstGeom>
        </p:spPr>
        <p:txBody>
          <a:bodyPr wrap="square">
            <a:spAutoFit/>
          </a:bodyPr>
          <a:lstStyle/>
          <a:p>
            <a:pPr lvl="0" algn="ctr" fontAlgn="base">
              <a:spcBef>
                <a:spcPct val="0"/>
              </a:spcBef>
              <a:spcAft>
                <a:spcPct val="0"/>
              </a:spcAft>
            </a:pPr>
            <a:r>
              <a:rPr lang="en-IN" sz="3200" dirty="0">
                <a:solidFill>
                  <a:schemeClr val="accent2">
                    <a:lumMod val="75000"/>
                  </a:schemeClr>
                </a:solidFill>
                <a:latin typeface="Cambria" panose="02040503050406030204" pitchFamily="18" charset="0"/>
                <a:ea typeface="Cambria" panose="02040503050406030204" pitchFamily="18" charset="0"/>
                <a:cs typeface="Arial" pitchFamily="34" charset="0"/>
              </a:rPr>
              <a:t>Course Outcome:</a:t>
            </a:r>
          </a:p>
          <a:p>
            <a:pPr marL="342900" indent="-342900" algn="just" fontAlgn="base">
              <a:lnSpc>
                <a:spcPts val="3200"/>
              </a:lnSpc>
              <a:spcBef>
                <a:spcPct val="0"/>
              </a:spcBef>
              <a:buFont typeface="Wingdings" panose="05000000000000000000" pitchFamily="2" charset="2"/>
              <a:buChar char="§"/>
            </a:pPr>
            <a:r>
              <a:rPr lang="en-IN" sz="2200" dirty="0">
                <a:solidFill>
                  <a:srgbClr val="7030A0"/>
                </a:solidFill>
                <a:latin typeface="Cambria" panose="02040503050406030204" pitchFamily="18" charset="0"/>
                <a:ea typeface="Cambria" panose="02040503050406030204" pitchFamily="18" charset="0"/>
                <a:cs typeface="Arial" pitchFamily="34" charset="0"/>
              </a:rPr>
              <a:t>At the end of this unit/module, learners will be able to analyse and compare the IPv4 and IPv6 protocols.</a:t>
            </a:r>
            <a:r>
              <a:rPr lang="en-IN" sz="2200" dirty="0">
                <a:latin typeface="Cambria" panose="02040503050406030204" pitchFamily="18" charset="0"/>
                <a:ea typeface="Cambria" panose="02040503050406030204" pitchFamily="18" charset="0"/>
                <a:cs typeface="Arial" pitchFamily="34" charset="0"/>
              </a:rPr>
              <a:t>	</a:t>
            </a:r>
          </a:p>
          <a:p>
            <a:pPr marL="342900" indent="-342900" fontAlgn="base">
              <a:lnSpc>
                <a:spcPts val="3200"/>
              </a:lnSpc>
              <a:spcBef>
                <a:spcPct val="0"/>
              </a:spcBef>
              <a:buFont typeface="Wingdings" panose="05000000000000000000" pitchFamily="2" charset="2"/>
              <a:buChar char="§"/>
            </a:pPr>
            <a:endParaRPr lang="en-US" sz="2200" dirty="0">
              <a:latin typeface="Cambria" panose="02040503050406030204" pitchFamily="18" charset="0"/>
              <a:ea typeface="Cambria" panose="02040503050406030204" pitchFamily="18" charset="0"/>
              <a:cs typeface="Arial" pitchFamily="34" charset="0"/>
            </a:endParaRPr>
          </a:p>
        </p:txBody>
      </p:sp>
      <p:sp>
        <p:nvSpPr>
          <p:cNvPr id="3" name="Footer Placeholder 2">
            <a:extLst>
              <a:ext uri="{FF2B5EF4-FFF2-40B4-BE49-F238E27FC236}">
                <a16:creationId xmlns:a16="http://schemas.microsoft.com/office/drawing/2014/main" id="{4E26509A-09DB-0A71-52BF-1B5D9D1F0CC7}"/>
              </a:ext>
            </a:extLst>
          </p:cNvPr>
          <p:cNvSpPr>
            <a:spLocks noGrp="1"/>
          </p:cNvSpPr>
          <p:nvPr>
            <p:ph type="ftr" sz="quarter" idx="11"/>
          </p:nvPr>
        </p:nvSpPr>
        <p:spPr/>
        <p:txBody>
          <a:bodyPr/>
          <a:lstStyle/>
          <a:p>
            <a:r>
              <a:rPr lang="en-IN"/>
              <a:t>Unit IV – 18CSC302J – Computer Networks (2022-2023 ODD)</a:t>
            </a:r>
          </a:p>
        </p:txBody>
      </p:sp>
    </p:spTree>
    <p:extLst>
      <p:ext uri="{BB962C8B-B14F-4D97-AF65-F5344CB8AC3E}">
        <p14:creationId xmlns:p14="http://schemas.microsoft.com/office/powerpoint/2010/main" val="34460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120" y="1099801"/>
            <a:ext cx="11184785" cy="5220788"/>
          </a:xfrm>
        </p:spPr>
        <p:txBody>
          <a:bodyPr>
            <a:normAutofit/>
          </a:bodyPr>
          <a:lstStyle/>
          <a:p>
            <a:r>
              <a:rPr lang="en-AU" sz="2400" dirty="0">
                <a:latin typeface="Times New Roman" panose="02020603050405020304" pitchFamily="18" charset="0"/>
                <a:cs typeface="Times New Roman" panose="02020603050405020304" pitchFamily="18" charset="0"/>
              </a:rPr>
              <a:t>The prefix is the part of the address that indicates the bits that have fixed values or are the bits of the subnet prefix. </a:t>
            </a:r>
          </a:p>
          <a:p>
            <a:endParaRPr lang="en-AU" sz="2400" dirty="0">
              <a:latin typeface="Times New Roman" panose="02020603050405020304" pitchFamily="18" charset="0"/>
              <a:cs typeface="Times New Roman" panose="02020603050405020304" pitchFamily="18" charset="0"/>
            </a:endParaRPr>
          </a:p>
          <a:p>
            <a:r>
              <a:rPr lang="en-AU" sz="2400" dirty="0">
                <a:latin typeface="Times New Roman" panose="02020603050405020304" pitchFamily="18" charset="0"/>
                <a:cs typeface="Times New Roman" panose="02020603050405020304" pitchFamily="18" charset="0"/>
              </a:rPr>
              <a:t>Prefixes for IPv6 subnets, routes, and address ranges are expressed in the same way as Classless Inter-Domain Routing (CIDR) notation for IPv4. </a:t>
            </a:r>
          </a:p>
          <a:p>
            <a:endParaRPr lang="en-AU" sz="2400" dirty="0">
              <a:latin typeface="Times New Roman" panose="02020603050405020304" pitchFamily="18" charset="0"/>
              <a:cs typeface="Times New Roman" panose="02020603050405020304" pitchFamily="18" charset="0"/>
            </a:endParaRPr>
          </a:p>
          <a:p>
            <a:r>
              <a:rPr lang="en-AU" sz="2400" dirty="0">
                <a:latin typeface="Times New Roman" panose="02020603050405020304" pitchFamily="18" charset="0"/>
                <a:cs typeface="Times New Roman" panose="02020603050405020304" pitchFamily="18" charset="0"/>
              </a:rPr>
              <a:t>An IPv6 prefix is written in </a:t>
            </a:r>
            <a:r>
              <a:rPr lang="en-AU" sz="2400" b="1" i="1" dirty="0">
                <a:solidFill>
                  <a:schemeClr val="accent2"/>
                </a:solidFill>
                <a:latin typeface="Times New Roman" panose="02020603050405020304" pitchFamily="18" charset="0"/>
                <a:cs typeface="Times New Roman" panose="02020603050405020304" pitchFamily="18" charset="0"/>
              </a:rPr>
              <a:t>address</a:t>
            </a:r>
            <a:r>
              <a:rPr lang="en-AU" sz="2400" b="1" dirty="0">
                <a:solidFill>
                  <a:schemeClr val="accent2"/>
                </a:solidFill>
                <a:latin typeface="Times New Roman" panose="02020603050405020304" pitchFamily="18" charset="0"/>
                <a:cs typeface="Times New Roman" panose="02020603050405020304" pitchFamily="18" charset="0"/>
              </a:rPr>
              <a:t>/</a:t>
            </a:r>
            <a:r>
              <a:rPr lang="en-AU" sz="2400" b="1" i="1" dirty="0">
                <a:solidFill>
                  <a:schemeClr val="accent2"/>
                </a:solidFill>
                <a:latin typeface="Times New Roman" panose="02020603050405020304" pitchFamily="18" charset="0"/>
                <a:cs typeface="Times New Roman" panose="02020603050405020304" pitchFamily="18" charset="0"/>
              </a:rPr>
              <a:t>prefix-length</a:t>
            </a:r>
            <a:r>
              <a:rPr lang="en-AU" sz="2400" i="1" dirty="0">
                <a:latin typeface="Times New Roman" panose="02020603050405020304" pitchFamily="18" charset="0"/>
                <a:cs typeface="Times New Roman" panose="02020603050405020304" pitchFamily="18" charset="0"/>
              </a:rPr>
              <a:t> </a:t>
            </a:r>
            <a:r>
              <a:rPr lang="en-AU" sz="2400" dirty="0">
                <a:latin typeface="Times New Roman" panose="02020603050405020304" pitchFamily="18" charset="0"/>
                <a:cs typeface="Times New Roman" panose="02020603050405020304" pitchFamily="18" charset="0"/>
              </a:rPr>
              <a:t>notation. </a:t>
            </a:r>
          </a:p>
          <a:p>
            <a:pPr lvl="1"/>
            <a:r>
              <a:rPr lang="en-AU" dirty="0">
                <a:latin typeface="Times New Roman" panose="02020603050405020304" pitchFamily="18" charset="0"/>
                <a:cs typeface="Times New Roman" panose="02020603050405020304" pitchFamily="18" charset="0"/>
              </a:rPr>
              <a:t>For example, </a:t>
            </a:r>
            <a:r>
              <a:rPr lang="en-AU" b="1" dirty="0">
                <a:solidFill>
                  <a:schemeClr val="accent2"/>
                </a:solidFill>
                <a:latin typeface="Times New Roman" panose="02020603050405020304" pitchFamily="18" charset="0"/>
                <a:cs typeface="Times New Roman" panose="02020603050405020304" pitchFamily="18" charset="0"/>
              </a:rPr>
              <a:t>21DA:D3::/48 and 21DA:D3:0:2F3B::/64</a:t>
            </a:r>
            <a:r>
              <a:rPr lang="en-AU" dirty="0">
                <a:latin typeface="Times New Roman" panose="02020603050405020304" pitchFamily="18" charset="0"/>
                <a:cs typeface="Times New Roman" panose="02020603050405020304" pitchFamily="18" charset="0"/>
              </a:rPr>
              <a:t> are IPv6 address prefixes.</a:t>
            </a:r>
          </a:p>
          <a:p>
            <a:pPr lvl="1">
              <a:buNone/>
            </a:pPr>
            <a:endParaRPr lang="en-AU" b="1" dirty="0">
              <a:latin typeface="Times New Roman" panose="02020603050405020304" pitchFamily="18" charset="0"/>
              <a:cs typeface="Times New Roman" panose="02020603050405020304" pitchFamily="18" charset="0"/>
            </a:endParaRPr>
          </a:p>
          <a:p>
            <a:r>
              <a:rPr lang="en-AU" sz="2400" b="1" dirty="0">
                <a:latin typeface="Times New Roman" panose="02020603050405020304" pitchFamily="18" charset="0"/>
                <a:cs typeface="Times New Roman" panose="02020603050405020304" pitchFamily="18" charset="0"/>
              </a:rPr>
              <a:t>Note  </a:t>
            </a:r>
            <a:r>
              <a:rPr lang="en-AU" sz="2400" dirty="0">
                <a:latin typeface="Times New Roman" panose="02020603050405020304" pitchFamily="18" charset="0"/>
                <a:cs typeface="Times New Roman" panose="02020603050405020304" pitchFamily="18" charset="0"/>
              </a:rPr>
              <a:t>IPv4 implementations commonly use a dotted decimal representation of the network prefix known as the subnet mask. A subnet mask is not used for IPv6. Only the prefix length notation is supported.</a:t>
            </a:r>
            <a:endParaRPr lang="en-US" sz="2400" dirty="0">
              <a:latin typeface="Times New Roman" panose="02020603050405020304" pitchFamily="18" charset="0"/>
              <a:cs typeface="Times New Roman" panose="02020603050405020304" pitchFamily="18" charset="0"/>
            </a:endParaRPr>
          </a:p>
        </p:txBody>
      </p:sp>
      <p:sp>
        <p:nvSpPr>
          <p:cNvPr id="5" name="Content Placeholder 11">
            <a:extLst>
              <a:ext uri="{FF2B5EF4-FFF2-40B4-BE49-F238E27FC236}">
                <a16:creationId xmlns:a16="http://schemas.microsoft.com/office/drawing/2014/main" id="{4D5904E9-0FB8-B855-F5B0-28EAE8CC8F2A}"/>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IPv6 Prefixes</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a16="http://schemas.microsoft.com/office/drawing/2014/main" id="{4A4E2E32-E459-23E7-22F5-6F7FAFCC829C}"/>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127F5486-0BC9-FB75-E314-5FFCAA81AB2E}"/>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D842914E-52E0-B5FE-C3C5-E229B733E9BD}"/>
              </a:ext>
            </a:extLst>
          </p:cNvPr>
          <p:cNvSpPr>
            <a:spLocks noGrp="1"/>
          </p:cNvSpPr>
          <p:nvPr>
            <p:ph type="sldNum" sz="quarter" idx="12"/>
          </p:nvPr>
        </p:nvSpPr>
        <p:spPr/>
        <p:txBody>
          <a:bodyPr/>
          <a:lstStyle/>
          <a:p>
            <a:fld id="{254D8BCB-5102-47FA-82A5-BD6750F85690}"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srcRect/>
          <a:stretch>
            <a:fillRect/>
          </a:stretch>
        </p:blipFill>
        <p:spPr bwMode="auto">
          <a:xfrm>
            <a:off x="622788" y="1376871"/>
            <a:ext cx="10301885" cy="4543038"/>
          </a:xfrm>
          <a:prstGeom prst="rect">
            <a:avLst/>
          </a:prstGeom>
          <a:noFill/>
          <a:ln w="9525">
            <a:noFill/>
            <a:miter lim="800000"/>
            <a:headEnd/>
            <a:tailEnd/>
          </a:ln>
          <a:effectLst/>
        </p:spPr>
      </p:pic>
      <p:sp>
        <p:nvSpPr>
          <p:cNvPr id="3" name="Content Placeholder 11">
            <a:extLst>
              <a:ext uri="{FF2B5EF4-FFF2-40B4-BE49-F238E27FC236}">
                <a16:creationId xmlns:a16="http://schemas.microsoft.com/office/drawing/2014/main" id="{4584942D-F080-B82A-66EF-2BFA0636B0B7}"/>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IPv6 Prefixes</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6" name="Picture 5" descr="pngfind.com-kingpin-png-4152286 (1).png">
            <a:extLst>
              <a:ext uri="{FF2B5EF4-FFF2-40B4-BE49-F238E27FC236}">
                <a16:creationId xmlns:a16="http://schemas.microsoft.com/office/drawing/2014/main" id="{1E0D7954-4174-B7A0-2224-83CD84AAFAC0}"/>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16CDB4A-4F54-6B44-3EB7-410E1554E2F5}"/>
              </a:ext>
            </a:extLst>
          </p:cNvPr>
          <p:cNvSpPr>
            <a:spLocks noGrp="1"/>
          </p:cNvSpPr>
          <p:nvPr>
            <p:ph type="ftr" sz="quarter" idx="11"/>
          </p:nvPr>
        </p:nvSpPr>
        <p:spPr/>
        <p:txBody>
          <a:bodyPr/>
          <a:lstStyle/>
          <a:p>
            <a:r>
              <a:rPr lang="en-IN"/>
              <a:t>Unit IV – 18CSC302J – Computer Networks (2022-2023 ODD)</a:t>
            </a:r>
          </a:p>
        </p:txBody>
      </p:sp>
      <p:sp>
        <p:nvSpPr>
          <p:cNvPr id="5" name="Slide Number Placeholder 4">
            <a:extLst>
              <a:ext uri="{FF2B5EF4-FFF2-40B4-BE49-F238E27FC236}">
                <a16:creationId xmlns:a16="http://schemas.microsoft.com/office/drawing/2014/main" id="{63F01DD1-C5C1-7181-996B-9E9E5D7D1346}"/>
              </a:ext>
            </a:extLst>
          </p:cNvPr>
          <p:cNvSpPr>
            <a:spLocks noGrp="1"/>
          </p:cNvSpPr>
          <p:nvPr>
            <p:ph type="sldNum" sz="quarter" idx="12"/>
          </p:nvPr>
        </p:nvSpPr>
        <p:spPr/>
        <p:txBody>
          <a:bodyPr/>
          <a:lstStyle/>
          <a:p>
            <a:fld id="{254D8BCB-5102-47FA-82A5-BD6750F85690}"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147" y="1039561"/>
            <a:ext cx="11289632" cy="555374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Three major categories of IPv6 addresses:</a:t>
            </a:r>
          </a:p>
          <a:p>
            <a:pPr lvl="0" algn="just"/>
            <a:r>
              <a:rPr lang="en-US" sz="2400" dirty="0">
                <a:solidFill>
                  <a:srgbClr val="0070C0"/>
                </a:solidFill>
                <a:latin typeface="Times New Roman" panose="02020603050405020304" pitchFamily="18" charset="0"/>
                <a:cs typeface="Times New Roman" panose="02020603050405020304" pitchFamily="18" charset="0"/>
              </a:rPr>
              <a:t>Unicast</a:t>
            </a:r>
            <a:r>
              <a:rPr lang="en-US" sz="2400" dirty="0">
                <a:latin typeface="Times New Roman" panose="02020603050405020304" pitchFamily="18" charset="0"/>
                <a:cs typeface="Times New Roman" panose="02020603050405020304" pitchFamily="18" charset="0"/>
              </a:rPr>
              <a:t>—For a single interface.</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solidFill>
                  <a:srgbClr val="0070C0"/>
                </a:solidFill>
                <a:latin typeface="Times New Roman" panose="02020603050405020304" pitchFamily="18" charset="0"/>
                <a:cs typeface="Times New Roman" panose="02020603050405020304" pitchFamily="18" charset="0"/>
              </a:rPr>
              <a:t>Multicast</a:t>
            </a:r>
            <a:r>
              <a:rPr lang="en-US" sz="2400" dirty="0">
                <a:latin typeface="Times New Roman" panose="02020603050405020304" pitchFamily="18" charset="0"/>
                <a:cs typeface="Times New Roman" panose="02020603050405020304" pitchFamily="18" charset="0"/>
              </a:rPr>
              <a:t>—For a set of interfaces on the same physical medium. A packet is sent to all interfaces associated with the address.</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err="1">
                <a:solidFill>
                  <a:srgbClr val="0070C0"/>
                </a:solidFill>
                <a:latin typeface="Times New Roman" panose="02020603050405020304" pitchFamily="18" charset="0"/>
                <a:cs typeface="Times New Roman" panose="02020603050405020304" pitchFamily="18" charset="0"/>
              </a:rPr>
              <a:t>Anycast</a:t>
            </a:r>
            <a:r>
              <a:rPr lang="en-US" sz="2400" dirty="0">
                <a:latin typeface="Times New Roman" panose="02020603050405020304" pitchFamily="18" charset="0"/>
                <a:cs typeface="Times New Roman" panose="02020603050405020304" pitchFamily="18" charset="0"/>
              </a:rPr>
              <a:t>—For a set of interfaces on different physical media. A packet is sent to only one of the interfaces associated with this address, not to all the interfaces.</a:t>
            </a:r>
          </a:p>
          <a:p>
            <a:pPr lvl="0" algn="just"/>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IPv6 has </a:t>
            </a:r>
            <a:r>
              <a:rPr lang="en-US" sz="2400" dirty="0">
                <a:solidFill>
                  <a:srgbClr val="FF0000"/>
                </a:solidFill>
                <a:latin typeface="Times New Roman" panose="02020603050405020304" pitchFamily="18" charset="0"/>
                <a:cs typeface="Times New Roman" panose="02020603050405020304" pitchFamily="18" charset="0"/>
              </a:rPr>
              <a:t>no broadcast </a:t>
            </a:r>
            <a:r>
              <a:rPr lang="en-US" sz="2400" dirty="0">
                <a:solidFill>
                  <a:srgbClr val="000000"/>
                </a:solidFill>
                <a:latin typeface="Times New Roman" panose="02020603050405020304" pitchFamily="18" charset="0"/>
                <a:cs typeface="Times New Roman" panose="02020603050405020304" pitchFamily="18" charset="0"/>
              </a:rPr>
              <a:t>addresses: multicast addresses took over.</a:t>
            </a:r>
          </a:p>
        </p:txBody>
      </p:sp>
      <p:sp>
        <p:nvSpPr>
          <p:cNvPr id="6" name="Content Placeholder 11">
            <a:extLst>
              <a:ext uri="{FF2B5EF4-FFF2-40B4-BE49-F238E27FC236}">
                <a16:creationId xmlns:a16="http://schemas.microsoft.com/office/drawing/2014/main" id="{0D2A4D2F-A340-C3D3-521B-0C250BBAD817}"/>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IPv6 Address Types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a16="http://schemas.microsoft.com/office/drawing/2014/main" id="{CE258844-E754-4C68-CCDC-0C747218F1D1}"/>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0A972EF-493B-70CE-1400-3B5F0E0C2F7B}"/>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69D96339-17BD-82FD-A0D9-B90E4408E74C}"/>
              </a:ext>
            </a:extLst>
          </p:cNvPr>
          <p:cNvSpPr>
            <a:spLocks noGrp="1"/>
          </p:cNvSpPr>
          <p:nvPr>
            <p:ph type="sldNum" sz="quarter" idx="12"/>
          </p:nvPr>
        </p:nvSpPr>
        <p:spPr/>
        <p:txBody>
          <a:bodyPr/>
          <a:lstStyle/>
          <a:p>
            <a:fld id="{254D8BCB-5102-47FA-82A5-BD6750F85690}" type="slidenum">
              <a:rPr lang="en-IN" smtClean="0"/>
              <a:t>22</a:t>
            </a:fld>
            <a:endParaRPr lang="en-IN"/>
          </a:p>
        </p:txBody>
      </p:sp>
    </p:spTree>
    <p:extLst>
      <p:ext uri="{BB962C8B-B14F-4D97-AF65-F5344CB8AC3E}">
        <p14:creationId xmlns:p14="http://schemas.microsoft.com/office/powerpoint/2010/main" val="3517119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88561" y="4092115"/>
            <a:ext cx="1364456" cy="369332"/>
          </a:xfrm>
          <a:prstGeom prst="rect">
            <a:avLst/>
          </a:prstGeom>
          <a:noFill/>
        </p:spPr>
        <p:txBody>
          <a:bodyPr wrap="square" rtlCol="0">
            <a:spAutoFit/>
          </a:bodyPr>
          <a:lstStyle/>
          <a:p>
            <a:r>
              <a:rPr lang="en-US" dirty="0"/>
              <a:t>One – one </a:t>
            </a:r>
          </a:p>
        </p:txBody>
      </p:sp>
      <p:pic>
        <p:nvPicPr>
          <p:cNvPr id="5" name="Picture 4"/>
          <p:cNvPicPr>
            <a:picLocks noChangeAspect="1"/>
          </p:cNvPicPr>
          <p:nvPr/>
        </p:nvPicPr>
        <p:blipFill>
          <a:blip r:embed="rId2"/>
          <a:stretch>
            <a:fillRect/>
          </a:stretch>
        </p:blipFill>
        <p:spPr>
          <a:xfrm>
            <a:off x="1577540" y="1565027"/>
            <a:ext cx="1986499" cy="2454523"/>
          </a:xfrm>
          <a:prstGeom prst="rect">
            <a:avLst/>
          </a:prstGeom>
        </p:spPr>
      </p:pic>
      <p:pic>
        <p:nvPicPr>
          <p:cNvPr id="6" name="Picture 5"/>
          <p:cNvPicPr>
            <a:picLocks noChangeAspect="1"/>
          </p:cNvPicPr>
          <p:nvPr/>
        </p:nvPicPr>
        <p:blipFill>
          <a:blip r:embed="rId3"/>
          <a:stretch>
            <a:fillRect/>
          </a:stretch>
        </p:blipFill>
        <p:spPr>
          <a:xfrm>
            <a:off x="5144860" y="1565027"/>
            <a:ext cx="2022959" cy="2454523"/>
          </a:xfrm>
          <a:prstGeom prst="rect">
            <a:avLst/>
          </a:prstGeom>
        </p:spPr>
      </p:pic>
      <p:sp>
        <p:nvSpPr>
          <p:cNvPr id="7" name="TextBox 6"/>
          <p:cNvSpPr txBox="1"/>
          <p:nvPr/>
        </p:nvSpPr>
        <p:spPr>
          <a:xfrm>
            <a:off x="5413772" y="4113532"/>
            <a:ext cx="1364456" cy="369332"/>
          </a:xfrm>
          <a:prstGeom prst="rect">
            <a:avLst/>
          </a:prstGeom>
          <a:noFill/>
        </p:spPr>
        <p:txBody>
          <a:bodyPr wrap="square" rtlCol="0">
            <a:spAutoFit/>
          </a:bodyPr>
          <a:lstStyle/>
          <a:p>
            <a:r>
              <a:rPr lang="en-US" dirty="0"/>
              <a:t>One – Many </a:t>
            </a:r>
          </a:p>
        </p:txBody>
      </p:sp>
      <p:pic>
        <p:nvPicPr>
          <p:cNvPr id="8" name="Picture 7"/>
          <p:cNvPicPr>
            <a:picLocks noChangeAspect="1"/>
          </p:cNvPicPr>
          <p:nvPr/>
        </p:nvPicPr>
        <p:blipFill>
          <a:blip r:embed="rId4"/>
          <a:stretch>
            <a:fillRect/>
          </a:stretch>
        </p:blipFill>
        <p:spPr>
          <a:xfrm>
            <a:off x="8708507" y="1429406"/>
            <a:ext cx="1986499" cy="2765089"/>
          </a:xfrm>
          <a:prstGeom prst="rect">
            <a:avLst/>
          </a:prstGeom>
        </p:spPr>
      </p:pic>
      <p:sp>
        <p:nvSpPr>
          <p:cNvPr id="9" name="TextBox 8"/>
          <p:cNvSpPr txBox="1"/>
          <p:nvPr/>
        </p:nvSpPr>
        <p:spPr>
          <a:xfrm>
            <a:off x="9003277" y="4139155"/>
            <a:ext cx="1300162" cy="369332"/>
          </a:xfrm>
          <a:prstGeom prst="rect">
            <a:avLst/>
          </a:prstGeom>
          <a:noFill/>
        </p:spPr>
        <p:txBody>
          <a:bodyPr wrap="square" rtlCol="0">
            <a:spAutoFit/>
          </a:bodyPr>
          <a:lstStyle/>
          <a:p>
            <a:r>
              <a:rPr lang="en-US" dirty="0"/>
              <a:t>One – Any </a:t>
            </a:r>
          </a:p>
        </p:txBody>
      </p:sp>
      <p:sp>
        <p:nvSpPr>
          <p:cNvPr id="12" name="Content Placeholder 11">
            <a:extLst>
              <a:ext uri="{FF2B5EF4-FFF2-40B4-BE49-F238E27FC236}">
                <a16:creationId xmlns:a16="http://schemas.microsoft.com/office/drawing/2014/main" id="{BAD0629F-DFA0-33F5-0C49-FC0E11C02015}"/>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IPv6 Address Types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13" name="Picture 12" descr="pngfind.com-kingpin-png-4152286 (1).png">
            <a:extLst>
              <a:ext uri="{FF2B5EF4-FFF2-40B4-BE49-F238E27FC236}">
                <a16:creationId xmlns:a16="http://schemas.microsoft.com/office/drawing/2014/main" id="{C73EDB8B-74A1-3995-A78B-E42709492F8B}"/>
              </a:ext>
            </a:extLst>
          </p:cNvPr>
          <p:cNvPicPr>
            <a:picLocks noChangeAspect="1"/>
          </p:cNvPicPr>
          <p:nvPr/>
        </p:nvPicPr>
        <p:blipFill>
          <a:blip r:embed="rId5"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EDEC2F9F-3BA7-7DA6-0C9F-1538CDDC372B}"/>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D213111F-8AD1-5F87-51F1-3D702BBBBEDB}"/>
              </a:ext>
            </a:extLst>
          </p:cNvPr>
          <p:cNvSpPr>
            <a:spLocks noGrp="1"/>
          </p:cNvSpPr>
          <p:nvPr>
            <p:ph type="sldNum" sz="quarter" idx="12"/>
          </p:nvPr>
        </p:nvSpPr>
        <p:spPr/>
        <p:txBody>
          <a:bodyPr/>
          <a:lstStyle/>
          <a:p>
            <a:fld id="{254D8BCB-5102-47FA-82A5-BD6750F85690}" type="slidenum">
              <a:rPr lang="en-IN" smtClean="0"/>
              <a:t>23</a:t>
            </a:fld>
            <a:endParaRPr lang="en-IN"/>
          </a:p>
        </p:txBody>
      </p:sp>
    </p:spTree>
    <p:extLst>
      <p:ext uri="{BB962C8B-B14F-4D97-AF65-F5344CB8AC3E}">
        <p14:creationId xmlns:p14="http://schemas.microsoft.com/office/powerpoint/2010/main" val="1535181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a:srcRect/>
          <a:stretch>
            <a:fillRect/>
          </a:stretch>
        </p:blipFill>
        <p:spPr bwMode="auto">
          <a:xfrm>
            <a:off x="2557154" y="799832"/>
            <a:ext cx="7077692" cy="4852177"/>
          </a:xfrm>
          <a:prstGeom prst="rect">
            <a:avLst/>
          </a:prstGeom>
          <a:noFill/>
          <a:ln w="9525">
            <a:noFill/>
            <a:miter lim="800000"/>
            <a:headEnd/>
            <a:tailEnd/>
          </a:ln>
          <a:effectLst/>
        </p:spPr>
      </p:pic>
      <p:sp>
        <p:nvSpPr>
          <p:cNvPr id="3" name="Rectangle 2"/>
          <p:cNvSpPr/>
          <p:nvPr/>
        </p:nvSpPr>
        <p:spPr>
          <a:xfrm>
            <a:off x="3985905" y="5191760"/>
            <a:ext cx="1235654" cy="1600438"/>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address resolution to reach the neighboring nodes attached to the same link</a:t>
            </a:r>
          </a:p>
        </p:txBody>
      </p:sp>
      <p:sp>
        <p:nvSpPr>
          <p:cNvPr id="6" name="Rectangle 5"/>
          <p:cNvSpPr/>
          <p:nvPr/>
        </p:nvSpPr>
        <p:spPr>
          <a:xfrm>
            <a:off x="5327730" y="5472822"/>
            <a:ext cx="983983" cy="738664"/>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global routing table(ISP)</a:t>
            </a:r>
          </a:p>
        </p:txBody>
      </p:sp>
      <p:sp>
        <p:nvSpPr>
          <p:cNvPr id="8" name="Rectangle 7"/>
          <p:cNvSpPr/>
          <p:nvPr/>
        </p:nvSpPr>
        <p:spPr>
          <a:xfrm>
            <a:off x="6688530" y="5332087"/>
            <a:ext cx="983983" cy="954107"/>
          </a:xfrm>
          <a:prstGeom prst="rect">
            <a:avLst/>
          </a:prstGeom>
        </p:spPr>
        <p:txBody>
          <a:bodyPr wrap="square">
            <a:spAutoFit/>
          </a:bodyPr>
          <a:lstStyle/>
          <a:p>
            <a:pPr algn="ctr"/>
            <a:r>
              <a:rPr lang="en-US" sz="1400" dirty="0">
                <a:latin typeface="Times New Roman" panose="02020603050405020304" pitchFamily="18" charset="0"/>
                <a:cs typeface="Times New Roman" panose="02020603050405020304" pitchFamily="18" charset="0"/>
              </a:rPr>
              <a:t>Private addressing within a campus</a:t>
            </a:r>
          </a:p>
        </p:txBody>
      </p:sp>
      <p:sp>
        <p:nvSpPr>
          <p:cNvPr id="10" name="Rectangle 2"/>
          <p:cNvSpPr>
            <a:spLocks noChangeArrowheads="1"/>
          </p:cNvSpPr>
          <p:nvPr/>
        </p:nvSpPr>
        <p:spPr bwMode="auto">
          <a:xfrm>
            <a:off x="7778684" y="5332087"/>
            <a:ext cx="13915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algn="ctr" eaLnBrk="0" fontAlgn="base" hangingPunct="0">
              <a:spcBef>
                <a:spcPct val="0"/>
              </a:spcBef>
              <a:spcAft>
                <a:spcPct val="0"/>
              </a:spcAft>
            </a:pPr>
            <a:r>
              <a:rPr lang="en-US" altLang="en-US" sz="1400" dirty="0">
                <a:latin typeface="Times New Roman" panose="02020603050405020304" pitchFamily="18" charset="0"/>
                <a:cs typeface="Times New Roman" panose="02020603050405020304" pitchFamily="18" charset="0"/>
              </a:rPr>
              <a:t>carry an IPv4 address in the low-order 32 bits of the address </a:t>
            </a:r>
          </a:p>
        </p:txBody>
      </p:sp>
      <p:sp>
        <p:nvSpPr>
          <p:cNvPr id="11" name="Rectangle 10"/>
          <p:cNvSpPr/>
          <p:nvPr/>
        </p:nvSpPr>
        <p:spPr>
          <a:xfrm>
            <a:off x="2557154" y="5378812"/>
            <a:ext cx="1304409" cy="1169551"/>
          </a:xfrm>
          <a:prstGeom prst="rect">
            <a:avLst/>
          </a:prstGeom>
        </p:spPr>
        <p:txBody>
          <a:bodyPr wrap="square">
            <a:spAutoFit/>
          </a:bodyPr>
          <a:lstStyle/>
          <a:p>
            <a:pPr algn="ctr"/>
            <a:r>
              <a:rPr lang="en-US" sz="1400" dirty="0">
                <a:solidFill>
                  <a:srgbClr val="000000"/>
                </a:solidFill>
                <a:latin typeface="Times New Roman" panose="02020603050405020304" pitchFamily="18" charset="0"/>
                <a:cs typeface="Times New Roman" panose="02020603050405020304" pitchFamily="18" charset="0"/>
              </a:rPr>
              <a:t>groups of devices u</a:t>
            </a:r>
            <a:r>
              <a:rPr lang="en-US" sz="1400" dirty="0">
                <a:latin typeface="Times New Roman" panose="02020603050405020304" pitchFamily="18" charset="0"/>
                <a:cs typeface="Times New Roman" panose="02020603050405020304" pitchFamily="18" charset="0"/>
              </a:rPr>
              <a:t>sed by Operating System and </a:t>
            </a:r>
            <a:r>
              <a:rPr lang="en-US" sz="1400" dirty="0">
                <a:solidFill>
                  <a:srgbClr val="212529"/>
                </a:solidFill>
                <a:latin typeface="Times New Roman" panose="02020603050405020304" pitchFamily="18" charset="0"/>
                <a:cs typeface="Times New Roman" panose="02020603050405020304" pitchFamily="18" charset="0"/>
              </a:rPr>
              <a:t>same interface </a:t>
            </a:r>
            <a:endParaRPr lang="en-US" sz="1400" dirty="0">
              <a:latin typeface="Times New Roman" panose="02020603050405020304" pitchFamily="18" charset="0"/>
              <a:cs typeface="Times New Roman" panose="02020603050405020304" pitchFamily="18" charset="0"/>
            </a:endParaRPr>
          </a:p>
        </p:txBody>
      </p:sp>
      <p:sp>
        <p:nvSpPr>
          <p:cNvPr id="16" name="Content Placeholder 11">
            <a:extLst>
              <a:ext uri="{FF2B5EF4-FFF2-40B4-BE49-F238E27FC236}">
                <a16:creationId xmlns:a16="http://schemas.microsoft.com/office/drawing/2014/main" id="{25313FA1-22F9-3CD9-8AB4-23BBB2221F9F}"/>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IPv6 Address Types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17" name="Picture 16" descr="pngfind.com-kingpin-png-4152286 (1).png">
            <a:extLst>
              <a:ext uri="{FF2B5EF4-FFF2-40B4-BE49-F238E27FC236}">
                <a16:creationId xmlns:a16="http://schemas.microsoft.com/office/drawing/2014/main" id="{F2F8DCED-D32E-1142-228E-B6E862FDF02C}"/>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22AA0E7F-507C-F788-B709-66158BBE3ACC}"/>
              </a:ext>
            </a:extLst>
          </p:cNvPr>
          <p:cNvSpPr>
            <a:spLocks noGrp="1"/>
          </p:cNvSpPr>
          <p:nvPr>
            <p:ph type="ftr" sz="quarter" idx="11"/>
          </p:nvPr>
        </p:nvSpPr>
        <p:spPr/>
        <p:txBody>
          <a:bodyPr/>
          <a:lstStyle/>
          <a:p>
            <a:r>
              <a:rPr lang="en-IN"/>
              <a:t>Unit IV – 18CSC302J – Computer Networks (2022-2023 ODD)</a:t>
            </a:r>
          </a:p>
        </p:txBody>
      </p:sp>
      <p:sp>
        <p:nvSpPr>
          <p:cNvPr id="5" name="Slide Number Placeholder 4">
            <a:extLst>
              <a:ext uri="{FF2B5EF4-FFF2-40B4-BE49-F238E27FC236}">
                <a16:creationId xmlns:a16="http://schemas.microsoft.com/office/drawing/2014/main" id="{22F4F2BB-E0AD-8F0D-82F9-3B1014C28C3F}"/>
              </a:ext>
            </a:extLst>
          </p:cNvPr>
          <p:cNvSpPr>
            <a:spLocks noGrp="1"/>
          </p:cNvSpPr>
          <p:nvPr>
            <p:ph type="sldNum" sz="quarter" idx="12"/>
          </p:nvPr>
        </p:nvSpPr>
        <p:spPr/>
        <p:txBody>
          <a:bodyPr/>
          <a:lstStyle/>
          <a:p>
            <a:fld id="{254D8BCB-5102-47FA-82A5-BD6750F85690}" type="slidenum">
              <a:rPr lang="en-IN" smtClean="0"/>
              <a:t>24</a:t>
            </a:fld>
            <a:endParaRPr lang="en-IN"/>
          </a:p>
        </p:txBody>
      </p:sp>
    </p:spTree>
    <p:extLst>
      <p:ext uri="{BB962C8B-B14F-4D97-AF65-F5344CB8AC3E}">
        <p14:creationId xmlns:p14="http://schemas.microsoft.com/office/powerpoint/2010/main" val="3822620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895183"/>
            <a:ext cx="11105826"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A unicast address identifies a single interface.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a network device sends a packet to a unicast address, the packet goes only to the specific interface identified by that address.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Unicast addresses support a global address scope and two types of local address scopes.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unicast address consists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bits for the prefix, and 128 </a:t>
            </a:r>
            <a:r>
              <a:rPr lang="en-US" sz="2400" i="1" dirty="0">
                <a:latin typeface="Times New Roman" panose="02020603050405020304" pitchFamily="18" charset="0"/>
                <a:cs typeface="Times New Roman" panose="02020603050405020304" pitchFamily="18" charset="0"/>
              </a:rPr>
              <a:t>– n</a:t>
            </a:r>
            <a:r>
              <a:rPr lang="en-US" sz="2400" dirty="0">
                <a:latin typeface="Times New Roman" panose="02020603050405020304" pitchFamily="18" charset="0"/>
                <a:cs typeface="Times New Roman" panose="02020603050405020304" pitchFamily="18" charset="0"/>
              </a:rPr>
              <a:t> bits for the interface ID.</a:t>
            </a:r>
          </a:p>
          <a:p>
            <a:pPr algn="just"/>
            <a:endParaRPr lang="en-US" sz="2400" dirty="0">
              <a:latin typeface="Times New Roman" panose="02020603050405020304" pitchFamily="18" charset="0"/>
              <a:cs typeface="Times New Roman" panose="02020603050405020304" pitchFamily="18" charset="0"/>
            </a:endParaRPr>
          </a:p>
        </p:txBody>
      </p:sp>
      <p:sp>
        <p:nvSpPr>
          <p:cNvPr id="6" name="Content Placeholder 11">
            <a:extLst>
              <a:ext uri="{FF2B5EF4-FFF2-40B4-BE49-F238E27FC236}">
                <a16:creationId xmlns:a16="http://schemas.microsoft.com/office/drawing/2014/main" id="{A1E3A72A-4845-8E2D-64AE-5B57676B7CC2}"/>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Unicast Addresses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a16="http://schemas.microsoft.com/office/drawing/2014/main" id="{FE417006-DAF4-8BC6-451A-F5F2AF7C7DB1}"/>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347239C5-8F6B-1F1E-A7A6-B55B28121FB4}"/>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5F80256B-BE36-2B70-A476-B8E9114DC3B2}"/>
              </a:ext>
            </a:extLst>
          </p:cNvPr>
          <p:cNvSpPr>
            <a:spLocks noGrp="1"/>
          </p:cNvSpPr>
          <p:nvPr>
            <p:ph type="sldNum" sz="quarter" idx="12"/>
          </p:nvPr>
        </p:nvSpPr>
        <p:spPr/>
        <p:txBody>
          <a:bodyPr/>
          <a:lstStyle/>
          <a:p>
            <a:fld id="{254D8BCB-5102-47FA-82A5-BD6750F85690}" type="slidenum">
              <a:rPr lang="en-IN" smtClean="0"/>
              <a:t>25</a:t>
            </a:fld>
            <a:endParaRPr lang="en-IN"/>
          </a:p>
        </p:txBody>
      </p:sp>
    </p:spTree>
    <p:extLst>
      <p:ext uri="{BB962C8B-B14F-4D97-AF65-F5344CB8AC3E}">
        <p14:creationId xmlns:p14="http://schemas.microsoft.com/office/powerpoint/2010/main" val="124686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253330"/>
            <a:ext cx="11073742" cy="5468145"/>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In the IPv6 implementation for a subscriber access network, the following types of unicast addresses can be used:</a:t>
            </a:r>
          </a:p>
          <a:p>
            <a:pPr lvl="0" algn="just"/>
            <a:r>
              <a:rPr lang="en-US" sz="2400" dirty="0">
                <a:solidFill>
                  <a:srgbClr val="0070C0"/>
                </a:solidFill>
                <a:latin typeface="Times New Roman" panose="02020603050405020304" pitchFamily="18" charset="0"/>
                <a:cs typeface="Times New Roman" panose="02020603050405020304" pitchFamily="18" charset="0"/>
              </a:rPr>
              <a:t>Global unicast address </a:t>
            </a:r>
            <a:r>
              <a:rPr lang="en-US" sz="2400" dirty="0">
                <a:latin typeface="Times New Roman" panose="02020603050405020304" pitchFamily="18" charset="0"/>
                <a:cs typeface="Times New Roman" panose="02020603050405020304" pitchFamily="18" charset="0"/>
              </a:rPr>
              <a:t>- A unique IPv6 address assigned to a host interface. These addresses have a global scope and essentially the same purposes as IPv4 public addresses. Global unicast addresses are routable on the Internet.</a:t>
            </a:r>
          </a:p>
          <a:p>
            <a:pPr lvl="0" algn="just"/>
            <a:endParaRPr lang="en-US" sz="2400" dirty="0">
              <a:latin typeface="Times New Roman" panose="02020603050405020304" pitchFamily="18" charset="0"/>
              <a:cs typeface="Times New Roman" panose="02020603050405020304" pitchFamily="18" charset="0"/>
            </a:endParaRPr>
          </a:p>
          <a:p>
            <a:pPr lvl="0" algn="just"/>
            <a:r>
              <a:rPr lang="en-IN" sz="2400" dirty="0">
                <a:solidFill>
                  <a:srgbClr val="0070C0"/>
                </a:solidFill>
                <a:latin typeface="Times New Roman" panose="02020603050405020304" pitchFamily="18" charset="0"/>
                <a:cs typeface="Times New Roman" panose="02020603050405020304" pitchFamily="18" charset="0"/>
              </a:rPr>
              <a:t>Link-local IPv6 address </a:t>
            </a:r>
            <a:r>
              <a:rPr lang="en-IN" sz="2400" dirty="0">
                <a:latin typeface="Times New Roman" panose="02020603050405020304" pitchFamily="18" charset="0"/>
                <a:cs typeface="Times New Roman" panose="02020603050405020304" pitchFamily="18" charset="0"/>
              </a:rPr>
              <a:t>- An IPv6 address that allows communication between </a:t>
            </a:r>
            <a:r>
              <a:rPr lang="en-IN" sz="2400" dirty="0" err="1">
                <a:latin typeface="Times New Roman" panose="02020603050405020304" pitchFamily="18" charset="0"/>
                <a:cs typeface="Times New Roman" panose="02020603050405020304" pitchFamily="18" charset="0"/>
              </a:rPr>
              <a:t>neighboring</a:t>
            </a:r>
            <a:r>
              <a:rPr lang="en-IN" sz="2400" dirty="0">
                <a:latin typeface="Times New Roman" panose="02020603050405020304" pitchFamily="18" charset="0"/>
                <a:cs typeface="Times New Roman" panose="02020603050405020304" pitchFamily="18" charset="0"/>
              </a:rPr>
              <a:t> hosts that reside on the same link. Link-local addresses have a local scope, and cannot be used outside the link. They always have the prefix FE80::/10.</a:t>
            </a:r>
          </a:p>
          <a:p>
            <a:pPr lvl="0" algn="just"/>
            <a:endParaRPr lang="en-IN" sz="2400" dirty="0">
              <a:latin typeface="Times New Roman" panose="02020603050405020304" pitchFamily="18" charset="0"/>
              <a:cs typeface="Times New Roman" panose="02020603050405020304" pitchFamily="18" charset="0"/>
            </a:endParaRPr>
          </a:p>
          <a:p>
            <a:pPr lvl="0" algn="just"/>
            <a:r>
              <a:rPr lang="en-US" sz="2400" dirty="0">
                <a:solidFill>
                  <a:srgbClr val="0070C0"/>
                </a:solidFill>
                <a:latin typeface="Times New Roman" panose="02020603050405020304" pitchFamily="18" charset="0"/>
                <a:cs typeface="Times New Roman" panose="02020603050405020304" pitchFamily="18" charset="0"/>
              </a:rPr>
              <a:t>Loopback IPv6 address </a:t>
            </a:r>
            <a:r>
              <a:rPr lang="en-US" sz="2400" dirty="0">
                <a:latin typeface="Times New Roman" panose="02020603050405020304" pitchFamily="18" charset="0"/>
                <a:cs typeface="Times New Roman" panose="02020603050405020304" pitchFamily="18" charset="0"/>
              </a:rPr>
              <a:t>- An IPv6 address used on a loopback interfaces. The IPv6 loopback address is 0:0:0:0:0:0:0:1, which can be notated as ::1/128.</a:t>
            </a:r>
          </a:p>
          <a:p>
            <a:pPr lvl="0" algn="just"/>
            <a:endParaRPr lang="en-US" sz="2400" dirty="0">
              <a:latin typeface="Times New Roman" panose="02020603050405020304" pitchFamily="18" charset="0"/>
              <a:cs typeface="Times New Roman" panose="02020603050405020304" pitchFamily="18" charset="0"/>
            </a:endParaRPr>
          </a:p>
          <a:p>
            <a:pPr lvl="0" algn="just"/>
            <a:r>
              <a:rPr lang="en-US" sz="2400" dirty="0">
                <a:solidFill>
                  <a:srgbClr val="0070C0"/>
                </a:solidFill>
                <a:latin typeface="Times New Roman" panose="02020603050405020304" pitchFamily="18" charset="0"/>
                <a:cs typeface="Times New Roman" panose="02020603050405020304" pitchFamily="18" charset="0"/>
              </a:rPr>
              <a:t>Unspecified address </a:t>
            </a:r>
            <a:r>
              <a:rPr lang="en-US" sz="2400" dirty="0">
                <a:latin typeface="Times New Roman" panose="02020603050405020304" pitchFamily="18" charset="0"/>
                <a:cs typeface="Times New Roman" panose="02020603050405020304" pitchFamily="18" charset="0"/>
              </a:rPr>
              <a:t>-An IPv6 unspecified address is 0:0:0:0:0:0:0:0, which can be notated as ::/128.</a:t>
            </a:r>
          </a:p>
          <a:p>
            <a:pPr lvl="0" algn="just"/>
            <a:endParaRPr lang="en-IN" sz="2400" dirty="0">
              <a:latin typeface="Times New Roman" panose="02020603050405020304" pitchFamily="18" charset="0"/>
              <a:cs typeface="Times New Roman" panose="02020603050405020304" pitchFamily="18" charset="0"/>
            </a:endParaRPr>
          </a:p>
          <a:p>
            <a:pPr lvl="0" algn="just"/>
            <a:endParaRPr lang="en-US" sz="2400" dirty="0">
              <a:latin typeface="Times New Roman" panose="02020603050405020304" pitchFamily="18" charset="0"/>
              <a:cs typeface="Times New Roman" panose="02020603050405020304" pitchFamily="18" charset="0"/>
            </a:endParaRPr>
          </a:p>
        </p:txBody>
      </p:sp>
      <p:sp>
        <p:nvSpPr>
          <p:cNvPr id="8" name="Content Placeholder 11">
            <a:extLst>
              <a:ext uri="{FF2B5EF4-FFF2-40B4-BE49-F238E27FC236}">
                <a16:creationId xmlns:a16="http://schemas.microsoft.com/office/drawing/2014/main" id="{CA96B7D0-CA30-729C-732B-F94BE8B1ACBD}"/>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Unicast Addresses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9" name="Picture 8" descr="pngfind.com-kingpin-png-4152286 (1).png">
            <a:extLst>
              <a:ext uri="{FF2B5EF4-FFF2-40B4-BE49-F238E27FC236}">
                <a16:creationId xmlns:a16="http://schemas.microsoft.com/office/drawing/2014/main" id="{DD9E2952-7B09-6861-6BF3-C9AC56016541}"/>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5133130D-AE31-33F7-C8DA-984411BEB038}"/>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E8AA1167-CA0A-FE13-FB59-06425AE3E031}"/>
              </a:ext>
            </a:extLst>
          </p:cNvPr>
          <p:cNvSpPr>
            <a:spLocks noGrp="1"/>
          </p:cNvSpPr>
          <p:nvPr>
            <p:ph type="sldNum" sz="quarter" idx="12"/>
          </p:nvPr>
        </p:nvSpPr>
        <p:spPr/>
        <p:txBody>
          <a:bodyPr/>
          <a:lstStyle/>
          <a:p>
            <a:fld id="{254D8BCB-5102-47FA-82A5-BD6750F85690}" type="slidenum">
              <a:rPr lang="en-IN" smtClean="0"/>
              <a:t>26</a:t>
            </a:fld>
            <a:endParaRPr lang="en-IN"/>
          </a:p>
        </p:txBody>
      </p:sp>
    </p:spTree>
    <p:extLst>
      <p:ext uri="{BB962C8B-B14F-4D97-AF65-F5344CB8AC3E}">
        <p14:creationId xmlns:p14="http://schemas.microsoft.com/office/powerpoint/2010/main" val="2785556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071646"/>
            <a:ext cx="11153952" cy="5008312"/>
          </a:xfrm>
        </p:spPr>
        <p:txBody>
          <a:bodyPr>
            <a:noAutofit/>
          </a:bodyPr>
          <a:lstStyle/>
          <a:p>
            <a:pPr algn="just"/>
            <a:r>
              <a:rPr lang="en-US" sz="2400" dirty="0">
                <a:latin typeface="Times New Roman" panose="02020603050405020304" pitchFamily="18" charset="0"/>
                <a:cs typeface="Times New Roman" panose="02020603050405020304" pitchFamily="18" charset="0"/>
              </a:rPr>
              <a:t>A multicast address identifies a set of interfaces that typically belong to different nodes.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a network device sends a packet to a multicast address, the device broadcasts the packet to all interfaces identified by that address.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IPv6 does not support broadcast addresses, but instead uses multicast addresses in this role.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Multicast addresses support 16 different types of address scope, including node, link, site, organization, and global scope.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4-bit field in the prefix identifies the address scope.</a:t>
            </a:r>
          </a:p>
        </p:txBody>
      </p:sp>
      <p:sp>
        <p:nvSpPr>
          <p:cNvPr id="6" name="Content Placeholder 11">
            <a:extLst>
              <a:ext uri="{FF2B5EF4-FFF2-40B4-BE49-F238E27FC236}">
                <a16:creationId xmlns:a16="http://schemas.microsoft.com/office/drawing/2014/main" id="{57CD9A69-DC74-CF69-30B7-1C22B40E67FD}"/>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Multicast Addresses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a16="http://schemas.microsoft.com/office/drawing/2014/main" id="{14D6D20C-9608-BD52-2E45-3DB808F43764}"/>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EA53AB45-75FC-7881-2147-951E76FFA376}"/>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E40799F3-98C6-3C81-EA48-48A977A55574}"/>
              </a:ext>
            </a:extLst>
          </p:cNvPr>
          <p:cNvSpPr>
            <a:spLocks noGrp="1"/>
          </p:cNvSpPr>
          <p:nvPr>
            <p:ph type="sldNum" sz="quarter" idx="12"/>
          </p:nvPr>
        </p:nvSpPr>
        <p:spPr/>
        <p:txBody>
          <a:bodyPr/>
          <a:lstStyle/>
          <a:p>
            <a:fld id="{254D8BCB-5102-47FA-82A5-BD6750F85690}" type="slidenum">
              <a:rPr lang="en-IN" smtClean="0"/>
              <a:t>27</a:t>
            </a:fld>
            <a:endParaRPr lang="en-IN"/>
          </a:p>
        </p:txBody>
      </p:sp>
    </p:spTree>
    <p:extLst>
      <p:ext uri="{BB962C8B-B14F-4D97-AF65-F5344CB8AC3E}">
        <p14:creationId xmlns:p14="http://schemas.microsoft.com/office/powerpoint/2010/main" val="3207517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135814"/>
            <a:ext cx="11137910" cy="4719554"/>
          </a:xfrm>
        </p:spPr>
        <p:txBody>
          <a:bodyPr>
            <a:normAutofit/>
          </a:bodyPr>
          <a:lstStyle/>
          <a:p>
            <a:pPr marL="0" indent="0" algn="just">
              <a:buNone/>
            </a:pPr>
            <a:r>
              <a:rPr lang="en-US" sz="2400" dirty="0">
                <a:solidFill>
                  <a:srgbClr val="FFC000"/>
                </a:solidFill>
                <a:latin typeface="Times New Roman" panose="02020603050405020304" pitchFamily="18" charset="0"/>
                <a:cs typeface="Times New Roman" panose="02020603050405020304" pitchFamily="18" charset="0"/>
              </a:rPr>
              <a:t>The following types of multicast addresses can be used in an IPv6 subscriber access network:</a:t>
            </a:r>
          </a:p>
          <a:p>
            <a:pPr lvl="0" algn="just"/>
            <a:r>
              <a:rPr lang="en-US" sz="2400" dirty="0">
                <a:solidFill>
                  <a:srgbClr val="0070C0"/>
                </a:solidFill>
                <a:latin typeface="Times New Roman" panose="02020603050405020304" pitchFamily="18" charset="0"/>
                <a:cs typeface="Times New Roman" panose="02020603050405020304" pitchFamily="18" charset="0"/>
              </a:rPr>
              <a:t>Solicited-node multicast address </a:t>
            </a:r>
            <a:r>
              <a:rPr lang="en-US" sz="2400" dirty="0">
                <a:latin typeface="Times New Roman" panose="02020603050405020304" pitchFamily="18" charset="0"/>
                <a:cs typeface="Times New Roman" panose="02020603050405020304" pitchFamily="18" charset="0"/>
              </a:rPr>
              <a:t>- Neighbor Solicitation (NS) messages are sent to this address.</a:t>
            </a:r>
          </a:p>
          <a:p>
            <a:pPr lvl="0" algn="just"/>
            <a:r>
              <a:rPr lang="en-US" sz="2400" dirty="0">
                <a:solidFill>
                  <a:srgbClr val="0070C0"/>
                </a:solidFill>
                <a:latin typeface="Times New Roman" panose="02020603050405020304" pitchFamily="18" charset="0"/>
                <a:cs typeface="Times New Roman" panose="02020603050405020304" pitchFamily="18" charset="0"/>
              </a:rPr>
              <a:t>All-nodes multicast address</a:t>
            </a:r>
            <a:r>
              <a:rPr lang="en-US" sz="2400" dirty="0">
                <a:latin typeface="Times New Roman" panose="02020603050405020304" pitchFamily="18" charset="0"/>
                <a:cs typeface="Times New Roman" panose="02020603050405020304" pitchFamily="18" charset="0"/>
              </a:rPr>
              <a:t> - Router Advertisement (RA) messages are sent to this address.</a:t>
            </a:r>
          </a:p>
          <a:p>
            <a:pPr lvl="0" algn="just"/>
            <a:r>
              <a:rPr lang="en-US" sz="2400" dirty="0">
                <a:solidFill>
                  <a:srgbClr val="0070C0"/>
                </a:solidFill>
                <a:latin typeface="Times New Roman" panose="02020603050405020304" pitchFamily="18" charset="0"/>
                <a:cs typeface="Times New Roman" panose="02020603050405020304" pitchFamily="18" charset="0"/>
              </a:rPr>
              <a:t>All-nodes multicast address</a:t>
            </a:r>
            <a:r>
              <a:rPr lang="en-US" sz="2400" dirty="0">
                <a:latin typeface="Times New Roman" panose="02020603050405020304" pitchFamily="18" charset="0"/>
                <a:cs typeface="Times New Roman" panose="02020603050405020304" pitchFamily="18" charset="0"/>
              </a:rPr>
              <a:t> - Router Advertisement (RA) messages are sent to this address.</a:t>
            </a:r>
          </a:p>
          <a:p>
            <a:pPr lvl="0" algn="just"/>
            <a:r>
              <a:rPr lang="en-US" sz="2400" dirty="0">
                <a:solidFill>
                  <a:srgbClr val="0070C0"/>
                </a:solidFill>
                <a:latin typeface="Times New Roman" panose="02020603050405020304" pitchFamily="18" charset="0"/>
                <a:cs typeface="Times New Roman" panose="02020603050405020304" pitchFamily="18" charset="0"/>
              </a:rPr>
              <a:t>All-routers multicast address</a:t>
            </a:r>
            <a:r>
              <a:rPr lang="en-US" sz="2400" dirty="0">
                <a:latin typeface="Times New Roman" panose="02020603050405020304" pitchFamily="18" charset="0"/>
                <a:cs typeface="Times New Roman" panose="02020603050405020304" pitchFamily="18" charset="0"/>
              </a:rPr>
              <a:t> - Router Solicitation (RS) messages are sent to this address.</a:t>
            </a:r>
          </a:p>
          <a:p>
            <a:pPr algn="just"/>
            <a:r>
              <a:rPr lang="en-US" sz="2400" dirty="0">
                <a:latin typeface="Times New Roman" panose="02020603050405020304" pitchFamily="18" charset="0"/>
                <a:cs typeface="Times New Roman" panose="02020603050405020304" pitchFamily="18" charset="0"/>
              </a:rPr>
              <a:t>Multicast addresses use the </a:t>
            </a:r>
            <a:r>
              <a:rPr lang="en-US" sz="2400" dirty="0">
                <a:solidFill>
                  <a:srgbClr val="0070C0"/>
                </a:solidFill>
                <a:latin typeface="Times New Roman" panose="02020603050405020304" pitchFamily="18" charset="0"/>
                <a:cs typeface="Times New Roman" panose="02020603050405020304" pitchFamily="18" charset="0"/>
              </a:rPr>
              <a:t>prefix FF00::/8.</a:t>
            </a:r>
          </a:p>
        </p:txBody>
      </p:sp>
      <p:sp>
        <p:nvSpPr>
          <p:cNvPr id="6" name="Content Placeholder 11">
            <a:extLst>
              <a:ext uri="{FF2B5EF4-FFF2-40B4-BE49-F238E27FC236}">
                <a16:creationId xmlns:a16="http://schemas.microsoft.com/office/drawing/2014/main" id="{C738C6F5-A219-FA58-150D-A90A7F435C8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Multicast Addresses</a:t>
            </a:r>
            <a:br>
              <a:rPr lang="en-IN" sz="3500" dirty="0">
                <a:solidFill>
                  <a:srgbClr val="00B050"/>
                </a:solidFill>
                <a:latin typeface="Cambria" panose="02040503050406030204" pitchFamily="18" charset="0"/>
                <a:ea typeface="Cambria" panose="02040503050406030204" pitchFamily="18" charset="0"/>
              </a:rPr>
            </a:br>
            <a:endParaRPr lang="en-US" sz="3500" dirty="0">
              <a:solidFill>
                <a:srgbClr val="00B050"/>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a16="http://schemas.microsoft.com/office/drawing/2014/main" id="{5AC0F71D-A271-324F-E3D3-A82ABBC16662}"/>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98A94F2B-F01B-D856-2ED0-54DFF569F7EC}"/>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4994237D-E96D-4DDA-7932-4CF8CE7F3E96}"/>
              </a:ext>
            </a:extLst>
          </p:cNvPr>
          <p:cNvSpPr>
            <a:spLocks noGrp="1"/>
          </p:cNvSpPr>
          <p:nvPr>
            <p:ph type="sldNum" sz="quarter" idx="12"/>
          </p:nvPr>
        </p:nvSpPr>
        <p:spPr/>
        <p:txBody>
          <a:bodyPr/>
          <a:lstStyle/>
          <a:p>
            <a:fld id="{254D8BCB-5102-47FA-82A5-BD6750F85690}" type="slidenum">
              <a:rPr lang="en-IN" smtClean="0"/>
              <a:t>28</a:t>
            </a:fld>
            <a:endParaRPr lang="en-IN"/>
          </a:p>
        </p:txBody>
      </p:sp>
    </p:spTree>
    <p:extLst>
      <p:ext uri="{BB962C8B-B14F-4D97-AF65-F5344CB8AC3E}">
        <p14:creationId xmlns:p14="http://schemas.microsoft.com/office/powerpoint/2010/main" val="16604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135813"/>
            <a:ext cx="11105826" cy="5361240"/>
          </a:xfrm>
        </p:spPr>
        <p:txBody>
          <a:bodyPr>
            <a:noAutofit/>
          </a:bodyPr>
          <a:lstStyle/>
          <a:p>
            <a:pPr algn="just"/>
            <a:r>
              <a:rPr lang="en-US" sz="2100" dirty="0">
                <a:latin typeface="Times New Roman" panose="02020603050405020304" pitchFamily="18" charset="0"/>
                <a:cs typeface="Times New Roman" panose="02020603050405020304" pitchFamily="18" charset="0"/>
              </a:rPr>
              <a:t>An </a:t>
            </a:r>
            <a:r>
              <a:rPr lang="en-US" sz="2100" dirty="0" err="1">
                <a:latin typeface="Times New Roman" panose="02020603050405020304" pitchFamily="18" charset="0"/>
                <a:cs typeface="Times New Roman" panose="02020603050405020304" pitchFamily="18" charset="0"/>
              </a:rPr>
              <a:t>anycast</a:t>
            </a:r>
            <a:r>
              <a:rPr lang="en-US" sz="2100" dirty="0">
                <a:latin typeface="Times New Roman" panose="02020603050405020304" pitchFamily="18" charset="0"/>
                <a:cs typeface="Times New Roman" panose="02020603050405020304" pitchFamily="18" charset="0"/>
              </a:rPr>
              <a:t> address identifies a set of interfaces that typically belong to different nodes.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Anycast addresses are similar to multicast addresses, except that packets are sent only to one interface, not to all interfaces.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 routing protocol used in the network usually determines which interface is physically closest within the set of anycast addresses and routes the packet along the shortest path to its destination.</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There is no difference between anycast addresses and unicast addresses except for the subnet-router address.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For an anycast subnet-router address, the low-order bits, typically 64 or more, are zero. </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Anycast addresses are taken from the unicast address space.</a:t>
            </a:r>
          </a:p>
        </p:txBody>
      </p:sp>
      <p:sp>
        <p:nvSpPr>
          <p:cNvPr id="6" name="Content Placeholder 11">
            <a:extLst>
              <a:ext uri="{FF2B5EF4-FFF2-40B4-BE49-F238E27FC236}">
                <a16:creationId xmlns:a16="http://schemas.microsoft.com/office/drawing/2014/main" id="{ADA83A5E-D00C-DACD-C15B-A8A39776D6E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Anycast Addresses</a:t>
            </a:r>
            <a:endParaRPr lang="en-US" sz="3500" dirty="0">
              <a:solidFill>
                <a:srgbClr val="00B050"/>
              </a:solidFill>
              <a:latin typeface="Cambria" panose="02040503050406030204" pitchFamily="18" charset="0"/>
              <a:ea typeface="Cambria" panose="02040503050406030204" pitchFamily="18" charset="0"/>
            </a:endParaRPr>
          </a:p>
        </p:txBody>
      </p:sp>
      <p:pic>
        <p:nvPicPr>
          <p:cNvPr id="7" name="Picture 6" descr="pngfind.com-kingpin-png-4152286 (1).png">
            <a:extLst>
              <a:ext uri="{FF2B5EF4-FFF2-40B4-BE49-F238E27FC236}">
                <a16:creationId xmlns:a16="http://schemas.microsoft.com/office/drawing/2014/main" id="{F84E76B9-606F-FED8-E640-E1EC6EF034E8}"/>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BDA7AA27-03F5-B2AF-7640-7CEDDF83B680}"/>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C492001D-1F1F-5F23-CD9D-55BA6CFA6EFA}"/>
              </a:ext>
            </a:extLst>
          </p:cNvPr>
          <p:cNvSpPr>
            <a:spLocks noGrp="1"/>
          </p:cNvSpPr>
          <p:nvPr>
            <p:ph type="sldNum" sz="quarter" idx="12"/>
          </p:nvPr>
        </p:nvSpPr>
        <p:spPr/>
        <p:txBody>
          <a:bodyPr/>
          <a:lstStyle/>
          <a:p>
            <a:fld id="{254D8BCB-5102-47FA-82A5-BD6750F85690}" type="slidenum">
              <a:rPr lang="en-IN" smtClean="0"/>
              <a:t>29</a:t>
            </a:fld>
            <a:endParaRPr lang="en-IN"/>
          </a:p>
        </p:txBody>
      </p:sp>
    </p:spTree>
    <p:extLst>
      <p:ext uri="{BB962C8B-B14F-4D97-AF65-F5344CB8AC3E}">
        <p14:creationId xmlns:p14="http://schemas.microsoft.com/office/powerpoint/2010/main" val="28054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5840"/>
            <a:ext cx="10896600" cy="5171123"/>
          </a:xfrm>
        </p:spPr>
        <p:txBody>
          <a:bodyPr>
            <a:normAutofit/>
          </a:bodyPr>
          <a:lstStyle/>
          <a:p>
            <a:r>
              <a:rPr lang="en-GB" sz="2400" dirty="0">
                <a:latin typeface="Times New Roman" panose="02020603050405020304" pitchFamily="18" charset="0"/>
                <a:cs typeface="Times New Roman" panose="02020603050405020304" pitchFamily="18" charset="0"/>
              </a:rPr>
              <a:t>IPv4 stood the test of time- a tribute to its initial design</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Proven to be robust</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Easily implemented</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Interoperable</a:t>
            </a:r>
          </a:p>
          <a:p>
            <a:pPr lvl="1">
              <a:buNone/>
            </a:pPr>
            <a:endParaRPr lang="en-GB"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 initial design did not anticipate today's Internet scale and size.</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Exhausting IPv4 address space</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Large routing tables</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Simpler management of IPv4 addresses</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Security at IP level</a:t>
            </a:r>
          </a:p>
          <a:p>
            <a:pPr lvl="1">
              <a:buFont typeface="Wingdings" panose="05000000000000000000" pitchFamily="2" charset="2"/>
              <a:buChar char="Ø"/>
            </a:pPr>
            <a:r>
              <a:rPr lang="en-GB" dirty="0" err="1">
                <a:latin typeface="Times New Roman" panose="02020603050405020304" pitchFamily="18" charset="0"/>
                <a:cs typeface="Times New Roman" panose="02020603050405020304" pitchFamily="18" charset="0"/>
              </a:rPr>
              <a:t>QoS</a:t>
            </a:r>
            <a:r>
              <a:rPr lang="en-GB" dirty="0">
                <a:latin typeface="Times New Roman" panose="02020603050405020304" pitchFamily="18" charset="0"/>
                <a:cs typeface="Times New Roman" panose="02020603050405020304" pitchFamily="18" charset="0"/>
              </a:rPr>
              <a:t> requirements</a:t>
            </a:r>
          </a:p>
          <a:p>
            <a:endParaRPr lang="en-GB"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11">
            <a:extLst>
              <a:ext uri="{FF2B5EF4-FFF2-40B4-BE49-F238E27FC236}">
                <a16:creationId xmlns:a16="http://schemas.microsoft.com/office/drawing/2014/main" id="{9971031A-6B36-04F9-8F01-2CD5D295F6B3}"/>
              </a:ext>
            </a:extLst>
          </p:cNvPr>
          <p:cNvSpPr txBox="1">
            <a:spLocks/>
          </p:cNvSpPr>
          <p:nvPr/>
        </p:nvSpPr>
        <p:spPr>
          <a:xfrm>
            <a:off x="114925" y="121920"/>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chemeClr val="accent6">
                    <a:lumMod val="50000"/>
                  </a:schemeClr>
                </a:solidFill>
                <a:latin typeface="Cambria" panose="02040503050406030204" pitchFamily="18" charset="0"/>
                <a:ea typeface="Cambria" panose="02040503050406030204" pitchFamily="18" charset="0"/>
              </a:rPr>
              <a:t>IPv6 Overview</a:t>
            </a:r>
          </a:p>
        </p:txBody>
      </p:sp>
      <p:sp>
        <p:nvSpPr>
          <p:cNvPr id="2" name="Footer Placeholder 1">
            <a:extLst>
              <a:ext uri="{FF2B5EF4-FFF2-40B4-BE49-F238E27FC236}">
                <a16:creationId xmlns:a16="http://schemas.microsoft.com/office/drawing/2014/main" id="{0CD0533A-3D2F-1272-B769-6439E7399257}"/>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27007661-54DA-DC88-EAAA-C11668AAA474}"/>
              </a:ext>
            </a:extLst>
          </p:cNvPr>
          <p:cNvSpPr>
            <a:spLocks noGrp="1"/>
          </p:cNvSpPr>
          <p:nvPr>
            <p:ph type="sldNum" sz="quarter" idx="12"/>
          </p:nvPr>
        </p:nvSpPr>
        <p:spPr/>
        <p:txBody>
          <a:bodyPr/>
          <a:lstStyle/>
          <a:p>
            <a:fld id="{254D8BCB-5102-47FA-82A5-BD6750F85690}" type="slidenum">
              <a:rPr lang="en-IN" smtClean="0"/>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9484067"/>
              </p:ext>
            </p:extLst>
          </p:nvPr>
        </p:nvGraphicFramePr>
        <p:xfrm>
          <a:off x="1790700" y="1263315"/>
          <a:ext cx="8610599" cy="4624137"/>
        </p:xfrm>
        <a:graphic>
          <a:graphicData uri="http://schemas.openxmlformats.org/drawingml/2006/table">
            <a:tbl>
              <a:tblPr firstRow="1" firstCol="1" bandRow="1">
                <a:tableStyleId>{BDBED569-4797-4DF1-A0F4-6AAB3CD982D8}</a:tableStyleId>
              </a:tblPr>
              <a:tblGrid>
                <a:gridCol w="2870200">
                  <a:extLst>
                    <a:ext uri="{9D8B030D-6E8A-4147-A177-3AD203B41FA5}">
                      <a16:colId xmlns:a16="http://schemas.microsoft.com/office/drawing/2014/main" val="20000"/>
                    </a:ext>
                  </a:extLst>
                </a:gridCol>
                <a:gridCol w="3747206">
                  <a:extLst>
                    <a:ext uri="{9D8B030D-6E8A-4147-A177-3AD203B41FA5}">
                      <a16:colId xmlns:a16="http://schemas.microsoft.com/office/drawing/2014/main" val="20001"/>
                    </a:ext>
                  </a:extLst>
                </a:gridCol>
                <a:gridCol w="1993193">
                  <a:extLst>
                    <a:ext uri="{9D8B030D-6E8A-4147-A177-3AD203B41FA5}">
                      <a16:colId xmlns:a16="http://schemas.microsoft.com/office/drawing/2014/main" val="20002"/>
                    </a:ext>
                  </a:extLst>
                </a:gridCol>
              </a:tblGrid>
              <a:tr h="713063">
                <a:tc>
                  <a:txBody>
                    <a:bodyPr/>
                    <a:lstStyle/>
                    <a:p>
                      <a:pPr marL="0" marR="0" fontAlgn="base">
                        <a:lnSpc>
                          <a:spcPct val="115000"/>
                        </a:lnSpc>
                        <a:spcBef>
                          <a:spcPts val="0"/>
                        </a:spcBef>
                        <a:spcAft>
                          <a:spcPts val="1000"/>
                        </a:spcAft>
                      </a:pPr>
                      <a:r>
                        <a:rPr lang="en-US" sz="1400" spc="10" dirty="0">
                          <a:effectLst/>
                          <a:latin typeface="Times New Roman" panose="02020603050405020304" pitchFamily="18" charset="0"/>
                          <a:cs typeface="Times New Roman" panose="02020603050405020304" pitchFamily="18" charset="0"/>
                        </a:rPr>
                        <a:t>Address type</a:t>
                      </a:r>
                      <a:endParaRPr lang="en-US" sz="1400" dirty="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fontAlgn="base">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Binary prefix</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fontAlgn="base">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IPv6 notation</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713063">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Unspecified</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00 . . . 0 (128 bits)</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::/128</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713063">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Loopback</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00 . . . 1 (128 bits)</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::1/128</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345759">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Multicast</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11111111</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dirty="0">
                          <a:effectLst/>
                          <a:latin typeface="Times New Roman" panose="02020603050405020304" pitchFamily="18" charset="0"/>
                          <a:cs typeface="Times New Roman" panose="02020603050405020304" pitchFamily="18" charset="0"/>
                        </a:rPr>
                        <a:t>FF00::/8</a:t>
                      </a:r>
                      <a:endParaRPr lang="en-US"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713063">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Link-local unicast</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1111111010</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FE80::/10</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713063">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Site-local unicast</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dirty="0">
                          <a:effectLst/>
                          <a:latin typeface="Times New Roman" panose="02020603050405020304" pitchFamily="18" charset="0"/>
                          <a:cs typeface="Times New Roman" panose="02020603050405020304" pitchFamily="18" charset="0"/>
                        </a:rPr>
                        <a:t>1111111011</a:t>
                      </a:r>
                      <a:endParaRPr lang="en-US" sz="1400" dirty="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FEC0::/10</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r h="713063">
                <a:tc>
                  <a:txBody>
                    <a:bodyPr/>
                    <a:lstStyle/>
                    <a:p>
                      <a:pPr marL="0" marR="0">
                        <a:lnSpc>
                          <a:spcPct val="115000"/>
                        </a:lnSpc>
                        <a:spcBef>
                          <a:spcPts val="0"/>
                        </a:spcBef>
                        <a:spcAft>
                          <a:spcPts val="1000"/>
                        </a:spcAft>
                      </a:pPr>
                      <a:r>
                        <a:rPr lang="en-US" sz="1400" spc="10">
                          <a:effectLst/>
                          <a:latin typeface="Times New Roman" panose="02020603050405020304" pitchFamily="18" charset="0"/>
                          <a:cs typeface="Times New Roman" panose="02020603050405020304" pitchFamily="18" charset="0"/>
                        </a:rPr>
                        <a:t>Global unicast</a:t>
                      </a:r>
                      <a:endParaRPr lang="en-US" sz="140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dirty="0">
                          <a:effectLst/>
                          <a:latin typeface="Times New Roman" panose="02020603050405020304" pitchFamily="18" charset="0"/>
                          <a:cs typeface="Times New Roman" panose="02020603050405020304" pitchFamily="18" charset="0"/>
                        </a:rPr>
                        <a:t>(everything else)</a:t>
                      </a:r>
                      <a:endParaRPr lang="en-US" sz="1400" dirty="0">
                        <a:effectLst/>
                        <a:latin typeface="Times New Roman" panose="02020603050405020304" pitchFamily="18" charset="0"/>
                        <a:ea typeface="Calibri"/>
                        <a:cs typeface="Times New Roman" panose="02020603050405020304" pitchFamily="18" charset="0"/>
                      </a:endParaRPr>
                    </a:p>
                  </a:txBody>
                  <a:tcPr marL="0" marR="0" marT="0" marB="0" anchor="ctr"/>
                </a:tc>
                <a:tc>
                  <a:txBody>
                    <a:bodyPr/>
                    <a:lstStyle/>
                    <a:p>
                      <a:pPr marL="0" marR="0">
                        <a:lnSpc>
                          <a:spcPct val="115000"/>
                        </a:lnSpc>
                        <a:spcBef>
                          <a:spcPts val="0"/>
                        </a:spcBef>
                        <a:spcAft>
                          <a:spcPts val="1000"/>
                        </a:spcAft>
                      </a:pPr>
                      <a:r>
                        <a:rPr lang="en-US" sz="1400" spc="10" dirty="0">
                          <a:effectLst/>
                          <a:latin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Calibri"/>
                        <a:cs typeface="Times New Roman" panose="02020603050405020304" pitchFamily="18" charset="0"/>
                      </a:endParaRPr>
                    </a:p>
                  </a:txBody>
                  <a:tcPr marL="0" marR="0" marT="0" marB="0" anchor="ctr"/>
                </a:tc>
                <a:extLst>
                  <a:ext uri="{0D108BD9-81ED-4DB2-BD59-A6C34878D82A}">
                    <a16:rowId xmlns:a16="http://schemas.microsoft.com/office/drawing/2014/main" val="10006"/>
                  </a:ext>
                </a:extLst>
              </a:tr>
            </a:tbl>
          </a:graphicData>
        </a:graphic>
      </p:graphicFrame>
      <p:sp>
        <p:nvSpPr>
          <p:cNvPr id="2" name="Content Placeholder 11">
            <a:extLst>
              <a:ext uri="{FF2B5EF4-FFF2-40B4-BE49-F238E27FC236}">
                <a16:creationId xmlns:a16="http://schemas.microsoft.com/office/drawing/2014/main" id="{9DCC9FBF-6DF3-F425-0B01-5EC6B94A9F73}"/>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Cambria" panose="02040503050406030204" pitchFamily="18" charset="0"/>
                <a:ea typeface="Cambria" panose="02040503050406030204" pitchFamily="18" charset="0"/>
              </a:rPr>
              <a:t>IPv6 Notation</a:t>
            </a:r>
            <a:endParaRPr lang="en-US" sz="3500" dirty="0">
              <a:solidFill>
                <a:srgbClr val="00B050"/>
              </a:solidFill>
              <a:latin typeface="Cambria" panose="02040503050406030204" pitchFamily="18" charset="0"/>
              <a:ea typeface="Cambria" panose="02040503050406030204" pitchFamily="18" charset="0"/>
            </a:endParaRPr>
          </a:p>
        </p:txBody>
      </p:sp>
      <p:pic>
        <p:nvPicPr>
          <p:cNvPr id="3" name="Picture 2" descr="pngfind.com-kingpin-png-4152286 (1).png">
            <a:extLst>
              <a:ext uri="{FF2B5EF4-FFF2-40B4-BE49-F238E27FC236}">
                <a16:creationId xmlns:a16="http://schemas.microsoft.com/office/drawing/2014/main" id="{CB4C3F0F-7887-5FB2-4519-5151997B637C}"/>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4" name="Footer Placeholder 3">
            <a:extLst>
              <a:ext uri="{FF2B5EF4-FFF2-40B4-BE49-F238E27FC236}">
                <a16:creationId xmlns:a16="http://schemas.microsoft.com/office/drawing/2014/main" id="{883810E9-14D4-EB2C-E2D5-3176B698A875}"/>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3245E5BC-EC02-DA3E-23AE-771AD9672287}"/>
              </a:ext>
            </a:extLst>
          </p:cNvPr>
          <p:cNvSpPr>
            <a:spLocks noGrp="1"/>
          </p:cNvSpPr>
          <p:nvPr>
            <p:ph type="sldNum" sz="quarter" idx="12"/>
          </p:nvPr>
        </p:nvSpPr>
        <p:spPr/>
        <p:txBody>
          <a:bodyPr/>
          <a:lstStyle/>
          <a:p>
            <a:fld id="{254D8BCB-5102-47FA-82A5-BD6750F85690}" type="slidenum">
              <a:rPr lang="en-IN" smtClean="0"/>
              <a:t>30</a:t>
            </a:fld>
            <a:endParaRPr lang="en-IN"/>
          </a:p>
        </p:txBody>
      </p:sp>
    </p:spTree>
    <p:extLst>
      <p:ext uri="{BB962C8B-B14F-4D97-AF65-F5344CB8AC3E}">
        <p14:creationId xmlns:p14="http://schemas.microsoft.com/office/powerpoint/2010/main" val="316861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p:cNvPicPr>
            <a:picLocks noGrp="1" noChangeAspect="1" noChangeArrowheads="1"/>
          </p:cNvPicPr>
          <p:nvPr>
            <p:ph idx="1"/>
          </p:nvPr>
        </p:nvPicPr>
        <p:blipFill>
          <a:blip r:embed="rId2"/>
          <a:srcRect/>
          <a:stretch>
            <a:fillRect/>
          </a:stretch>
        </p:blipFill>
        <p:spPr bwMode="auto">
          <a:xfrm>
            <a:off x="2103664" y="1407524"/>
            <a:ext cx="7886700" cy="1294808"/>
          </a:xfrm>
          <a:prstGeom prst="rect">
            <a:avLst/>
          </a:prstGeom>
          <a:noFill/>
          <a:ln w="9525">
            <a:noFill/>
            <a:miter lim="800000"/>
            <a:headEnd/>
            <a:tailEnd/>
          </a:ln>
          <a:effectLst/>
        </p:spPr>
      </p:pic>
      <p:pic>
        <p:nvPicPr>
          <p:cNvPr id="5" name="Picture 13"/>
          <p:cNvPicPr>
            <a:picLocks noChangeAspect="1" noChangeArrowheads="1"/>
          </p:cNvPicPr>
          <p:nvPr/>
        </p:nvPicPr>
        <p:blipFill>
          <a:blip r:embed="rId3"/>
          <a:srcRect/>
          <a:stretch>
            <a:fillRect/>
          </a:stretch>
        </p:blipFill>
        <p:spPr bwMode="auto">
          <a:xfrm>
            <a:off x="1991951" y="2726420"/>
            <a:ext cx="3088413" cy="1584325"/>
          </a:xfrm>
          <a:prstGeom prst="rect">
            <a:avLst/>
          </a:prstGeom>
          <a:noFill/>
          <a:ln w="9525">
            <a:noFill/>
            <a:miter lim="800000"/>
            <a:headEnd/>
            <a:tailEnd/>
          </a:ln>
          <a:effectLst/>
        </p:spPr>
      </p:pic>
      <p:pic>
        <p:nvPicPr>
          <p:cNvPr id="6" name="Picture 14"/>
          <p:cNvPicPr>
            <a:picLocks noChangeAspect="1" noChangeArrowheads="1"/>
          </p:cNvPicPr>
          <p:nvPr/>
        </p:nvPicPr>
        <p:blipFill>
          <a:blip r:embed="rId4"/>
          <a:srcRect/>
          <a:stretch>
            <a:fillRect/>
          </a:stretch>
        </p:blipFill>
        <p:spPr bwMode="auto">
          <a:xfrm>
            <a:off x="6922227" y="2689678"/>
            <a:ext cx="3055076" cy="1631950"/>
          </a:xfrm>
          <a:prstGeom prst="rect">
            <a:avLst/>
          </a:prstGeom>
          <a:noFill/>
          <a:ln w="9525">
            <a:noFill/>
            <a:miter lim="800000"/>
            <a:headEnd/>
            <a:tailEnd/>
          </a:ln>
          <a:effectLst/>
        </p:spPr>
      </p:pic>
      <p:sp>
        <p:nvSpPr>
          <p:cNvPr id="3" name="Rectangle 2"/>
          <p:cNvSpPr/>
          <p:nvPr/>
        </p:nvSpPr>
        <p:spPr>
          <a:xfrm>
            <a:off x="1991951" y="4684265"/>
            <a:ext cx="5100093" cy="1477328"/>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section contains six variable-size blocks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Five sections are unassigned addresses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are reserved for special purposes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than five-eighths of the address space is still unassigned</a:t>
            </a:r>
          </a:p>
        </p:txBody>
      </p:sp>
      <p:sp>
        <p:nvSpPr>
          <p:cNvPr id="10" name="Content Placeholder 11">
            <a:extLst>
              <a:ext uri="{FF2B5EF4-FFF2-40B4-BE49-F238E27FC236}">
                <a16:creationId xmlns:a16="http://schemas.microsoft.com/office/drawing/2014/main" id="{243E2079-1E4D-5A08-57D3-1CACE03088B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Address space allocation</a:t>
            </a:r>
            <a:endParaRPr lang="en-US"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1" name="Picture 10" descr="pngfind.com-kingpin-png-4152286 (1).png">
            <a:extLst>
              <a:ext uri="{FF2B5EF4-FFF2-40B4-BE49-F238E27FC236}">
                <a16:creationId xmlns:a16="http://schemas.microsoft.com/office/drawing/2014/main" id="{E2B246CF-19F5-0FDF-1A88-E77E88BC27D1}"/>
              </a:ext>
            </a:extLst>
          </p:cNvPr>
          <p:cNvPicPr>
            <a:picLocks noChangeAspect="1"/>
          </p:cNvPicPr>
          <p:nvPr/>
        </p:nvPicPr>
        <p:blipFill>
          <a:blip r:embed="rId5"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0084CABC-DD5C-A57F-ADFA-A4B81EE84ADE}"/>
              </a:ext>
            </a:extLst>
          </p:cNvPr>
          <p:cNvSpPr>
            <a:spLocks noGrp="1"/>
          </p:cNvSpPr>
          <p:nvPr>
            <p:ph type="ftr" sz="quarter" idx="11"/>
          </p:nvPr>
        </p:nvSpPr>
        <p:spPr/>
        <p:txBody>
          <a:bodyPr/>
          <a:lstStyle/>
          <a:p>
            <a:r>
              <a:rPr lang="en-IN"/>
              <a:t>Unit IV – 18CSC302J – Computer Networks (2022-2023 ODD)</a:t>
            </a:r>
          </a:p>
        </p:txBody>
      </p:sp>
      <p:sp>
        <p:nvSpPr>
          <p:cNvPr id="7" name="Slide Number Placeholder 6">
            <a:extLst>
              <a:ext uri="{FF2B5EF4-FFF2-40B4-BE49-F238E27FC236}">
                <a16:creationId xmlns:a16="http://schemas.microsoft.com/office/drawing/2014/main" id="{0469FB96-5476-B5AF-CCF4-76915550E98B}"/>
              </a:ext>
            </a:extLst>
          </p:cNvPr>
          <p:cNvSpPr>
            <a:spLocks noGrp="1"/>
          </p:cNvSpPr>
          <p:nvPr>
            <p:ph type="sldNum" sz="quarter" idx="12"/>
          </p:nvPr>
        </p:nvSpPr>
        <p:spPr/>
        <p:txBody>
          <a:bodyPr/>
          <a:lstStyle/>
          <a:p>
            <a:fld id="{254D8BCB-5102-47FA-82A5-BD6750F85690}" type="slidenum">
              <a:rPr lang="en-IN" smtClean="0"/>
              <a:t>31</a:t>
            </a:fld>
            <a:endParaRPr lang="en-IN"/>
          </a:p>
        </p:txBody>
      </p:sp>
    </p:spTree>
    <p:extLst>
      <p:ext uri="{BB962C8B-B14F-4D97-AF65-F5344CB8AC3E}">
        <p14:creationId xmlns:p14="http://schemas.microsoft.com/office/powerpoint/2010/main" val="217622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5"/>
          <p:cNvPicPr>
            <a:picLocks noChangeAspect="1" noChangeArrowheads="1"/>
          </p:cNvPicPr>
          <p:nvPr/>
        </p:nvPicPr>
        <p:blipFill>
          <a:blip r:embed="rId2"/>
          <a:srcRect/>
          <a:stretch>
            <a:fillRect/>
          </a:stretch>
        </p:blipFill>
        <p:spPr bwMode="auto">
          <a:xfrm>
            <a:off x="2657568" y="681037"/>
            <a:ext cx="6515461" cy="6127416"/>
          </a:xfrm>
          <a:prstGeom prst="rect">
            <a:avLst/>
          </a:prstGeom>
          <a:noFill/>
          <a:ln w="9525">
            <a:noFill/>
            <a:miter lim="800000"/>
            <a:headEnd/>
            <a:tailEnd/>
          </a:ln>
          <a:effectLst/>
        </p:spPr>
      </p:pic>
      <p:sp>
        <p:nvSpPr>
          <p:cNvPr id="2" name="Content Placeholder 11">
            <a:extLst>
              <a:ext uri="{FF2B5EF4-FFF2-40B4-BE49-F238E27FC236}">
                <a16:creationId xmlns:a16="http://schemas.microsoft.com/office/drawing/2014/main" id="{40858745-D530-AF7D-5C84-C4320F413858}"/>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Address space allocation</a:t>
            </a:r>
            <a:endParaRPr lang="en-US"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3" name="Picture 2" descr="pngfind.com-kingpin-png-4152286 (1).png">
            <a:extLst>
              <a:ext uri="{FF2B5EF4-FFF2-40B4-BE49-F238E27FC236}">
                <a16:creationId xmlns:a16="http://schemas.microsoft.com/office/drawing/2014/main" id="{5F12C4F5-55DC-0CAA-88DC-02C02DA32E73}"/>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5" name="Footer Placeholder 4">
            <a:extLst>
              <a:ext uri="{FF2B5EF4-FFF2-40B4-BE49-F238E27FC236}">
                <a16:creationId xmlns:a16="http://schemas.microsoft.com/office/drawing/2014/main" id="{933CD5E2-4ED7-B665-8CEB-0A659103B719}"/>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2B828CE7-4878-A110-6A6E-BB97EE789AED}"/>
              </a:ext>
            </a:extLst>
          </p:cNvPr>
          <p:cNvSpPr>
            <a:spLocks noGrp="1"/>
          </p:cNvSpPr>
          <p:nvPr>
            <p:ph type="sldNum" sz="quarter" idx="12"/>
          </p:nvPr>
        </p:nvSpPr>
        <p:spPr/>
        <p:txBody>
          <a:bodyPr/>
          <a:lstStyle/>
          <a:p>
            <a:fld id="{254D8BCB-5102-47FA-82A5-BD6750F85690}" type="slidenum">
              <a:rPr lang="en-IN" smtClean="0"/>
              <a:t>32</a:t>
            </a:fld>
            <a:endParaRPr lang="en-IN"/>
          </a:p>
        </p:txBody>
      </p:sp>
    </p:spTree>
    <p:extLst>
      <p:ext uri="{BB962C8B-B14F-4D97-AF65-F5344CB8AC3E}">
        <p14:creationId xmlns:p14="http://schemas.microsoft.com/office/powerpoint/2010/main" val="1544681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36" y="1201510"/>
            <a:ext cx="11084378" cy="4386489"/>
          </a:xfrm>
        </p:spPr>
        <p:txBody>
          <a:bodyPr>
            <a:noAutofit/>
          </a:bodyPr>
          <a:lstStyle/>
          <a:p>
            <a:pPr algn="just"/>
            <a:r>
              <a:rPr lang="en-US" sz="2400" dirty="0">
                <a:highlight>
                  <a:srgbClr val="FFFF00"/>
                </a:highlight>
                <a:latin typeface="Times New Roman" panose="02020603050405020304" pitchFamily="18" charset="0"/>
                <a:cs typeface="Times New Roman" panose="02020603050405020304" pitchFamily="18" charset="0"/>
              </a:rPr>
              <a:t>Figure</a:t>
            </a:r>
            <a:r>
              <a:rPr lang="en-US" sz="2400" dirty="0">
                <a:latin typeface="Times New Roman" panose="02020603050405020304" pitchFamily="18" charset="0"/>
                <a:cs typeface="Times New Roman" panose="02020603050405020304" pitchFamily="18" charset="0"/>
              </a:rPr>
              <a:t> Address space allocation shows that only a portion of the address space can be used for global </a:t>
            </a:r>
            <a:r>
              <a:rPr lang="en-US" sz="2400" dirty="0" err="1">
                <a:latin typeface="Times New Roman" panose="02020603050405020304" pitchFamily="18" charset="0"/>
                <a:cs typeface="Times New Roman" panose="02020603050405020304" pitchFamily="18" charset="0"/>
              </a:rPr>
              <a:t>unicast</a:t>
            </a:r>
            <a:r>
              <a:rPr lang="en-US" sz="2400" dirty="0">
                <a:latin typeface="Times New Roman" panose="02020603050405020304" pitchFamily="18" charset="0"/>
                <a:cs typeface="Times New Roman" panose="02020603050405020304" pitchFamily="18" charset="0"/>
              </a:rPr>
              <a:t> communication. How many addresses are in this block?</a:t>
            </a:r>
          </a:p>
          <a:p>
            <a:pPr algn="just"/>
            <a:endParaRPr lang="en-US" sz="2400" dirty="0">
              <a:latin typeface="Times New Roman" panose="02020603050405020304" pitchFamily="18" charset="0"/>
              <a:cs typeface="Times New Roman" panose="02020603050405020304" pitchFamily="18" charset="0"/>
            </a:endParaRPr>
          </a:p>
          <a:p>
            <a:pPr algn="just">
              <a:buNone/>
            </a:pPr>
            <a:r>
              <a:rPr lang="en-US" sz="2400" i="1" dirty="0">
                <a:solidFill>
                  <a:schemeClr val="hlink"/>
                </a:solidFill>
                <a:latin typeface="Times New Roman" panose="02020603050405020304" pitchFamily="18" charset="0"/>
                <a:cs typeface="Times New Roman" panose="02020603050405020304" pitchFamily="18" charset="0"/>
              </a:rPr>
              <a:t>Solution</a:t>
            </a:r>
          </a:p>
          <a:p>
            <a:pPr algn="just"/>
            <a:r>
              <a:rPr lang="en-US" sz="2400" dirty="0">
                <a:latin typeface="Times New Roman" panose="02020603050405020304" pitchFamily="18" charset="0"/>
                <a:cs typeface="Times New Roman" panose="02020603050405020304" pitchFamily="18" charset="0"/>
              </a:rPr>
              <a:t>This block occupies only one-eighth of the address spaces. To find the number of addresses, we can divide the total address space by 8 or 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The result is (2</a:t>
            </a:r>
            <a:r>
              <a:rPr lang="en-US" sz="2400" baseline="30000" dirty="0">
                <a:latin typeface="Times New Roman" panose="02020603050405020304" pitchFamily="18" charset="0"/>
                <a:cs typeface="Times New Roman" panose="02020603050405020304" pitchFamily="18" charset="0"/>
              </a:rPr>
              <a:t>128</a:t>
            </a:r>
            <a:r>
              <a:rPr lang="en-US" sz="2400" dirty="0">
                <a:latin typeface="Times New Roman" panose="02020603050405020304" pitchFamily="18" charset="0"/>
                <a:cs typeface="Times New Roman" panose="02020603050405020304" pitchFamily="18" charset="0"/>
              </a:rPr>
              <a:t>)/(2</a:t>
            </a:r>
            <a:r>
              <a:rPr lang="en-US" sz="2400" baseline="30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 2</a:t>
            </a:r>
            <a:r>
              <a:rPr lang="en-US" sz="2400" baseline="30000" dirty="0">
                <a:latin typeface="Times New Roman" panose="02020603050405020304" pitchFamily="18" charset="0"/>
                <a:cs typeface="Times New Roman" panose="02020603050405020304" pitchFamily="18" charset="0"/>
              </a:rPr>
              <a:t>125</a:t>
            </a:r>
            <a:r>
              <a:rPr lang="en-US" sz="2400" dirty="0">
                <a:latin typeface="Times New Roman" panose="02020603050405020304" pitchFamily="18" charset="0"/>
                <a:cs typeface="Times New Roman" panose="02020603050405020304" pitchFamily="18" charset="0"/>
              </a:rPr>
              <a:t> —a huge block.</a:t>
            </a:r>
          </a:p>
        </p:txBody>
      </p:sp>
      <p:sp>
        <p:nvSpPr>
          <p:cNvPr id="7" name="Content Placeholder 11">
            <a:extLst>
              <a:ext uri="{FF2B5EF4-FFF2-40B4-BE49-F238E27FC236}">
                <a16:creationId xmlns:a16="http://schemas.microsoft.com/office/drawing/2014/main" id="{E7038389-B77F-FDF6-F627-0EDBB9E00617}"/>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Example</a:t>
            </a:r>
            <a:endParaRPr lang="en-US"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descr="pngfind.com-kingpin-png-4152286 (1).png">
            <a:extLst>
              <a:ext uri="{FF2B5EF4-FFF2-40B4-BE49-F238E27FC236}">
                <a16:creationId xmlns:a16="http://schemas.microsoft.com/office/drawing/2014/main" id="{7BD46404-B317-EE61-873C-DD6953A1DB3C}"/>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E86AC4F-7321-25E9-6100-DEECB4229B14}"/>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9A61A412-49EC-AC28-D8BC-D0107023CE8A}"/>
              </a:ext>
            </a:extLst>
          </p:cNvPr>
          <p:cNvSpPr>
            <a:spLocks noGrp="1"/>
          </p:cNvSpPr>
          <p:nvPr>
            <p:ph type="sldNum" sz="quarter" idx="12"/>
          </p:nvPr>
        </p:nvSpPr>
        <p:spPr/>
        <p:txBody>
          <a:bodyPr/>
          <a:lstStyle/>
          <a:p>
            <a:fld id="{254D8BCB-5102-47FA-82A5-BD6750F85690}" type="slidenum">
              <a:rPr lang="en-IN" smtClean="0"/>
              <a:t>33</a:t>
            </a:fld>
            <a:endParaRPr lang="en-IN"/>
          </a:p>
        </p:txBody>
      </p:sp>
    </p:spTree>
    <p:extLst>
      <p:ext uri="{BB962C8B-B14F-4D97-AF65-F5344CB8AC3E}">
        <p14:creationId xmlns:p14="http://schemas.microsoft.com/office/powerpoint/2010/main" val="1988472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1"/>
          <p:cNvPicPr>
            <a:picLocks noGrp="1" noChangeAspect="1" noChangeArrowheads="1"/>
          </p:cNvPicPr>
          <p:nvPr>
            <p:ph idx="1"/>
          </p:nvPr>
        </p:nvPicPr>
        <p:blipFill>
          <a:blip r:embed="rId2"/>
          <a:srcRect/>
          <a:stretch>
            <a:fillRect/>
          </a:stretch>
        </p:blipFill>
        <p:spPr bwMode="auto">
          <a:xfrm>
            <a:off x="2777128" y="1585131"/>
            <a:ext cx="1744799" cy="1083163"/>
          </a:xfrm>
          <a:prstGeom prst="rect">
            <a:avLst/>
          </a:prstGeom>
          <a:noFill/>
          <a:ln w="9525">
            <a:noFill/>
            <a:miter lim="800000"/>
            <a:headEnd/>
            <a:tailEnd/>
          </a:ln>
          <a:effectLst/>
        </p:spPr>
      </p:pic>
      <p:pic>
        <p:nvPicPr>
          <p:cNvPr id="5" name="Picture 20"/>
          <p:cNvPicPr>
            <a:picLocks noChangeAspect="1" noChangeArrowheads="1"/>
          </p:cNvPicPr>
          <p:nvPr/>
        </p:nvPicPr>
        <p:blipFill>
          <a:blip r:embed="rId3"/>
          <a:srcRect/>
          <a:stretch>
            <a:fillRect/>
          </a:stretch>
        </p:blipFill>
        <p:spPr bwMode="auto">
          <a:xfrm>
            <a:off x="2364922" y="3226522"/>
            <a:ext cx="3112294" cy="1141413"/>
          </a:xfrm>
          <a:prstGeom prst="rect">
            <a:avLst/>
          </a:prstGeom>
          <a:noFill/>
          <a:ln w="9525">
            <a:noFill/>
            <a:miter lim="800000"/>
            <a:headEnd/>
            <a:tailEnd/>
          </a:ln>
          <a:effectLst/>
        </p:spPr>
      </p:pic>
      <p:pic>
        <p:nvPicPr>
          <p:cNvPr id="6" name="Picture 17"/>
          <p:cNvPicPr>
            <a:picLocks noChangeAspect="1" noChangeArrowheads="1"/>
          </p:cNvPicPr>
          <p:nvPr/>
        </p:nvPicPr>
        <p:blipFill>
          <a:blip r:embed="rId4"/>
          <a:srcRect/>
          <a:stretch>
            <a:fillRect/>
          </a:stretch>
        </p:blipFill>
        <p:spPr bwMode="auto">
          <a:xfrm>
            <a:off x="5402853" y="2520087"/>
            <a:ext cx="273844" cy="1087437"/>
          </a:xfrm>
          <a:prstGeom prst="rect">
            <a:avLst/>
          </a:prstGeom>
          <a:noFill/>
          <a:ln w="9525">
            <a:noFill/>
            <a:miter lim="800000"/>
            <a:headEnd/>
            <a:tailEnd/>
          </a:ln>
          <a:effectLst/>
        </p:spPr>
      </p:pic>
      <p:pic>
        <p:nvPicPr>
          <p:cNvPr id="7" name="Picture 18"/>
          <p:cNvPicPr>
            <a:picLocks noChangeAspect="1" noChangeArrowheads="1"/>
          </p:cNvPicPr>
          <p:nvPr/>
        </p:nvPicPr>
        <p:blipFill>
          <a:blip r:embed="rId5"/>
          <a:srcRect/>
          <a:stretch>
            <a:fillRect/>
          </a:stretch>
        </p:blipFill>
        <p:spPr bwMode="auto">
          <a:xfrm>
            <a:off x="5678057" y="3228109"/>
            <a:ext cx="2461022" cy="1141412"/>
          </a:xfrm>
          <a:prstGeom prst="rect">
            <a:avLst/>
          </a:prstGeom>
          <a:noFill/>
          <a:ln w="9525">
            <a:noFill/>
            <a:miter lim="800000"/>
            <a:headEnd/>
            <a:tailEnd/>
          </a:ln>
          <a:effectLst/>
        </p:spPr>
      </p:pic>
      <p:pic>
        <p:nvPicPr>
          <p:cNvPr id="3" name="Picture 2"/>
          <p:cNvPicPr>
            <a:picLocks noChangeAspect="1"/>
          </p:cNvPicPr>
          <p:nvPr/>
        </p:nvPicPr>
        <p:blipFill>
          <a:blip r:embed="rId6"/>
          <a:stretch>
            <a:fillRect/>
          </a:stretch>
        </p:blipFill>
        <p:spPr>
          <a:xfrm>
            <a:off x="1713310" y="4935032"/>
            <a:ext cx="4421981" cy="1274761"/>
          </a:xfrm>
          <a:prstGeom prst="rect">
            <a:avLst/>
          </a:prstGeom>
        </p:spPr>
      </p:pic>
      <p:pic>
        <p:nvPicPr>
          <p:cNvPr id="9" name="Picture 8"/>
          <p:cNvPicPr>
            <a:picLocks noChangeAspect="1"/>
          </p:cNvPicPr>
          <p:nvPr/>
        </p:nvPicPr>
        <p:blipFill>
          <a:blip r:embed="rId7"/>
          <a:stretch>
            <a:fillRect/>
          </a:stretch>
        </p:blipFill>
        <p:spPr>
          <a:xfrm>
            <a:off x="6135289" y="4817468"/>
            <a:ext cx="4357688" cy="1509884"/>
          </a:xfrm>
          <a:prstGeom prst="rect">
            <a:avLst/>
          </a:prstGeom>
        </p:spPr>
      </p:pic>
      <p:sp>
        <p:nvSpPr>
          <p:cNvPr id="8" name="Content Placeholder 11">
            <a:extLst>
              <a:ext uri="{FF2B5EF4-FFF2-40B4-BE49-F238E27FC236}">
                <a16:creationId xmlns:a16="http://schemas.microsoft.com/office/drawing/2014/main" id="{CB350E04-89A7-2CA2-D7E5-EC4E847E8A0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rPr>
              <a:t>Algorithm for finding the allocated blocks</a:t>
            </a:r>
            <a:endParaRPr lang="en-US" sz="3500" dirty="0">
              <a:solidFill>
                <a:schemeClr val="accent4">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2" name="Picture 11" descr="pngfind.com-kingpin-png-4152286 (1).png">
            <a:extLst>
              <a:ext uri="{FF2B5EF4-FFF2-40B4-BE49-F238E27FC236}">
                <a16:creationId xmlns:a16="http://schemas.microsoft.com/office/drawing/2014/main" id="{DA5BF9C8-2E21-5FAC-B97F-4516E76DADDD}"/>
              </a:ext>
            </a:extLst>
          </p:cNvPr>
          <p:cNvPicPr>
            <a:picLocks noChangeAspect="1"/>
          </p:cNvPicPr>
          <p:nvPr/>
        </p:nvPicPr>
        <p:blipFill>
          <a:blip r:embed="rId8"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B03567E1-832A-0138-97D7-8D9A206EE231}"/>
              </a:ext>
            </a:extLst>
          </p:cNvPr>
          <p:cNvSpPr>
            <a:spLocks noGrp="1"/>
          </p:cNvSpPr>
          <p:nvPr>
            <p:ph type="ftr" sz="quarter" idx="11"/>
          </p:nvPr>
        </p:nvSpPr>
        <p:spPr/>
        <p:txBody>
          <a:bodyPr/>
          <a:lstStyle/>
          <a:p>
            <a:r>
              <a:rPr lang="en-IN"/>
              <a:t>Unit IV – 18CSC302J – Computer Networks (2022-2023 ODD)</a:t>
            </a:r>
          </a:p>
        </p:txBody>
      </p:sp>
      <p:sp>
        <p:nvSpPr>
          <p:cNvPr id="10" name="Slide Number Placeholder 9">
            <a:extLst>
              <a:ext uri="{FF2B5EF4-FFF2-40B4-BE49-F238E27FC236}">
                <a16:creationId xmlns:a16="http://schemas.microsoft.com/office/drawing/2014/main" id="{E86AC3B5-B0F2-C8CA-B996-5995125BF8B9}"/>
              </a:ext>
            </a:extLst>
          </p:cNvPr>
          <p:cNvSpPr>
            <a:spLocks noGrp="1"/>
          </p:cNvSpPr>
          <p:nvPr>
            <p:ph type="sldNum" sz="quarter" idx="12"/>
          </p:nvPr>
        </p:nvSpPr>
        <p:spPr/>
        <p:txBody>
          <a:bodyPr/>
          <a:lstStyle/>
          <a:p>
            <a:fld id="{254D8BCB-5102-47FA-82A5-BD6750F85690}" type="slidenum">
              <a:rPr lang="en-IN" smtClean="0"/>
              <a:t>34</a:t>
            </a:fld>
            <a:endParaRPr lang="en-IN"/>
          </a:p>
        </p:txBody>
      </p:sp>
    </p:spTree>
    <p:extLst>
      <p:ext uri="{BB962C8B-B14F-4D97-AF65-F5344CB8AC3E}">
        <p14:creationId xmlns:p14="http://schemas.microsoft.com/office/powerpoint/2010/main" val="135301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577796" y="1152292"/>
            <a:ext cx="11036407" cy="53065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200" dirty="0">
                <a:latin typeface="Times New Roman" panose="02020603050405020304" pitchFamily="18" charset="0"/>
                <a:cs typeface="Times New Roman" panose="02020603050405020304" pitchFamily="18" charset="0"/>
              </a:rPr>
              <a:t>Primary used to address the System for one-one Communication mechanism </a:t>
            </a:r>
            <a:r>
              <a:rPr lang="en-IN" sz="2200" dirty="0" err="1">
                <a:latin typeface="Times New Roman" panose="02020603050405020304" pitchFamily="18" charset="0"/>
                <a:cs typeface="Times New Roman" panose="02020603050405020304" pitchFamily="18" charset="0"/>
              </a:rPr>
              <a:t>i.e</a:t>
            </a:r>
            <a:r>
              <a:rPr lang="en-IN" sz="2200" dirty="0">
                <a:latin typeface="Times New Roman" panose="02020603050405020304" pitchFamily="18" charset="0"/>
                <a:cs typeface="Times New Roman" panose="02020603050405020304" pitchFamily="18" charset="0"/>
              </a:rPr>
              <a:t> host to host direct communication over the internet.</a:t>
            </a:r>
          </a:p>
          <a:p>
            <a:pPr algn="just">
              <a:lnSpc>
                <a:spcPct val="150000"/>
              </a:lnSpc>
            </a:pPr>
            <a:r>
              <a:rPr lang="en-IN" sz="2200" dirty="0">
                <a:latin typeface="Times New Roman" panose="02020603050405020304" pitchFamily="18" charset="0"/>
                <a:cs typeface="Times New Roman" panose="02020603050405020304" pitchFamily="18" charset="0"/>
              </a:rPr>
              <a:t>Global unicast address is equivalent to public IPV4 address</a:t>
            </a:r>
          </a:p>
          <a:p>
            <a:pPr algn="just">
              <a:lnSpc>
                <a:spcPct val="150000"/>
              </a:lnSpc>
            </a:pPr>
            <a:r>
              <a:rPr lang="en-IN" sz="2200" dirty="0">
                <a:latin typeface="Times New Roman" panose="02020603050405020304" pitchFamily="18" charset="0"/>
                <a:cs typeface="Times New Roman" panose="02020603050405020304" pitchFamily="18" charset="0"/>
              </a:rPr>
              <a:t>Global unicast address objective is to reach any host globally across the internet uniquely</a:t>
            </a:r>
          </a:p>
          <a:p>
            <a:pPr algn="just">
              <a:lnSpc>
                <a:spcPct val="150000"/>
              </a:lnSpc>
            </a:pPr>
            <a:r>
              <a:rPr lang="en-IN" sz="2200" dirty="0">
                <a:latin typeface="Times New Roman" panose="02020603050405020304" pitchFamily="18" charset="0"/>
                <a:cs typeface="Times New Roman" panose="02020603050405020304" pitchFamily="18" charset="0"/>
              </a:rPr>
              <a:t>Address block refer this is called global unicast address block</a:t>
            </a:r>
          </a:p>
          <a:p>
            <a:pPr algn="just">
              <a:lnSpc>
                <a:spcPct val="150000"/>
              </a:lnSpc>
            </a:pPr>
            <a:r>
              <a:rPr lang="en-IN" sz="2200" dirty="0">
                <a:latin typeface="Times New Roman" panose="02020603050405020304" pitchFamily="18" charset="0"/>
                <a:cs typeface="Times New Roman" panose="02020603050405020304" pitchFamily="18" charset="0"/>
              </a:rPr>
              <a:t>CIDR Notation for the block is 2000::/3, where 3 refers to that 3 leftmost bit is common for all address in this block (001)</a:t>
            </a:r>
          </a:p>
          <a:p>
            <a:pPr algn="just">
              <a:lnSpc>
                <a:spcPct val="150000"/>
              </a:lnSpc>
            </a:pPr>
            <a:r>
              <a:rPr lang="en-IN" sz="2200" dirty="0">
                <a:latin typeface="Times New Roman" panose="02020603050405020304" pitchFamily="18" charset="0"/>
                <a:cs typeface="Times New Roman" panose="02020603050405020304" pitchFamily="18" charset="0"/>
              </a:rPr>
              <a:t>The size of the address space is 2</a:t>
            </a:r>
            <a:r>
              <a:rPr lang="en-IN" sz="2200" baseline="30000" dirty="0">
                <a:latin typeface="Times New Roman" panose="02020603050405020304" pitchFamily="18" charset="0"/>
                <a:cs typeface="Times New Roman" panose="02020603050405020304" pitchFamily="18" charset="0"/>
              </a:rPr>
              <a:t>125</a:t>
            </a:r>
            <a:r>
              <a:rPr lang="en-IN" sz="2200" dirty="0">
                <a:latin typeface="Times New Roman" panose="02020603050405020304" pitchFamily="18" charset="0"/>
                <a:cs typeface="Times New Roman" panose="02020603050405020304" pitchFamily="18" charset="0"/>
              </a:rPr>
              <a:t> which is more than for expansion of internet in many years</a:t>
            </a:r>
            <a:endParaRPr lang="en-US" sz="2200" baseline="300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C3709520-CCCC-64DD-E33D-122D3DFA38E6}"/>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Global Unicast Addresses</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2AF28872-1D8D-A260-E988-E58A4CEDD23C}"/>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F99EDFC9-7BD3-0526-D184-CDDFDE896212}"/>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4A0FEFAF-E64F-760A-C0F2-EC8A82510C60}"/>
              </a:ext>
            </a:extLst>
          </p:cNvPr>
          <p:cNvSpPr>
            <a:spLocks noGrp="1"/>
          </p:cNvSpPr>
          <p:nvPr>
            <p:ph type="sldNum" sz="quarter" idx="12"/>
          </p:nvPr>
        </p:nvSpPr>
        <p:spPr/>
        <p:txBody>
          <a:bodyPr/>
          <a:lstStyle/>
          <a:p>
            <a:fld id="{254D8BCB-5102-47FA-82A5-BD6750F85690}" type="slidenum">
              <a:rPr lang="en-IN" smtClean="0"/>
              <a:t>35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25823" y="1152292"/>
            <a:ext cx="11340352" cy="5291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Three Levels of Hierarchy</a:t>
            </a:r>
            <a:endParaRPr lang="en-US" sz="2200" dirty="0">
              <a:latin typeface="Times New Roman" panose="02020603050405020304" pitchFamily="18" charset="0"/>
              <a:cs typeface="Times New Roman" panose="02020603050405020304" pitchFamily="18" charset="0"/>
            </a:endParaRPr>
          </a:p>
        </p:txBody>
      </p:sp>
      <p:grpSp>
        <p:nvGrpSpPr>
          <p:cNvPr id="6" name="Group 29"/>
          <p:cNvGrpSpPr/>
          <p:nvPr/>
        </p:nvGrpSpPr>
        <p:grpSpPr>
          <a:xfrm>
            <a:off x="497541" y="1930756"/>
            <a:ext cx="11268635" cy="1309984"/>
            <a:chOff x="497541" y="1930756"/>
            <a:chExt cx="11268635" cy="1309984"/>
          </a:xfrm>
        </p:grpSpPr>
        <p:sp>
          <p:nvSpPr>
            <p:cNvPr id="3" name="Rectangle 2"/>
            <p:cNvSpPr/>
            <p:nvPr/>
          </p:nvSpPr>
          <p:spPr>
            <a:xfrm>
              <a:off x="497541" y="2756646"/>
              <a:ext cx="3617259"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Global routing prefix</a:t>
              </a:r>
            </a:p>
          </p:txBody>
        </p:sp>
        <p:sp>
          <p:nvSpPr>
            <p:cNvPr id="7" name="Rectangle 6"/>
            <p:cNvSpPr/>
            <p:nvPr/>
          </p:nvSpPr>
          <p:spPr>
            <a:xfrm>
              <a:off x="4114800" y="2756646"/>
              <a:ext cx="3617259" cy="4840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Subnet Identifier</a:t>
              </a:r>
            </a:p>
          </p:txBody>
        </p:sp>
        <p:sp>
          <p:nvSpPr>
            <p:cNvPr id="8" name="Rectangle 7"/>
            <p:cNvSpPr/>
            <p:nvPr/>
          </p:nvSpPr>
          <p:spPr>
            <a:xfrm>
              <a:off x="7732059" y="2756646"/>
              <a:ext cx="4034117" cy="4840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Interface Identifier</a:t>
              </a: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11766176"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7732059" y="2395713"/>
              <a:ext cx="4034116" cy="13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89312" y="1946672"/>
              <a:ext cx="123371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 bits</a:t>
              </a:r>
            </a:p>
          </p:txBody>
        </p:sp>
        <p:sp>
          <p:nvSpPr>
            <p:cNvPr id="28" name="TextBox 27"/>
            <p:cNvSpPr txBox="1"/>
            <p:nvPr/>
          </p:nvSpPr>
          <p:spPr>
            <a:xfrm>
              <a:off x="5306574" y="1930756"/>
              <a:ext cx="193317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128-n-m bits</a:t>
              </a:r>
            </a:p>
          </p:txBody>
        </p:sp>
        <p:sp>
          <p:nvSpPr>
            <p:cNvPr id="29" name="TextBox 28"/>
            <p:cNvSpPr txBox="1"/>
            <p:nvPr/>
          </p:nvSpPr>
          <p:spPr>
            <a:xfrm>
              <a:off x="9589461" y="1935383"/>
              <a:ext cx="123371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 bits</a:t>
              </a:r>
            </a:p>
          </p:txBody>
        </p:sp>
      </p:grpSp>
      <p:sp>
        <p:nvSpPr>
          <p:cNvPr id="31" name="TextBox 30"/>
          <p:cNvSpPr txBox="1"/>
          <p:nvPr/>
        </p:nvSpPr>
        <p:spPr>
          <a:xfrm>
            <a:off x="4137568" y="3585710"/>
            <a:ext cx="237763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Global Unicast Address</a:t>
            </a:r>
          </a:p>
        </p:txBody>
      </p:sp>
      <p:graphicFrame>
        <p:nvGraphicFramePr>
          <p:cNvPr id="32" name="Table 31"/>
          <p:cNvGraphicFramePr>
            <a:graphicFrameLocks noGrp="1"/>
          </p:cNvGraphicFramePr>
          <p:nvPr>
            <p:extLst>
              <p:ext uri="{D42A27DB-BD31-4B8C-83A1-F6EECF244321}">
                <p14:modId xmlns:p14="http://schemas.microsoft.com/office/powerpoint/2010/main" val="1034508626"/>
              </p:ext>
            </p:extLst>
          </p:nvPr>
        </p:nvGraphicFramePr>
        <p:xfrm>
          <a:off x="1908201" y="4465527"/>
          <a:ext cx="8128000" cy="1483360"/>
        </p:xfrm>
        <a:graphic>
          <a:graphicData uri="http://schemas.openxmlformats.org/drawingml/2006/table">
            <a:tbl>
              <a:tblPr firstRow="1" bandRow="1">
                <a:tableStyleId>{5940675A-B579-460E-94D1-54222C63F5DA}</a:tableStyleId>
              </a:tblPr>
              <a:tblGrid>
                <a:gridCol w="4565170">
                  <a:extLst>
                    <a:ext uri="{9D8B030D-6E8A-4147-A177-3AD203B41FA5}">
                      <a16:colId xmlns:a16="http://schemas.microsoft.com/office/drawing/2014/main" val="20000"/>
                    </a:ext>
                  </a:extLst>
                </a:gridCol>
                <a:gridCol w="3562830">
                  <a:extLst>
                    <a:ext uri="{9D8B030D-6E8A-4147-A177-3AD203B41FA5}">
                      <a16:colId xmlns:a16="http://schemas.microsoft.com/office/drawing/2014/main" val="20001"/>
                    </a:ext>
                  </a:extLst>
                </a:gridCol>
              </a:tblGrid>
              <a:tr h="370840">
                <a:tc>
                  <a:txBody>
                    <a:bodyPr/>
                    <a:lstStyle/>
                    <a:p>
                      <a:r>
                        <a:rPr lang="en-IN" b="1" dirty="0">
                          <a:latin typeface="Times New Roman" panose="02020603050405020304" pitchFamily="18" charset="0"/>
                          <a:cs typeface="Times New Roman" panose="02020603050405020304" pitchFamily="18" charset="0"/>
                        </a:rPr>
                        <a:t>Block Assignment </a:t>
                      </a:r>
                    </a:p>
                  </a:txBody>
                  <a:tcPr/>
                </a:tc>
                <a:tc>
                  <a:txBody>
                    <a:bodyPr/>
                    <a:lstStyle/>
                    <a:p>
                      <a:r>
                        <a:rPr lang="en-IN" b="1" dirty="0">
                          <a:latin typeface="Times New Roman" panose="02020603050405020304" pitchFamily="18" charset="0"/>
                          <a:cs typeface="Times New Roman" panose="02020603050405020304" pitchFamily="18" charset="0"/>
                        </a:rPr>
                        <a:t>Length of block</a:t>
                      </a:r>
                    </a:p>
                  </a:txBody>
                  <a:tcPr/>
                </a:tc>
                <a:extLst>
                  <a:ext uri="{0D108BD9-81ED-4DB2-BD59-A6C34878D82A}">
                    <a16:rowId xmlns:a16="http://schemas.microsoft.com/office/drawing/2014/main" val="10000"/>
                  </a:ext>
                </a:extLst>
              </a:tr>
              <a:tr h="370840">
                <a:tc>
                  <a:txBody>
                    <a:bodyPr/>
                    <a:lstStyle/>
                    <a:p>
                      <a:r>
                        <a:rPr lang="en-IN" dirty="0">
                          <a:latin typeface="Times New Roman" panose="02020603050405020304" pitchFamily="18" charset="0"/>
                          <a:cs typeface="Times New Roman" panose="02020603050405020304" pitchFamily="18" charset="0"/>
                        </a:rPr>
                        <a:t>Global routing prefix (n)</a:t>
                      </a:r>
                    </a:p>
                  </a:txBody>
                  <a:tcPr/>
                </a:tc>
                <a:tc>
                  <a:txBody>
                    <a:bodyPr/>
                    <a:lstStyle/>
                    <a:p>
                      <a:r>
                        <a:rPr lang="en-IN" dirty="0">
                          <a:latin typeface="Times New Roman" panose="02020603050405020304" pitchFamily="18" charset="0"/>
                          <a:cs typeface="Times New Roman" panose="02020603050405020304" pitchFamily="18" charset="0"/>
                        </a:rPr>
                        <a:t>48 bits</a:t>
                      </a:r>
                    </a:p>
                  </a:txBody>
                  <a:tcPr/>
                </a:tc>
                <a:extLst>
                  <a:ext uri="{0D108BD9-81ED-4DB2-BD59-A6C34878D82A}">
                    <a16:rowId xmlns:a16="http://schemas.microsoft.com/office/drawing/2014/main" val="10001"/>
                  </a:ext>
                </a:extLst>
              </a:tr>
              <a:tr h="370840">
                <a:tc>
                  <a:txBody>
                    <a:bodyPr/>
                    <a:lstStyle/>
                    <a:p>
                      <a:r>
                        <a:rPr lang="en-IN" dirty="0">
                          <a:latin typeface="Times New Roman" panose="02020603050405020304" pitchFamily="18" charset="0"/>
                          <a:cs typeface="Times New Roman" panose="02020603050405020304" pitchFamily="18" charset="0"/>
                        </a:rPr>
                        <a:t>Subnet Identifier (128-n-m)</a:t>
                      </a:r>
                    </a:p>
                  </a:txBody>
                  <a:tcPr/>
                </a:tc>
                <a:tc>
                  <a:txBody>
                    <a:bodyPr/>
                    <a:lstStyle/>
                    <a:p>
                      <a:r>
                        <a:rPr lang="en-IN" dirty="0">
                          <a:latin typeface="Times New Roman" panose="02020603050405020304" pitchFamily="18" charset="0"/>
                          <a:cs typeface="Times New Roman" panose="02020603050405020304" pitchFamily="18" charset="0"/>
                        </a:rPr>
                        <a:t>16 bits</a:t>
                      </a:r>
                    </a:p>
                  </a:txBody>
                  <a:tcPr/>
                </a:tc>
                <a:extLst>
                  <a:ext uri="{0D108BD9-81ED-4DB2-BD59-A6C34878D82A}">
                    <a16:rowId xmlns:a16="http://schemas.microsoft.com/office/drawing/2014/main" val="10002"/>
                  </a:ext>
                </a:extLst>
              </a:tr>
              <a:tr h="370840">
                <a:tc>
                  <a:txBody>
                    <a:bodyPr/>
                    <a:lstStyle/>
                    <a:p>
                      <a:r>
                        <a:rPr lang="en-IN" dirty="0">
                          <a:latin typeface="Times New Roman" panose="02020603050405020304" pitchFamily="18" charset="0"/>
                          <a:cs typeface="Times New Roman" panose="02020603050405020304" pitchFamily="18" charset="0"/>
                        </a:rPr>
                        <a:t>Interface Identifier</a:t>
                      </a:r>
                    </a:p>
                  </a:txBody>
                  <a:tcPr/>
                </a:tc>
                <a:tc>
                  <a:txBody>
                    <a:bodyPr/>
                    <a:lstStyle/>
                    <a:p>
                      <a:r>
                        <a:rPr lang="en-IN" dirty="0">
                          <a:latin typeface="Times New Roman" panose="02020603050405020304" pitchFamily="18" charset="0"/>
                          <a:cs typeface="Times New Roman" panose="02020603050405020304" pitchFamily="18" charset="0"/>
                        </a:rPr>
                        <a:t>64 bits</a:t>
                      </a:r>
                    </a:p>
                  </a:txBody>
                  <a:tcPr/>
                </a:tc>
                <a:extLst>
                  <a:ext uri="{0D108BD9-81ED-4DB2-BD59-A6C34878D82A}">
                    <a16:rowId xmlns:a16="http://schemas.microsoft.com/office/drawing/2014/main" val="10003"/>
                  </a:ext>
                </a:extLst>
              </a:tr>
            </a:tbl>
          </a:graphicData>
        </a:graphic>
      </p:graphicFrame>
      <p:sp>
        <p:nvSpPr>
          <p:cNvPr id="33" name="TextBox 32"/>
          <p:cNvSpPr txBox="1"/>
          <p:nvPr/>
        </p:nvSpPr>
        <p:spPr>
          <a:xfrm>
            <a:off x="3269455" y="6074910"/>
            <a:ext cx="600741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Recommended length for each block in Global unicast address</a:t>
            </a:r>
          </a:p>
        </p:txBody>
      </p:sp>
      <p:sp>
        <p:nvSpPr>
          <p:cNvPr id="15" name="Content Placeholder 11">
            <a:extLst>
              <a:ext uri="{FF2B5EF4-FFF2-40B4-BE49-F238E27FC236}">
                <a16:creationId xmlns:a16="http://schemas.microsoft.com/office/drawing/2014/main" id="{2BFA08A3-5CE3-2161-529D-9A540C2537E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Global Unicast Addresses</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6" name="Picture 15" descr="pngfind.com-kingpin-png-4152286 (1).png">
            <a:extLst>
              <a:ext uri="{FF2B5EF4-FFF2-40B4-BE49-F238E27FC236}">
                <a16:creationId xmlns:a16="http://schemas.microsoft.com/office/drawing/2014/main" id="{84CE8F29-809E-975B-E9C4-5D1587440E5C}"/>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C457B8B7-C9F0-B66F-A1AF-6DBCCB0AC246}"/>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3613693A-D311-6A03-0A7A-1718D6275010}"/>
              </a:ext>
            </a:extLst>
          </p:cNvPr>
          <p:cNvSpPr>
            <a:spLocks noGrp="1"/>
          </p:cNvSpPr>
          <p:nvPr>
            <p:ph type="sldNum" sz="quarter" idx="12"/>
          </p:nvPr>
        </p:nvSpPr>
        <p:spPr/>
        <p:txBody>
          <a:bodyPr/>
          <a:lstStyle/>
          <a:p>
            <a:fld id="{254D8BCB-5102-47FA-82A5-BD6750F85690}" type="slidenum">
              <a:rPr lang="en-IN" smtClean="0"/>
              <a:t>36</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64456" y="1152292"/>
            <a:ext cx="11045373" cy="50888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Global Routing Preﬁx :</a:t>
            </a:r>
          </a:p>
          <a:p>
            <a:pPr lvl="1" algn="just">
              <a:lnSpc>
                <a:spcPct val="150000"/>
              </a:lnSpc>
            </a:pPr>
            <a:r>
              <a:rPr lang="en-US" dirty="0">
                <a:latin typeface="Times New Roman" panose="02020603050405020304" pitchFamily="18" charset="0"/>
                <a:cs typeface="Times New Roman" panose="02020603050405020304" pitchFamily="18" charset="0"/>
              </a:rPr>
              <a:t>The first 48 bits of a global unicast address are called global routing prefix. </a:t>
            </a:r>
          </a:p>
          <a:p>
            <a:pPr lvl="1" algn="just">
              <a:lnSpc>
                <a:spcPct val="150000"/>
              </a:lnSpc>
            </a:pPr>
            <a:r>
              <a:rPr lang="en-US" dirty="0">
                <a:latin typeface="Times New Roman" panose="02020603050405020304" pitchFamily="18" charset="0"/>
                <a:cs typeface="Times New Roman" panose="02020603050405020304" pitchFamily="18" charset="0"/>
              </a:rPr>
              <a:t>They are used to route the packet through the Internet to the organization site such as ISP that owns the block. </a:t>
            </a:r>
          </a:p>
          <a:p>
            <a:pPr lvl="1" algn="just">
              <a:lnSpc>
                <a:spcPct val="150000"/>
              </a:lnSpc>
            </a:pPr>
            <a:r>
              <a:rPr lang="en-US" dirty="0">
                <a:latin typeface="Times New Roman" panose="02020603050405020304" pitchFamily="18" charset="0"/>
                <a:cs typeface="Times New Roman" panose="02020603050405020304" pitchFamily="18" charset="0"/>
              </a:rPr>
              <a:t>The first three bits in this part is fixed (001), Remaining 45 bits can defined up to 245 sites </a:t>
            </a:r>
          </a:p>
          <a:p>
            <a:pPr lvl="1" algn="just">
              <a:lnSpc>
                <a:spcPct val="150000"/>
              </a:lnSpc>
            </a:pPr>
            <a:r>
              <a:rPr lang="en-US" dirty="0">
                <a:latin typeface="Times New Roman" panose="02020603050405020304" pitchFamily="18" charset="0"/>
                <a:cs typeface="Times New Roman" panose="02020603050405020304" pitchFamily="18" charset="0"/>
              </a:rPr>
              <a:t>The global routers in the Internet route a packet to its destination site based on the value of n.</a:t>
            </a:r>
            <a:endParaRPr lang="en-IN" sz="24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5D303BD7-8E2C-FF4B-D1CD-29771001A155}"/>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Three levels of Hierarchy </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9E10EE7A-5CF4-FE2F-97D4-24E27C7A74E9}"/>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3F4CB354-35F4-B704-2118-F973BC1AAD0A}"/>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5BC48496-4D92-5DE7-5082-47644342BB6A}"/>
              </a:ext>
            </a:extLst>
          </p:cNvPr>
          <p:cNvSpPr>
            <a:spLocks noGrp="1"/>
          </p:cNvSpPr>
          <p:nvPr>
            <p:ph type="sldNum" sz="quarter" idx="12"/>
          </p:nvPr>
        </p:nvSpPr>
        <p:spPr/>
        <p:txBody>
          <a:bodyPr/>
          <a:lstStyle/>
          <a:p>
            <a:fld id="{254D8BCB-5102-47FA-82A5-BD6750F85690}" type="slidenum">
              <a:rPr lang="en-IN" smtClean="0"/>
              <a:t>37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64456" y="1152292"/>
            <a:ext cx="11045373" cy="55837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IN" sz="2000" b="1" dirty="0">
                <a:latin typeface="Times New Roman" panose="02020603050405020304" pitchFamily="18" charset="0"/>
                <a:cs typeface="Times New Roman" panose="02020603050405020304" pitchFamily="18" charset="0"/>
              </a:rPr>
              <a:t>Subnet Identifier : </a:t>
            </a:r>
          </a:p>
          <a:p>
            <a:pPr lvl="1" algn="just">
              <a:lnSpc>
                <a:spcPct val="150000"/>
              </a:lnSpc>
            </a:pPr>
            <a:r>
              <a:rPr lang="en-IN" sz="2000" dirty="0">
                <a:latin typeface="Times New Roman" panose="02020603050405020304" pitchFamily="18" charset="0"/>
                <a:cs typeface="Times New Roman" panose="02020603050405020304" pitchFamily="18" charset="0"/>
              </a:rPr>
              <a:t>16 bit block is used to identify the specific subnet of an organization. </a:t>
            </a:r>
          </a:p>
          <a:p>
            <a:pPr lvl="1" algn="just">
              <a:lnSpc>
                <a:spcPct val="150000"/>
              </a:lnSpc>
            </a:pPr>
            <a:r>
              <a:rPr lang="en-IN" sz="2000" dirty="0">
                <a:latin typeface="Times New Roman" panose="02020603050405020304" pitchFamily="18" charset="0"/>
                <a:cs typeface="Times New Roman" panose="02020603050405020304" pitchFamily="18" charset="0"/>
              </a:rPr>
              <a:t>An organization can have </a:t>
            </a:r>
            <a:r>
              <a:rPr lang="en-IN" sz="2000" dirty="0" err="1">
                <a:latin typeface="Times New Roman" panose="02020603050405020304" pitchFamily="18" charset="0"/>
                <a:cs typeface="Times New Roman" panose="02020603050405020304" pitchFamily="18" charset="0"/>
              </a:rPr>
              <a:t>upto</a:t>
            </a:r>
            <a:r>
              <a:rPr lang="en-IN" sz="2000" dirty="0">
                <a:latin typeface="Times New Roman" panose="02020603050405020304" pitchFamily="18" charset="0"/>
                <a:cs typeface="Times New Roman" panose="02020603050405020304" pitchFamily="18" charset="0"/>
              </a:rPr>
              <a:t> 2</a:t>
            </a:r>
            <a:r>
              <a:rPr lang="en-IN" sz="2000" baseline="30000" dirty="0">
                <a:latin typeface="Times New Roman" panose="02020603050405020304" pitchFamily="18" charset="0"/>
                <a:cs typeface="Times New Roman" panose="02020603050405020304" pitchFamily="18" charset="0"/>
              </a:rPr>
              <a:t>16 </a:t>
            </a:r>
            <a:r>
              <a:rPr lang="en-IN" sz="2000" dirty="0">
                <a:latin typeface="Times New Roman" panose="02020603050405020304" pitchFamily="18" charset="0"/>
                <a:cs typeface="Times New Roman" panose="02020603050405020304" pitchFamily="18" charset="0"/>
              </a:rPr>
              <a:t>subnets.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Interface Identifier :</a:t>
            </a:r>
          </a:p>
          <a:p>
            <a:pPr lvl="1" algn="just">
              <a:lnSpc>
                <a:spcPct val="150000"/>
              </a:lnSpc>
            </a:pPr>
            <a:r>
              <a:rPr lang="en-IN" sz="2000" dirty="0">
                <a:latin typeface="Times New Roman" panose="02020603050405020304" pitchFamily="18" charset="0"/>
                <a:cs typeface="Times New Roman" panose="02020603050405020304" pitchFamily="18" charset="0"/>
              </a:rPr>
              <a:t>Last 64 bits refers to the interface identifier.  It is similar to the </a:t>
            </a:r>
            <a:r>
              <a:rPr lang="en-IN" sz="2000" dirty="0" err="1">
                <a:latin typeface="Times New Roman" panose="02020603050405020304" pitchFamily="18" charset="0"/>
                <a:cs typeface="Times New Roman" panose="02020603050405020304" pitchFamily="18" charset="0"/>
              </a:rPr>
              <a:t>hostId</a:t>
            </a:r>
            <a:r>
              <a:rPr lang="en-IN" sz="2000" dirty="0">
                <a:latin typeface="Times New Roman" panose="02020603050405020304" pitchFamily="18" charset="0"/>
                <a:cs typeface="Times New Roman" panose="02020603050405020304" pitchFamily="18" charset="0"/>
              </a:rPr>
              <a:t> in IPV4 scheme. </a:t>
            </a:r>
          </a:p>
          <a:p>
            <a:pPr lvl="1" algn="just">
              <a:lnSpc>
                <a:spcPct val="150000"/>
              </a:lnSpc>
            </a:pPr>
            <a:r>
              <a:rPr lang="en-IN" sz="2000" dirty="0">
                <a:latin typeface="Times New Roman" panose="02020603050405020304" pitchFamily="18" charset="0"/>
                <a:cs typeface="Times New Roman" panose="02020603050405020304" pitchFamily="18" charset="0"/>
              </a:rPr>
              <a:t>In IPV4 addressing, there is no relation between the hostid (32 bits) and MAC(48 bits) due to the difference in length. </a:t>
            </a:r>
          </a:p>
          <a:p>
            <a:pPr lvl="1" algn="just">
              <a:lnSpc>
                <a:spcPct val="150000"/>
              </a:lnSpc>
            </a:pPr>
            <a:r>
              <a:rPr lang="en-IN" sz="2000" dirty="0">
                <a:latin typeface="Times New Roman" panose="02020603050405020304" pitchFamily="18" charset="0"/>
                <a:cs typeface="Times New Roman" panose="02020603050405020304" pitchFamily="18" charset="0"/>
              </a:rPr>
              <a:t>Physical address whose length is less than 64 bits </a:t>
            </a:r>
            <a:r>
              <a:rPr lang="en-US" sz="2000" dirty="0">
                <a:latin typeface="Times New Roman" panose="02020603050405020304" pitchFamily="18" charset="0"/>
                <a:cs typeface="Times New Roman" panose="02020603050405020304" pitchFamily="18" charset="0"/>
              </a:rPr>
              <a:t>can be embedded as the whole or part of the interface identifier, eliminating the mapping process with the help of IPv6.</a:t>
            </a:r>
          </a:p>
          <a:p>
            <a:pPr lvl="1" algn="just">
              <a:lnSpc>
                <a:spcPct val="150000"/>
              </a:lnSpc>
            </a:pPr>
            <a:r>
              <a:rPr lang="en-IN" sz="2000" dirty="0">
                <a:latin typeface="Times New Roman" panose="02020603050405020304" pitchFamily="18" charset="0"/>
                <a:cs typeface="Times New Roman" panose="02020603050405020304" pitchFamily="18" charset="0"/>
              </a:rPr>
              <a:t>Two common physical addressing scheme can be considered for this purpose: the 64-bit extended unique identiﬁer (EUI-64) deﬁned by IEEE and the 48-bit physical address deﬁned by Ethernet.</a:t>
            </a:r>
          </a:p>
        </p:txBody>
      </p:sp>
      <p:sp>
        <p:nvSpPr>
          <p:cNvPr id="3" name="Content Placeholder 11">
            <a:extLst>
              <a:ext uri="{FF2B5EF4-FFF2-40B4-BE49-F238E27FC236}">
                <a16:creationId xmlns:a16="http://schemas.microsoft.com/office/drawing/2014/main" id="{5D303BD7-8E2C-FF4B-D1CD-29771001A155}"/>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Three levels of Hierarchy </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9E10EE7A-5CF4-FE2F-97D4-24E27C7A74E9}"/>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BEF3A77D-75D0-D47D-6C21-88A6583EE276}"/>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0FE39E63-04C0-4AA7-6579-17C1B1415EB4}"/>
              </a:ext>
            </a:extLst>
          </p:cNvPr>
          <p:cNvSpPr>
            <a:spLocks noGrp="1"/>
          </p:cNvSpPr>
          <p:nvPr>
            <p:ph type="sldNum" sz="quarter" idx="12"/>
          </p:nvPr>
        </p:nvSpPr>
        <p:spPr/>
        <p:txBody>
          <a:bodyPr/>
          <a:lstStyle/>
          <a:p>
            <a:fld id="{254D8BCB-5102-47FA-82A5-BD6750F85690}" type="slidenum">
              <a:rPr lang="en-IN" smtClean="0"/>
              <a:t>38</a:t>
            </a:fld>
            <a:endParaRPr lang="en-IN"/>
          </a:p>
        </p:txBody>
      </p:sp>
    </p:spTree>
    <p:extLst>
      <p:ext uri="{BB962C8B-B14F-4D97-AF65-F5344CB8AC3E}">
        <p14:creationId xmlns:p14="http://schemas.microsoft.com/office/powerpoint/2010/main" val="12018392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8964" y="1152292"/>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200" dirty="0">
              <a:latin typeface="Arial" panose="020B0604020202020204" pitchFamily="34" charset="0"/>
              <a:cs typeface="Arial" panose="020B0604020202020204" pitchFamily="34" charset="0"/>
            </a:endParaRPr>
          </a:p>
        </p:txBody>
      </p:sp>
      <p:cxnSp>
        <p:nvCxnSpPr>
          <p:cNvPr id="130" name="Straight Arrow Connector 129"/>
          <p:cNvCxnSpPr/>
          <p:nvPr/>
        </p:nvCxnSpPr>
        <p:spPr>
          <a:xfrm>
            <a:off x="6273162" y="2968754"/>
            <a:ext cx="0" cy="4338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00501" y="1424741"/>
            <a:ext cx="11308995" cy="830997"/>
          </a:xfrm>
          <a:prstGeom prst="rect">
            <a:avLst/>
          </a:prstGeom>
        </p:spPr>
        <p:txBody>
          <a:bodyPr wrap="square">
            <a:spAutoFit/>
          </a:bodyPr>
          <a:lstStyle/>
          <a:p>
            <a:pPr algn="just"/>
            <a:r>
              <a:rPr lang="en-US" sz="2400" dirty="0">
                <a:latin typeface="Times New Roman" panose="02020603050405020304" pitchFamily="18" charset="0"/>
              </a:rPr>
              <a:t>To map a 64-bit physical address, the global/local bit of this format needs to be changed from 0 to 1 (local to global) to define an interface address</a:t>
            </a:r>
            <a:endParaRPr lang="en-US" sz="2400" dirty="0"/>
          </a:p>
        </p:txBody>
      </p:sp>
      <p:pic>
        <p:nvPicPr>
          <p:cNvPr id="45" name="Picture 44"/>
          <p:cNvPicPr>
            <a:picLocks noChangeAspect="1"/>
          </p:cNvPicPr>
          <p:nvPr/>
        </p:nvPicPr>
        <p:blipFill>
          <a:blip r:embed="rId2"/>
          <a:stretch>
            <a:fillRect/>
          </a:stretch>
        </p:blipFill>
        <p:spPr>
          <a:xfrm>
            <a:off x="582504" y="2653782"/>
            <a:ext cx="11026992" cy="2702727"/>
          </a:xfrm>
          <a:prstGeom prst="rect">
            <a:avLst/>
          </a:prstGeom>
        </p:spPr>
      </p:pic>
      <p:sp>
        <p:nvSpPr>
          <p:cNvPr id="7" name="Content Placeholder 11">
            <a:extLst>
              <a:ext uri="{FF2B5EF4-FFF2-40B4-BE49-F238E27FC236}">
                <a16:creationId xmlns:a16="http://schemas.microsoft.com/office/drawing/2014/main" id="{0B6A0D2C-46CE-32F7-BC02-15BE635B8C8C}"/>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Mapping EUI-64 </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descr="pngfind.com-kingpin-png-4152286 (1).png">
            <a:extLst>
              <a:ext uri="{FF2B5EF4-FFF2-40B4-BE49-F238E27FC236}">
                <a16:creationId xmlns:a16="http://schemas.microsoft.com/office/drawing/2014/main" id="{7AE6A337-AFA0-70E9-C8E4-BCAE8C3A497E}"/>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60255CA0-B73E-CC7B-4004-8D842CEFBADE}"/>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9ABC949C-D38E-9C5D-C639-4400BFD1382E}"/>
              </a:ext>
            </a:extLst>
          </p:cNvPr>
          <p:cNvSpPr>
            <a:spLocks noGrp="1"/>
          </p:cNvSpPr>
          <p:nvPr>
            <p:ph type="sldNum" sz="quarter" idx="12"/>
          </p:nvPr>
        </p:nvSpPr>
        <p:spPr/>
        <p:txBody>
          <a:bodyPr/>
          <a:lstStyle/>
          <a:p>
            <a:fld id="{254D8BCB-5102-47FA-82A5-BD6750F85690}" type="slidenum">
              <a:rPr lang="en-IN" smtClean="0"/>
              <a:t>39</a:t>
            </a:fld>
            <a:endParaRPr lang="en-IN"/>
          </a:p>
        </p:txBody>
      </p:sp>
    </p:spTree>
    <p:extLst>
      <p:ext uri="{BB962C8B-B14F-4D97-AF65-F5344CB8AC3E}">
        <p14:creationId xmlns:p14="http://schemas.microsoft.com/office/powerpoint/2010/main" val="25631762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10896600" cy="5262563"/>
          </a:xfrm>
        </p:spPr>
        <p:txBody>
          <a:bodyPr>
            <a:noAutofit/>
          </a:bodyPr>
          <a:lstStyle/>
          <a:p>
            <a:pPr algn="just">
              <a:buNone/>
            </a:pPr>
            <a:r>
              <a:rPr lang="en-US" sz="2400" dirty="0">
                <a:latin typeface="Times New Roman" panose="02020603050405020304" pitchFamily="18" charset="0"/>
                <a:cs typeface="Times New Roman" panose="02020603050405020304" pitchFamily="18" charset="0"/>
              </a:rPr>
              <a:t>The changes introduced by IPv6 can be grouped into seven categories:</a:t>
            </a:r>
          </a:p>
          <a:p>
            <a:pPr algn="just"/>
            <a:r>
              <a:rPr lang="en-US" sz="2400" b="1" dirty="0">
                <a:latin typeface="Times New Roman" panose="02020603050405020304" pitchFamily="18" charset="0"/>
                <a:cs typeface="Times New Roman" panose="02020603050405020304" pitchFamily="18" charset="0"/>
              </a:rPr>
              <a:t>Larger Addresses: </a:t>
            </a:r>
            <a:r>
              <a:rPr lang="en-US" sz="2400" dirty="0">
                <a:latin typeface="Times New Roman" panose="02020603050405020304" pitchFamily="18" charset="0"/>
                <a:cs typeface="Times New Roman" panose="02020603050405020304" pitchFamily="18" charset="0"/>
              </a:rPr>
              <a:t>The new address size is the most noticeable change. IPv6 quadruples the size of an IPv4 address from 32 bits to 128 bits. The IPv6 address space is so large that it cannot be exhausted in the foreseeable future.</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Extended Address Hierarchy</a:t>
            </a:r>
            <a:r>
              <a:rPr lang="en-US" sz="2400" dirty="0">
                <a:latin typeface="Times New Roman" panose="02020603050405020304" pitchFamily="18" charset="0"/>
                <a:cs typeface="Times New Roman" panose="02020603050405020304" pitchFamily="18" charset="0"/>
              </a:rPr>
              <a:t>:IPv6 uses the larger address space to create additional levels of addressing hierarchy. In particular, IPv6 can define a hierarchy of ISPs as well as a hierarchical structure within a given site.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Flexible Header Format:</a:t>
            </a:r>
            <a:r>
              <a:rPr lang="en-US" sz="2400" dirty="0">
                <a:latin typeface="Times New Roman" panose="02020603050405020304" pitchFamily="18" charset="0"/>
                <a:cs typeface="Times New Roman" panose="02020603050405020304" pitchFamily="18" charset="0"/>
              </a:rPr>
              <a:t> IPv6 uses an entirely new and incompatible datagram format. Unlike the IPv4 fixed-format header, IPv6 defines a set of optional headers.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Improved Options: </a:t>
            </a:r>
            <a:r>
              <a:rPr lang="en-US" sz="2400" dirty="0">
                <a:latin typeface="Times New Roman" panose="02020603050405020304" pitchFamily="18" charset="0"/>
                <a:cs typeface="Times New Roman" panose="02020603050405020304" pitchFamily="18" charset="0"/>
              </a:rPr>
              <a:t>Like IPv4, IPv6 allows a datagram to include optional control information. IPv6 includes new options that provide additional facilities not available in IPv4.</a:t>
            </a: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11">
            <a:extLst>
              <a:ext uri="{FF2B5EF4-FFF2-40B4-BE49-F238E27FC236}">
                <a16:creationId xmlns:a16="http://schemas.microsoft.com/office/drawing/2014/main" id="{159A0BB7-DA31-4625-2BE9-1949A51F4F91}"/>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rgbClr val="7030A0"/>
                </a:solidFill>
                <a:latin typeface="Cambria" panose="02040503050406030204" pitchFamily="18" charset="0"/>
                <a:ea typeface="Cambria" panose="02040503050406030204" pitchFamily="18" charset="0"/>
              </a:rPr>
              <a:t>IPv6 Features</a:t>
            </a:r>
          </a:p>
        </p:txBody>
      </p:sp>
      <p:sp>
        <p:nvSpPr>
          <p:cNvPr id="2" name="Footer Placeholder 1">
            <a:extLst>
              <a:ext uri="{FF2B5EF4-FFF2-40B4-BE49-F238E27FC236}">
                <a16:creationId xmlns:a16="http://schemas.microsoft.com/office/drawing/2014/main" id="{0EA3AC0F-CA13-77D3-F265-5AEE75CD0064}"/>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61745316-41D8-8931-3E74-B0675FD37F21}"/>
              </a:ext>
            </a:extLst>
          </p:cNvPr>
          <p:cNvSpPr>
            <a:spLocks noGrp="1"/>
          </p:cNvSpPr>
          <p:nvPr>
            <p:ph type="sldNum" sz="quarter" idx="12"/>
          </p:nvPr>
        </p:nvSpPr>
        <p:spPr/>
        <p:txBody>
          <a:bodyPr/>
          <a:lstStyle/>
          <a:p>
            <a:fld id="{254D8BCB-5102-47FA-82A5-BD6750F85690}" type="slidenum">
              <a:rPr lang="en-IN" smtClean="0"/>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8964" y="1348235"/>
            <a:ext cx="12183036" cy="5705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2200" dirty="0">
              <a:latin typeface="Arial" panose="020B0604020202020204" pitchFamily="34" charset="0"/>
              <a:cs typeface="Arial" panose="020B0604020202020204" pitchFamily="34" charset="0"/>
            </a:endParaRPr>
          </a:p>
        </p:txBody>
      </p:sp>
      <p:pic>
        <p:nvPicPr>
          <p:cNvPr id="39" name="Picture 38"/>
          <p:cNvPicPr>
            <a:picLocks noChangeAspect="1"/>
          </p:cNvPicPr>
          <p:nvPr/>
        </p:nvPicPr>
        <p:blipFill>
          <a:blip r:embed="rId2"/>
          <a:stretch>
            <a:fillRect/>
          </a:stretch>
        </p:blipFill>
        <p:spPr>
          <a:xfrm>
            <a:off x="707572" y="2825134"/>
            <a:ext cx="10842170" cy="2751910"/>
          </a:xfrm>
          <a:prstGeom prst="rect">
            <a:avLst/>
          </a:prstGeom>
        </p:spPr>
      </p:pic>
      <p:sp>
        <p:nvSpPr>
          <p:cNvPr id="136" name="Title 1"/>
          <p:cNvSpPr txBox="1">
            <a:spLocks/>
          </p:cNvSpPr>
          <p:nvPr/>
        </p:nvSpPr>
        <p:spPr>
          <a:xfrm>
            <a:off x="566058" y="904495"/>
            <a:ext cx="11125199" cy="15484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2000"/>
              </a:lnSpc>
            </a:pPr>
            <a:r>
              <a:rPr lang="en-US" sz="2400" dirty="0">
                <a:latin typeface="Times New Roman" panose="02020603050405020304" pitchFamily="18" charset="0"/>
                <a:cs typeface="Times New Roman" panose="02020603050405020304" pitchFamily="18" charset="0"/>
              </a:rPr>
              <a:t>To map 48-bit Ethernet address into a 64-bit interface identifier, we need to change the local/global bit to 1 and insert an additional 16 bits. The additional 16 bits are defined as 15 ones followed by one zero, or FFFE16.</a:t>
            </a:r>
            <a:endParaRPr lang="en-IN" sz="24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021AF6A2-F5DC-2B0E-D3EC-8F4C3E3A84E3}"/>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Mapping Ethernet MAC Address</a:t>
            </a:r>
          </a:p>
        </p:txBody>
      </p:sp>
      <p:pic>
        <p:nvPicPr>
          <p:cNvPr id="6" name="Picture 5" descr="pngfind.com-kingpin-png-4152286 (1).png">
            <a:extLst>
              <a:ext uri="{FF2B5EF4-FFF2-40B4-BE49-F238E27FC236}">
                <a16:creationId xmlns:a16="http://schemas.microsoft.com/office/drawing/2014/main" id="{4BF3B708-02E0-82F5-E161-76506F307D09}"/>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F92A2DC-A0D7-8A5A-6D75-AAF66EC51163}"/>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D7BFDC62-4767-9EFA-1375-CE27AC20B46B}"/>
              </a:ext>
            </a:extLst>
          </p:cNvPr>
          <p:cNvSpPr>
            <a:spLocks noGrp="1"/>
          </p:cNvSpPr>
          <p:nvPr>
            <p:ph type="sldNum" sz="quarter" idx="12"/>
          </p:nvPr>
        </p:nvSpPr>
        <p:spPr/>
        <p:txBody>
          <a:bodyPr/>
          <a:lstStyle/>
          <a:p>
            <a:fld id="{254D8BCB-5102-47FA-82A5-BD6750F85690}" type="slidenum">
              <a:rPr lang="en-IN" smtClean="0"/>
              <a:t>40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36098" y="946957"/>
            <a:ext cx="11211951" cy="5774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50000"/>
              </a:lnSpc>
              <a:spcBef>
                <a:spcPts val="0"/>
              </a:spcBef>
              <a:buAutoNum type="arabicPeriod"/>
            </a:pPr>
            <a:r>
              <a:rPr lang="en-IN" sz="2200" dirty="0">
                <a:latin typeface="Times New Roman" panose="02020603050405020304" pitchFamily="18" charset="0"/>
                <a:cs typeface="Times New Roman" panose="02020603050405020304" pitchFamily="18" charset="0"/>
              </a:rPr>
              <a:t>Find the interface identiﬁer if the physical address in the EUI is (F5-A9-23-EF-07-14-7A-D2) 16 using the format we deﬁned for Ethernet addresses. </a:t>
            </a:r>
          </a:p>
          <a:p>
            <a:pPr marL="0" indent="0" algn="just">
              <a:lnSpc>
                <a:spcPct val="150000"/>
              </a:lnSpc>
              <a:spcBef>
                <a:spcPts val="0"/>
              </a:spcBef>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Soln : To map the EUI to interface identifier we need to invert the seventh bit of first octet. The first octet value   </a:t>
            </a: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			F5  -&gt;  (111101</a:t>
            </a:r>
            <a:r>
              <a:rPr lang="en-IN" sz="2200" dirty="0">
                <a:solidFill>
                  <a:srgbClr val="00B050"/>
                </a:solidFill>
                <a:latin typeface="Times New Roman" panose="02020603050405020304" pitchFamily="18" charset="0"/>
                <a:cs typeface="Times New Roman" panose="02020603050405020304" pitchFamily="18" charset="0"/>
              </a:rPr>
              <a:t>0</a:t>
            </a:r>
            <a:r>
              <a:rPr lang="en-IN" sz="2200" dirty="0">
                <a:latin typeface="Times New Roman" panose="02020603050405020304" pitchFamily="18" charset="0"/>
                <a:cs typeface="Times New Roman" panose="02020603050405020304" pitchFamily="18" charset="0"/>
              </a:rPr>
              <a:t>1) </a:t>
            </a: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			F7 -&gt;  (11110111)</a:t>
            </a: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Interface identifier is  F7-A9-23-EF-07-14-7A-D2</a:t>
            </a:r>
          </a:p>
        </p:txBody>
      </p:sp>
      <p:sp>
        <p:nvSpPr>
          <p:cNvPr id="3" name="Content Placeholder 11">
            <a:extLst>
              <a:ext uri="{FF2B5EF4-FFF2-40B4-BE49-F238E27FC236}">
                <a16:creationId xmlns:a16="http://schemas.microsoft.com/office/drawing/2014/main" id="{8441AFAB-A450-7B18-06FF-09D1BB540B4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Example of mapping address from one format to other</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9DA8DCC0-12D1-4953-55A0-327E3E6EBB26}"/>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8EA7AC8A-3207-D59D-48E0-F78AC7B072D2}"/>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9FF1669C-F4B9-C822-AC46-FD0393C1DDBA}"/>
              </a:ext>
            </a:extLst>
          </p:cNvPr>
          <p:cNvSpPr>
            <a:spLocks noGrp="1"/>
          </p:cNvSpPr>
          <p:nvPr>
            <p:ph type="sldNum" sz="quarter" idx="12"/>
          </p:nvPr>
        </p:nvSpPr>
        <p:spPr/>
        <p:txBody>
          <a:bodyPr/>
          <a:lstStyle/>
          <a:p>
            <a:fld id="{254D8BCB-5102-47FA-82A5-BD6750F85690}" type="slidenum">
              <a:rPr lang="en-IN" smtClean="0"/>
              <a:t>41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36098" y="946957"/>
            <a:ext cx="11211951" cy="5774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2. Find the interface identiﬁer if the Ethernet physical address is (F5-A9-23-14-7A-D2)16 using the format we deﬁned for Ethernet addresses.</a:t>
            </a:r>
          </a:p>
          <a:p>
            <a:pPr marL="0" indent="0" algn="just">
              <a:lnSpc>
                <a:spcPct val="150000"/>
              </a:lnSpc>
              <a:spcBef>
                <a:spcPts val="0"/>
              </a:spcBef>
              <a:buNone/>
            </a:pPr>
            <a:endParaRPr lang="en-IN" sz="22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Soln : To map the Ethernet address to interface identifier, we need to invert the seventh bit of first octet and FFFE has to be inserted after the  3 octet.</a:t>
            </a: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			F5-A9-23-14-7A-D2 (11110101)</a:t>
            </a:r>
          </a:p>
          <a:p>
            <a:pPr marL="0"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			F</a:t>
            </a:r>
            <a:r>
              <a:rPr lang="en-IN" sz="2200" dirty="0">
                <a:solidFill>
                  <a:srgbClr val="FF0000"/>
                </a:solidFill>
                <a:latin typeface="Times New Roman" panose="02020603050405020304" pitchFamily="18" charset="0"/>
                <a:cs typeface="Times New Roman" panose="02020603050405020304" pitchFamily="18" charset="0"/>
              </a:rPr>
              <a:t>7</a:t>
            </a:r>
            <a:r>
              <a:rPr lang="en-IN" sz="2200" dirty="0">
                <a:latin typeface="Times New Roman" panose="02020603050405020304" pitchFamily="18" charset="0"/>
                <a:cs typeface="Times New Roman" panose="02020603050405020304" pitchFamily="18" charset="0"/>
              </a:rPr>
              <a:t>-A9-23-</a:t>
            </a:r>
            <a:r>
              <a:rPr lang="en-IN" sz="2200" dirty="0">
                <a:solidFill>
                  <a:srgbClr val="FF0000"/>
                </a:solidFill>
                <a:latin typeface="Times New Roman" panose="02020603050405020304" pitchFamily="18" charset="0"/>
                <a:cs typeface="Times New Roman" panose="02020603050405020304" pitchFamily="18" charset="0"/>
              </a:rPr>
              <a:t>FF-FE-</a:t>
            </a:r>
            <a:r>
              <a:rPr lang="en-IN" sz="2200" dirty="0">
                <a:latin typeface="Times New Roman" panose="02020603050405020304" pitchFamily="18" charset="0"/>
                <a:cs typeface="Times New Roman" panose="02020603050405020304" pitchFamily="18" charset="0"/>
              </a:rPr>
              <a:t>14-7A-D2 (11110111)</a:t>
            </a:r>
          </a:p>
          <a:p>
            <a:pPr algn="just">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8441AFAB-A450-7B18-06FF-09D1BB540B4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rPr>
              <a:t>Example of mapping address from one format to other</a:t>
            </a:r>
            <a:endParaRPr lang="en-US" sz="3500" dirty="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9DA8DCC0-12D1-4953-55A0-327E3E6EBB26}"/>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E37524F8-740E-E1CE-EA87-FCEED0BF9BFB}"/>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0C751D1F-7DF1-7102-8F0E-DFCD67EF0D69}"/>
              </a:ext>
            </a:extLst>
          </p:cNvPr>
          <p:cNvSpPr>
            <a:spLocks noGrp="1"/>
          </p:cNvSpPr>
          <p:nvPr>
            <p:ph type="sldNum" sz="quarter" idx="12"/>
          </p:nvPr>
        </p:nvSpPr>
        <p:spPr/>
        <p:txBody>
          <a:bodyPr/>
          <a:lstStyle/>
          <a:p>
            <a:fld id="{254D8BCB-5102-47FA-82A5-BD6750F85690}" type="slidenum">
              <a:rPr lang="en-IN" smtClean="0"/>
              <a:t>42</a:t>
            </a:fld>
            <a:endParaRPr lang="en-IN"/>
          </a:p>
        </p:txBody>
      </p:sp>
    </p:spTree>
    <p:extLst>
      <p:ext uri="{BB962C8B-B14F-4D97-AF65-F5344CB8AC3E}">
        <p14:creationId xmlns:p14="http://schemas.microsoft.com/office/powerpoint/2010/main" val="656776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90" y="873456"/>
            <a:ext cx="10977349" cy="5232202"/>
          </a:xfrm>
          <a:prstGeom prst="rect">
            <a:avLst/>
          </a:prstGeom>
        </p:spPr>
        <p:txBody>
          <a:bodyPr wrap="square">
            <a:spAutoFit/>
          </a:bodyPr>
          <a:lstStyle/>
          <a:p>
            <a:pPr algn="just">
              <a:spcBef>
                <a:spcPts val="1200"/>
              </a:spcBef>
            </a:pPr>
            <a:r>
              <a:rPr lang="en-US" sz="2200" dirty="0">
                <a:solidFill>
                  <a:srgbClr val="171717"/>
                </a:solidFill>
                <a:latin typeface="Times New Roman" panose="02020603050405020304" pitchFamily="18" charset="0"/>
                <a:cs typeface="Times New Roman" panose="02020603050405020304" pitchFamily="18" charset="0"/>
              </a:rPr>
              <a:t>Auto configuration helps the nodes in an IPv6 network to automatically get configured without any human intervention.</a:t>
            </a:r>
          </a:p>
          <a:p>
            <a:pPr algn="just">
              <a:spcBef>
                <a:spcPts val="1200"/>
              </a:spcBef>
            </a:pPr>
            <a:r>
              <a:rPr lang="en-US" sz="2200" b="1" dirty="0">
                <a:latin typeface="Times New Roman" panose="02020603050405020304" pitchFamily="18" charset="0"/>
                <a:cs typeface="Times New Roman" panose="02020603050405020304" pitchFamily="18" charset="0"/>
              </a:rPr>
              <a:t>Type of Auto-Configuration</a:t>
            </a:r>
          </a:p>
          <a:p>
            <a:pPr algn="just">
              <a:spcBef>
                <a:spcPts val="1200"/>
              </a:spcBef>
            </a:pPr>
            <a:r>
              <a:rPr lang="en-US" sz="2200" b="1" dirty="0">
                <a:latin typeface="Times New Roman" panose="02020603050405020304" pitchFamily="18" charset="0"/>
                <a:cs typeface="Times New Roman" panose="02020603050405020304" pitchFamily="18" charset="0"/>
              </a:rPr>
              <a:t>a) </a:t>
            </a:r>
            <a:r>
              <a:rPr lang="en-US" sz="2200" b="1" dirty="0" err="1">
                <a:latin typeface="Times New Roman" panose="02020603050405020304" pitchFamily="18" charset="0"/>
                <a:cs typeface="Times New Roman" panose="02020603050405020304" pitchFamily="18" charset="0"/>
              </a:rPr>
              <a:t>Stateful</a:t>
            </a:r>
            <a:r>
              <a:rPr lang="en-US" sz="2200" b="1" dirty="0">
                <a:latin typeface="Times New Roman" panose="02020603050405020304" pitchFamily="18" charset="0"/>
                <a:cs typeface="Times New Roman" panose="02020603050405020304" pitchFamily="18" charset="0"/>
              </a:rPr>
              <a:t> Auto-configuration</a:t>
            </a:r>
            <a:r>
              <a:rPr lang="en-US" sz="2200" dirty="0">
                <a:latin typeface="Times New Roman" panose="02020603050405020304" pitchFamily="18" charset="0"/>
                <a:cs typeface="Times New Roman" panose="02020603050405020304" pitchFamily="18" charset="0"/>
              </a:rPr>
              <a:t>. </a:t>
            </a:r>
          </a:p>
          <a:p>
            <a:pPr marL="285750" indent="-285750" algn="just">
              <a:spcBef>
                <a:spcPts val="12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requires a certain level of human intervention because it needs a Dynamic Host Configuration Protocol for IPv6 (DHCPv6) server for the installation and administration of the nodes. </a:t>
            </a:r>
          </a:p>
          <a:p>
            <a:pPr marL="285750" indent="-285750" algn="just">
              <a:spcBef>
                <a:spcPts val="12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spcBef>
                <a:spcPts val="12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DHCPv6 server keeps a list of nodes to which it supplies configuration information. </a:t>
            </a:r>
          </a:p>
          <a:p>
            <a:pPr marL="285750" indent="-285750" algn="just">
              <a:spcBef>
                <a:spcPts val="12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spcBef>
                <a:spcPts val="12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also maintains state information so the server knows how long each address is in use, and when it might be available for reassignment.</a:t>
            </a:r>
          </a:p>
        </p:txBody>
      </p:sp>
      <p:sp>
        <p:nvSpPr>
          <p:cNvPr id="3" name="Content Placeholder 11">
            <a:extLst>
              <a:ext uri="{FF2B5EF4-FFF2-40B4-BE49-F238E27FC236}">
                <a16:creationId xmlns:a16="http://schemas.microsoft.com/office/drawing/2014/main" id="{4CD0CFF4-B34D-E465-AE24-D01D2F7DEEE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IPV6 Auto configuration</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0D6054B4-8FF3-0FEE-A73E-E31D75853526}"/>
              </a:ext>
            </a:extLst>
          </p:cNvPr>
          <p:cNvPicPr>
            <a:picLocks noChangeAspect="1"/>
          </p:cNvPicPr>
          <p:nvPr/>
        </p:nvPicPr>
        <p:blipFill>
          <a:blip r:embed="rId2" cstate="print"/>
          <a:stretch>
            <a:fillRect/>
          </a:stretch>
        </p:blipFill>
        <p:spPr>
          <a:xfrm>
            <a:off x="10206111" y="121920"/>
            <a:ext cx="1828800" cy="640080"/>
          </a:xfrm>
          <a:prstGeom prst="rect">
            <a:avLst/>
          </a:prstGeom>
        </p:spPr>
      </p:pic>
    </p:spTree>
    <p:extLst>
      <p:ext uri="{BB962C8B-B14F-4D97-AF65-F5344CB8AC3E}">
        <p14:creationId xmlns:p14="http://schemas.microsoft.com/office/powerpoint/2010/main" val="4282890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8490" y="873456"/>
            <a:ext cx="10977349" cy="3724096"/>
          </a:xfrm>
          <a:prstGeom prst="rect">
            <a:avLst/>
          </a:prstGeom>
        </p:spPr>
        <p:txBody>
          <a:bodyPr wrap="square">
            <a:spAutoFit/>
          </a:bodyPr>
          <a:lstStyle/>
          <a:p>
            <a:pPr algn="just">
              <a:spcBef>
                <a:spcPts val="1200"/>
              </a:spcBef>
            </a:pPr>
            <a:r>
              <a:rPr lang="en-US" sz="2200" b="1" dirty="0">
                <a:latin typeface="Times New Roman" panose="02020603050405020304" pitchFamily="18" charset="0"/>
                <a:cs typeface="Times New Roman" panose="02020603050405020304" pitchFamily="18" charset="0"/>
              </a:rPr>
              <a:t>b) Stateless Auto-configuration</a:t>
            </a:r>
            <a:r>
              <a:rPr lang="en-US" sz="2200" dirty="0">
                <a:latin typeface="Times New Roman" panose="02020603050405020304" pitchFamily="18" charset="0"/>
                <a:cs typeface="Times New Roman" panose="02020603050405020304" pitchFamily="18" charset="0"/>
              </a:rPr>
              <a:t>. </a:t>
            </a:r>
          </a:p>
          <a:p>
            <a:pPr marL="285750" indent="-285750" algn="just">
              <a:spcBef>
                <a:spcPts val="12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 suitable for small organizations and individuals.</a:t>
            </a:r>
          </a:p>
          <a:p>
            <a:pPr marL="285750" indent="-285750" algn="just">
              <a:spcBef>
                <a:spcPts val="12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spcBef>
                <a:spcPts val="12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Each host determines its addresses from the contents of received router advertisements.</a:t>
            </a:r>
          </a:p>
          <a:p>
            <a:pPr marL="285750" indent="-285750" algn="just">
              <a:spcBef>
                <a:spcPts val="12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lgn="just">
              <a:spcBef>
                <a:spcPts val="12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Using the IEEE EUI-64 standard to define the network ID portion of the address, it is reasonable to assume the uniqueness of the host address on the link.</a:t>
            </a:r>
          </a:p>
          <a:p>
            <a:pPr marL="285750" indent="-285750" algn="just">
              <a:spcBef>
                <a:spcPts val="12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4CD0CFF4-B34D-E465-AE24-D01D2F7DEEE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IPV6 Auto configuration</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0D6054B4-8FF3-0FEE-A73E-E31D75853526}"/>
              </a:ext>
            </a:extLst>
          </p:cNvPr>
          <p:cNvPicPr>
            <a:picLocks noChangeAspect="1"/>
          </p:cNvPicPr>
          <p:nvPr/>
        </p:nvPicPr>
        <p:blipFill>
          <a:blip r:embed="rId2" cstate="print"/>
          <a:stretch>
            <a:fillRect/>
          </a:stretch>
        </p:blipFill>
        <p:spPr>
          <a:xfrm>
            <a:off x="10206111" y="121920"/>
            <a:ext cx="1828800" cy="640080"/>
          </a:xfrm>
          <a:prstGeom prst="rect">
            <a:avLst/>
          </a:prstGeom>
        </p:spPr>
      </p:pic>
    </p:spTree>
    <p:extLst>
      <p:ext uri="{BB962C8B-B14F-4D97-AF65-F5344CB8AC3E}">
        <p14:creationId xmlns:p14="http://schemas.microsoft.com/office/powerpoint/2010/main" val="3272106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965" y="1253330"/>
            <a:ext cx="11196712" cy="4964589"/>
          </a:xfrm>
        </p:spPr>
        <p:txBody>
          <a:bodyPr>
            <a:normAutofit/>
          </a:bodyPr>
          <a:lstStyle/>
          <a:p>
            <a:pPr algn="just"/>
            <a:r>
              <a:rPr lang="en-US" sz="2400" dirty="0">
                <a:latin typeface="Times New Roman" panose="02020603050405020304" pitchFamily="18" charset="0"/>
                <a:cs typeface="Times New Roman" panose="02020603050405020304" pitchFamily="18" charset="0"/>
              </a:rPr>
              <a:t>Dynamic addressing starts with </a:t>
            </a:r>
            <a:r>
              <a:rPr lang="en-US" sz="2400" b="1" dirty="0">
                <a:latin typeface="Times New Roman" panose="02020603050405020304" pitchFamily="18" charset="0"/>
                <a:cs typeface="Times New Roman" panose="02020603050405020304" pitchFamily="18" charset="0"/>
              </a:rPr>
              <a:t>IPv6 Router Advertisement (RA) Messages</a:t>
            </a:r>
            <a:r>
              <a:rPr lang="en-US" sz="2400" dirty="0">
                <a:latin typeface="Times New Roman" panose="02020603050405020304" pitchFamily="18" charset="0"/>
                <a:cs typeface="Times New Roman" panose="02020603050405020304" pitchFamily="18" charset="0"/>
              </a:rPr>
              <a:t>. It informs the network devices about how they can reach IPv6 addressing Information.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Router Advertisement (RA) Messages</a:t>
            </a:r>
            <a:r>
              <a:rPr lang="en-US" sz="2400" dirty="0">
                <a:latin typeface="Times New Roman" panose="02020603050405020304" pitchFamily="18" charset="0"/>
                <a:cs typeface="Times New Roman" panose="02020603050405020304" pitchFamily="18" charset="0"/>
              </a:rPr>
              <a:t> are sent periodically or any time after receiving a Solicitation Message. Routers answers in four ways for this RA messages: </a:t>
            </a:r>
          </a:p>
          <a:p>
            <a:pPr marL="457200" indent="-457200" algn="just">
              <a:buAutoNum type="arabicParenR"/>
            </a:pPr>
            <a:r>
              <a:rPr lang="en-US" sz="2400" b="1" dirty="0">
                <a:latin typeface="Times New Roman" panose="02020603050405020304" pitchFamily="18" charset="0"/>
                <a:cs typeface="Times New Roman" panose="02020603050405020304" pitchFamily="18" charset="0"/>
              </a:rPr>
              <a:t>SLAAC </a:t>
            </a:r>
            <a:r>
              <a:rPr lang="en-US" sz="2400" dirty="0">
                <a:latin typeface="Times New Roman" panose="02020603050405020304" pitchFamily="18" charset="0"/>
                <a:cs typeface="Times New Roman" panose="02020603050405020304" pitchFamily="18" charset="0"/>
              </a:rPr>
              <a:t>(Stateless) -  Use only router advertisements</a:t>
            </a:r>
          </a:p>
          <a:p>
            <a:pPr marL="457200" indent="-457200" algn="just">
              <a:buAutoNum type="arabicParenR"/>
            </a:pPr>
            <a:r>
              <a:rPr lang="en-US" sz="2400" b="1" dirty="0">
                <a:latin typeface="Times New Roman" panose="02020603050405020304" pitchFamily="18" charset="0"/>
                <a:cs typeface="Times New Roman" panose="02020603050405020304" pitchFamily="18" charset="0"/>
              </a:rPr>
              <a:t>SLAAC + DHCPv6 </a:t>
            </a:r>
            <a:r>
              <a:rPr lang="en-US" sz="2400" dirty="0">
                <a:latin typeface="Times New Roman" panose="02020603050405020304" pitchFamily="18" charset="0"/>
                <a:cs typeface="Times New Roman" panose="02020603050405020304" pitchFamily="18" charset="0"/>
              </a:rPr>
              <a:t>(Stateless) - Use  router advertisements  and </a:t>
            </a:r>
            <a:r>
              <a:rPr lang="en-US" sz="2400" dirty="0" err="1">
                <a:latin typeface="Times New Roman" panose="02020603050405020304" pitchFamily="18" charset="0"/>
                <a:cs typeface="Times New Roman" panose="02020603050405020304" pitchFamily="18" charset="0"/>
              </a:rPr>
              <a:t>DHCPv</a:t>
            </a:r>
            <a:r>
              <a:rPr lang="en-US" sz="2400" dirty="0">
                <a:latin typeface="Times New Roman" panose="02020603050405020304" pitchFamily="18" charset="0"/>
                <a:cs typeface="Times New Roman" panose="02020603050405020304" pitchFamily="18" charset="0"/>
              </a:rPr>
              <a:t> Server</a:t>
            </a:r>
          </a:p>
          <a:p>
            <a:pPr marL="457200" indent="-457200" algn="just">
              <a:buAutoNum type="arabicParenR"/>
            </a:pPr>
            <a:r>
              <a:rPr lang="en-US" sz="2400" b="1" dirty="0">
                <a:latin typeface="Times New Roman" panose="02020603050405020304" pitchFamily="18" charset="0"/>
                <a:cs typeface="Times New Roman" panose="02020603050405020304" pitchFamily="18" charset="0"/>
              </a:rPr>
              <a:t>DHCPv6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Statefull</a:t>
            </a:r>
            <a:r>
              <a:rPr lang="en-US" sz="2400" dirty="0">
                <a:latin typeface="Times New Roman" panose="02020603050405020304" pitchFamily="18" charset="0"/>
                <a:cs typeface="Times New Roman" panose="02020603050405020304" pitchFamily="18" charset="0"/>
              </a:rPr>
              <a:t>) - Use DHCP server Only</a:t>
            </a:r>
          </a:p>
          <a:p>
            <a:pPr marL="457200" indent="-457200" algn="just">
              <a:buAutoNum type="arabicParenR"/>
            </a:pPr>
            <a:r>
              <a:rPr lang="en-US" sz="2400" b="1" dirty="0">
                <a:latin typeface="Times New Roman" panose="02020603050405020304" pitchFamily="18" charset="0"/>
                <a:cs typeface="Times New Roman" panose="02020603050405020304" pitchFamily="18" charset="0"/>
              </a:rPr>
              <a:t>DHCPv6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Statefull</a:t>
            </a:r>
            <a:r>
              <a:rPr lang="en-US" sz="2400" dirty="0">
                <a:latin typeface="Times New Roman" panose="02020603050405020304" pitchFamily="18" charset="0"/>
                <a:cs typeface="Times New Roman" panose="02020603050405020304" pitchFamily="18" charset="0"/>
              </a:rPr>
              <a:t> + Stateless) - Use DHCP server Only but we can use stateless also</a:t>
            </a:r>
          </a:p>
        </p:txBody>
      </p:sp>
      <p:sp>
        <p:nvSpPr>
          <p:cNvPr id="4" name="Content Placeholder 11">
            <a:extLst>
              <a:ext uri="{FF2B5EF4-FFF2-40B4-BE49-F238E27FC236}">
                <a16:creationId xmlns:a16="http://schemas.microsoft.com/office/drawing/2014/main" id="{281C4762-347C-FBF1-6184-17ACC9333E38}"/>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Dynamic Addressing</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2851A58F-2A60-453F-1D51-452303318CF3}"/>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639821BF-9789-C775-C5D2-46E43B86EDF1}"/>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B68C8440-D5A5-9DDC-FF06-B0D0BDD9E005}"/>
              </a:ext>
            </a:extLst>
          </p:cNvPr>
          <p:cNvSpPr>
            <a:spLocks noGrp="1"/>
          </p:cNvSpPr>
          <p:nvPr>
            <p:ph type="sldNum" sz="quarter" idx="12"/>
          </p:nvPr>
        </p:nvSpPr>
        <p:spPr/>
        <p:txBody>
          <a:bodyPr/>
          <a:lstStyle/>
          <a:p>
            <a:fld id="{254D8BCB-5102-47FA-82A5-BD6750F85690}" type="slidenum">
              <a:rPr lang="en-IN" smtClean="0"/>
              <a:t>45</a:t>
            </a:fld>
            <a:endParaRPr lang="en-IN"/>
          </a:p>
        </p:txBody>
      </p:sp>
    </p:spTree>
    <p:extLst>
      <p:ext uri="{BB962C8B-B14F-4D97-AF65-F5344CB8AC3E}">
        <p14:creationId xmlns:p14="http://schemas.microsoft.com/office/powerpoint/2010/main" val="41863730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3" y="1096285"/>
            <a:ext cx="5613009" cy="4961005"/>
          </a:xfrm>
        </p:spPr>
        <p:txBody>
          <a:bodyPr>
            <a:normAutofit fontScale="70000" lnSpcReduction="20000"/>
          </a:bodyPr>
          <a:lstStyle/>
          <a:p>
            <a:pPr marL="0" indent="0">
              <a:lnSpc>
                <a:spcPct val="160000"/>
              </a:lnSpc>
              <a:buNone/>
            </a:pPr>
            <a:r>
              <a:rPr lang="en-US" sz="2400" dirty="0">
                <a:latin typeface="Times New Roman" panose="02020603050405020304" pitchFamily="18" charset="0"/>
                <a:cs typeface="Times New Roman" panose="02020603050405020304" pitchFamily="18" charset="0"/>
              </a:rPr>
              <a:t> There are </a:t>
            </a:r>
            <a:r>
              <a:rPr lang="en-US" sz="2400" b="1" dirty="0">
                <a:latin typeface="Times New Roman" panose="02020603050405020304" pitchFamily="18" charset="0"/>
                <a:cs typeface="Times New Roman" panose="02020603050405020304" pitchFamily="18" charset="0"/>
              </a:rPr>
              <a:t>three</a:t>
            </a:r>
            <a:r>
              <a:rPr lang="en-US" sz="2400" dirty="0">
                <a:latin typeface="Times New Roman" panose="02020603050405020304" pitchFamily="18" charset="0"/>
                <a:cs typeface="Times New Roman" panose="02020603050405020304" pitchFamily="18" charset="0"/>
              </a:rPr>
              <a:t> important flags in a </a:t>
            </a:r>
            <a:r>
              <a:rPr lang="en-US" sz="2400" b="1" dirty="0">
                <a:latin typeface="Times New Roman" panose="02020603050405020304" pitchFamily="18" charset="0"/>
                <a:cs typeface="Times New Roman" panose="02020603050405020304" pitchFamily="18" charset="0"/>
              </a:rPr>
              <a:t>Router Advertisement Message</a:t>
            </a:r>
            <a:r>
              <a:rPr lang="en-US" sz="2400" dirty="0">
                <a:latin typeface="Times New Roman" panose="02020603050405020304" pitchFamily="18" charset="0"/>
                <a:cs typeface="Times New Roman" panose="02020603050405020304" pitchFamily="18" charset="0"/>
              </a:rPr>
              <a:t>, to use </a:t>
            </a:r>
            <a:r>
              <a:rPr lang="en-US" sz="2400" b="1" dirty="0">
                <a:latin typeface="Times New Roman" panose="02020603050405020304" pitchFamily="18" charset="0"/>
                <a:cs typeface="Times New Roman" panose="02020603050405020304" pitchFamily="18" charset="0"/>
              </a:rPr>
              <a:t>DHCPv6</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These flags are:</a:t>
            </a:r>
          </a:p>
          <a:p>
            <a:pPr>
              <a:lnSpc>
                <a:spcPct val="160000"/>
              </a:lnSpc>
            </a:pPr>
            <a:r>
              <a:rPr lang="en-US" sz="2400" dirty="0">
                <a:latin typeface="Times New Roman" panose="02020603050405020304" pitchFamily="18" charset="0"/>
                <a:cs typeface="Times New Roman" panose="02020603050405020304" pitchFamily="18" charset="0"/>
              </a:rPr>
              <a:t>Other Configuration Flag (</a:t>
            </a:r>
            <a:r>
              <a:rPr lang="en-US" sz="2400" b="1" dirty="0">
                <a:latin typeface="Times New Roman" panose="02020603050405020304" pitchFamily="18" charset="0"/>
                <a:cs typeface="Times New Roman" panose="02020603050405020304" pitchFamily="18" charset="0"/>
              </a:rPr>
              <a:t>O Flag</a:t>
            </a:r>
            <a:r>
              <a:rPr lang="en-US" sz="2400" dirty="0">
                <a:latin typeface="Times New Roman" panose="02020603050405020304" pitchFamily="18" charset="0"/>
                <a:cs typeface="Times New Roman" panose="02020603050405020304" pitchFamily="18" charset="0"/>
              </a:rPr>
              <a:t>)</a:t>
            </a:r>
          </a:p>
          <a:p>
            <a:pPr>
              <a:lnSpc>
                <a:spcPct val="160000"/>
              </a:lnSpc>
            </a:pPr>
            <a:r>
              <a:rPr lang="en-US" sz="2400" dirty="0">
                <a:latin typeface="Times New Roman" panose="02020603050405020304" pitchFamily="18" charset="0"/>
                <a:cs typeface="Times New Roman" panose="02020603050405020304" pitchFamily="18" charset="0"/>
              </a:rPr>
              <a:t>Managed Configuration Flag (</a:t>
            </a:r>
            <a:r>
              <a:rPr lang="en-US" sz="2400" b="1" dirty="0">
                <a:latin typeface="Times New Roman" panose="02020603050405020304" pitchFamily="18" charset="0"/>
                <a:cs typeface="Times New Roman" panose="02020603050405020304" pitchFamily="18" charset="0"/>
              </a:rPr>
              <a:t>M Flag</a:t>
            </a:r>
            <a:r>
              <a:rPr lang="en-US" sz="2400" dirty="0">
                <a:latin typeface="Times New Roman" panose="02020603050405020304" pitchFamily="18" charset="0"/>
                <a:cs typeface="Times New Roman" panose="02020603050405020304" pitchFamily="18" charset="0"/>
              </a:rPr>
              <a:t>)</a:t>
            </a:r>
          </a:p>
          <a:p>
            <a:pPr>
              <a:lnSpc>
                <a:spcPct val="160000"/>
              </a:lnSpc>
            </a:pPr>
            <a:r>
              <a:rPr lang="en-US" sz="2400" dirty="0">
                <a:latin typeface="Times New Roman" panose="02020603050405020304" pitchFamily="18" charset="0"/>
                <a:cs typeface="Times New Roman" panose="02020603050405020304" pitchFamily="18" charset="0"/>
              </a:rPr>
              <a:t>Auto Configuration Flag (</a:t>
            </a:r>
            <a:r>
              <a:rPr lang="en-US" sz="2400" b="1" dirty="0">
                <a:latin typeface="Times New Roman" panose="02020603050405020304" pitchFamily="18" charset="0"/>
                <a:cs typeface="Times New Roman" panose="02020603050405020304" pitchFamily="18" charset="0"/>
              </a:rPr>
              <a:t>A Flag</a:t>
            </a:r>
            <a:r>
              <a:rPr lang="en-US" sz="2400" dirty="0">
                <a:latin typeface="Times New Roman" panose="02020603050405020304" pitchFamily="18" charset="0"/>
                <a:cs typeface="Times New Roman" panose="02020603050405020304" pitchFamily="18" charset="0"/>
              </a:rPr>
              <a:t>)</a:t>
            </a:r>
          </a:p>
          <a:p>
            <a:pPr>
              <a:lnSpc>
                <a:spcPct val="160000"/>
              </a:lnSpc>
            </a:pPr>
            <a:r>
              <a:rPr lang="en-US" sz="2400" dirty="0">
                <a:latin typeface="Times New Roman" panose="02020603050405020304" pitchFamily="18" charset="0"/>
                <a:cs typeface="Times New Roman" panose="02020603050405020304" pitchFamily="18" charset="0"/>
              </a:rPr>
              <a:t>“O” flag indicates that, Stateless Auto Configuration will be done or not.</a:t>
            </a:r>
          </a:p>
          <a:p>
            <a:pPr>
              <a:lnSpc>
                <a:spcPct val="160000"/>
              </a:lnSpc>
            </a:pPr>
            <a:r>
              <a:rPr lang="en-US" sz="2400" dirty="0">
                <a:latin typeface="Times New Roman" panose="02020603050405020304" pitchFamily="18" charset="0"/>
                <a:cs typeface="Times New Roman" panose="02020603050405020304" pitchFamily="18" charset="0"/>
              </a:rPr>
              <a:t>“M” flag indicates that Auto IP Configuration will be done with DHCP version 6 or Not. </a:t>
            </a:r>
          </a:p>
          <a:p>
            <a:pPr>
              <a:lnSpc>
                <a:spcPct val="160000"/>
              </a:lnSpc>
            </a:pPr>
            <a:r>
              <a:rPr lang="en-US" sz="2400" dirty="0">
                <a:latin typeface="Times New Roman" panose="02020603050405020304" pitchFamily="18" charset="0"/>
                <a:cs typeface="Times New Roman" panose="02020603050405020304" pitchFamily="18" charset="0"/>
              </a:rPr>
              <a:t>If A flag is 1, Auto stateless configuration is done. if 0 then </a:t>
            </a:r>
            <a:r>
              <a:rPr lang="en-US" sz="2400" dirty="0" err="1">
                <a:latin typeface="Times New Roman" panose="02020603050405020304" pitchFamily="18" charset="0"/>
                <a:cs typeface="Times New Roman" panose="02020603050405020304" pitchFamily="18" charset="0"/>
              </a:rPr>
              <a:t>statefull</a:t>
            </a:r>
            <a:r>
              <a:rPr lang="en-US" sz="2400" dirty="0">
                <a:latin typeface="Times New Roman" panose="02020603050405020304" pitchFamily="18" charset="0"/>
                <a:cs typeface="Times New Roman" panose="02020603050405020304" pitchFamily="18" charset="0"/>
              </a:rPr>
              <a:t> DHCP is used.</a:t>
            </a:r>
          </a:p>
        </p:txBody>
      </p:sp>
      <p:pic>
        <p:nvPicPr>
          <p:cNvPr id="4" name="Picture 2" descr="IPv6-Auto-Address-Configuration-Stateless-and-Statefu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847" y="1303784"/>
            <a:ext cx="5838177" cy="316234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1">
            <a:extLst>
              <a:ext uri="{FF2B5EF4-FFF2-40B4-BE49-F238E27FC236}">
                <a16:creationId xmlns:a16="http://schemas.microsoft.com/office/drawing/2014/main" id="{4375C994-5A21-5E43-A52A-590E1F68C6FE}"/>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Dynamic Addressing</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4C8C4513-0099-7BC1-A016-2BC1560319EB}"/>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8BA623B0-70F4-430F-C8B3-7B8B9E826270}"/>
              </a:ext>
            </a:extLst>
          </p:cNvPr>
          <p:cNvSpPr>
            <a:spLocks noGrp="1"/>
          </p:cNvSpPr>
          <p:nvPr>
            <p:ph type="ftr" sz="quarter" idx="11"/>
          </p:nvPr>
        </p:nvSpPr>
        <p:spPr/>
        <p:txBody>
          <a:bodyPr/>
          <a:lstStyle/>
          <a:p>
            <a:r>
              <a:rPr lang="en-IN"/>
              <a:t>Unit IV – 18CSC302J – Computer Networks (2022-2023 ODD)</a:t>
            </a:r>
          </a:p>
        </p:txBody>
      </p:sp>
      <p:sp>
        <p:nvSpPr>
          <p:cNvPr id="7" name="Slide Number Placeholder 6">
            <a:extLst>
              <a:ext uri="{FF2B5EF4-FFF2-40B4-BE49-F238E27FC236}">
                <a16:creationId xmlns:a16="http://schemas.microsoft.com/office/drawing/2014/main" id="{55CABC7C-314E-BFCD-1E31-44D64B196B89}"/>
              </a:ext>
            </a:extLst>
          </p:cNvPr>
          <p:cNvSpPr>
            <a:spLocks noGrp="1"/>
          </p:cNvSpPr>
          <p:nvPr>
            <p:ph type="sldNum" sz="quarter" idx="12"/>
          </p:nvPr>
        </p:nvSpPr>
        <p:spPr/>
        <p:txBody>
          <a:bodyPr/>
          <a:lstStyle/>
          <a:p>
            <a:fld id="{254D8BCB-5102-47FA-82A5-BD6750F85690}" type="slidenum">
              <a:rPr lang="en-IN" smtClean="0"/>
              <a:t>46</a:t>
            </a:fld>
            <a:endParaRPr lang="en-IN"/>
          </a:p>
        </p:txBody>
      </p:sp>
    </p:spTree>
    <p:extLst>
      <p:ext uri="{BB962C8B-B14F-4D97-AF65-F5344CB8AC3E}">
        <p14:creationId xmlns:p14="http://schemas.microsoft.com/office/powerpoint/2010/main" val="1065104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393900" y="961473"/>
            <a:ext cx="11422967" cy="5705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1200"/>
              </a:spcBef>
            </a:pPr>
            <a:r>
              <a:rPr lang="en-IN" sz="2400" dirty="0">
                <a:latin typeface="Times New Roman" panose="02020603050405020304" pitchFamily="18" charset="0"/>
                <a:cs typeface="Times New Roman" panose="02020603050405020304" pitchFamily="18" charset="0"/>
              </a:rPr>
              <a:t>Auto configuration enables the host to assign the IPV6 address on its own.</a:t>
            </a:r>
          </a:p>
          <a:p>
            <a:pPr algn="just">
              <a:lnSpc>
                <a:spcPct val="150000"/>
              </a:lnSpc>
              <a:spcBef>
                <a:spcPts val="1200"/>
              </a:spcBef>
            </a:pPr>
            <a:r>
              <a:rPr lang="en-IN" sz="2400" dirty="0">
                <a:latin typeface="Times New Roman" panose="02020603050405020304" pitchFamily="18" charset="0"/>
                <a:cs typeface="Times New Roman" panose="02020603050405020304" pitchFamily="18" charset="0"/>
              </a:rPr>
              <a:t>In IPV4 usually the network manager will assign the address (static) for each host in the network in-case if the network uses DHCP (dynamic host configuration protocol) the host will be assign a dynamic address when the host join the network and it keeps changing every time it joins the network</a:t>
            </a:r>
            <a:r>
              <a:rPr lang="en-IN" sz="2400" b="1" dirty="0">
                <a:latin typeface="Times New Roman" panose="02020603050405020304" pitchFamily="18" charset="0"/>
                <a:cs typeface="Times New Roman" panose="02020603050405020304" pitchFamily="18" charset="0"/>
              </a:rPr>
              <a:t>. </a:t>
            </a:r>
          </a:p>
          <a:p>
            <a:pPr algn="just">
              <a:lnSpc>
                <a:spcPct val="150000"/>
              </a:lnSpc>
              <a:spcBef>
                <a:spcPts val="1200"/>
              </a:spcBef>
            </a:pPr>
            <a:r>
              <a:rPr lang="en-IN" sz="2400" b="1" dirty="0">
                <a:latin typeface="Times New Roman" panose="02020603050405020304" pitchFamily="18" charset="0"/>
                <a:cs typeface="Times New Roman" panose="02020603050405020304" pitchFamily="18" charset="0"/>
              </a:rPr>
              <a:t>Auto Configuration process:</a:t>
            </a:r>
          </a:p>
          <a:p>
            <a:pPr marL="800100" lvl="1" indent="-342900" algn="just">
              <a:lnSpc>
                <a:spcPct val="150000"/>
              </a:lnSpc>
              <a:spcBef>
                <a:spcPts val="1200"/>
              </a:spcBef>
              <a:buFont typeface="+mj-lt"/>
              <a:buAutoNum type="arabicPeriod"/>
            </a:pPr>
            <a:r>
              <a:rPr lang="en-IN" dirty="0">
                <a:latin typeface="Times New Roman" panose="02020603050405020304" pitchFamily="18" charset="0"/>
                <a:cs typeface="Times New Roman" panose="02020603050405020304" pitchFamily="18" charset="0"/>
              </a:rPr>
              <a:t>Host create a link local address by taking 10 bit local prefix (1111 1110 10) and add 54 zeros and adding 64 bits interface identifier of its own from the interface card which makes as 128 bit link local address.</a:t>
            </a:r>
          </a:p>
        </p:txBody>
      </p:sp>
      <p:sp>
        <p:nvSpPr>
          <p:cNvPr id="3" name="Content Placeholder 11">
            <a:extLst>
              <a:ext uri="{FF2B5EF4-FFF2-40B4-BE49-F238E27FC236}">
                <a16:creationId xmlns:a16="http://schemas.microsoft.com/office/drawing/2014/main" id="{FA1CB42D-4C9D-F328-A6B2-0E5F297DC163}"/>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Auto Configuration</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2FC49616-E268-FA2E-AB19-07C2947BE399}"/>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04B1E812-C822-8007-3369-9BBCAE52C977}"/>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1F1914E8-78A3-26F5-115F-8980C4F7B68D}"/>
              </a:ext>
            </a:extLst>
          </p:cNvPr>
          <p:cNvSpPr>
            <a:spLocks noGrp="1"/>
          </p:cNvSpPr>
          <p:nvPr>
            <p:ph type="sldNum" sz="quarter" idx="12"/>
          </p:nvPr>
        </p:nvSpPr>
        <p:spPr/>
        <p:txBody>
          <a:bodyPr/>
          <a:lstStyle/>
          <a:p>
            <a:fld id="{254D8BCB-5102-47FA-82A5-BD6750F85690}" type="slidenum">
              <a:rPr lang="en-IN" smtClean="0"/>
              <a:t>47</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393900" y="961473"/>
            <a:ext cx="11422967" cy="5705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lgn="just">
              <a:lnSpc>
                <a:spcPct val="150000"/>
              </a:lnSpc>
              <a:spcBef>
                <a:spcPts val="1200"/>
              </a:spcBef>
              <a:buFont typeface="+mj-lt"/>
              <a:buAutoNum type="arabicPeriod" startAt="2"/>
            </a:pPr>
            <a:r>
              <a:rPr lang="en-IN" dirty="0">
                <a:latin typeface="Times New Roman" panose="02020603050405020304" pitchFamily="18" charset="0"/>
                <a:cs typeface="Times New Roman" panose="02020603050405020304" pitchFamily="18" charset="0"/>
              </a:rPr>
              <a:t>The host verifies the uniqueness of the link local address by sending the neighbour solicitation message and waits for the neighbour advertisement message. Incase if any of the host address matches then auto configuration process results in failure which can be counter by either DHCP or manual configuration</a:t>
            </a:r>
          </a:p>
          <a:p>
            <a:pPr marL="800100" lvl="1" indent="-342900" algn="just">
              <a:lnSpc>
                <a:spcPct val="150000"/>
              </a:lnSpc>
              <a:spcBef>
                <a:spcPts val="1200"/>
              </a:spcBef>
              <a:buFont typeface="+mj-lt"/>
              <a:buAutoNum type="arabicPeriod" startAt="2"/>
            </a:pPr>
            <a:r>
              <a:rPr lang="en-IN" dirty="0">
                <a:latin typeface="Times New Roman" panose="02020603050405020304" pitchFamily="18" charset="0"/>
                <a:cs typeface="Times New Roman" panose="02020603050405020304" pitchFamily="18" charset="0"/>
              </a:rPr>
              <a:t>If the uniqueness test for link local address is successful, then the host send router solicitation message to the local router. If the local router running in the network sends a router advertisement message from which thee host extract the global unicast prefix and the subnet prefix and append the same with local link to complete the address. Incase if the router cant help for auto configuration it inform the host by setting the flag in the advertisement message.</a:t>
            </a:r>
          </a:p>
        </p:txBody>
      </p:sp>
      <p:sp>
        <p:nvSpPr>
          <p:cNvPr id="3" name="Content Placeholder 11">
            <a:extLst>
              <a:ext uri="{FF2B5EF4-FFF2-40B4-BE49-F238E27FC236}">
                <a16:creationId xmlns:a16="http://schemas.microsoft.com/office/drawing/2014/main" id="{FA1CB42D-4C9D-F328-A6B2-0E5F297DC163}"/>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Auto Configuration</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2FC49616-E268-FA2E-AB19-07C2947BE399}"/>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BEC5CEA5-C6ED-9795-9E71-A5F8D8C0FC92}"/>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D8461912-32C9-FB02-6DEE-DA5F90E7C0BE}"/>
              </a:ext>
            </a:extLst>
          </p:cNvPr>
          <p:cNvSpPr>
            <a:spLocks noGrp="1"/>
          </p:cNvSpPr>
          <p:nvPr>
            <p:ph type="sldNum" sz="quarter" idx="12"/>
          </p:nvPr>
        </p:nvSpPr>
        <p:spPr/>
        <p:txBody>
          <a:bodyPr/>
          <a:lstStyle/>
          <a:p>
            <a:fld id="{254D8BCB-5102-47FA-82A5-BD6750F85690}" type="slidenum">
              <a:rPr lang="en-IN" smtClean="0"/>
              <a:t>48</a:t>
            </a:fld>
            <a:endParaRPr lang="en-IN"/>
          </a:p>
        </p:txBody>
      </p:sp>
    </p:spTree>
    <p:extLst>
      <p:ext uri="{BB962C8B-B14F-4D97-AF65-F5344CB8AC3E}">
        <p14:creationId xmlns:p14="http://schemas.microsoft.com/office/powerpoint/2010/main" val="18441605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48787" y="1098366"/>
            <a:ext cx="11294426" cy="56234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spcBef>
                <a:spcPts val="0"/>
              </a:spcBef>
              <a:buAutoNum type="arabicPeriod"/>
            </a:pPr>
            <a:r>
              <a:rPr lang="en-IN" sz="2400" dirty="0">
                <a:latin typeface="Times New Roman" panose="02020603050405020304" pitchFamily="18" charset="0"/>
                <a:cs typeface="Times New Roman" panose="02020603050405020304" pitchFamily="18" charset="0"/>
              </a:rPr>
              <a:t>Assume a host with Ethernet address (F5-A9-23-11-9B-E2)16 has joined the network. What would be its global unicast address if the global unicast preﬁx of the organization is 3A21:1216:2165 and the subnet identiﬁer is A245:1232.</a:t>
            </a:r>
          </a:p>
          <a:p>
            <a:pPr marL="0" indent="0" algn="just">
              <a:lnSpc>
                <a:spcPct val="150000"/>
              </a:lnSpc>
              <a:spcBef>
                <a:spcPts val="0"/>
              </a:spcBef>
              <a:buNone/>
            </a:pPr>
            <a:r>
              <a:rPr lang="en-IN" sz="1800" dirty="0" err="1">
                <a:latin typeface="Times New Roman" panose="02020603050405020304" pitchFamily="18" charset="0"/>
                <a:cs typeface="Times New Roman" panose="02020603050405020304" pitchFamily="18" charset="0"/>
              </a:rPr>
              <a:t>Soln</a:t>
            </a:r>
            <a:r>
              <a:rPr lang="en-IN" sz="18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IN" sz="1800" dirty="0">
                <a:latin typeface="Times New Roman" panose="02020603050405020304" pitchFamily="18" charset="0"/>
                <a:cs typeface="Times New Roman" panose="02020603050405020304" pitchFamily="18" charset="0"/>
              </a:rPr>
              <a:t>Step 1 : Creating  a local link address by adding 10 bit prefix (1111 1110 10) and 54 zeros and append its 64 bit interface ID extracted from the Ethernet address :</a:t>
            </a:r>
          </a:p>
          <a:p>
            <a:pPr marL="0" indent="0" algn="just">
              <a:lnSpc>
                <a:spcPct val="150000"/>
              </a:lnSpc>
              <a:spcBef>
                <a:spcPts val="0"/>
              </a:spcBef>
              <a:buNone/>
            </a:pPr>
            <a:r>
              <a:rPr lang="en-IN" sz="1800" dirty="0">
                <a:latin typeface="Times New Roman" panose="02020603050405020304" pitchFamily="18" charset="0"/>
                <a:cs typeface="Times New Roman" panose="02020603050405020304" pitchFamily="18" charset="0"/>
              </a:rPr>
              <a:t>	FE80 : :F7A9-23FF-FE11-9BE2 (by inverting the seventh bit of 1</a:t>
            </a:r>
            <a:r>
              <a:rPr lang="en-IN" sz="1800" baseline="30000" dirty="0">
                <a:latin typeface="Times New Roman" panose="02020603050405020304" pitchFamily="18" charset="0"/>
                <a:cs typeface="Times New Roman" panose="02020603050405020304" pitchFamily="18" charset="0"/>
              </a:rPr>
              <a:t>st</a:t>
            </a:r>
            <a:r>
              <a:rPr lang="en-IN" sz="1800" dirty="0">
                <a:latin typeface="Times New Roman" panose="02020603050405020304" pitchFamily="18" charset="0"/>
                <a:cs typeface="Times New Roman" panose="02020603050405020304" pitchFamily="18" charset="0"/>
              </a:rPr>
              <a:t> octet and adding FFFE after the third octet)</a:t>
            </a:r>
          </a:p>
          <a:p>
            <a:pPr marL="0" indent="0" algn="just">
              <a:lnSpc>
                <a:spcPct val="150000"/>
              </a:lnSpc>
              <a:spcBef>
                <a:spcPts val="0"/>
              </a:spcBef>
              <a:buNone/>
            </a:pPr>
            <a:r>
              <a:rPr lang="en-IN" sz="1800" dirty="0">
                <a:latin typeface="Times New Roman" panose="02020603050405020304" pitchFamily="18" charset="0"/>
                <a:cs typeface="Times New Roman" panose="02020603050405020304" pitchFamily="18" charset="0"/>
              </a:rPr>
              <a:t>Step 2 : On assuming this uniqueness it send the router solicitation message upon receiving the advertisement message it complete the auto configuration process by extracting the global unicast prefix and subnet identifier from the message as follows 3A21:1216:2165:A245:1232 and append it to the local link address </a:t>
            </a:r>
          </a:p>
          <a:p>
            <a:pPr marL="0" indent="0" algn="just">
              <a:lnSpc>
                <a:spcPct val="150000"/>
              </a:lnSpc>
              <a:spcBef>
                <a:spcPts val="0"/>
              </a:spcBef>
              <a:buNone/>
            </a:pPr>
            <a:r>
              <a:rPr lang="en-IN" sz="1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3A21:1216:2165:A245:1232: F7A9-23FF-FE11-9BE2</a:t>
            </a:r>
            <a:endParaRPr lang="en-IN"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IN" sz="18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B7AFBFCD-6838-0551-7322-1A847F81E12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Computing the global unicast address</a:t>
            </a:r>
            <a:endParaRPr lang="en-US" sz="35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F71481E7-3508-2C88-6399-7A7CBE5C934B}"/>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BBE92C89-51BE-019F-1E43-C003327B63FF}"/>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45C1589B-E500-728C-FFB3-1FFC1AF17657}"/>
              </a:ext>
            </a:extLst>
          </p:cNvPr>
          <p:cNvSpPr>
            <a:spLocks noGrp="1"/>
          </p:cNvSpPr>
          <p:nvPr>
            <p:ph type="sldNum" sz="quarter" idx="12"/>
          </p:nvPr>
        </p:nvSpPr>
        <p:spPr/>
        <p:txBody>
          <a:bodyPr/>
          <a:lstStyle/>
          <a:p>
            <a:fld id="{254D8BCB-5102-47FA-82A5-BD6750F85690}" type="slidenum">
              <a:rPr lang="en-IN" smtClean="0"/>
              <a:t>49</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10896600" cy="5262563"/>
          </a:xfrm>
        </p:spPr>
        <p:txBody>
          <a:bodyPr>
            <a:noAutofit/>
          </a:bodyPr>
          <a:lstStyle/>
          <a:p>
            <a:pPr algn="just"/>
            <a:r>
              <a:rPr lang="en-US" sz="2400" b="1" dirty="0">
                <a:latin typeface="Times New Roman" panose="02020603050405020304" pitchFamily="18" charset="0"/>
                <a:cs typeface="Times New Roman" panose="02020603050405020304" pitchFamily="18" charset="0"/>
              </a:rPr>
              <a:t>Provision For Protocol Extension: Perhaps</a:t>
            </a:r>
            <a:r>
              <a:rPr lang="en-US" sz="2400" dirty="0">
                <a:latin typeface="Times New Roman" panose="02020603050405020304" pitchFamily="18" charset="0"/>
                <a:cs typeface="Times New Roman" panose="02020603050405020304" pitchFamily="18" charset="0"/>
              </a:rPr>
              <a:t> the most significant change in IPv6 is a move away from a protocol that fully specifies all details to a protocol that can permit additional features. The extension capability has the potential to allow the IETF to adapt the protocol to changes in underlying network hardware or to new applications.</a:t>
            </a:r>
          </a:p>
          <a:p>
            <a:pPr algn="just"/>
            <a:r>
              <a:rPr lang="en-US" sz="2400" dirty="0">
                <a:latin typeface="Times New Roman" panose="02020603050405020304" pitchFamily="18" charset="0"/>
                <a:cs typeface="Times New Roman" panose="02020603050405020304" pitchFamily="18" charset="0"/>
              </a:rPr>
              <a:t> </a:t>
            </a:r>
          </a:p>
          <a:p>
            <a:pPr algn="just"/>
            <a:r>
              <a:rPr lang="en-US" sz="2400" b="1" dirty="0">
                <a:latin typeface="Times New Roman" panose="02020603050405020304" pitchFamily="18" charset="0"/>
                <a:cs typeface="Times New Roman" panose="02020603050405020304" pitchFamily="18" charset="0"/>
              </a:rPr>
              <a:t>Support For Auto configuration And Renumbering:</a:t>
            </a:r>
            <a:r>
              <a:rPr lang="en-US" sz="2400" dirty="0">
                <a:latin typeface="Times New Roman" panose="02020603050405020304" pitchFamily="18" charset="0"/>
                <a:cs typeface="Times New Roman" panose="02020603050405020304" pitchFamily="18" charset="0"/>
              </a:rPr>
              <a:t> IPv6 provides facilities that allow computers on an isolated network to assign themselves addresses and begin communicating without depending on a router or manual configuration. The protocol also includes a facility that permits a manager to renumber networks dynamically.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Support For Resource Allocation:</a:t>
            </a:r>
            <a:r>
              <a:rPr lang="en-US" sz="2400" dirty="0">
                <a:latin typeface="Times New Roman" panose="02020603050405020304" pitchFamily="18" charset="0"/>
                <a:cs typeface="Times New Roman" panose="02020603050405020304" pitchFamily="18" charset="0"/>
              </a:rPr>
              <a:t> IPv6 has two facilities that permit pre-allocation of network resources: a flow abstraction and a differentiated service specification. The latter will use the same approach as IPv4's differentiated services.</a:t>
            </a: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11">
            <a:extLst>
              <a:ext uri="{FF2B5EF4-FFF2-40B4-BE49-F238E27FC236}">
                <a16:creationId xmlns:a16="http://schemas.microsoft.com/office/drawing/2014/main" id="{159A0BB7-DA31-4625-2BE9-1949A51F4F91}"/>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rgbClr val="7030A0"/>
                </a:solidFill>
                <a:latin typeface="Cambria" panose="02040503050406030204" pitchFamily="18" charset="0"/>
                <a:ea typeface="Cambria" panose="02040503050406030204" pitchFamily="18" charset="0"/>
              </a:rPr>
              <a:t>IPv6 Features</a:t>
            </a:r>
          </a:p>
        </p:txBody>
      </p:sp>
      <p:sp>
        <p:nvSpPr>
          <p:cNvPr id="2" name="Footer Placeholder 1">
            <a:extLst>
              <a:ext uri="{FF2B5EF4-FFF2-40B4-BE49-F238E27FC236}">
                <a16:creationId xmlns:a16="http://schemas.microsoft.com/office/drawing/2014/main" id="{29954E99-0D50-7A90-9B3D-A21128508A34}"/>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05B45351-9E8C-5710-1782-860D5A3B3C18}"/>
              </a:ext>
            </a:extLst>
          </p:cNvPr>
          <p:cNvSpPr>
            <a:spLocks noGrp="1"/>
          </p:cNvSpPr>
          <p:nvPr>
            <p:ph type="sldNum" sz="quarter" idx="12"/>
          </p:nvPr>
        </p:nvSpPr>
        <p:spPr/>
        <p:txBody>
          <a:bodyPr/>
          <a:lstStyle/>
          <a:p>
            <a:fld id="{254D8BCB-5102-47FA-82A5-BD6750F85690}" type="slidenum">
              <a:rPr lang="en-IN" smtClean="0"/>
              <a:t>5</a:t>
            </a:fld>
            <a:endParaRPr lang="en-IN"/>
          </a:p>
        </p:txBody>
      </p:sp>
    </p:spTree>
    <p:extLst>
      <p:ext uri="{BB962C8B-B14F-4D97-AF65-F5344CB8AC3E}">
        <p14:creationId xmlns:p14="http://schemas.microsoft.com/office/powerpoint/2010/main" val="2685790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520504" y="946958"/>
            <a:ext cx="11141613" cy="552418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Renumbering allow the site to change the service provider and reconfigure the IPV6 address. </a:t>
            </a: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If the site changes the service provider the address prefix needs to be changed.	</a:t>
            </a: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Once the service provider changes the router advertises the new prefix and the site uses the old prefix before its disabling.</a:t>
            </a:r>
          </a:p>
          <a:p>
            <a:pPr algn="just">
              <a:lnSpc>
                <a:spcPct val="150000"/>
              </a:lnSpc>
              <a:spcBef>
                <a:spcPts val="0"/>
              </a:spcBef>
            </a:pPr>
            <a:endParaRPr lang="en-IN" sz="24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IN" sz="2400" dirty="0">
                <a:latin typeface="Times New Roman" panose="02020603050405020304" pitchFamily="18" charset="0"/>
                <a:cs typeface="Times New Roman" panose="02020603050405020304" pitchFamily="18" charset="0"/>
              </a:rPr>
              <a:t> The main hindrance in renumbering is support of the DNS, which needs to propagate the new addressing associated with a domain name. Anew protocol called Next generation DNS in exploration.				</a:t>
            </a:r>
            <a:endParaRPr lang="en-IN" sz="2400" b="1" dirty="0">
              <a:latin typeface="Times New Roman" panose="02020603050405020304" pitchFamily="18" charset="0"/>
              <a:cs typeface="Times New Roman" panose="02020603050405020304" pitchFamily="18" charset="0"/>
            </a:endParaRPr>
          </a:p>
        </p:txBody>
      </p:sp>
      <p:sp>
        <p:nvSpPr>
          <p:cNvPr id="7" name="Content Placeholder 11">
            <a:extLst>
              <a:ext uri="{FF2B5EF4-FFF2-40B4-BE49-F238E27FC236}">
                <a16:creationId xmlns:a16="http://schemas.microsoft.com/office/drawing/2014/main" id="{9E4C9D88-BC5E-C55B-4876-C69C89830E9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Renumbering</a:t>
            </a:r>
            <a:endParaRPr lang="en-US"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descr="pngfind.com-kingpin-png-4152286 (1).png">
            <a:extLst>
              <a:ext uri="{FF2B5EF4-FFF2-40B4-BE49-F238E27FC236}">
                <a16:creationId xmlns:a16="http://schemas.microsoft.com/office/drawing/2014/main" id="{AC23F0E5-B7CE-656A-3CA4-69440DBFE407}"/>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A44C4FDF-F3D3-2772-8A10-69868FE979C7}"/>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2FDCF4FC-5553-A472-6760-362D2D272207}"/>
              </a:ext>
            </a:extLst>
          </p:cNvPr>
          <p:cNvSpPr>
            <a:spLocks noGrp="1"/>
          </p:cNvSpPr>
          <p:nvPr>
            <p:ph type="sldNum" sz="quarter" idx="12"/>
          </p:nvPr>
        </p:nvSpPr>
        <p:spPr/>
        <p:txBody>
          <a:bodyPr/>
          <a:lstStyle/>
          <a:p>
            <a:fld id="{254D8BCB-5102-47FA-82A5-BD6750F85690}" type="slidenum">
              <a:rPr lang="en-IN" smtClean="0"/>
              <a:t>50</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9005" y="1031146"/>
            <a:ext cx="10268029" cy="2739211"/>
          </a:xfrm>
          <a:prstGeom prst="rect">
            <a:avLst/>
          </a:prstGeom>
        </p:spPr>
        <p:txBody>
          <a:bodyPr wrap="square">
            <a:spAutoFit/>
          </a:bodyPr>
          <a:lstStyle/>
          <a:p>
            <a:endParaRPr lang="en-US" sz="3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 - Introduction</a:t>
            </a:r>
          </a:p>
          <a:p>
            <a:pPr marL="285750" indent="-285750">
              <a:buFont typeface="Arial" panose="020B0604020202020204" pitchFamily="34" charset="0"/>
              <a:buChar char="•"/>
            </a:pPr>
            <a:r>
              <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p>
          <a:p>
            <a:pPr marL="285750" indent="-285750">
              <a:buFont typeface="Arial" panose="020B0604020202020204" pitchFamily="34" charset="0"/>
              <a:buChar char="•"/>
            </a:pPr>
            <a:r>
              <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Packet Format</a:t>
            </a:r>
          </a:p>
          <a:p>
            <a:pPr marL="285750" indent="-285750">
              <a:buFont typeface="Arial" panose="020B0604020202020204" pitchFamily="34" charset="0"/>
              <a:buChar char="•"/>
            </a:pPr>
            <a:r>
              <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Comparison between IPV4 and IPV6 Header</a:t>
            </a:r>
          </a:p>
        </p:txBody>
      </p:sp>
      <p:pic>
        <p:nvPicPr>
          <p:cNvPr id="3" name="Picture 2" descr="pngfind.com-kingpin-png-4152286 (1).png">
            <a:extLst>
              <a:ext uri="{FF2B5EF4-FFF2-40B4-BE49-F238E27FC236}">
                <a16:creationId xmlns:a16="http://schemas.microsoft.com/office/drawing/2014/main" id="{87819B62-897B-550D-BA69-94025E1F97B7}"/>
              </a:ext>
            </a:extLst>
          </p:cNvPr>
          <p:cNvPicPr>
            <a:picLocks noChangeAspect="1"/>
          </p:cNvPicPr>
          <p:nvPr/>
        </p:nvPicPr>
        <p:blipFill>
          <a:blip r:embed="rId2" cstate="print"/>
          <a:stretch>
            <a:fillRect/>
          </a:stretch>
        </p:blipFill>
        <p:spPr>
          <a:xfrm>
            <a:off x="10206111" y="121920"/>
            <a:ext cx="1828800" cy="640080"/>
          </a:xfrm>
          <a:prstGeom prst="rect">
            <a:avLst/>
          </a:prstGeom>
        </p:spPr>
      </p:pic>
    </p:spTree>
    <p:extLst>
      <p:ext uri="{BB962C8B-B14F-4D97-AF65-F5344CB8AC3E}">
        <p14:creationId xmlns:p14="http://schemas.microsoft.com/office/powerpoint/2010/main" val="751776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16925" y="946957"/>
            <a:ext cx="11371799" cy="5774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1200"/>
              </a:spcBef>
              <a:buNone/>
            </a:pPr>
            <a:r>
              <a:rPr lang="en-IN" sz="1600" dirty="0">
                <a:latin typeface="Times New Roman" panose="02020603050405020304" pitchFamily="18" charset="0"/>
                <a:cs typeface="Times New Roman" panose="02020603050405020304" pitchFamily="18" charset="0"/>
              </a:rPr>
              <a:t>The evolution of IPV6 was due to two major factors:</a:t>
            </a:r>
          </a:p>
          <a:p>
            <a:pPr marL="342900" indent="-342900" algn="just">
              <a:lnSpc>
                <a:spcPct val="150000"/>
              </a:lnSpc>
              <a:spcBef>
                <a:spcPts val="1200"/>
              </a:spcBef>
              <a:buAutoNum type="arabicPeriod"/>
            </a:pPr>
            <a:r>
              <a:rPr lang="en-IN" sz="1600" dirty="0">
                <a:latin typeface="Times New Roman" panose="02020603050405020304" pitchFamily="18" charset="0"/>
                <a:cs typeface="Times New Roman" panose="02020603050405020304" pitchFamily="18" charset="0"/>
              </a:rPr>
              <a:t>Address depletion</a:t>
            </a:r>
          </a:p>
          <a:p>
            <a:pPr marL="342900" indent="-342900" algn="just">
              <a:lnSpc>
                <a:spcPct val="150000"/>
              </a:lnSpc>
              <a:spcBef>
                <a:spcPts val="1200"/>
              </a:spcBef>
              <a:buAutoNum type="arabicPeriod"/>
            </a:pPr>
            <a:r>
              <a:rPr lang="en-IN" sz="1600" dirty="0">
                <a:latin typeface="Times New Roman" panose="02020603050405020304" pitchFamily="18" charset="0"/>
                <a:cs typeface="Times New Roman" panose="02020603050405020304" pitchFamily="18" charset="0"/>
              </a:rPr>
              <a:t>slowness of the process due to some unnecessary processing, and support for multimedia and security.</a:t>
            </a:r>
          </a:p>
          <a:p>
            <a:pPr marL="0" indent="0" algn="just">
              <a:lnSpc>
                <a:spcPct val="150000"/>
              </a:lnSpc>
              <a:spcBef>
                <a:spcPts val="1200"/>
              </a:spcBef>
              <a:buNone/>
            </a:pPr>
            <a:r>
              <a:rPr lang="en-IN" sz="1600" dirty="0">
                <a:latin typeface="Times New Roman" panose="02020603050405020304" pitchFamily="18" charset="0"/>
                <a:cs typeface="Times New Roman" panose="02020603050405020304" pitchFamily="18" charset="0"/>
              </a:rPr>
              <a:t>IPV6 responds to the above issue by the following modifications</a:t>
            </a:r>
          </a:p>
          <a:p>
            <a:pPr algn="just">
              <a:lnSpc>
                <a:spcPct val="150000"/>
              </a:lnSpc>
              <a:spcBef>
                <a:spcPts val="1200"/>
              </a:spcBef>
            </a:pPr>
            <a:r>
              <a:rPr lang="en-IN" sz="1600" b="1" dirty="0">
                <a:latin typeface="Times New Roman" panose="02020603050405020304" pitchFamily="18" charset="0"/>
                <a:cs typeface="Times New Roman" panose="02020603050405020304" pitchFamily="18" charset="0"/>
              </a:rPr>
              <a:t>Larger address space. </a:t>
            </a:r>
            <a:r>
              <a:rPr lang="en-IN" sz="1600" dirty="0">
                <a:latin typeface="Times New Roman" panose="02020603050405020304" pitchFamily="18" charset="0"/>
                <a:cs typeface="Times New Roman" panose="02020603050405020304" pitchFamily="18" charset="0"/>
              </a:rPr>
              <a:t>Instead of 32bit addressing scheme it uses 128 bit addressing format.</a:t>
            </a:r>
          </a:p>
          <a:p>
            <a:pPr algn="just">
              <a:lnSpc>
                <a:spcPct val="150000"/>
              </a:lnSpc>
              <a:spcBef>
                <a:spcPts val="1200"/>
              </a:spcBef>
            </a:pPr>
            <a:r>
              <a:rPr lang="en-IN" sz="1600" b="1" dirty="0">
                <a:latin typeface="Times New Roman" panose="02020603050405020304" pitchFamily="18" charset="0"/>
                <a:cs typeface="Times New Roman" panose="02020603050405020304" pitchFamily="18" charset="0"/>
              </a:rPr>
              <a:t>Better header format</a:t>
            </a:r>
            <a:r>
              <a:rPr lang="en-IN" sz="1600" dirty="0">
                <a:latin typeface="Times New Roman" panose="02020603050405020304" pitchFamily="18" charset="0"/>
                <a:cs typeface="Times New Roman" panose="02020603050405020304" pitchFamily="18" charset="0"/>
              </a:rPr>
              <a:t>. Options are flexible i.e., removed from base header and inserted when needed which speed up the routing process.</a:t>
            </a:r>
          </a:p>
          <a:p>
            <a:pPr algn="just">
              <a:lnSpc>
                <a:spcPct val="150000"/>
              </a:lnSpc>
              <a:spcBef>
                <a:spcPts val="1200"/>
              </a:spcBef>
            </a:pPr>
            <a:r>
              <a:rPr lang="en-IN" sz="1600" b="1" dirty="0">
                <a:latin typeface="Times New Roman" panose="02020603050405020304" pitchFamily="18" charset="0"/>
                <a:cs typeface="Times New Roman" panose="02020603050405020304" pitchFamily="18" charset="0"/>
              </a:rPr>
              <a:t>New options</a:t>
            </a:r>
            <a:r>
              <a:rPr lang="en-IN" sz="1600" dirty="0">
                <a:latin typeface="Times New Roman" panose="02020603050405020304" pitchFamily="18" charset="0"/>
                <a:cs typeface="Times New Roman" panose="02020603050405020304" pitchFamily="18" charset="0"/>
              </a:rPr>
              <a:t>. IPv6 has new options to allow for additional functionalities.</a:t>
            </a:r>
          </a:p>
          <a:p>
            <a:pPr algn="just"/>
            <a:r>
              <a:rPr lang="en-IN" sz="1600" b="1" dirty="0">
                <a:latin typeface="Times New Roman" panose="02020603050405020304" pitchFamily="18" charset="0"/>
                <a:cs typeface="Times New Roman" panose="02020603050405020304" pitchFamily="18" charset="0"/>
              </a:rPr>
              <a:t>Allowance for extension</a:t>
            </a:r>
            <a:r>
              <a:rPr lang="en-IN" sz="1600" dirty="0">
                <a:latin typeface="Times New Roman" panose="02020603050405020304" pitchFamily="18" charset="0"/>
                <a:cs typeface="Times New Roman" panose="02020603050405020304" pitchFamily="18" charset="0"/>
              </a:rPr>
              <a:t>. IPv6 is designed to allow the extension of the protocol if required by new technologies or applications.</a:t>
            </a:r>
          </a:p>
          <a:p>
            <a:pPr algn="just">
              <a:lnSpc>
                <a:spcPct val="150000"/>
              </a:lnSpc>
              <a:spcBef>
                <a:spcPts val="1200"/>
              </a:spcBef>
            </a:pPr>
            <a:r>
              <a:rPr lang="en-IN" sz="1600" b="1" dirty="0">
                <a:latin typeface="Times New Roman" panose="02020603050405020304" pitchFamily="18" charset="0"/>
                <a:cs typeface="Times New Roman" panose="02020603050405020304" pitchFamily="18" charset="0"/>
              </a:rPr>
              <a:t>Support for resource allocation</a:t>
            </a:r>
            <a:r>
              <a:rPr lang="en-IN" sz="1600" dirty="0">
                <a:latin typeface="Times New Roman" panose="02020603050405020304" pitchFamily="18" charset="0"/>
                <a:cs typeface="Times New Roman" panose="02020603050405020304" pitchFamily="18" charset="0"/>
              </a:rPr>
              <a:t>. In place of type-of-service ﬁeld two new ﬁelds, trafﬁc class and ﬂow label have been added to enable the source to request special handling of the packet which enable the support for multimedia transmission</a:t>
            </a:r>
          </a:p>
          <a:p>
            <a:pPr algn="just">
              <a:lnSpc>
                <a:spcPct val="150000"/>
              </a:lnSpc>
              <a:spcBef>
                <a:spcPts val="1200"/>
              </a:spcBef>
            </a:pPr>
            <a:r>
              <a:rPr lang="en-IN" sz="1600" b="1" dirty="0">
                <a:latin typeface="Times New Roman" panose="02020603050405020304" pitchFamily="18" charset="0"/>
                <a:cs typeface="Times New Roman" panose="02020603050405020304" pitchFamily="18" charset="0"/>
              </a:rPr>
              <a:t>Support for more security</a:t>
            </a:r>
            <a:r>
              <a:rPr lang="en-IN" sz="1600" dirty="0">
                <a:latin typeface="Times New Roman" panose="02020603050405020304" pitchFamily="18" charset="0"/>
                <a:cs typeface="Times New Roman" panose="02020603050405020304" pitchFamily="18" charset="0"/>
              </a:rPr>
              <a:t>. The encryption and authentication options in IPv6 provide conﬁdentiality and integrity of the packet.</a:t>
            </a:r>
          </a:p>
        </p:txBody>
      </p:sp>
      <p:sp>
        <p:nvSpPr>
          <p:cNvPr id="7" name="Content Placeholder 11">
            <a:extLst>
              <a:ext uri="{FF2B5EF4-FFF2-40B4-BE49-F238E27FC236}">
                <a16:creationId xmlns:a16="http://schemas.microsoft.com/office/drawing/2014/main" id="{29CEE187-1C32-7A1E-8D3D-C96087B90F52}"/>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Introduction</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descr="pngfind.com-kingpin-png-4152286 (1).png">
            <a:extLst>
              <a:ext uri="{FF2B5EF4-FFF2-40B4-BE49-F238E27FC236}">
                <a16:creationId xmlns:a16="http://schemas.microsoft.com/office/drawing/2014/main" id="{E7F63B96-95DC-1E2B-1CC9-2ABF0378DD1B}"/>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11" name="Content Placeholder 11">
            <a:extLst>
              <a:ext uri="{FF2B5EF4-FFF2-40B4-BE49-F238E27FC236}">
                <a16:creationId xmlns:a16="http://schemas.microsoft.com/office/drawing/2014/main" id="{51283D7C-55BB-3CC8-27F5-BE99A1FD6784}"/>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Introduction</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2" name="Picture 11" descr="pngfind.com-kingpin-png-4152286 (1).png">
            <a:extLst>
              <a:ext uri="{FF2B5EF4-FFF2-40B4-BE49-F238E27FC236}">
                <a16:creationId xmlns:a16="http://schemas.microsoft.com/office/drawing/2014/main" id="{B36E2627-F6B2-A4CA-26BF-1552A7ACE915}"/>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3BC3F884-5CF1-E7E6-9D1D-5C9FC1AB6533}"/>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08A28C1F-55C9-1D1D-88E3-4952178D4620}"/>
              </a:ext>
            </a:extLst>
          </p:cNvPr>
          <p:cNvSpPr>
            <a:spLocks noGrp="1"/>
          </p:cNvSpPr>
          <p:nvPr>
            <p:ph type="sldNum" sz="quarter" idx="12"/>
          </p:nvPr>
        </p:nvSpPr>
        <p:spPr/>
        <p:txBody>
          <a:bodyPr/>
          <a:lstStyle/>
          <a:p>
            <a:fld id="{254D8BCB-5102-47FA-82A5-BD6750F85690}" type="slidenum">
              <a:rPr lang="en-IN" smtClean="0"/>
              <a:t>52</a:t>
            </a:fld>
            <a:endParaRPr lang="en-IN"/>
          </a:p>
        </p:txBody>
      </p:sp>
    </p:spTree>
    <p:extLst>
      <p:ext uri="{BB962C8B-B14F-4D97-AF65-F5344CB8AC3E}">
        <p14:creationId xmlns:p14="http://schemas.microsoft.com/office/powerpoint/2010/main" val="40021987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239167" y="1149727"/>
            <a:ext cx="11686670" cy="3896451"/>
          </a:xfrm>
          <a:prstGeom prst="rect">
            <a:avLst/>
          </a:prstGeom>
          <a:noFill/>
        </p:spPr>
        <p:txBody>
          <a:bodyPr wrap="square" rtlCol="0">
            <a:spAutoFit/>
          </a:bodyPr>
          <a:lstStyle/>
          <a:p>
            <a:pPr marL="865188" lvl="1" indent="-342900" algn="just" defTabSz="414338">
              <a:lnSpc>
                <a:spcPct val="90000"/>
              </a:lnSpc>
              <a:spcBef>
                <a:spcPct val="50000"/>
              </a:spcBef>
              <a:buClr>
                <a:srgbClr val="CC0000"/>
              </a:buClr>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Same Protocols as in IPv4</a:t>
            </a:r>
          </a:p>
          <a:p>
            <a:pPr marL="1322387" lvl="2" indent="-342900" algn="just" defTabSz="414338">
              <a:lnSpc>
                <a:spcPct val="90000"/>
              </a:lnSpc>
              <a:spcBef>
                <a:spcPct val="50000"/>
              </a:spcBef>
              <a:buClr>
                <a:srgbClr val="CC0000"/>
              </a:buClr>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Static</a:t>
            </a:r>
          </a:p>
          <a:p>
            <a:pPr marL="1322387" lvl="2" indent="-342900" algn="just" defTabSz="414338">
              <a:lnSpc>
                <a:spcPct val="90000"/>
              </a:lnSpc>
              <a:spcBef>
                <a:spcPct val="50000"/>
              </a:spcBef>
              <a:buClr>
                <a:srgbClr val="CC0000"/>
              </a:buClr>
              <a:buFont typeface="Wingdings" panose="05000000000000000000" pitchFamily="2" charset="2"/>
              <a:buChar char="§"/>
            </a:pPr>
            <a:r>
              <a:rPr lang="en-US" altLang="en-US" sz="2400" b="1" dirty="0" err="1">
                <a:latin typeface="Times New Roman" panose="02020603050405020304" pitchFamily="18" charset="0"/>
                <a:cs typeface="Times New Roman" panose="02020603050405020304" pitchFamily="18" charset="0"/>
              </a:rPr>
              <a:t>RIPng</a:t>
            </a:r>
            <a:r>
              <a:rPr lang="en-US" alt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Routing Information Protocol Next Generation)</a:t>
            </a:r>
            <a:endParaRPr lang="en-US" altLang="en-US" sz="2400" b="1" dirty="0">
              <a:latin typeface="Times New Roman" panose="02020603050405020304" pitchFamily="18" charset="0"/>
              <a:cs typeface="Times New Roman" panose="02020603050405020304" pitchFamily="18" charset="0"/>
            </a:endParaRPr>
          </a:p>
          <a:p>
            <a:pPr marL="1322387" lvl="2" indent="-342900" algn="just" defTabSz="414338">
              <a:lnSpc>
                <a:spcPct val="90000"/>
              </a:lnSpc>
              <a:spcBef>
                <a:spcPct val="50000"/>
              </a:spcBef>
              <a:buClr>
                <a:srgbClr val="CC0000"/>
              </a:buClr>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OSPFv3 ( </a:t>
            </a:r>
            <a:r>
              <a:rPr lang="en-IN" sz="2400" dirty="0">
                <a:latin typeface="Times New Roman" panose="02020603050405020304" pitchFamily="18" charset="0"/>
                <a:cs typeface="Times New Roman" panose="02020603050405020304" pitchFamily="18" charset="0"/>
              </a:rPr>
              <a:t>Open Shortest Path First version 3 )</a:t>
            </a:r>
            <a:endParaRPr lang="en-US" altLang="en-US" sz="2400" b="1" dirty="0">
              <a:latin typeface="Times New Roman" panose="02020603050405020304" pitchFamily="18" charset="0"/>
              <a:cs typeface="Times New Roman" panose="02020603050405020304" pitchFamily="18" charset="0"/>
            </a:endParaRPr>
          </a:p>
          <a:p>
            <a:pPr marL="1322387" lvl="2" indent="-342900" algn="just" defTabSz="414338">
              <a:lnSpc>
                <a:spcPct val="90000"/>
              </a:lnSpc>
              <a:spcBef>
                <a:spcPct val="50000"/>
              </a:spcBef>
              <a:buClr>
                <a:srgbClr val="CC0000"/>
              </a:buClr>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MP-BGP4 (</a:t>
            </a:r>
            <a:r>
              <a:rPr lang="en-US" altLang="en-US" sz="2400" dirty="0">
                <a:latin typeface="Times New Roman" panose="02020603050405020304" pitchFamily="18" charset="0"/>
                <a:cs typeface="Times New Roman" panose="02020603050405020304" pitchFamily="18" charset="0"/>
              </a:rPr>
              <a:t>Modified Protocol</a:t>
            </a:r>
            <a:r>
              <a:rPr lang="en-US" altLang="en-US"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Border Gateway Protocol)</a:t>
            </a:r>
            <a:endParaRPr lang="en-US" altLang="en-US" sz="2400" b="1" dirty="0">
              <a:latin typeface="Times New Roman" panose="02020603050405020304" pitchFamily="18" charset="0"/>
              <a:cs typeface="Times New Roman" panose="02020603050405020304" pitchFamily="18" charset="0"/>
            </a:endParaRPr>
          </a:p>
          <a:p>
            <a:pPr marL="1322387" lvl="2" indent="-342900" algn="just" defTabSz="414338">
              <a:lnSpc>
                <a:spcPct val="90000"/>
              </a:lnSpc>
              <a:spcBef>
                <a:spcPct val="50000"/>
              </a:spcBef>
              <a:buClr>
                <a:srgbClr val="CC0000"/>
              </a:buClr>
              <a:buFont typeface="Wingdings" panose="05000000000000000000" pitchFamily="2" charset="2"/>
              <a:buChar char="§"/>
            </a:pPr>
            <a:endParaRPr lang="en-US" altLang="en-US" sz="2400" b="1" dirty="0">
              <a:latin typeface="Times New Roman" panose="02020603050405020304" pitchFamily="18" charset="0"/>
              <a:cs typeface="Times New Roman" panose="02020603050405020304" pitchFamily="18" charset="0"/>
            </a:endParaRPr>
          </a:p>
          <a:p>
            <a:pPr marL="865188" lvl="1" indent="-342900" algn="just" defTabSz="414338">
              <a:lnSpc>
                <a:spcPct val="90000"/>
              </a:lnSpc>
              <a:spcBef>
                <a:spcPct val="50000"/>
              </a:spcBef>
              <a:buClr>
                <a:srgbClr val="CC0000"/>
              </a:buClr>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Use ping6 and traceroute6 commands to check reachability and route</a:t>
            </a: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747BA933-D43E-2601-6DEC-3A29C32510DD}"/>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D1B951B2-93D1-44E6-D788-E23D099FFE8F}"/>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0FDFF5D8-6B44-45C2-9DD6-7592F058E2B0}"/>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8B1F5A25-EF4C-9747-3F16-61FDDF1BC36B}"/>
              </a:ext>
            </a:extLst>
          </p:cNvPr>
          <p:cNvSpPr>
            <a:spLocks noGrp="1"/>
          </p:cNvSpPr>
          <p:nvPr>
            <p:ph type="sldNum" sz="quarter" idx="12"/>
          </p:nvPr>
        </p:nvSpPr>
        <p:spPr/>
        <p:txBody>
          <a:bodyPr/>
          <a:lstStyle/>
          <a:p>
            <a:fld id="{254D8BCB-5102-47FA-82A5-BD6750F85690}" type="slidenum">
              <a:rPr lang="en-IN" smtClean="0"/>
              <a:t>53</a:t>
            </a:fld>
            <a:endParaRPr lang="en-IN"/>
          </a:p>
        </p:txBody>
      </p:sp>
    </p:spTree>
    <p:extLst>
      <p:ext uri="{BB962C8B-B14F-4D97-AF65-F5344CB8AC3E}">
        <p14:creationId xmlns:p14="http://schemas.microsoft.com/office/powerpoint/2010/main" val="322848816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txBox="1">
            <a:spLocks noChangeArrowheads="1"/>
          </p:cNvSpPr>
          <p:nvPr/>
        </p:nvSpPr>
        <p:spPr>
          <a:xfrm>
            <a:off x="457200" y="1600200"/>
            <a:ext cx="9214834"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2113" indent="-293688" algn="just" defTabSz="414338">
              <a:spcBef>
                <a:spcPct val="50000"/>
              </a:spcBef>
              <a:buClr>
                <a:srgbClr val="CC0000"/>
              </a:buClr>
              <a:buFont typeface="Wingdings" panose="05000000000000000000" pitchFamily="2" charset="2"/>
              <a:buNone/>
            </a:pPr>
            <a:endParaRPr lang="en-US" altLang="en-US" b="1" dirty="0">
              <a:solidFill>
                <a:srgbClr val="000066"/>
              </a:solidFill>
            </a:endParaRPr>
          </a:p>
          <a:p>
            <a:pPr marL="1174750" lvl="2" indent="-195263" algn="just" defTabSz="414338">
              <a:spcBef>
                <a:spcPct val="50000"/>
              </a:spcBef>
              <a:buClr>
                <a:srgbClr val="CC0000"/>
              </a:buClr>
              <a:buFont typeface="Wingdings" panose="05000000000000000000" pitchFamily="2" charset="2"/>
              <a:buNone/>
            </a:pPr>
            <a:endParaRPr lang="en-US" altLang="en-US" b="1" dirty="0">
              <a:solidFill>
                <a:srgbClr val="000066"/>
              </a:solidFill>
            </a:endParaRPr>
          </a:p>
          <a:p>
            <a:pPr marL="392113" indent="-293688" algn="just" defTabSz="414338">
              <a:spcBef>
                <a:spcPct val="50000"/>
              </a:spcBef>
              <a:buClr>
                <a:srgbClr val="CC0000"/>
              </a:buClr>
              <a:buFont typeface="Wingdings" panose="05000000000000000000" pitchFamily="2" charset="2"/>
              <a:buNone/>
            </a:pPr>
            <a:endParaRPr lang="en-US" altLang="en-US" b="1" dirty="0">
              <a:solidFill>
                <a:srgbClr val="000066"/>
              </a:solidFill>
            </a:endParaRPr>
          </a:p>
        </p:txBody>
      </p:sp>
      <p:pic>
        <p:nvPicPr>
          <p:cNvPr id="8" name="Picture 5" descr="BSCI Modul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248" y="1152292"/>
            <a:ext cx="74580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p:nvSpPr>
        <p:spPr bwMode="auto">
          <a:xfrm>
            <a:off x="1536878" y="5192596"/>
            <a:ext cx="97836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Arial" panose="020B0604020202020204" pitchFamily="34" charset="0"/>
              <a:buChar char="•"/>
            </a:pP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Aggregation of prefixes announced in the global routing table</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 Efficient and scalable routing</a:t>
            </a:r>
          </a:p>
        </p:txBody>
      </p:sp>
      <p:sp>
        <p:nvSpPr>
          <p:cNvPr id="3" name="Content Placeholder 11">
            <a:extLst>
              <a:ext uri="{FF2B5EF4-FFF2-40B4-BE49-F238E27FC236}">
                <a16:creationId xmlns:a16="http://schemas.microsoft.com/office/drawing/2014/main" id="{0CDBAB40-1C1E-C116-D291-FBCFA628F946}"/>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1DC23E37-A86A-D6CC-24C8-BB40DCD371A2}"/>
              </a:ext>
            </a:extLst>
          </p:cNvPr>
          <p:cNvPicPr>
            <a:picLocks noChangeAspect="1"/>
          </p:cNvPicPr>
          <p:nvPr/>
        </p:nvPicPr>
        <p:blipFill>
          <a:blip r:embed="rId3"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97983774-54C7-795A-3A05-2014C0908932}"/>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7D23D851-AB40-2C48-5444-BDF4FA67A6E5}"/>
              </a:ext>
            </a:extLst>
          </p:cNvPr>
          <p:cNvSpPr>
            <a:spLocks noGrp="1"/>
          </p:cNvSpPr>
          <p:nvPr>
            <p:ph type="sldNum" sz="quarter" idx="12"/>
          </p:nvPr>
        </p:nvSpPr>
        <p:spPr/>
        <p:txBody>
          <a:bodyPr/>
          <a:lstStyle/>
          <a:p>
            <a:fld id="{254D8BCB-5102-47FA-82A5-BD6750F85690}" type="slidenum">
              <a:rPr lang="en-IN" smtClean="0"/>
              <a:t>54</a:t>
            </a:fld>
            <a:endParaRPr lang="en-IN"/>
          </a:p>
        </p:txBody>
      </p:sp>
    </p:spTree>
    <p:extLst>
      <p:ext uri="{BB962C8B-B14F-4D97-AF65-F5344CB8AC3E}">
        <p14:creationId xmlns:p14="http://schemas.microsoft.com/office/powerpoint/2010/main" val="18207793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239167" y="1149727"/>
            <a:ext cx="11686670" cy="830997"/>
          </a:xfrm>
          <a:prstGeom prst="rect">
            <a:avLst/>
          </a:prstGeom>
          <a:noFill/>
        </p:spPr>
        <p:txBody>
          <a:bodyPr wrap="square" rtlCol="0">
            <a:spAutoFit/>
          </a:bodyPr>
          <a:lstStyle/>
          <a:p>
            <a:endParaRPr lang="en-IN" sz="2400" b="1" dirty="0"/>
          </a:p>
          <a:p>
            <a:pPr marL="342900" indent="-342900">
              <a:buFont typeface="Arial" panose="020B0604020202020204" pitchFamily="34" charset="0"/>
              <a:buChar char="•"/>
            </a:pPr>
            <a:endParaRPr lang="en-IN" sz="2400" dirty="0"/>
          </a:p>
        </p:txBody>
      </p:sp>
      <p:sp>
        <p:nvSpPr>
          <p:cNvPr id="5" name="Rectangle 2"/>
          <p:cNvSpPr txBox="1">
            <a:spLocks noChangeArrowheads="1"/>
          </p:cNvSpPr>
          <p:nvPr/>
        </p:nvSpPr>
        <p:spPr>
          <a:xfrm>
            <a:off x="422879" y="674688"/>
            <a:ext cx="9713642" cy="1147762"/>
          </a:xfrm>
          <a:prstGeom prst="rect">
            <a:avLst/>
          </a:prstGeo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en-US" sz="3200" b="1" dirty="0"/>
          </a:p>
        </p:txBody>
      </p:sp>
      <p:sp>
        <p:nvSpPr>
          <p:cNvPr id="7" name="Rectangle 9"/>
          <p:cNvSpPr txBox="1">
            <a:spLocks noChangeArrowheads="1"/>
          </p:cNvSpPr>
          <p:nvPr/>
        </p:nvSpPr>
        <p:spPr>
          <a:xfrm>
            <a:off x="422879" y="1050555"/>
            <a:ext cx="11133786"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8425" indent="0" algn="just" defTabSz="414338">
              <a:buNone/>
            </a:pPr>
            <a:r>
              <a:rPr lang="en-US" altLang="en-US" sz="2400" dirty="0">
                <a:latin typeface="Times New Roman" panose="02020603050405020304" pitchFamily="18" charset="0"/>
                <a:cs typeface="Times New Roman" panose="02020603050405020304" pitchFamily="18" charset="0"/>
              </a:rPr>
              <a:t>Neighbor Discovery Protocol</a:t>
            </a:r>
          </a:p>
          <a:p>
            <a:pPr marL="441325" indent="-342900" algn="just" defTabSz="414338"/>
            <a:r>
              <a:rPr lang="en-US" altLang="en-US" sz="2400" dirty="0">
                <a:latin typeface="Times New Roman" panose="02020603050405020304" pitchFamily="18" charset="0"/>
                <a:cs typeface="Times New Roman" panose="02020603050405020304" pitchFamily="18" charset="0"/>
              </a:rPr>
              <a:t>IPv6 nodes which share the same physical medium (link) use Neighbor Discovery Protocol (NDP) to:</a:t>
            </a:r>
          </a:p>
          <a:p>
            <a:pPr marL="441325" indent="-342900" defTabSz="414338"/>
            <a:endParaRPr lang="en-US" altLang="en-US" sz="2400" dirty="0">
              <a:latin typeface="Times New Roman" panose="02020603050405020304" pitchFamily="18" charset="0"/>
              <a:cs typeface="Times New Roman" panose="02020603050405020304" pitchFamily="18" charset="0"/>
            </a:endParaRPr>
          </a:p>
          <a:p>
            <a:pPr marL="1322388" lvl="2" indent="-342900" defTabSz="414338">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Discover their mutual presence</a:t>
            </a:r>
          </a:p>
          <a:p>
            <a:pPr marL="1322388" lvl="2" indent="-342900" defTabSz="414338">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Determine link-layer addresses of their neighbors </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(equivalent to ARP)</a:t>
            </a:r>
          </a:p>
          <a:p>
            <a:pPr marL="1322388" lvl="2" indent="-342900" defTabSz="414338">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Find routers</a:t>
            </a:r>
          </a:p>
          <a:p>
            <a:pPr marL="1322388" lvl="2" indent="-342900" defTabSz="414338">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Maintain neighbors’ reachability information</a:t>
            </a:r>
          </a:p>
          <a:p>
            <a:pPr marL="865188" lvl="1" indent="-342900" defTabSz="414338"/>
            <a:endParaRPr lang="en-US" altLang="en-US" dirty="0">
              <a:latin typeface="Times New Roman" panose="02020603050405020304" pitchFamily="18" charset="0"/>
              <a:cs typeface="Times New Roman" panose="02020603050405020304" pitchFamily="18" charset="0"/>
            </a:endParaRPr>
          </a:p>
          <a:p>
            <a:pPr marL="441325" indent="-342900" defTabSz="414338"/>
            <a:r>
              <a:rPr lang="en-US" altLang="en-US" sz="2400" dirty="0">
                <a:latin typeface="Times New Roman" panose="02020603050405020304" pitchFamily="18" charset="0"/>
                <a:cs typeface="Times New Roman" panose="02020603050405020304" pitchFamily="18" charset="0"/>
              </a:rPr>
              <a:t>Uses Multicast Address</a:t>
            </a:r>
          </a:p>
        </p:txBody>
      </p:sp>
      <p:sp>
        <p:nvSpPr>
          <p:cNvPr id="3" name="Content Placeholder 11">
            <a:extLst>
              <a:ext uri="{FF2B5EF4-FFF2-40B4-BE49-F238E27FC236}">
                <a16:creationId xmlns:a16="http://schemas.microsoft.com/office/drawing/2014/main" id="{EEFF0EA0-243F-7DB2-0570-571DB207C6A3}"/>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05C7CC50-477A-BC25-7F99-04BF99C87FB0}"/>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75F941F4-5583-B90A-3C9D-DC1688DE9CFA}"/>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7DC86264-8A6B-5B12-35CC-EDE19B5800D7}"/>
              </a:ext>
            </a:extLst>
          </p:cNvPr>
          <p:cNvSpPr>
            <a:spLocks noGrp="1"/>
          </p:cNvSpPr>
          <p:nvPr>
            <p:ph type="sldNum" sz="quarter" idx="12"/>
          </p:nvPr>
        </p:nvSpPr>
        <p:spPr/>
        <p:txBody>
          <a:bodyPr/>
          <a:lstStyle/>
          <a:p>
            <a:fld id="{254D8BCB-5102-47FA-82A5-BD6750F85690}" type="slidenum">
              <a:rPr lang="en-IN" smtClean="0"/>
              <a:t>55</a:t>
            </a:fld>
            <a:endParaRPr lang="en-IN"/>
          </a:p>
        </p:txBody>
      </p:sp>
    </p:spTree>
    <p:extLst>
      <p:ext uri="{BB962C8B-B14F-4D97-AF65-F5344CB8AC3E}">
        <p14:creationId xmlns:p14="http://schemas.microsoft.com/office/powerpoint/2010/main" val="42374884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239167" y="1149727"/>
            <a:ext cx="11686670" cy="5165838"/>
          </a:xfrm>
          <a:prstGeom prst="rect">
            <a:avLst/>
          </a:prstGeom>
          <a:noFill/>
        </p:spPr>
        <p:txBody>
          <a:bodyPr wrap="square" rtlCol="0">
            <a:spAutoFit/>
          </a:bodyPr>
          <a:lstStyle/>
          <a:p>
            <a:pPr marL="392113" indent="-293688" algn="just" defTabSz="414338">
              <a:lnSpc>
                <a:spcPts val="4000"/>
              </a:lnSpc>
            </a:pPr>
            <a:r>
              <a:rPr lang="en-US" altLang="en-US" sz="2400" dirty="0">
                <a:latin typeface="Times New Roman" panose="02020603050405020304" pitchFamily="18" charset="0"/>
                <a:cs typeface="Times New Roman" panose="02020603050405020304" pitchFamily="18" charset="0"/>
              </a:rPr>
              <a:t>Neighbor Discovery Protocol features</a:t>
            </a:r>
            <a:endParaRPr lang="en-GB" altLang="en-US" sz="2400" dirty="0">
              <a:latin typeface="Times New Roman" panose="02020603050405020304" pitchFamily="18" charset="0"/>
              <a:cs typeface="Times New Roman" panose="02020603050405020304" pitchFamily="18" charset="0"/>
            </a:endParaRP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Router discovery</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Prefix(</a:t>
            </a:r>
            <a:r>
              <a:rPr lang="en-US" altLang="en-US" sz="2400" dirty="0" err="1">
                <a:latin typeface="Times New Roman" panose="02020603050405020304" pitchFamily="18" charset="0"/>
                <a:cs typeface="Times New Roman" panose="02020603050405020304" pitchFamily="18" charset="0"/>
              </a:rPr>
              <a:t>es</a:t>
            </a:r>
            <a:r>
              <a:rPr lang="en-US" altLang="en-US" sz="2400" dirty="0">
                <a:latin typeface="Times New Roman" panose="02020603050405020304" pitchFamily="18" charset="0"/>
                <a:cs typeface="Times New Roman" panose="02020603050405020304" pitchFamily="18" charset="0"/>
              </a:rPr>
              <a:t>) discovery</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Parameters discovery (link MTU, Max Hop Limit, ...)</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Address auto-configuration </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Address resolution</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Next Hop determination</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Neighbor Unreachability Detection</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Duplicate Address Detection</a:t>
            </a:r>
          </a:p>
          <a:p>
            <a:pPr marL="898525" lvl="1" indent="-342900" algn="just" defTabSz="414338">
              <a:lnSpc>
                <a:spcPts val="4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Redirect</a:t>
            </a:r>
            <a:endParaRPr lang="en-IN" sz="2400" dirty="0">
              <a:latin typeface="Times New Roman" panose="02020603050405020304" pitchFamily="18" charset="0"/>
              <a:cs typeface="Times New Roman" panose="02020603050405020304" pitchFamily="18" charset="0"/>
            </a:endParaRPr>
          </a:p>
        </p:txBody>
      </p:sp>
      <p:sp>
        <p:nvSpPr>
          <p:cNvPr id="6" name="Content Placeholder 11">
            <a:extLst>
              <a:ext uri="{FF2B5EF4-FFF2-40B4-BE49-F238E27FC236}">
                <a16:creationId xmlns:a16="http://schemas.microsoft.com/office/drawing/2014/main" id="{5B95C2FC-1C29-3F11-77B6-1313E34C7CFC}"/>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descr="pngfind.com-kingpin-png-4152286 (1).png">
            <a:extLst>
              <a:ext uri="{FF2B5EF4-FFF2-40B4-BE49-F238E27FC236}">
                <a16:creationId xmlns:a16="http://schemas.microsoft.com/office/drawing/2014/main" id="{80BA4CBB-C7BD-CDC5-F649-7C73CF2E45B5}"/>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E6759717-2FFF-CF00-4F84-042D1B4E81C3}"/>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48E0C4CA-FC69-1E33-2867-4C67E71F2CC4}"/>
              </a:ext>
            </a:extLst>
          </p:cNvPr>
          <p:cNvSpPr>
            <a:spLocks noGrp="1"/>
          </p:cNvSpPr>
          <p:nvPr>
            <p:ph type="sldNum" sz="quarter" idx="12"/>
          </p:nvPr>
        </p:nvSpPr>
        <p:spPr/>
        <p:txBody>
          <a:bodyPr/>
          <a:lstStyle/>
          <a:p>
            <a:fld id="{254D8BCB-5102-47FA-82A5-BD6750F85690}" type="slidenum">
              <a:rPr lang="en-IN" smtClean="0"/>
              <a:t>56</a:t>
            </a:fld>
            <a:endParaRPr lang="en-IN"/>
          </a:p>
        </p:txBody>
      </p:sp>
    </p:spTree>
    <p:extLst>
      <p:ext uri="{BB962C8B-B14F-4D97-AF65-F5344CB8AC3E}">
        <p14:creationId xmlns:p14="http://schemas.microsoft.com/office/powerpoint/2010/main" val="28037463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239167" y="1149727"/>
            <a:ext cx="11686670" cy="1938992"/>
          </a:xfrm>
          <a:prstGeom prst="rect">
            <a:avLst/>
          </a:prstGeom>
          <a:noFill/>
        </p:spPr>
        <p:txBody>
          <a:bodyPr wrap="square" rtlCol="0">
            <a:spAutoFit/>
          </a:bodyPr>
          <a:lstStyle/>
          <a:p>
            <a:pPr marL="441325" indent="-342900" defTabSz="414338">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Neighbor Discovery Protocol</a:t>
            </a:r>
            <a:r>
              <a:rPr lang="en-US" altLang="en-US" sz="2400" dirty="0">
                <a:solidFill>
                  <a:srgbClr val="000066"/>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provides the functionality of</a:t>
            </a:r>
          </a:p>
          <a:p>
            <a:pPr marL="441325" indent="-342900" defTabSz="414338">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a:p>
            <a:pPr marL="1082675" lvl="1" indent="-527050" defTabSz="414338">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ARP</a:t>
            </a:r>
          </a:p>
          <a:p>
            <a:pPr marL="555625" lvl="1" defTabSz="414338"/>
            <a:endParaRPr lang="en-US" altLang="en-US" sz="2400" dirty="0">
              <a:latin typeface="Times New Roman" panose="02020603050405020304" pitchFamily="18" charset="0"/>
              <a:cs typeface="Times New Roman" panose="02020603050405020304" pitchFamily="18" charset="0"/>
            </a:endParaRPr>
          </a:p>
          <a:p>
            <a:pPr marL="1082675" lvl="1" indent="-527050" defTabSz="414338">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ICMP redirect</a:t>
            </a:r>
            <a:endParaRPr lang="en-IN" sz="2400" dirty="0">
              <a:latin typeface="Times New Roman" panose="02020603050405020304" pitchFamily="18" charset="0"/>
              <a:cs typeface="Times New Roman" panose="02020603050405020304" pitchFamily="18" charset="0"/>
            </a:endParaRPr>
          </a:p>
        </p:txBody>
      </p:sp>
      <p:sp>
        <p:nvSpPr>
          <p:cNvPr id="6" name="Content Placeholder 11">
            <a:extLst>
              <a:ext uri="{FF2B5EF4-FFF2-40B4-BE49-F238E27FC236}">
                <a16:creationId xmlns:a16="http://schemas.microsoft.com/office/drawing/2014/main" id="{5576BF9A-F072-192E-9CE6-92E1A1F8706F}"/>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descr="pngfind.com-kingpin-png-4152286 (1).png">
            <a:extLst>
              <a:ext uri="{FF2B5EF4-FFF2-40B4-BE49-F238E27FC236}">
                <a16:creationId xmlns:a16="http://schemas.microsoft.com/office/drawing/2014/main" id="{D830FDBC-DCC3-FD21-16E5-E8394F25A249}"/>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EC1D5966-5436-20C3-A2D1-578D75E1D40A}"/>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125CC362-91D5-F0F7-B164-0816398B0CFB}"/>
              </a:ext>
            </a:extLst>
          </p:cNvPr>
          <p:cNvSpPr>
            <a:spLocks noGrp="1"/>
          </p:cNvSpPr>
          <p:nvPr>
            <p:ph type="sldNum" sz="quarter" idx="12"/>
          </p:nvPr>
        </p:nvSpPr>
        <p:spPr/>
        <p:txBody>
          <a:bodyPr/>
          <a:lstStyle/>
          <a:p>
            <a:fld id="{254D8BCB-5102-47FA-82A5-BD6750F85690}" type="slidenum">
              <a:rPr lang="en-IN" smtClean="0"/>
              <a:t>57</a:t>
            </a:fld>
            <a:endParaRPr lang="en-IN"/>
          </a:p>
        </p:txBody>
      </p:sp>
    </p:spTree>
    <p:extLst>
      <p:ext uri="{BB962C8B-B14F-4D97-AF65-F5344CB8AC3E}">
        <p14:creationId xmlns:p14="http://schemas.microsoft.com/office/powerpoint/2010/main" val="14346824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349356" y="1093457"/>
            <a:ext cx="11493288" cy="4552528"/>
          </a:xfrm>
          <a:prstGeom prst="rect">
            <a:avLst/>
          </a:prstGeom>
          <a:noFill/>
        </p:spPr>
        <p:txBody>
          <a:bodyPr wrap="square" rtlCol="0">
            <a:spAutoFit/>
          </a:bodyPr>
          <a:lstStyle/>
          <a:p>
            <a:pPr marL="534988" indent="-436563" algn="just" defTabSz="414338">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ND specifies 5 types of ICMP packets:</a:t>
            </a:r>
          </a:p>
          <a:p>
            <a:pPr marL="441325" indent="-342900" algn="just" defTabSz="414338">
              <a:buFont typeface="Wingdings" panose="05000000000000000000" pitchFamily="2" charset="2"/>
              <a:buChar char="q"/>
            </a:pPr>
            <a:endParaRPr lang="en-US" altLang="en-US" sz="2400" dirty="0">
              <a:latin typeface="Times New Roman" panose="02020603050405020304" pitchFamily="18" charset="0"/>
              <a:cs typeface="Times New Roman" panose="02020603050405020304" pitchFamily="18" charset="0"/>
            </a:endParaRPr>
          </a:p>
          <a:p>
            <a:pPr marL="534988" indent="-436563" algn="just" defTabSz="414338">
              <a:lnSpc>
                <a:spcPts val="3500"/>
              </a:lnSpc>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Router Advertisement (RA) :</a:t>
            </a:r>
          </a:p>
          <a:p>
            <a:pPr marL="898525" lvl="1" indent="-342900" algn="just"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Periodic advertisement (of the availability of a router) which contains:</a:t>
            </a:r>
          </a:p>
          <a:p>
            <a:pPr marL="898525" lvl="1" indent="-342900" algn="just"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list of prefixes used on the link (</a:t>
            </a:r>
            <a:r>
              <a:rPr lang="en-US" altLang="en-US" sz="2400" dirty="0" err="1">
                <a:latin typeface="Times New Roman" panose="02020603050405020304" pitchFamily="18" charset="0"/>
                <a:cs typeface="Times New Roman" panose="02020603050405020304" pitchFamily="18" charset="0"/>
              </a:rPr>
              <a:t>autoconf</a:t>
            </a:r>
            <a:r>
              <a:rPr lang="en-US" altLang="en-US" sz="2400" dirty="0">
                <a:latin typeface="Times New Roman" panose="02020603050405020304" pitchFamily="18" charset="0"/>
                <a:cs typeface="Times New Roman" panose="02020603050405020304" pitchFamily="18" charset="0"/>
              </a:rPr>
              <a:t>)</a:t>
            </a:r>
          </a:p>
          <a:p>
            <a:pPr marL="898525" lvl="1" indent="-342900" algn="just"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a possible value for Max Hop Limit (TTL of IPv4)</a:t>
            </a:r>
          </a:p>
          <a:p>
            <a:pPr marL="898525" lvl="1" indent="-342900" algn="just"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value of MTU</a:t>
            </a:r>
          </a:p>
          <a:p>
            <a:pPr marL="441325" indent="-342900" algn="just" defTabSz="414338">
              <a:buFont typeface="Wingdings" panose="05000000000000000000" pitchFamily="2" charset="2"/>
              <a:buChar char="q"/>
            </a:pPr>
            <a:endParaRPr lang="en-US" altLang="en-US" sz="2400" dirty="0">
              <a:latin typeface="Times New Roman" panose="02020603050405020304" pitchFamily="18" charset="0"/>
              <a:cs typeface="Times New Roman" panose="02020603050405020304" pitchFamily="18" charset="0"/>
            </a:endParaRPr>
          </a:p>
          <a:p>
            <a:pPr marL="534988" indent="-436563" algn="just" defTabSz="414338">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Router Solicitation (RS) : </a:t>
            </a:r>
          </a:p>
          <a:p>
            <a:pPr marL="898525" lvl="1" indent="-342900" algn="just" defTabSz="414338">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host needs RA immediately (at boot time)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6" name="Content Placeholder 11">
            <a:extLst>
              <a:ext uri="{FF2B5EF4-FFF2-40B4-BE49-F238E27FC236}">
                <a16:creationId xmlns:a16="http://schemas.microsoft.com/office/drawing/2014/main" id="{B39170BB-7ABF-9AD5-20E2-36722A7D8141}"/>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descr="pngfind.com-kingpin-png-4152286 (1).png">
            <a:extLst>
              <a:ext uri="{FF2B5EF4-FFF2-40B4-BE49-F238E27FC236}">
                <a16:creationId xmlns:a16="http://schemas.microsoft.com/office/drawing/2014/main" id="{E02E5129-665B-76B2-3DE5-6F44DC1C6D70}"/>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E7707FEF-A40C-4A69-210E-242AA68CE8DF}"/>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0D2A147E-9E0E-B301-B0FF-4DDEDD2ED591}"/>
              </a:ext>
            </a:extLst>
          </p:cNvPr>
          <p:cNvSpPr>
            <a:spLocks noGrp="1"/>
          </p:cNvSpPr>
          <p:nvPr>
            <p:ph type="sldNum" sz="quarter" idx="12"/>
          </p:nvPr>
        </p:nvSpPr>
        <p:spPr/>
        <p:txBody>
          <a:bodyPr/>
          <a:lstStyle/>
          <a:p>
            <a:fld id="{254D8BCB-5102-47FA-82A5-BD6750F85690}" type="slidenum">
              <a:rPr lang="en-IN" smtClean="0"/>
              <a:t>58</a:t>
            </a:fld>
            <a:endParaRPr lang="en-IN"/>
          </a:p>
        </p:txBody>
      </p:sp>
    </p:spTree>
    <p:extLst>
      <p:ext uri="{BB962C8B-B14F-4D97-AF65-F5344CB8AC3E}">
        <p14:creationId xmlns:p14="http://schemas.microsoft.com/office/powerpoint/2010/main" val="29821613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239167" y="1149727"/>
            <a:ext cx="11699548" cy="4989507"/>
          </a:xfrm>
          <a:prstGeom prst="rect">
            <a:avLst/>
          </a:prstGeom>
          <a:noFill/>
        </p:spPr>
        <p:txBody>
          <a:bodyPr wrap="square" rtlCol="0">
            <a:spAutoFit/>
          </a:bodyPr>
          <a:lstStyle/>
          <a:p>
            <a:pPr marL="450850" indent="-352425" defTabSz="414338">
              <a:lnSpc>
                <a:spcPts val="3500"/>
              </a:lnSpc>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Neighbor Solicitation (NS): </a:t>
            </a:r>
          </a:p>
          <a:p>
            <a:pPr marL="898525" lvl="1" indent="-342900"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to determine the link-layer address of a neighbor</a:t>
            </a:r>
          </a:p>
          <a:p>
            <a:pPr marL="898525" lvl="1" indent="-342900"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to check its reachability</a:t>
            </a:r>
          </a:p>
          <a:p>
            <a:pPr marL="898525" lvl="1" indent="-342900"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used to detect duplicate addresses (DAD)</a:t>
            </a:r>
          </a:p>
          <a:p>
            <a:pPr marL="441325" indent="-342900" defTabSz="414338">
              <a:lnSpc>
                <a:spcPts val="3500"/>
              </a:lnSpc>
              <a:buFont typeface="Wingdings" panose="05000000000000000000" pitchFamily="2" charset="2"/>
              <a:buChar char="q"/>
            </a:pPr>
            <a:endParaRPr lang="en-US" altLang="en-US" sz="2400" dirty="0">
              <a:latin typeface="Times New Roman" panose="02020603050405020304" pitchFamily="18" charset="0"/>
              <a:cs typeface="Times New Roman" panose="02020603050405020304" pitchFamily="18" charset="0"/>
            </a:endParaRPr>
          </a:p>
          <a:p>
            <a:pPr marL="441325" indent="-342900" defTabSz="414338">
              <a:lnSpc>
                <a:spcPts val="3500"/>
              </a:lnSpc>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Neighbor Advertisement (NA):</a:t>
            </a:r>
          </a:p>
          <a:p>
            <a:pPr marL="898525" lvl="1" indent="-342900"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answer to a NS packet</a:t>
            </a:r>
          </a:p>
          <a:p>
            <a:pPr marL="898525" lvl="1" indent="-342900"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to advertise the change of physical address</a:t>
            </a:r>
          </a:p>
          <a:p>
            <a:pPr marL="441325" indent="-342900" defTabSz="414338">
              <a:lnSpc>
                <a:spcPts val="3500"/>
              </a:lnSpc>
              <a:buFont typeface="Wingdings" panose="05000000000000000000" pitchFamily="2" charset="2"/>
              <a:buChar char="q"/>
            </a:pPr>
            <a:endParaRPr lang="en-US" altLang="en-US" sz="2400" dirty="0">
              <a:latin typeface="Times New Roman" panose="02020603050405020304" pitchFamily="18" charset="0"/>
              <a:cs typeface="Times New Roman" panose="02020603050405020304" pitchFamily="18" charset="0"/>
            </a:endParaRPr>
          </a:p>
          <a:p>
            <a:pPr marL="441325" indent="-342900" defTabSz="414338">
              <a:lnSpc>
                <a:spcPts val="3500"/>
              </a:lnSpc>
              <a:buFont typeface="Wingdings" panose="05000000000000000000" pitchFamily="2" charset="2"/>
              <a:buChar char="ü"/>
            </a:pPr>
            <a:r>
              <a:rPr lang="en-US" altLang="en-US" sz="2400" dirty="0">
                <a:latin typeface="Times New Roman" panose="02020603050405020304" pitchFamily="18" charset="0"/>
                <a:cs typeface="Times New Roman" panose="02020603050405020304" pitchFamily="18" charset="0"/>
              </a:rPr>
              <a:t>Redirect:</a:t>
            </a:r>
          </a:p>
          <a:p>
            <a:pPr marL="898525" lvl="1" indent="-342900" defTabSz="414338">
              <a:lnSpc>
                <a:spcPts val="35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Used by a router to inform a host of a better route to a given destination</a:t>
            </a:r>
          </a:p>
        </p:txBody>
      </p:sp>
      <p:sp>
        <p:nvSpPr>
          <p:cNvPr id="6" name="Content Placeholder 11">
            <a:extLst>
              <a:ext uri="{FF2B5EF4-FFF2-40B4-BE49-F238E27FC236}">
                <a16:creationId xmlns:a16="http://schemas.microsoft.com/office/drawing/2014/main" id="{16C1352C-7B6F-77BA-3116-689D347C9602}"/>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rPr>
              <a:t>IPV6 Routing Protocols</a:t>
            </a:r>
            <a:endParaRPr lang="en-US" sz="3500" dirty="0">
              <a:solidFill>
                <a:schemeClr val="accent2"/>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descr="pngfind.com-kingpin-png-4152286 (1).png">
            <a:extLst>
              <a:ext uri="{FF2B5EF4-FFF2-40B4-BE49-F238E27FC236}">
                <a16:creationId xmlns:a16="http://schemas.microsoft.com/office/drawing/2014/main" id="{95442E40-3FE6-A7A0-F2D8-4036885A94B3}"/>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F1E1FDB7-12D3-E29F-A0F2-7154EBC4008C}"/>
              </a:ext>
            </a:extLst>
          </p:cNvPr>
          <p:cNvSpPr>
            <a:spLocks noGrp="1"/>
          </p:cNvSpPr>
          <p:nvPr>
            <p:ph type="ftr" sz="quarter" idx="11"/>
          </p:nvPr>
        </p:nvSpPr>
        <p:spPr/>
        <p:txBody>
          <a:bodyPr/>
          <a:lstStyle/>
          <a:p>
            <a:r>
              <a:rPr lang="en-IN"/>
              <a:t>Unit IV – 18CSC302J – Computer Networks (2022-2023 ODD)</a:t>
            </a:r>
          </a:p>
        </p:txBody>
      </p:sp>
      <p:sp>
        <p:nvSpPr>
          <p:cNvPr id="3" name="Slide Number Placeholder 2">
            <a:extLst>
              <a:ext uri="{FF2B5EF4-FFF2-40B4-BE49-F238E27FC236}">
                <a16:creationId xmlns:a16="http://schemas.microsoft.com/office/drawing/2014/main" id="{D701C867-07FA-588D-6828-9C7264B61C7E}"/>
              </a:ext>
            </a:extLst>
          </p:cNvPr>
          <p:cNvSpPr>
            <a:spLocks noGrp="1"/>
          </p:cNvSpPr>
          <p:nvPr>
            <p:ph type="sldNum" sz="quarter" idx="12"/>
          </p:nvPr>
        </p:nvSpPr>
        <p:spPr/>
        <p:txBody>
          <a:bodyPr/>
          <a:lstStyle/>
          <a:p>
            <a:fld id="{254D8BCB-5102-47FA-82A5-BD6750F85690}" type="slidenum">
              <a:rPr lang="en-IN" smtClean="0"/>
              <a:t>59</a:t>
            </a:fld>
            <a:endParaRPr lang="en-IN"/>
          </a:p>
        </p:txBody>
      </p:sp>
    </p:spTree>
    <p:extLst>
      <p:ext uri="{BB962C8B-B14F-4D97-AF65-F5344CB8AC3E}">
        <p14:creationId xmlns:p14="http://schemas.microsoft.com/office/powerpoint/2010/main" val="20833018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251" y="1124289"/>
            <a:ext cx="10743769" cy="5164215"/>
          </a:xfrm>
        </p:spPr>
        <p:txBody>
          <a:bodyPr>
            <a:normAutofit/>
          </a:bodyPr>
          <a:lstStyle/>
          <a:p>
            <a:pPr>
              <a:lnSpc>
                <a:spcPct val="80000"/>
              </a:lnSpc>
            </a:pPr>
            <a:r>
              <a:rPr lang="en-AU" sz="2400" b="1" dirty="0">
                <a:latin typeface="Times New Roman" panose="02020603050405020304" pitchFamily="18" charset="0"/>
                <a:cs typeface="Times New Roman" panose="02020603050405020304" pitchFamily="18" charset="0"/>
              </a:rPr>
              <a:t>128 bits (or 16 bytes) long:</a:t>
            </a:r>
            <a:r>
              <a:rPr lang="en-AU" sz="2400" dirty="0">
                <a:latin typeface="Times New Roman" panose="02020603050405020304" pitchFamily="18" charset="0"/>
                <a:cs typeface="Times New Roman" panose="02020603050405020304" pitchFamily="18" charset="0"/>
              </a:rPr>
              <a:t> four times as long as its predecessor. </a:t>
            </a:r>
          </a:p>
          <a:p>
            <a:pPr>
              <a:lnSpc>
                <a:spcPct val="80000"/>
              </a:lnSpc>
            </a:pPr>
            <a:endParaRPr lang="en-AU" sz="2400" dirty="0">
              <a:latin typeface="Times New Roman" panose="02020603050405020304" pitchFamily="18" charset="0"/>
              <a:cs typeface="Times New Roman" panose="02020603050405020304" pitchFamily="18" charset="0"/>
            </a:endParaRPr>
          </a:p>
          <a:p>
            <a:pPr>
              <a:lnSpc>
                <a:spcPct val="80000"/>
              </a:lnSpc>
            </a:pPr>
            <a:r>
              <a:rPr lang="en-AU" sz="2400" b="1" dirty="0">
                <a:latin typeface="Times New Roman" panose="02020603050405020304" pitchFamily="18" charset="0"/>
                <a:cs typeface="Times New Roman" panose="02020603050405020304" pitchFamily="18" charset="0"/>
              </a:rPr>
              <a:t>2</a:t>
            </a:r>
            <a:r>
              <a:rPr lang="en-AU" sz="2400" b="1" baseline="30000" dirty="0">
                <a:latin typeface="Times New Roman" panose="02020603050405020304" pitchFamily="18" charset="0"/>
                <a:cs typeface="Times New Roman" panose="02020603050405020304" pitchFamily="18" charset="0"/>
              </a:rPr>
              <a:t>128</a:t>
            </a:r>
            <a:r>
              <a:rPr lang="en-AU" sz="2400" dirty="0">
                <a:latin typeface="Times New Roman" panose="02020603050405020304" pitchFamily="18" charset="0"/>
                <a:cs typeface="Times New Roman" panose="02020603050405020304" pitchFamily="18" charset="0"/>
              </a:rPr>
              <a:t> : about 340 billion </a:t>
            </a:r>
            <a:r>
              <a:rPr lang="en-AU" sz="2400" dirty="0" err="1">
                <a:latin typeface="Times New Roman" panose="02020603050405020304" pitchFamily="18" charset="0"/>
                <a:cs typeface="Times New Roman" panose="02020603050405020304" pitchFamily="18" charset="0"/>
              </a:rPr>
              <a:t>billion</a:t>
            </a:r>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billion</a:t>
            </a:r>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billion</a:t>
            </a:r>
            <a:r>
              <a:rPr lang="en-AU" sz="2400" dirty="0">
                <a:latin typeface="Times New Roman" panose="02020603050405020304" pitchFamily="18" charset="0"/>
                <a:cs typeface="Times New Roman" panose="02020603050405020304" pitchFamily="18" charset="0"/>
              </a:rPr>
              <a:t> different addresses </a:t>
            </a:r>
          </a:p>
          <a:p>
            <a:pPr>
              <a:lnSpc>
                <a:spcPct val="80000"/>
              </a:lnSpc>
            </a:pPr>
            <a:endParaRPr lang="en-AU" sz="2400" b="1" dirty="0">
              <a:latin typeface="Times New Roman" panose="02020603050405020304" pitchFamily="18" charset="0"/>
              <a:cs typeface="Times New Roman" panose="02020603050405020304" pitchFamily="18" charset="0"/>
            </a:endParaRPr>
          </a:p>
          <a:p>
            <a:pPr>
              <a:lnSpc>
                <a:spcPct val="80000"/>
              </a:lnSpc>
            </a:pPr>
            <a:r>
              <a:rPr lang="en-AU" sz="2400" b="1" dirty="0">
                <a:latin typeface="Times New Roman" panose="02020603050405020304" pitchFamily="18" charset="0"/>
                <a:cs typeface="Times New Roman" panose="02020603050405020304" pitchFamily="18" charset="0"/>
              </a:rPr>
              <a:t>Colon hexadecimal notation</a:t>
            </a:r>
            <a:r>
              <a:rPr lang="en-AU" sz="2400" dirty="0">
                <a:latin typeface="Times New Roman" panose="02020603050405020304" pitchFamily="18" charset="0"/>
                <a:cs typeface="Times New Roman" panose="02020603050405020304" pitchFamily="18" charset="0"/>
              </a:rPr>
              <a:t>: </a:t>
            </a:r>
          </a:p>
          <a:p>
            <a:pPr lvl="1">
              <a:lnSpc>
                <a:spcPct val="80000"/>
              </a:lnSpc>
            </a:pPr>
            <a:r>
              <a:rPr lang="en-AU" dirty="0">
                <a:latin typeface="Times New Roman" panose="02020603050405020304" pitchFamily="18" charset="0"/>
                <a:cs typeface="Times New Roman" panose="02020603050405020304" pitchFamily="18" charset="0"/>
              </a:rPr>
              <a:t>addresses are written using 32 hexadecimal digits. </a:t>
            </a:r>
          </a:p>
          <a:p>
            <a:pPr lvl="1">
              <a:lnSpc>
                <a:spcPct val="80000"/>
              </a:lnSpc>
            </a:pPr>
            <a:r>
              <a:rPr lang="en-AU" dirty="0">
                <a:latin typeface="Times New Roman" panose="02020603050405020304" pitchFamily="18" charset="0"/>
                <a:cs typeface="Times New Roman" panose="02020603050405020304" pitchFamily="18" charset="0"/>
              </a:rPr>
              <a:t>digits are arranged into 8 groups of four to improve the readability.</a:t>
            </a:r>
          </a:p>
          <a:p>
            <a:pPr lvl="1">
              <a:lnSpc>
                <a:spcPct val="80000"/>
              </a:lnSpc>
            </a:pPr>
            <a:r>
              <a:rPr lang="en-AU" dirty="0">
                <a:latin typeface="Times New Roman" panose="02020603050405020304" pitchFamily="18" charset="0"/>
                <a:cs typeface="Times New Roman" panose="02020603050405020304" pitchFamily="18" charset="0"/>
              </a:rPr>
              <a:t>Groups are separated by colons </a:t>
            </a:r>
          </a:p>
          <a:p>
            <a:pPr algn="ctr">
              <a:lnSpc>
                <a:spcPct val="80000"/>
              </a:lnSpc>
              <a:buNone/>
            </a:pPr>
            <a:r>
              <a:rPr lang="en-AU" sz="2400" b="1" dirty="0">
                <a:solidFill>
                  <a:srgbClr val="CC3300"/>
                </a:solidFill>
                <a:latin typeface="Times New Roman" panose="02020603050405020304" pitchFamily="18" charset="0"/>
                <a:cs typeface="Times New Roman" panose="02020603050405020304" pitchFamily="18" charset="0"/>
              </a:rPr>
              <a:t>2001:0718:1c01:0016:020d:56ff:fe77:52a3</a:t>
            </a:r>
          </a:p>
          <a:p>
            <a:pPr>
              <a:lnSpc>
                <a:spcPct val="80000"/>
              </a:lnSpc>
            </a:pPr>
            <a:r>
              <a:rPr lang="en-AU" sz="2400" dirty="0">
                <a:latin typeface="Times New Roman" panose="02020603050405020304" pitchFamily="18" charset="0"/>
                <a:cs typeface="Times New Roman" panose="02020603050405020304" pitchFamily="18" charset="0"/>
              </a:rPr>
              <a:t>Note:</a:t>
            </a:r>
          </a:p>
          <a:p>
            <a:pPr lvl="1">
              <a:lnSpc>
                <a:spcPct val="80000"/>
              </a:lnSpc>
            </a:pPr>
            <a:r>
              <a:rPr lang="en-AU" dirty="0">
                <a:latin typeface="Times New Roman" panose="02020603050405020304" pitchFamily="18" charset="0"/>
                <a:cs typeface="Times New Roman" panose="02020603050405020304" pitchFamily="18" charset="0"/>
              </a:rPr>
              <a:t>DNS plays an important role in the IPv6 world</a:t>
            </a:r>
          </a:p>
          <a:p>
            <a:pPr lvl="2">
              <a:lnSpc>
                <a:spcPct val="80000"/>
              </a:lnSpc>
            </a:pPr>
            <a:r>
              <a:rPr lang="en-AU" sz="2400" dirty="0">
                <a:latin typeface="Times New Roman" panose="02020603050405020304" pitchFamily="18" charset="0"/>
                <a:cs typeface="Times New Roman" panose="02020603050405020304" pitchFamily="18" charset="0"/>
              </a:rPr>
              <a:t>(manual typing of IPv6 addresses is not an easy thing, </a:t>
            </a:r>
          </a:p>
          <a:p>
            <a:pPr lvl="2">
              <a:lnSpc>
                <a:spcPct val="80000"/>
              </a:lnSpc>
            </a:pPr>
            <a:r>
              <a:rPr lang="en-AU" sz="2400" dirty="0">
                <a:latin typeface="Times New Roman" panose="02020603050405020304" pitchFamily="18" charset="0"/>
                <a:cs typeface="Times New Roman" panose="02020603050405020304" pitchFamily="18" charset="0"/>
              </a:rPr>
              <a:t>Some </a:t>
            </a:r>
            <a:r>
              <a:rPr lang="en-AU" sz="2400" b="1" dirty="0">
                <a:latin typeface="Times New Roman" panose="02020603050405020304" pitchFamily="18" charset="0"/>
                <a:cs typeface="Times New Roman" panose="02020603050405020304" pitchFamily="18" charset="0"/>
              </a:rPr>
              <a:t>zero suppression rules</a:t>
            </a:r>
            <a:r>
              <a:rPr lang="en-AU" sz="2400" dirty="0">
                <a:latin typeface="Times New Roman" panose="02020603050405020304" pitchFamily="18" charset="0"/>
                <a:cs typeface="Times New Roman" panose="02020603050405020304" pitchFamily="18" charset="0"/>
              </a:rPr>
              <a:t> are allowed to lighten this task at least a little.</a:t>
            </a:r>
            <a:endParaRPr lang="en-AU" sz="2400" b="1" dirty="0">
              <a:solidFill>
                <a:srgbClr val="CC33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36521" y="-9532"/>
            <a:ext cx="2046514" cy="1161824"/>
          </a:xfrm>
          <a:prstGeom prst="rect">
            <a:avLst/>
          </a:prstGeom>
        </p:spPr>
      </p:pic>
      <p:sp>
        <p:nvSpPr>
          <p:cNvPr id="5" name="Content Placeholder 11">
            <a:extLst>
              <a:ext uri="{FF2B5EF4-FFF2-40B4-BE49-F238E27FC236}">
                <a16:creationId xmlns:a16="http://schemas.microsoft.com/office/drawing/2014/main" id="{FD85C683-1F03-6C54-7A42-63D71F641425}"/>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chemeClr val="accent2">
                    <a:lumMod val="75000"/>
                  </a:schemeClr>
                </a:solidFill>
                <a:latin typeface="Cambria" panose="02040503050406030204" pitchFamily="18" charset="0"/>
                <a:ea typeface="Cambria" panose="02040503050406030204" pitchFamily="18" charset="0"/>
              </a:rPr>
              <a:t>IPv6 Addressing Modes</a:t>
            </a:r>
          </a:p>
        </p:txBody>
      </p:sp>
      <p:sp>
        <p:nvSpPr>
          <p:cNvPr id="2" name="Footer Placeholder 1">
            <a:extLst>
              <a:ext uri="{FF2B5EF4-FFF2-40B4-BE49-F238E27FC236}">
                <a16:creationId xmlns:a16="http://schemas.microsoft.com/office/drawing/2014/main" id="{06BB75B4-3BBA-A7BA-54D9-67B7E67E022A}"/>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1DFD306C-49A7-E1EF-E0EC-406EC571AF11}"/>
              </a:ext>
            </a:extLst>
          </p:cNvPr>
          <p:cNvSpPr>
            <a:spLocks noGrp="1"/>
          </p:cNvSpPr>
          <p:nvPr>
            <p:ph type="sldNum" sz="quarter" idx="12"/>
          </p:nvPr>
        </p:nvSpPr>
        <p:spPr/>
        <p:txBody>
          <a:bodyPr/>
          <a:lstStyle/>
          <a:p>
            <a:fld id="{254D8BCB-5102-47FA-82A5-BD6750F85690}" type="slidenum">
              <a:rPr lang="en-IN" smtClean="0"/>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p:cNvGrpSpPr/>
          <p:nvPr/>
        </p:nvGrpSpPr>
        <p:grpSpPr>
          <a:xfrm>
            <a:off x="770964" y="901195"/>
            <a:ext cx="10650072" cy="2065866"/>
            <a:chOff x="497540" y="1890415"/>
            <a:chExt cx="11520773" cy="2353157"/>
          </a:xfrm>
        </p:grpSpPr>
        <p:grpSp>
          <p:nvGrpSpPr>
            <p:cNvPr id="8" name="Group 29"/>
            <p:cNvGrpSpPr/>
            <p:nvPr/>
          </p:nvGrpSpPr>
          <p:grpSpPr>
            <a:xfrm>
              <a:off x="497540" y="1890415"/>
              <a:ext cx="10878671" cy="1281537"/>
              <a:chOff x="497541" y="1930756"/>
              <a:chExt cx="7234518" cy="1309984"/>
            </a:xfrm>
          </p:grpSpPr>
          <p:sp>
            <p:nvSpPr>
              <p:cNvPr id="3" name="Rectangle 2"/>
              <p:cNvSpPr/>
              <p:nvPr/>
            </p:nvSpPr>
            <p:spPr>
              <a:xfrm>
                <a:off x="497541" y="2756646"/>
                <a:ext cx="3617259"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Base Header</a:t>
                </a:r>
              </a:p>
            </p:txBody>
          </p:sp>
          <p:sp>
            <p:nvSpPr>
              <p:cNvPr id="7" name="Rectangle 6"/>
              <p:cNvSpPr/>
              <p:nvPr/>
            </p:nvSpPr>
            <p:spPr>
              <a:xfrm>
                <a:off x="4114800" y="2756646"/>
                <a:ext cx="3617259" cy="4840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Payload</a:t>
                </a: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689312" y="1946672"/>
                <a:ext cx="1233715" cy="377530"/>
              </a:xfrm>
              <a:prstGeom prst="rect">
                <a:avLst/>
              </a:prstGeom>
              <a:noFill/>
            </p:spPr>
            <p:txBody>
              <a:bodyPr wrap="square" rtlCol="0">
                <a:spAutoFit/>
              </a:bodyPr>
              <a:lstStyle/>
              <a:p>
                <a:pPr algn="ctr"/>
                <a:r>
                  <a:rPr lang="en-IN" dirty="0"/>
                  <a:t>40 bytes</a:t>
                </a:r>
              </a:p>
            </p:txBody>
          </p:sp>
          <p:sp>
            <p:nvSpPr>
              <p:cNvPr id="28" name="TextBox 27"/>
              <p:cNvSpPr txBox="1"/>
              <p:nvPr/>
            </p:nvSpPr>
            <p:spPr>
              <a:xfrm>
                <a:off x="5306574" y="1930756"/>
                <a:ext cx="1933176" cy="377530"/>
              </a:xfrm>
              <a:prstGeom prst="rect">
                <a:avLst/>
              </a:prstGeom>
              <a:noFill/>
            </p:spPr>
            <p:txBody>
              <a:bodyPr wrap="square" rtlCol="0">
                <a:spAutoFit/>
              </a:bodyPr>
              <a:lstStyle/>
              <a:p>
                <a:pPr algn="ctr"/>
                <a:r>
                  <a:rPr lang="en-IN" dirty="0"/>
                  <a:t>Upto 65 535 bytes</a:t>
                </a:r>
              </a:p>
            </p:txBody>
          </p:sp>
        </p:grpSp>
        <p:grpSp>
          <p:nvGrpSpPr>
            <p:cNvPr id="9" name="Group 8"/>
            <p:cNvGrpSpPr/>
            <p:nvPr/>
          </p:nvGrpSpPr>
          <p:grpSpPr>
            <a:xfrm>
              <a:off x="4773714" y="3702448"/>
              <a:ext cx="7244599" cy="541124"/>
              <a:chOff x="5764125" y="3702448"/>
              <a:chExt cx="5845171" cy="541124"/>
            </a:xfrm>
          </p:grpSpPr>
          <p:sp>
            <p:nvSpPr>
              <p:cNvPr id="6" name="Rectangle 5"/>
              <p:cNvSpPr/>
              <p:nvPr/>
            </p:nvSpPr>
            <p:spPr>
              <a:xfrm>
                <a:off x="5764125" y="3702448"/>
                <a:ext cx="2300837" cy="5378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Extension Headers (Optional)</a:t>
                </a:r>
              </a:p>
            </p:txBody>
          </p:sp>
          <p:sp>
            <p:nvSpPr>
              <p:cNvPr id="26" name="Rectangle 25"/>
              <p:cNvSpPr/>
              <p:nvPr/>
            </p:nvSpPr>
            <p:spPr>
              <a:xfrm>
                <a:off x="8069626" y="3705690"/>
                <a:ext cx="3539670" cy="5378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Data Packet from upper layers</a:t>
                </a:r>
              </a:p>
            </p:txBody>
          </p:sp>
        </p:grpSp>
        <p:cxnSp>
          <p:nvCxnSpPr>
            <p:cNvPr id="15" name="Straight Arrow Connector 14"/>
            <p:cNvCxnSpPr/>
            <p:nvPr/>
          </p:nvCxnSpPr>
          <p:spPr>
            <a:xfrm flipH="1">
              <a:off x="4773714" y="3171952"/>
              <a:ext cx="1163163"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1376211" y="3171952"/>
              <a:ext cx="642102"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3" name="Group 54"/>
          <p:cNvGrpSpPr/>
          <p:nvPr/>
        </p:nvGrpSpPr>
        <p:grpSpPr>
          <a:xfrm>
            <a:off x="112542" y="3366680"/>
            <a:ext cx="7808726" cy="3083209"/>
            <a:chOff x="1631109" y="3236909"/>
            <a:chExt cx="8299356" cy="3498944"/>
          </a:xfrm>
        </p:grpSpPr>
        <p:grpSp>
          <p:nvGrpSpPr>
            <p:cNvPr id="14" name="Group 47"/>
            <p:cNvGrpSpPr/>
            <p:nvPr/>
          </p:nvGrpSpPr>
          <p:grpSpPr>
            <a:xfrm>
              <a:off x="1631109" y="3813080"/>
              <a:ext cx="8299356" cy="2922773"/>
              <a:chOff x="1431115" y="3181069"/>
              <a:chExt cx="8299356" cy="2922773"/>
            </a:xfrm>
          </p:grpSpPr>
          <p:grpSp>
            <p:nvGrpSpPr>
              <p:cNvPr id="16" name="Group 21"/>
              <p:cNvGrpSpPr/>
              <p:nvPr/>
            </p:nvGrpSpPr>
            <p:grpSpPr>
              <a:xfrm>
                <a:off x="1487602" y="3621880"/>
                <a:ext cx="8010873" cy="2481962"/>
                <a:chOff x="1505816" y="3137395"/>
                <a:chExt cx="8010873" cy="2481962"/>
              </a:xfrm>
            </p:grpSpPr>
            <p:grpSp>
              <p:nvGrpSpPr>
                <p:cNvPr id="17" name="Group 20"/>
                <p:cNvGrpSpPr/>
                <p:nvPr/>
              </p:nvGrpSpPr>
              <p:grpSpPr>
                <a:xfrm>
                  <a:off x="1505816" y="3137395"/>
                  <a:ext cx="8010873" cy="923616"/>
                  <a:chOff x="1505816" y="3523129"/>
                  <a:chExt cx="8010746" cy="537882"/>
                </a:xfrm>
              </p:grpSpPr>
              <p:sp>
                <p:nvSpPr>
                  <p:cNvPr id="20" name="Rectangle 19"/>
                  <p:cNvSpPr/>
                  <p:nvPr/>
                </p:nvSpPr>
                <p:spPr>
                  <a:xfrm>
                    <a:off x="1505816" y="3523129"/>
                    <a:ext cx="1076019" cy="2689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VER</a:t>
                    </a:r>
                  </a:p>
                </p:txBody>
              </p:sp>
              <p:sp>
                <p:nvSpPr>
                  <p:cNvPr id="34" name="Rectangle 33"/>
                  <p:cNvSpPr/>
                  <p:nvPr/>
                </p:nvSpPr>
                <p:spPr>
                  <a:xfrm>
                    <a:off x="2581835" y="3523129"/>
                    <a:ext cx="1880866" cy="2689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Traffic Class</a:t>
                    </a:r>
                  </a:p>
                </p:txBody>
              </p:sp>
              <p:sp>
                <p:nvSpPr>
                  <p:cNvPr id="36" name="Rectangle 35"/>
                  <p:cNvSpPr/>
                  <p:nvPr/>
                </p:nvSpPr>
                <p:spPr>
                  <a:xfrm>
                    <a:off x="4462702" y="3523129"/>
                    <a:ext cx="5053860" cy="268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Flow Label</a:t>
                    </a:r>
                  </a:p>
                </p:txBody>
              </p:sp>
              <p:sp>
                <p:nvSpPr>
                  <p:cNvPr id="37" name="Rectangle 36"/>
                  <p:cNvSpPr/>
                  <p:nvPr/>
                </p:nvSpPr>
                <p:spPr>
                  <a:xfrm>
                    <a:off x="1512667" y="3792070"/>
                    <a:ext cx="4005500" cy="268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Payload length</a:t>
                    </a:r>
                  </a:p>
                </p:txBody>
              </p:sp>
              <p:sp>
                <p:nvSpPr>
                  <p:cNvPr id="38" name="Rectangle 37"/>
                  <p:cNvSpPr/>
                  <p:nvPr/>
                </p:nvSpPr>
                <p:spPr>
                  <a:xfrm>
                    <a:off x="5525018" y="3805515"/>
                    <a:ext cx="1991888" cy="25549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Next Header</a:t>
                    </a:r>
                  </a:p>
                </p:txBody>
              </p:sp>
              <p:sp>
                <p:nvSpPr>
                  <p:cNvPr id="39" name="Rectangle 38"/>
                  <p:cNvSpPr/>
                  <p:nvPr/>
                </p:nvSpPr>
                <p:spPr>
                  <a:xfrm>
                    <a:off x="7516906" y="3792069"/>
                    <a:ext cx="1993059" cy="2689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Hop limit</a:t>
                    </a:r>
                  </a:p>
                </p:txBody>
              </p:sp>
            </p:grpSp>
            <p:sp>
              <p:nvSpPr>
                <p:cNvPr id="40" name="Rectangle 39"/>
                <p:cNvSpPr/>
                <p:nvPr/>
              </p:nvSpPr>
              <p:spPr>
                <a:xfrm>
                  <a:off x="1513049" y="4078184"/>
                  <a:ext cx="7997043" cy="77544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Source Address</a:t>
                  </a:r>
                </a:p>
                <a:p>
                  <a:pPr algn="ctr"/>
                  <a:r>
                    <a:rPr lang="en-IN" dirty="0">
                      <a:solidFill>
                        <a:schemeClr val="tx1"/>
                      </a:solidFill>
                    </a:rPr>
                    <a:t>(128 bits = 16 bytes)</a:t>
                  </a:r>
                </a:p>
              </p:txBody>
            </p:sp>
            <p:sp>
              <p:nvSpPr>
                <p:cNvPr id="41" name="Rectangle 40"/>
                <p:cNvSpPr/>
                <p:nvPr/>
              </p:nvSpPr>
              <p:spPr>
                <a:xfrm>
                  <a:off x="1512667" y="4843911"/>
                  <a:ext cx="8003639" cy="77544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Destination Address</a:t>
                  </a:r>
                </a:p>
                <a:p>
                  <a:pPr algn="ctr"/>
                  <a:r>
                    <a:rPr lang="en-IN" dirty="0">
                      <a:solidFill>
                        <a:schemeClr val="tx1"/>
                      </a:solidFill>
                    </a:rPr>
                    <a:t>(128 bits = 16 bytes)</a:t>
                  </a:r>
                </a:p>
              </p:txBody>
            </p:sp>
          </p:grpSp>
          <p:sp>
            <p:nvSpPr>
              <p:cNvPr id="42" name="TextBox 41"/>
              <p:cNvSpPr txBox="1"/>
              <p:nvPr/>
            </p:nvSpPr>
            <p:spPr>
              <a:xfrm>
                <a:off x="1431115" y="3200484"/>
                <a:ext cx="399175" cy="369332"/>
              </a:xfrm>
              <a:prstGeom prst="rect">
                <a:avLst/>
              </a:prstGeom>
              <a:noFill/>
            </p:spPr>
            <p:txBody>
              <a:bodyPr wrap="square" rtlCol="0">
                <a:spAutoFit/>
              </a:bodyPr>
              <a:lstStyle/>
              <a:p>
                <a:r>
                  <a:rPr lang="en-IN" dirty="0"/>
                  <a:t>0</a:t>
                </a:r>
              </a:p>
            </p:txBody>
          </p:sp>
          <p:sp>
            <p:nvSpPr>
              <p:cNvPr id="43" name="TextBox 42"/>
              <p:cNvSpPr txBox="1"/>
              <p:nvPr/>
            </p:nvSpPr>
            <p:spPr>
              <a:xfrm>
                <a:off x="2401925" y="3196632"/>
                <a:ext cx="399175" cy="369332"/>
              </a:xfrm>
              <a:prstGeom prst="rect">
                <a:avLst/>
              </a:prstGeom>
              <a:noFill/>
            </p:spPr>
            <p:txBody>
              <a:bodyPr wrap="square" rtlCol="0">
                <a:spAutoFit/>
              </a:bodyPr>
              <a:lstStyle/>
              <a:p>
                <a:r>
                  <a:rPr lang="en-IN" dirty="0"/>
                  <a:t>4</a:t>
                </a:r>
              </a:p>
            </p:txBody>
          </p:sp>
          <p:sp>
            <p:nvSpPr>
              <p:cNvPr id="44" name="TextBox 43"/>
              <p:cNvSpPr txBox="1"/>
              <p:nvPr/>
            </p:nvSpPr>
            <p:spPr>
              <a:xfrm>
                <a:off x="4282821" y="3181069"/>
                <a:ext cx="463991" cy="369332"/>
              </a:xfrm>
              <a:prstGeom prst="rect">
                <a:avLst/>
              </a:prstGeom>
              <a:noFill/>
            </p:spPr>
            <p:txBody>
              <a:bodyPr wrap="square" rtlCol="0">
                <a:spAutoFit/>
              </a:bodyPr>
              <a:lstStyle/>
              <a:p>
                <a:r>
                  <a:rPr lang="en-IN" dirty="0"/>
                  <a:t>12</a:t>
                </a:r>
              </a:p>
            </p:txBody>
          </p:sp>
          <p:sp>
            <p:nvSpPr>
              <p:cNvPr id="45" name="TextBox 44"/>
              <p:cNvSpPr txBox="1"/>
              <p:nvPr/>
            </p:nvSpPr>
            <p:spPr>
              <a:xfrm>
                <a:off x="5331708" y="3213720"/>
                <a:ext cx="463991" cy="369332"/>
              </a:xfrm>
              <a:prstGeom prst="rect">
                <a:avLst/>
              </a:prstGeom>
              <a:noFill/>
            </p:spPr>
            <p:txBody>
              <a:bodyPr wrap="square" rtlCol="0">
                <a:spAutoFit/>
              </a:bodyPr>
              <a:lstStyle/>
              <a:p>
                <a:r>
                  <a:rPr lang="en-IN" dirty="0"/>
                  <a:t>16</a:t>
                </a:r>
              </a:p>
            </p:txBody>
          </p:sp>
          <p:sp>
            <p:nvSpPr>
              <p:cNvPr id="46" name="TextBox 45"/>
              <p:cNvSpPr txBox="1"/>
              <p:nvPr/>
            </p:nvSpPr>
            <p:spPr>
              <a:xfrm>
                <a:off x="7318113" y="3204285"/>
                <a:ext cx="463991" cy="369332"/>
              </a:xfrm>
              <a:prstGeom prst="rect">
                <a:avLst/>
              </a:prstGeom>
              <a:noFill/>
            </p:spPr>
            <p:txBody>
              <a:bodyPr wrap="square" rtlCol="0">
                <a:spAutoFit/>
              </a:bodyPr>
              <a:lstStyle/>
              <a:p>
                <a:r>
                  <a:rPr lang="en-IN" dirty="0"/>
                  <a:t>24</a:t>
                </a:r>
              </a:p>
            </p:txBody>
          </p:sp>
          <p:sp>
            <p:nvSpPr>
              <p:cNvPr id="47" name="TextBox 46"/>
              <p:cNvSpPr txBox="1"/>
              <p:nvPr/>
            </p:nvSpPr>
            <p:spPr>
              <a:xfrm>
                <a:off x="9266480" y="3221171"/>
                <a:ext cx="463991" cy="369332"/>
              </a:xfrm>
              <a:prstGeom prst="rect">
                <a:avLst/>
              </a:prstGeom>
              <a:noFill/>
            </p:spPr>
            <p:txBody>
              <a:bodyPr wrap="square" rtlCol="0">
                <a:spAutoFit/>
              </a:bodyPr>
              <a:lstStyle/>
              <a:p>
                <a:r>
                  <a:rPr lang="en-IN" dirty="0"/>
                  <a:t>31</a:t>
                </a:r>
              </a:p>
            </p:txBody>
          </p:sp>
        </p:grpSp>
        <p:cxnSp>
          <p:nvCxnSpPr>
            <p:cNvPr id="50" name="Straight Connector 49"/>
            <p:cNvCxnSpPr/>
            <p:nvPr/>
          </p:nvCxnSpPr>
          <p:spPr>
            <a:xfrm>
              <a:off x="1707776" y="3429000"/>
              <a:ext cx="0" cy="80682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9691872" y="3447067"/>
              <a:ext cx="0" cy="80682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1707776" y="3697941"/>
              <a:ext cx="7990693" cy="1344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4640613" y="3236909"/>
              <a:ext cx="1673989" cy="384204"/>
            </a:xfrm>
            <a:prstGeom prst="rect">
              <a:avLst/>
            </a:prstGeom>
            <a:noFill/>
          </p:spPr>
          <p:txBody>
            <a:bodyPr wrap="square" rtlCol="0">
              <a:spAutoFit/>
            </a:bodyPr>
            <a:lstStyle/>
            <a:p>
              <a:r>
                <a:rPr lang="en-IN" sz="1600" dirty="0"/>
                <a:t>32 bits = 4 bytes</a:t>
              </a:r>
            </a:p>
          </p:txBody>
        </p:sp>
      </p:grpSp>
      <p:sp>
        <p:nvSpPr>
          <p:cNvPr id="56" name="TextBox 55"/>
          <p:cNvSpPr txBox="1"/>
          <p:nvPr/>
        </p:nvSpPr>
        <p:spPr>
          <a:xfrm>
            <a:off x="1115897" y="6449889"/>
            <a:ext cx="210091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Format of Base Header</a:t>
            </a:r>
          </a:p>
        </p:txBody>
      </p:sp>
      <p:sp>
        <p:nvSpPr>
          <p:cNvPr id="57" name="TextBox 56"/>
          <p:cNvSpPr txBox="1"/>
          <p:nvPr/>
        </p:nvSpPr>
        <p:spPr>
          <a:xfrm>
            <a:off x="7812471" y="3325957"/>
            <a:ext cx="4374309" cy="329320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Version : To specify whether IPV4 or IPV6</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Trafﬁc Class : Distinguish the payload.</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Flow label : Mention special handling for a particular ﬂow of data.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Payload length : Defines the length of the IP datagram in payload.</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Next Header : Optional extension headers used by IP or the header of an encapsulated packet such as UDP or TCP.</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Hop Limit : TTL </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Source Address: Original source address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Destination Address: Final destination of datagram</a:t>
            </a:r>
          </a:p>
        </p:txBody>
      </p:sp>
      <p:sp>
        <p:nvSpPr>
          <p:cNvPr id="19" name="Content Placeholder 11">
            <a:extLst>
              <a:ext uri="{FF2B5EF4-FFF2-40B4-BE49-F238E27FC236}">
                <a16:creationId xmlns:a16="http://schemas.microsoft.com/office/drawing/2014/main" id="{F298CA6E-2775-2CA9-8105-81B973DAE2F7}"/>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IPV6 Packet format</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1" name="Picture 20" descr="pngfind.com-kingpin-png-4152286 (1).png">
            <a:extLst>
              <a:ext uri="{FF2B5EF4-FFF2-40B4-BE49-F238E27FC236}">
                <a16:creationId xmlns:a16="http://schemas.microsoft.com/office/drawing/2014/main" id="{87136FF9-148D-09FC-638B-2BCA615E7EE2}"/>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9F18C4CE-1CD4-CB94-D8B3-94ACE6243B8A}"/>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F135368B-65F3-B38E-A1AC-C3E9AF0CB306}"/>
              </a:ext>
            </a:extLst>
          </p:cNvPr>
          <p:cNvSpPr>
            <a:spLocks noGrp="1"/>
          </p:cNvSpPr>
          <p:nvPr>
            <p:ph type="sldNum" sz="quarter" idx="12"/>
          </p:nvPr>
        </p:nvSpPr>
        <p:spPr/>
        <p:txBody>
          <a:bodyPr/>
          <a:lstStyle/>
          <a:p>
            <a:fld id="{254D8BCB-5102-47FA-82A5-BD6750F85690}" type="slidenum">
              <a:rPr lang="en-IN" smtClean="0"/>
              <a:t>60</a:t>
            </a:fld>
            <a:endParaRPr lang="en-IN"/>
          </a:p>
        </p:txBody>
      </p:sp>
    </p:spTree>
    <p:extLst>
      <p:ext uri="{BB962C8B-B14F-4D97-AF65-F5344CB8AC3E}">
        <p14:creationId xmlns:p14="http://schemas.microsoft.com/office/powerpoint/2010/main" val="22528926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396033" y="890687"/>
            <a:ext cx="11399934" cy="55382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spcBef>
                <a:spcPts val="0"/>
              </a:spcBef>
              <a:buNone/>
            </a:pPr>
            <a:r>
              <a:rPr lang="en-IN" sz="2200" b="1" dirty="0">
                <a:latin typeface="Times New Roman" panose="02020603050405020304" pitchFamily="18" charset="0"/>
                <a:cs typeface="Times New Roman" panose="02020603050405020304" pitchFamily="18" charset="0"/>
              </a:rPr>
              <a:t>Code		Next Header</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0			Hop-by-Hop option</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2			ICMP</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6			TCP</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17			UDP</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43			Source routing</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44			Fragmentation</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50 			Encrypted Security Payload</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51			Authentication</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59			NULL (no next header)</a:t>
            </a:r>
          </a:p>
          <a:p>
            <a:pPr marL="457200" lvl="1" indent="0" algn="just">
              <a:lnSpc>
                <a:spcPct val="150000"/>
              </a:lnSpc>
              <a:spcBef>
                <a:spcPts val="0"/>
              </a:spcBef>
              <a:buNone/>
            </a:pPr>
            <a:r>
              <a:rPr lang="en-IN" sz="2200" dirty="0">
                <a:latin typeface="Times New Roman" panose="02020603050405020304" pitchFamily="18" charset="0"/>
                <a:cs typeface="Times New Roman" panose="02020603050405020304" pitchFamily="18" charset="0"/>
              </a:rPr>
              <a:t>60			Destination Option</a:t>
            </a:r>
          </a:p>
        </p:txBody>
      </p:sp>
      <p:sp>
        <p:nvSpPr>
          <p:cNvPr id="3" name="Content Placeholder 11">
            <a:extLst>
              <a:ext uri="{FF2B5EF4-FFF2-40B4-BE49-F238E27FC236}">
                <a16:creationId xmlns:a16="http://schemas.microsoft.com/office/drawing/2014/main" id="{A23C758B-2C6B-1792-509D-5E33DC34780F}"/>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Next Header codes</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4F2EF37A-AC26-102B-DD1E-48953E2C9D2E}"/>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5C7AF6A2-9555-3F32-6648-D0B74570204F}"/>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AF4211CE-C843-4E78-B1DF-41188F1125A3}"/>
              </a:ext>
            </a:extLst>
          </p:cNvPr>
          <p:cNvSpPr>
            <a:spLocks noGrp="1"/>
          </p:cNvSpPr>
          <p:nvPr>
            <p:ph type="sldNum" sz="quarter" idx="12"/>
          </p:nvPr>
        </p:nvSpPr>
        <p:spPr/>
        <p:txBody>
          <a:bodyPr/>
          <a:lstStyle/>
          <a:p>
            <a:fld id="{254D8BCB-5102-47FA-82A5-BD6750F85690}" type="slidenum">
              <a:rPr lang="en-IN" smtClean="0"/>
              <a:t>61</a:t>
            </a:fld>
            <a:endParaRPr lang="en-IN"/>
          </a:p>
        </p:txBody>
      </p:sp>
    </p:spTree>
    <p:extLst>
      <p:ext uri="{BB962C8B-B14F-4D97-AF65-F5344CB8AC3E}">
        <p14:creationId xmlns:p14="http://schemas.microsoft.com/office/powerpoint/2010/main" val="7475630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22030" y="941295"/>
            <a:ext cx="11366695" cy="55017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855" indent="-363855" algn="just">
              <a:lnSpc>
                <a:spcPct val="150000"/>
              </a:lnSpc>
              <a:spcBef>
                <a:spcPts val="600"/>
              </a:spcBef>
            </a:pPr>
            <a:r>
              <a:rPr lang="en-IN" sz="2000" dirty="0">
                <a:latin typeface="Times New Roman" panose="02020603050405020304" pitchFamily="18" charset="0"/>
                <a:cs typeface="Times New Roman" panose="02020603050405020304" pitchFamily="18" charset="0"/>
              </a:rPr>
              <a:t>IP protocol designed to serve as connectionless protocol, but it has the ability to serve as connection oriented protocol. </a:t>
            </a:r>
          </a:p>
          <a:p>
            <a:pPr marL="363855" indent="-363855" algn="just">
              <a:lnSpc>
                <a:spcPct val="150000"/>
              </a:lnSpc>
              <a:spcBef>
                <a:spcPts val="600"/>
              </a:spcBef>
            </a:pPr>
            <a:r>
              <a:rPr lang="en-IN" sz="2000" dirty="0">
                <a:latin typeface="Times New Roman" panose="02020603050405020304" pitchFamily="18" charset="0"/>
                <a:cs typeface="Times New Roman" panose="02020603050405020304" pitchFamily="18" charset="0"/>
              </a:rPr>
              <a:t>Router consider the flow as a sequence of packet share the same characteristics such as path, resources, and security.</a:t>
            </a:r>
          </a:p>
          <a:p>
            <a:pPr marL="363855" indent="-363855" algn="just">
              <a:lnSpc>
                <a:spcPct val="150000"/>
              </a:lnSpc>
              <a:spcBef>
                <a:spcPts val="600"/>
              </a:spcBef>
            </a:pPr>
            <a:r>
              <a:rPr lang="en-IN" sz="2000" dirty="0">
                <a:latin typeface="Times New Roman" panose="02020603050405020304" pitchFamily="18" charset="0"/>
                <a:cs typeface="Times New Roman" panose="02020603050405020304" pitchFamily="18" charset="0"/>
              </a:rPr>
              <a:t>Router support the handling of flow label table which has entry for each active flow. When a router receives a packet it check the flow label table for the entry and provides the service mentioned. The information is provided by other means such as the hop-by-hop options or other protocols.</a:t>
            </a:r>
          </a:p>
          <a:p>
            <a:pPr marL="363855" indent="-363855" algn="just">
              <a:lnSpc>
                <a:spcPct val="150000"/>
              </a:lnSpc>
              <a:spcBef>
                <a:spcPts val="600"/>
              </a:spcBef>
            </a:pPr>
            <a:r>
              <a:rPr lang="en-IN" sz="2000" dirty="0">
                <a:latin typeface="Times New Roman" panose="02020603050405020304" pitchFamily="18" charset="0"/>
                <a:cs typeface="Times New Roman" panose="02020603050405020304" pitchFamily="18" charset="0"/>
              </a:rPr>
              <a:t>Flow label objective is to speed up the processing of packet i.e. while receiving a packet instead checking the routing table it consults the flow label table to find the next hop.</a:t>
            </a:r>
          </a:p>
          <a:p>
            <a:pPr marL="363855" indent="-363855" algn="just">
              <a:lnSpc>
                <a:spcPct val="150000"/>
              </a:lnSpc>
              <a:spcBef>
                <a:spcPts val="600"/>
              </a:spcBef>
            </a:pPr>
            <a:r>
              <a:rPr lang="en-IN" sz="2000" dirty="0">
                <a:latin typeface="Times New Roman" panose="02020603050405020304" pitchFamily="18" charset="0"/>
                <a:cs typeface="Times New Roman" panose="02020603050405020304" pitchFamily="18" charset="0"/>
              </a:rPr>
              <a:t>A ﬂow label used to support the transmission of real-time audio and video. Real-time audio or video, particularly in digital form</a:t>
            </a:r>
          </a:p>
        </p:txBody>
      </p:sp>
      <p:sp>
        <p:nvSpPr>
          <p:cNvPr id="3" name="Content Placeholder 11">
            <a:extLst>
              <a:ext uri="{FF2B5EF4-FFF2-40B4-BE49-F238E27FC236}">
                <a16:creationId xmlns:a16="http://schemas.microsoft.com/office/drawing/2014/main" id="{8A286A39-AD9C-F285-D0CF-94255CF4659D}"/>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Flow Label</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B42EB6F0-935A-FE88-6812-A6CC883631AB}"/>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4A766E9F-2A81-8218-E3A4-1DA1FF34E3FE}"/>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A4022C1A-67E1-ABFF-2EF5-C5E3793C7A3D}"/>
              </a:ext>
            </a:extLst>
          </p:cNvPr>
          <p:cNvSpPr>
            <a:spLocks noGrp="1"/>
          </p:cNvSpPr>
          <p:nvPr>
            <p:ph type="sldNum" sz="quarter" idx="12"/>
          </p:nvPr>
        </p:nvSpPr>
        <p:spPr/>
        <p:txBody>
          <a:bodyPr/>
          <a:lstStyle/>
          <a:p>
            <a:fld id="{254D8BCB-5102-47FA-82A5-BD6750F85690}" type="slidenum">
              <a:rPr lang="en-IN" smtClean="0"/>
              <a:t>62</a:t>
            </a:fld>
            <a:endParaRPr lang="en-IN"/>
          </a:p>
        </p:txBody>
      </p:sp>
    </p:spTree>
    <p:extLst>
      <p:ext uri="{BB962C8B-B14F-4D97-AF65-F5344CB8AC3E}">
        <p14:creationId xmlns:p14="http://schemas.microsoft.com/office/powerpoint/2010/main" val="4938389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a:xfrm>
            <a:off x="422030" y="941295"/>
            <a:ext cx="11366695" cy="5501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600"/>
              </a:spcBef>
              <a:buNone/>
            </a:pPr>
            <a:r>
              <a:rPr lang="en-IN" sz="2200" b="1" dirty="0">
                <a:latin typeface="Times New Roman" panose="02020603050405020304" pitchFamily="18" charset="0"/>
                <a:cs typeface="Times New Roman" panose="02020603050405020304" pitchFamily="18" charset="0"/>
              </a:rPr>
              <a:t>Rules for flow label:</a:t>
            </a:r>
          </a:p>
          <a:p>
            <a:pPr marL="363855" indent="-363855" algn="just">
              <a:lnSpc>
                <a:spcPct val="150000"/>
              </a:lnSpc>
              <a:spcBef>
                <a:spcPts val="600"/>
              </a:spcBef>
            </a:pPr>
            <a:r>
              <a:rPr lang="en-IN" sz="2200" dirty="0">
                <a:latin typeface="Times New Roman" panose="02020603050405020304" pitchFamily="18" charset="0"/>
                <a:cs typeface="Times New Roman" panose="02020603050405020304" pitchFamily="18" charset="0"/>
              </a:rPr>
              <a:t>Flow label is defined by source host which takes a random number form 1 to 2</a:t>
            </a:r>
            <a:r>
              <a:rPr lang="en-IN" sz="2200" baseline="30000" dirty="0">
                <a:latin typeface="Times New Roman" panose="02020603050405020304" pitchFamily="18" charset="0"/>
                <a:cs typeface="Times New Roman" panose="02020603050405020304" pitchFamily="18" charset="0"/>
              </a:rPr>
              <a:t>24</a:t>
            </a:r>
            <a:r>
              <a:rPr lang="en-IN" sz="2200" dirty="0">
                <a:latin typeface="Times New Roman" panose="02020603050405020304" pitchFamily="18" charset="0"/>
                <a:cs typeface="Times New Roman" panose="02020603050405020304" pitchFamily="18" charset="0"/>
              </a:rPr>
              <a:t> -1 and it must be unique one.</a:t>
            </a:r>
          </a:p>
          <a:p>
            <a:pPr marL="363855" indent="-363855" algn="just">
              <a:lnSpc>
                <a:spcPct val="150000"/>
              </a:lnSpc>
              <a:spcBef>
                <a:spcPts val="600"/>
              </a:spcBef>
            </a:pPr>
            <a:r>
              <a:rPr lang="en-IN" sz="2200" dirty="0">
                <a:latin typeface="Times New Roman" panose="02020603050405020304" pitchFamily="18" charset="0"/>
                <a:cs typeface="Times New Roman" panose="02020603050405020304" pitchFamily="18" charset="0"/>
              </a:rPr>
              <a:t>If host doesn’t support the feature its set to zero and if router doesn’t support it simply ignore the field.</a:t>
            </a:r>
          </a:p>
          <a:p>
            <a:pPr marL="363855" indent="-363855" algn="just">
              <a:lnSpc>
                <a:spcPct val="150000"/>
              </a:lnSpc>
              <a:spcBef>
                <a:spcPts val="600"/>
              </a:spcBef>
            </a:pPr>
            <a:r>
              <a:rPr lang="en-IN" sz="2200" dirty="0">
                <a:latin typeface="Times New Roman" panose="02020603050405020304" pitchFamily="18" charset="0"/>
                <a:cs typeface="Times New Roman" panose="02020603050405020304" pitchFamily="18" charset="0"/>
              </a:rPr>
              <a:t>All the packets belong to the same flow has same source, same destination, same priority and same option</a:t>
            </a:r>
          </a:p>
        </p:txBody>
      </p:sp>
      <p:sp>
        <p:nvSpPr>
          <p:cNvPr id="3" name="Content Placeholder 11">
            <a:extLst>
              <a:ext uri="{FF2B5EF4-FFF2-40B4-BE49-F238E27FC236}">
                <a16:creationId xmlns:a16="http://schemas.microsoft.com/office/drawing/2014/main" id="{8A286A39-AD9C-F285-D0CF-94255CF4659D}"/>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Flow Label</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B42EB6F0-935A-FE88-6812-A6CC883631AB}"/>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9A1183BC-A921-77D9-9C3F-EF543E3B9D31}"/>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20292275-7DB1-8B06-2BCD-4C7C08968C9D}"/>
              </a:ext>
            </a:extLst>
          </p:cNvPr>
          <p:cNvSpPr>
            <a:spLocks noGrp="1"/>
          </p:cNvSpPr>
          <p:nvPr>
            <p:ph type="sldNum" sz="quarter" idx="12"/>
          </p:nvPr>
        </p:nvSpPr>
        <p:spPr/>
        <p:txBody>
          <a:bodyPr/>
          <a:lstStyle/>
          <a:p>
            <a:fld id="{254D8BCB-5102-47FA-82A5-BD6750F85690}" type="slidenum">
              <a:rPr lang="en-IN" smtClean="0"/>
              <a:t>63</a:t>
            </a:fld>
            <a:endParaRPr lang="en-IN"/>
          </a:p>
        </p:txBody>
      </p:sp>
    </p:spTree>
    <p:extLst>
      <p:ext uri="{BB962C8B-B14F-4D97-AF65-F5344CB8AC3E}">
        <p14:creationId xmlns:p14="http://schemas.microsoft.com/office/powerpoint/2010/main" val="37189824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1"/>
          <p:cNvGrpSpPr/>
          <p:nvPr/>
        </p:nvGrpSpPr>
        <p:grpSpPr>
          <a:xfrm>
            <a:off x="1402548" y="1286486"/>
            <a:ext cx="8203134" cy="2409105"/>
            <a:chOff x="1505816" y="3137389"/>
            <a:chExt cx="8010873" cy="1726642"/>
          </a:xfrm>
        </p:grpSpPr>
        <p:grpSp>
          <p:nvGrpSpPr>
            <p:cNvPr id="5" name="Group 20"/>
            <p:cNvGrpSpPr/>
            <p:nvPr/>
          </p:nvGrpSpPr>
          <p:grpSpPr>
            <a:xfrm>
              <a:off x="1505816" y="3137389"/>
              <a:ext cx="8010873" cy="884602"/>
              <a:chOff x="1505816" y="3523129"/>
              <a:chExt cx="8010746" cy="515162"/>
            </a:xfrm>
          </p:grpSpPr>
          <p:sp>
            <p:nvSpPr>
              <p:cNvPr id="20" name="Rectangle 19"/>
              <p:cNvSpPr/>
              <p:nvPr/>
            </p:nvSpPr>
            <p:spPr>
              <a:xfrm>
                <a:off x="1505816" y="3523129"/>
                <a:ext cx="1076019" cy="2689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VER</a:t>
                </a:r>
              </a:p>
            </p:txBody>
          </p:sp>
          <p:sp>
            <p:nvSpPr>
              <p:cNvPr id="34" name="Rectangle 33"/>
              <p:cNvSpPr/>
              <p:nvPr/>
            </p:nvSpPr>
            <p:spPr>
              <a:xfrm>
                <a:off x="2581835" y="3523129"/>
                <a:ext cx="1880866" cy="2689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Traffic Class</a:t>
                </a:r>
              </a:p>
            </p:txBody>
          </p:sp>
          <p:sp>
            <p:nvSpPr>
              <p:cNvPr id="36" name="Rectangle 35"/>
              <p:cNvSpPr/>
              <p:nvPr/>
            </p:nvSpPr>
            <p:spPr>
              <a:xfrm>
                <a:off x="4462702" y="3523129"/>
                <a:ext cx="5053860" cy="26894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Flow Label</a:t>
                </a:r>
              </a:p>
            </p:txBody>
          </p:sp>
          <p:sp>
            <p:nvSpPr>
              <p:cNvPr id="37" name="Rectangle 36"/>
              <p:cNvSpPr/>
              <p:nvPr/>
            </p:nvSpPr>
            <p:spPr>
              <a:xfrm>
                <a:off x="1512667" y="3792071"/>
                <a:ext cx="4005500" cy="24622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Payload length</a:t>
                </a:r>
              </a:p>
            </p:txBody>
          </p:sp>
          <p:sp>
            <p:nvSpPr>
              <p:cNvPr id="38" name="Rectangle 37"/>
              <p:cNvSpPr/>
              <p:nvPr/>
            </p:nvSpPr>
            <p:spPr>
              <a:xfrm>
                <a:off x="5525018" y="3790685"/>
                <a:ext cx="1991888" cy="24760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Next Header</a:t>
                </a:r>
              </a:p>
            </p:txBody>
          </p:sp>
          <p:sp>
            <p:nvSpPr>
              <p:cNvPr id="39" name="Rectangle 38"/>
              <p:cNvSpPr/>
              <p:nvPr/>
            </p:nvSpPr>
            <p:spPr>
              <a:xfrm>
                <a:off x="7516906" y="3792069"/>
                <a:ext cx="1993059" cy="24622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Hop limit</a:t>
                </a:r>
              </a:p>
            </p:txBody>
          </p:sp>
        </p:grpSp>
        <p:sp>
          <p:nvSpPr>
            <p:cNvPr id="40" name="Rectangle 39"/>
            <p:cNvSpPr/>
            <p:nvPr/>
          </p:nvSpPr>
          <p:spPr>
            <a:xfrm>
              <a:off x="1513049" y="4029996"/>
              <a:ext cx="7997043" cy="4032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Source Address(128 bits = 16 bytes)</a:t>
              </a:r>
            </a:p>
          </p:txBody>
        </p:sp>
        <p:sp>
          <p:nvSpPr>
            <p:cNvPr id="41" name="Rectangle 40"/>
            <p:cNvSpPr/>
            <p:nvPr/>
          </p:nvSpPr>
          <p:spPr>
            <a:xfrm>
              <a:off x="1512667" y="4443334"/>
              <a:ext cx="8003639" cy="4206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Destination Address (128 bits = 16 bytes)</a:t>
              </a:r>
            </a:p>
          </p:txBody>
        </p:sp>
      </p:grpSp>
      <p:sp>
        <p:nvSpPr>
          <p:cNvPr id="56" name="TextBox 55"/>
          <p:cNvSpPr txBox="1"/>
          <p:nvPr/>
        </p:nvSpPr>
        <p:spPr>
          <a:xfrm>
            <a:off x="1115897" y="6449889"/>
            <a:ext cx="210091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Format of Base Header</a:t>
            </a:r>
          </a:p>
        </p:txBody>
      </p:sp>
      <p:sp>
        <p:nvSpPr>
          <p:cNvPr id="49" name="Rectangle 48"/>
          <p:cNvSpPr/>
          <p:nvPr/>
        </p:nvSpPr>
        <p:spPr>
          <a:xfrm>
            <a:off x="1402548" y="3709686"/>
            <a:ext cx="2039726" cy="5932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Next Header</a:t>
            </a:r>
          </a:p>
        </p:txBody>
      </p:sp>
      <p:sp>
        <p:nvSpPr>
          <p:cNvPr id="52" name="Rectangle 51"/>
          <p:cNvSpPr/>
          <p:nvPr/>
        </p:nvSpPr>
        <p:spPr>
          <a:xfrm>
            <a:off x="3453980" y="3710749"/>
            <a:ext cx="6151309" cy="589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Header length</a:t>
            </a:r>
          </a:p>
        </p:txBody>
      </p:sp>
      <p:cxnSp>
        <p:nvCxnSpPr>
          <p:cNvPr id="8" name="Elbow Connector 7"/>
          <p:cNvCxnSpPr>
            <a:stCxn id="36" idx="3"/>
            <a:endCxn id="41" idx="3"/>
          </p:cNvCxnSpPr>
          <p:nvPr/>
        </p:nvCxnSpPr>
        <p:spPr>
          <a:xfrm flipH="1">
            <a:off x="9605289" y="1608656"/>
            <a:ext cx="393" cy="1793446"/>
          </a:xfrm>
          <a:prstGeom prst="bentConnector3">
            <a:avLst>
              <a:gd name="adj1" fmla="val -58167939"/>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964270" y="2407024"/>
            <a:ext cx="1385047"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Base Header</a:t>
            </a:r>
          </a:p>
        </p:txBody>
      </p:sp>
      <p:sp>
        <p:nvSpPr>
          <p:cNvPr id="58" name="Rectangle 57"/>
          <p:cNvSpPr/>
          <p:nvPr/>
        </p:nvSpPr>
        <p:spPr>
          <a:xfrm>
            <a:off x="1404289" y="4318068"/>
            <a:ext cx="2039726" cy="5932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Next Header</a:t>
            </a:r>
          </a:p>
        </p:txBody>
      </p:sp>
      <p:sp>
        <p:nvSpPr>
          <p:cNvPr id="59" name="Rectangle 58"/>
          <p:cNvSpPr/>
          <p:nvPr/>
        </p:nvSpPr>
        <p:spPr>
          <a:xfrm>
            <a:off x="3455721" y="4319131"/>
            <a:ext cx="6151309" cy="589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Header length</a:t>
            </a:r>
          </a:p>
        </p:txBody>
      </p:sp>
      <p:sp>
        <p:nvSpPr>
          <p:cNvPr id="60" name="Rectangle 59"/>
          <p:cNvSpPr/>
          <p:nvPr/>
        </p:nvSpPr>
        <p:spPr>
          <a:xfrm>
            <a:off x="1415995" y="5843218"/>
            <a:ext cx="2039726" cy="59322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Next Header</a:t>
            </a:r>
          </a:p>
        </p:txBody>
      </p:sp>
      <p:sp>
        <p:nvSpPr>
          <p:cNvPr id="61" name="Rectangle 60"/>
          <p:cNvSpPr/>
          <p:nvPr/>
        </p:nvSpPr>
        <p:spPr>
          <a:xfrm>
            <a:off x="3467427" y="5844281"/>
            <a:ext cx="6151309" cy="58990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Header length</a:t>
            </a:r>
          </a:p>
        </p:txBody>
      </p:sp>
      <p:sp>
        <p:nvSpPr>
          <p:cNvPr id="14" name="Rectangle 13"/>
          <p:cNvSpPr/>
          <p:nvPr/>
        </p:nvSpPr>
        <p:spPr>
          <a:xfrm>
            <a:off x="1404289" y="4924887"/>
            <a:ext cx="8202741" cy="904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t>
            </a:r>
          </a:p>
          <a:p>
            <a:pPr algn="ctr"/>
            <a:r>
              <a:rPr lang="en-IN" dirty="0">
                <a:latin typeface="Times New Roman" panose="02020603050405020304" pitchFamily="18" charset="0"/>
                <a:cs typeface="Times New Roman" panose="02020603050405020304" pitchFamily="18" charset="0"/>
              </a:rPr>
              <a:t>.</a:t>
            </a:r>
          </a:p>
          <a:p>
            <a:pPr algn="ctr"/>
            <a:r>
              <a:rPr lang="en-IN" dirty="0">
                <a:latin typeface="Times New Roman" panose="02020603050405020304" pitchFamily="18" charset="0"/>
                <a:cs typeface="Times New Roman" panose="02020603050405020304" pitchFamily="18" charset="0"/>
              </a:rPr>
              <a:t>.</a:t>
            </a:r>
          </a:p>
        </p:txBody>
      </p:sp>
      <p:cxnSp>
        <p:nvCxnSpPr>
          <p:cNvPr id="62" name="Elbow Connector 61"/>
          <p:cNvCxnSpPr>
            <a:stCxn id="52" idx="3"/>
          </p:cNvCxnSpPr>
          <p:nvPr/>
        </p:nvCxnSpPr>
        <p:spPr>
          <a:xfrm flipH="1">
            <a:off x="9604897" y="4005701"/>
            <a:ext cx="392" cy="2132069"/>
          </a:xfrm>
          <a:prstGeom prst="bentConnector4">
            <a:avLst>
              <a:gd name="adj1" fmla="val -58316327"/>
              <a:gd name="adj2" fmla="val 98544"/>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964269" y="5223398"/>
            <a:ext cx="168088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Extension Header</a:t>
            </a:r>
          </a:p>
        </p:txBody>
      </p:sp>
      <p:cxnSp>
        <p:nvCxnSpPr>
          <p:cNvPr id="31" name="Elbow Connector 30"/>
          <p:cNvCxnSpPr>
            <a:stCxn id="37" idx="3"/>
            <a:endCxn id="49" idx="1"/>
          </p:cNvCxnSpPr>
          <p:nvPr/>
        </p:nvCxnSpPr>
        <p:spPr>
          <a:xfrm flipH="1">
            <a:off x="1402548" y="2225780"/>
            <a:ext cx="4108713" cy="1780518"/>
          </a:xfrm>
          <a:prstGeom prst="bentConnector5">
            <a:avLst>
              <a:gd name="adj1" fmla="val -5564"/>
              <a:gd name="adj2" fmla="val 49953"/>
              <a:gd name="adj3" fmla="val 105564"/>
            </a:avLst>
          </a:prstGeom>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49" idx="2"/>
            <a:endCxn id="58" idx="1"/>
          </p:cNvCxnSpPr>
          <p:nvPr/>
        </p:nvCxnSpPr>
        <p:spPr>
          <a:xfrm rot="5400000">
            <a:off x="1757465" y="3949734"/>
            <a:ext cx="311770" cy="1018122"/>
          </a:xfrm>
          <a:prstGeom prst="bentConnector4">
            <a:avLst>
              <a:gd name="adj1" fmla="val 2431"/>
              <a:gd name="adj2" fmla="val 122453"/>
            </a:avLst>
          </a:prstGeom>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5400000">
            <a:off x="1342017" y="4985271"/>
            <a:ext cx="1017962" cy="89689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1" name="Content Placeholder 11">
            <a:extLst>
              <a:ext uri="{FF2B5EF4-FFF2-40B4-BE49-F238E27FC236}">
                <a16:creationId xmlns:a16="http://schemas.microsoft.com/office/drawing/2014/main" id="{BE213B91-4254-7EE4-8944-C26F6FF4A354}"/>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Extension Header</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2" name="Picture 11" descr="pngfind.com-kingpin-png-4152286 (1).png">
            <a:extLst>
              <a:ext uri="{FF2B5EF4-FFF2-40B4-BE49-F238E27FC236}">
                <a16:creationId xmlns:a16="http://schemas.microsoft.com/office/drawing/2014/main" id="{A9BA0333-66B6-9556-BA11-4EC9A27B8CE7}"/>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4CD22963-0812-2B54-1270-7E9B400B3F6B}"/>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C60AAD8E-D39C-BF6E-8ABF-1B3E3CD1DF49}"/>
              </a:ext>
            </a:extLst>
          </p:cNvPr>
          <p:cNvSpPr>
            <a:spLocks noGrp="1"/>
          </p:cNvSpPr>
          <p:nvPr>
            <p:ph type="sldNum" sz="quarter" idx="12"/>
          </p:nvPr>
        </p:nvSpPr>
        <p:spPr/>
        <p:txBody>
          <a:bodyPr/>
          <a:lstStyle/>
          <a:p>
            <a:fld id="{254D8BCB-5102-47FA-82A5-BD6750F85690}" type="slidenum">
              <a:rPr lang="en-IN" smtClean="0"/>
              <a:t>64</a:t>
            </a:fld>
            <a:endParaRPr lang="en-IN"/>
          </a:p>
        </p:txBody>
      </p:sp>
    </p:spTree>
    <p:extLst>
      <p:ext uri="{BB962C8B-B14F-4D97-AF65-F5344CB8AC3E}">
        <p14:creationId xmlns:p14="http://schemas.microsoft.com/office/powerpoint/2010/main" val="32197779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26"/>
          <p:cNvGrpSpPr/>
          <p:nvPr/>
        </p:nvGrpSpPr>
        <p:grpSpPr>
          <a:xfrm>
            <a:off x="914399" y="941295"/>
            <a:ext cx="9762565" cy="1922928"/>
            <a:chOff x="537882" y="2272554"/>
            <a:chExt cx="10255624" cy="2164975"/>
          </a:xfrm>
        </p:grpSpPr>
        <p:sp>
          <p:nvSpPr>
            <p:cNvPr id="5" name="Rectangle 4"/>
            <p:cNvSpPr/>
            <p:nvPr/>
          </p:nvSpPr>
          <p:spPr>
            <a:xfrm>
              <a:off x="4168588" y="2272554"/>
              <a:ext cx="2837330" cy="5378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Extension Header</a:t>
              </a:r>
            </a:p>
          </p:txBody>
        </p:sp>
        <p:sp>
          <p:nvSpPr>
            <p:cNvPr id="6" name="Rectangle 5"/>
            <p:cNvSpPr/>
            <p:nvPr/>
          </p:nvSpPr>
          <p:spPr>
            <a:xfrm>
              <a:off x="537882" y="3953435"/>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Hop-by-Hop</a:t>
              </a:r>
            </a:p>
          </p:txBody>
        </p:sp>
        <p:sp>
          <p:nvSpPr>
            <p:cNvPr id="7" name="Rectangle 6"/>
            <p:cNvSpPr/>
            <p:nvPr/>
          </p:nvSpPr>
          <p:spPr>
            <a:xfrm>
              <a:off x="2263588" y="3953435"/>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Destination</a:t>
              </a:r>
            </a:p>
          </p:txBody>
        </p:sp>
        <p:sp>
          <p:nvSpPr>
            <p:cNvPr id="8" name="Rectangle 7"/>
            <p:cNvSpPr/>
            <p:nvPr/>
          </p:nvSpPr>
          <p:spPr>
            <a:xfrm>
              <a:off x="3989294" y="3953435"/>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Source Routing</a:t>
              </a:r>
            </a:p>
          </p:txBody>
        </p:sp>
        <p:sp>
          <p:nvSpPr>
            <p:cNvPr id="9" name="Rectangle 8"/>
            <p:cNvSpPr/>
            <p:nvPr/>
          </p:nvSpPr>
          <p:spPr>
            <a:xfrm>
              <a:off x="5715000" y="3926542"/>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Fragmentation</a:t>
              </a:r>
            </a:p>
          </p:txBody>
        </p:sp>
        <p:sp>
          <p:nvSpPr>
            <p:cNvPr id="10" name="Rectangle 9"/>
            <p:cNvSpPr/>
            <p:nvPr/>
          </p:nvSpPr>
          <p:spPr>
            <a:xfrm>
              <a:off x="7507941" y="3926542"/>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Authentication</a:t>
              </a:r>
            </a:p>
          </p:txBody>
        </p:sp>
        <p:sp>
          <p:nvSpPr>
            <p:cNvPr id="11" name="Rectangle 10"/>
            <p:cNvSpPr/>
            <p:nvPr/>
          </p:nvSpPr>
          <p:spPr>
            <a:xfrm>
              <a:off x="9300882" y="3926542"/>
              <a:ext cx="1492624" cy="484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ESP</a:t>
              </a:r>
            </a:p>
          </p:txBody>
        </p:sp>
        <p:cxnSp>
          <p:nvCxnSpPr>
            <p:cNvPr id="13" name="Straight Connector 12"/>
            <p:cNvCxnSpPr>
              <a:stCxn id="5" idx="2"/>
            </p:cNvCxnSpPr>
            <p:nvPr/>
          </p:nvCxnSpPr>
          <p:spPr>
            <a:xfrm>
              <a:off x="5587253" y="2810436"/>
              <a:ext cx="0" cy="4975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1284194" y="3281080"/>
              <a:ext cx="8843362" cy="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6" idx="0"/>
            </p:cNvCxnSpPr>
            <p:nvPr/>
          </p:nvCxnSpPr>
          <p:spPr>
            <a:xfrm>
              <a:off x="1284194" y="3281082"/>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2915771" y="3304615"/>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4636994" y="3304614"/>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6418730" y="3281081"/>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8254253" y="3254189"/>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0096500" y="3281080"/>
              <a:ext cx="0" cy="6723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3" name="TextBox 22"/>
          <p:cNvSpPr txBox="1"/>
          <p:nvPr/>
        </p:nvSpPr>
        <p:spPr>
          <a:xfrm>
            <a:off x="322730" y="3523045"/>
            <a:ext cx="11631706"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Hop-by-Hop is used when source needs to send information to all routers along the path. Used to specify information such as management, debugging and control function also used too specify when datagram size exceeds 65535 bits.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first field defines the header and next fields defines the length and rest of the field makes options. Only 3 options have been defined are Pad1, </a:t>
            </a:r>
            <a:r>
              <a:rPr lang="en-IN" dirty="0" err="1">
                <a:latin typeface="Times New Roman" panose="02020603050405020304" pitchFamily="18" charset="0"/>
                <a:cs typeface="Times New Roman" panose="02020603050405020304" pitchFamily="18" charset="0"/>
              </a:rPr>
              <a:t>PadN</a:t>
            </a:r>
            <a:r>
              <a:rPr lang="en-IN" dirty="0">
                <a:latin typeface="Times New Roman" panose="02020603050405020304" pitchFamily="18" charset="0"/>
                <a:cs typeface="Times New Roman" panose="02020603050405020304" pitchFamily="18" charset="0"/>
              </a:rPr>
              <a:t>, and jumbo Payload.</a:t>
            </a:r>
          </a:p>
        </p:txBody>
      </p:sp>
      <p:grpSp>
        <p:nvGrpSpPr>
          <p:cNvPr id="16" name="Group 13"/>
          <p:cNvGrpSpPr/>
          <p:nvPr/>
        </p:nvGrpSpPr>
        <p:grpSpPr>
          <a:xfrm>
            <a:off x="3565570" y="5719101"/>
            <a:ext cx="4554093" cy="766150"/>
            <a:chOff x="3177966" y="4357179"/>
            <a:chExt cx="4554093" cy="766150"/>
          </a:xfrm>
        </p:grpSpPr>
        <p:sp>
          <p:nvSpPr>
            <p:cNvPr id="3" name="Rectangle 2"/>
            <p:cNvSpPr/>
            <p:nvPr/>
          </p:nvSpPr>
          <p:spPr>
            <a:xfrm>
              <a:off x="3177966" y="4357179"/>
              <a:ext cx="4554093" cy="7661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a:p>
              <a:pPr algn="ctr"/>
              <a:r>
                <a:rPr lang="en-IN" dirty="0">
                  <a:solidFill>
                    <a:schemeClr val="tx1"/>
                  </a:solidFill>
                  <a:latin typeface="Times New Roman" panose="02020603050405020304" pitchFamily="18" charset="0"/>
                  <a:cs typeface="Times New Roman" panose="02020603050405020304" pitchFamily="18" charset="0"/>
                </a:rPr>
                <a:t>Options</a:t>
              </a:r>
            </a:p>
          </p:txBody>
        </p:sp>
        <p:sp>
          <p:nvSpPr>
            <p:cNvPr id="12" name="Rectangle 11"/>
            <p:cNvSpPr/>
            <p:nvPr/>
          </p:nvSpPr>
          <p:spPr>
            <a:xfrm>
              <a:off x="3186887" y="4367009"/>
              <a:ext cx="1371600" cy="3861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Next Header</a:t>
              </a:r>
            </a:p>
          </p:txBody>
        </p:sp>
        <p:sp>
          <p:nvSpPr>
            <p:cNvPr id="26" name="Rectangle 25"/>
            <p:cNvSpPr/>
            <p:nvPr/>
          </p:nvSpPr>
          <p:spPr>
            <a:xfrm>
              <a:off x="4571867" y="4367009"/>
              <a:ext cx="1412073" cy="3861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Header length</a:t>
              </a:r>
            </a:p>
          </p:txBody>
        </p:sp>
      </p:grpSp>
      <p:sp>
        <p:nvSpPr>
          <p:cNvPr id="27" name="Content Placeholder 11">
            <a:extLst>
              <a:ext uri="{FF2B5EF4-FFF2-40B4-BE49-F238E27FC236}">
                <a16:creationId xmlns:a16="http://schemas.microsoft.com/office/drawing/2014/main" id="{22CA8551-E035-0EC8-78BC-9C3482476090}"/>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Extension Header</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8" name="Picture 27" descr="pngfind.com-kingpin-png-4152286 (1).png">
            <a:extLst>
              <a:ext uri="{FF2B5EF4-FFF2-40B4-BE49-F238E27FC236}">
                <a16:creationId xmlns:a16="http://schemas.microsoft.com/office/drawing/2014/main" id="{3C5EEA2C-4B2C-A8F8-08AE-AEE557E0D554}"/>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B1CAD0E0-7AA2-37AB-9123-C45611690E78}"/>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B450A1C8-48B9-0CEF-E447-D0E1503E4AFF}"/>
              </a:ext>
            </a:extLst>
          </p:cNvPr>
          <p:cNvSpPr>
            <a:spLocks noGrp="1"/>
          </p:cNvSpPr>
          <p:nvPr>
            <p:ph type="sldNum" sz="quarter" idx="12"/>
          </p:nvPr>
        </p:nvSpPr>
        <p:spPr/>
        <p:txBody>
          <a:bodyPr/>
          <a:lstStyle/>
          <a:p>
            <a:fld id="{254D8BCB-5102-47FA-82A5-BD6750F85690}" type="slidenum">
              <a:rPr lang="en-IN" smtClean="0"/>
              <a:t>65</a:t>
            </a:fld>
            <a:endParaRPr lang="en-IN"/>
          </a:p>
        </p:txBody>
      </p:sp>
    </p:spTree>
    <p:extLst>
      <p:ext uri="{BB962C8B-B14F-4D97-AF65-F5344CB8AC3E}">
        <p14:creationId xmlns:p14="http://schemas.microsoft.com/office/powerpoint/2010/main" val="106505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p:cNvGrpSpPr/>
          <p:nvPr/>
        </p:nvGrpSpPr>
        <p:grpSpPr>
          <a:xfrm>
            <a:off x="434489" y="868089"/>
            <a:ext cx="11082099" cy="2092113"/>
            <a:chOff x="-611909" y="1890415"/>
            <a:chExt cx="11988120" cy="2383054"/>
          </a:xfrm>
        </p:grpSpPr>
        <p:grpSp>
          <p:nvGrpSpPr>
            <p:cNvPr id="9" name="Group 29"/>
            <p:cNvGrpSpPr/>
            <p:nvPr/>
          </p:nvGrpSpPr>
          <p:grpSpPr>
            <a:xfrm>
              <a:off x="497540" y="1890415"/>
              <a:ext cx="10878671" cy="1266220"/>
              <a:chOff x="497541" y="1930756"/>
              <a:chExt cx="7234518" cy="1294327"/>
            </a:xfrm>
          </p:grpSpPr>
          <p:sp>
            <p:nvSpPr>
              <p:cNvPr id="3" name="Rectangle 2"/>
              <p:cNvSpPr/>
              <p:nvPr/>
            </p:nvSpPr>
            <p:spPr>
              <a:xfrm>
                <a:off x="497541" y="2740989"/>
                <a:ext cx="1800220" cy="48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code</a:t>
                </a:r>
              </a:p>
            </p:txBody>
          </p:sp>
          <p:sp>
            <p:nvSpPr>
              <p:cNvPr id="7" name="Rectangle 6"/>
              <p:cNvSpPr/>
              <p:nvPr/>
            </p:nvSpPr>
            <p:spPr>
              <a:xfrm>
                <a:off x="4114800" y="2739747"/>
                <a:ext cx="3617259" cy="48409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(variable length)</a:t>
                </a:r>
              </a:p>
            </p:txBody>
          </p:sp>
          <p:cxnSp>
            <p:nvCxnSpPr>
              <p:cNvPr id="10" name="Straight Connector 9"/>
              <p:cNvCxnSpPr/>
              <p:nvPr/>
            </p:nvCxnSpPr>
            <p:spPr>
              <a:xfrm flipV="1">
                <a:off x="497541"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114800"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7732059" y="2205318"/>
                <a:ext cx="0" cy="5513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497541" y="2423886"/>
                <a:ext cx="1800220" cy="2903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4114800" y="2394858"/>
                <a:ext cx="3617259" cy="290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765467" y="2007530"/>
                <a:ext cx="1233715" cy="4300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8 bits</a:t>
                </a:r>
              </a:p>
            </p:txBody>
          </p:sp>
          <p:sp>
            <p:nvSpPr>
              <p:cNvPr id="28" name="TextBox 27"/>
              <p:cNvSpPr txBox="1"/>
              <p:nvPr/>
            </p:nvSpPr>
            <p:spPr>
              <a:xfrm>
                <a:off x="5306574" y="1930756"/>
                <a:ext cx="1933176" cy="430032"/>
              </a:xfrm>
              <a:prstGeom prst="rect">
                <a:avLst/>
              </a:prstGeom>
              <a:noFill/>
            </p:spPr>
            <p:txBody>
              <a:bodyPr wrap="square" rtlCol="0">
                <a:spAutoFit/>
              </a:bodyPr>
              <a:lstStyle/>
              <a:p>
                <a:pPr algn="ctr"/>
                <a:endParaRPr lang="en-IN" dirty="0">
                  <a:latin typeface="Times New Roman" panose="02020603050405020304" pitchFamily="18" charset="0"/>
                  <a:cs typeface="Times New Roman" panose="02020603050405020304" pitchFamily="18" charset="0"/>
                </a:endParaRPr>
              </a:p>
            </p:txBody>
          </p:sp>
        </p:grpSp>
        <p:grpSp>
          <p:nvGrpSpPr>
            <p:cNvPr id="16" name="Group 8"/>
            <p:cNvGrpSpPr/>
            <p:nvPr/>
          </p:nvGrpSpPr>
          <p:grpSpPr>
            <a:xfrm>
              <a:off x="-606754" y="3719851"/>
              <a:ext cx="4464165" cy="553618"/>
              <a:chOff x="1422994" y="3719851"/>
              <a:chExt cx="3601829" cy="553618"/>
            </a:xfrm>
          </p:grpSpPr>
          <p:sp>
            <p:nvSpPr>
              <p:cNvPr id="6" name="Rectangle 5"/>
              <p:cNvSpPr/>
              <p:nvPr/>
            </p:nvSpPr>
            <p:spPr>
              <a:xfrm>
                <a:off x="1422994" y="3720270"/>
                <a:ext cx="1216040" cy="5378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Action (2 bits)</a:t>
                </a:r>
              </a:p>
            </p:txBody>
          </p:sp>
          <p:sp>
            <p:nvSpPr>
              <p:cNvPr id="26" name="Rectangle 25"/>
              <p:cNvSpPr/>
              <p:nvPr/>
            </p:nvSpPr>
            <p:spPr>
              <a:xfrm>
                <a:off x="3621649" y="3719851"/>
                <a:ext cx="1403174" cy="55361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Type (5 bits)</a:t>
                </a:r>
              </a:p>
            </p:txBody>
          </p:sp>
        </p:grpSp>
        <p:cxnSp>
          <p:nvCxnSpPr>
            <p:cNvPr id="15" name="Straight Arrow Connector 14"/>
            <p:cNvCxnSpPr/>
            <p:nvPr/>
          </p:nvCxnSpPr>
          <p:spPr>
            <a:xfrm flipH="1">
              <a:off x="-611909" y="3171881"/>
              <a:ext cx="1163163"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215308" y="3170293"/>
              <a:ext cx="642102" cy="533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7" name="TextBox 56"/>
          <p:cNvSpPr txBox="1"/>
          <p:nvPr/>
        </p:nvSpPr>
        <p:spPr>
          <a:xfrm>
            <a:off x="159304" y="3112035"/>
            <a:ext cx="4693023" cy="1815882"/>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Action (if option not required)</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00 Skip this option</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01 Discard datagram, no more action</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10 Discard datagram and send ICMP message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11 Discard datagram and send ICMP message if not Multicast</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49" name="Rectangle 48"/>
          <p:cNvSpPr/>
          <p:nvPr/>
        </p:nvSpPr>
        <p:spPr>
          <a:xfrm>
            <a:off x="3972458" y="1555603"/>
            <a:ext cx="2502433" cy="415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Length</a:t>
            </a:r>
          </a:p>
        </p:txBody>
      </p:sp>
      <p:cxnSp>
        <p:nvCxnSpPr>
          <p:cNvPr id="52" name="Straight Connector 51"/>
          <p:cNvCxnSpPr/>
          <p:nvPr/>
        </p:nvCxnSpPr>
        <p:spPr>
          <a:xfrm flipV="1">
            <a:off x="3962525" y="1079791"/>
            <a:ext cx="0" cy="47350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3972142" y="1294332"/>
            <a:ext cx="2502435" cy="249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4635098" y="843027"/>
            <a:ext cx="1714952"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8 bits</a:t>
            </a:r>
          </a:p>
        </p:txBody>
      </p:sp>
      <p:sp>
        <p:nvSpPr>
          <p:cNvPr id="60" name="Rectangle 59"/>
          <p:cNvSpPr/>
          <p:nvPr/>
        </p:nvSpPr>
        <p:spPr>
          <a:xfrm>
            <a:off x="1835564" y="2453498"/>
            <a:ext cx="1122789" cy="504589"/>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C (1 bit)</a:t>
            </a:r>
          </a:p>
        </p:txBody>
      </p:sp>
      <p:sp>
        <p:nvSpPr>
          <p:cNvPr id="61" name="TextBox 60"/>
          <p:cNvSpPr txBox="1"/>
          <p:nvPr/>
        </p:nvSpPr>
        <p:spPr>
          <a:xfrm>
            <a:off x="5963730" y="2671173"/>
            <a:ext cx="4693023" cy="830997"/>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C Change in option Value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 Doesn’t change in transit</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 maybe changed in transit</a:t>
            </a:r>
          </a:p>
        </p:txBody>
      </p:sp>
      <p:sp>
        <p:nvSpPr>
          <p:cNvPr id="62" name="TextBox 61"/>
          <p:cNvSpPr txBox="1"/>
          <p:nvPr/>
        </p:nvSpPr>
        <p:spPr>
          <a:xfrm>
            <a:off x="5930039" y="3583765"/>
            <a:ext cx="4693023" cy="1077218"/>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Type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00000 Pad1</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00001 </a:t>
            </a:r>
            <a:r>
              <a:rPr lang="en-IN" sz="1600" dirty="0" err="1">
                <a:latin typeface="Times New Roman" panose="02020603050405020304" pitchFamily="18" charset="0"/>
                <a:cs typeface="Times New Roman" panose="02020603050405020304" pitchFamily="18" charset="0"/>
              </a:rPr>
              <a:t>PadN</a:t>
            </a: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00010 Jumbo Payload</a:t>
            </a:r>
          </a:p>
        </p:txBody>
      </p:sp>
      <p:sp>
        <p:nvSpPr>
          <p:cNvPr id="63" name="TextBox 62"/>
          <p:cNvSpPr txBox="1"/>
          <p:nvPr/>
        </p:nvSpPr>
        <p:spPr>
          <a:xfrm>
            <a:off x="159304" y="4742578"/>
            <a:ext cx="11173098" cy="830997"/>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Type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Pad1 – used for alignment purpose. Options need to start at specific bit of 32 bit word, if it fall short by 1 bit Pad1 is used. Pad1 excludes the length of option and data field. Pad1 can be inserted anywhere in hop-by-hop</a:t>
            </a:r>
          </a:p>
        </p:txBody>
      </p:sp>
      <p:sp>
        <p:nvSpPr>
          <p:cNvPr id="8" name="Rectangle 7"/>
          <p:cNvSpPr/>
          <p:nvPr/>
        </p:nvSpPr>
        <p:spPr>
          <a:xfrm>
            <a:off x="1697710" y="6026483"/>
            <a:ext cx="1451889" cy="490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Code</a:t>
            </a:r>
          </a:p>
          <a:p>
            <a:pPr algn="ctr"/>
            <a:r>
              <a:rPr lang="en-IN" sz="1600" dirty="0">
                <a:solidFill>
                  <a:schemeClr val="tx1"/>
                </a:solidFill>
                <a:latin typeface="Times New Roman" panose="02020603050405020304" pitchFamily="18" charset="0"/>
                <a:cs typeface="Times New Roman" panose="02020603050405020304" pitchFamily="18" charset="0"/>
              </a:rPr>
              <a:t>00000</a:t>
            </a:r>
          </a:p>
        </p:txBody>
      </p:sp>
      <p:sp>
        <p:nvSpPr>
          <p:cNvPr id="13" name="Rectangle 12"/>
          <p:cNvSpPr/>
          <p:nvPr/>
        </p:nvSpPr>
        <p:spPr>
          <a:xfrm>
            <a:off x="3972142" y="5758831"/>
            <a:ext cx="1991588" cy="5145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latin typeface="Times New Roman" panose="02020603050405020304" pitchFamily="18" charset="0"/>
                <a:cs typeface="Times New Roman" panose="02020603050405020304" pitchFamily="18" charset="0"/>
              </a:rPr>
              <a:t>Options</a:t>
            </a:r>
          </a:p>
        </p:txBody>
      </p:sp>
      <p:sp>
        <p:nvSpPr>
          <p:cNvPr id="64" name="Rectangle 63"/>
          <p:cNvSpPr/>
          <p:nvPr/>
        </p:nvSpPr>
        <p:spPr>
          <a:xfrm>
            <a:off x="3972142" y="6286553"/>
            <a:ext cx="1991588" cy="51455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Rest of the payload</a:t>
            </a:r>
          </a:p>
        </p:txBody>
      </p:sp>
      <p:sp>
        <p:nvSpPr>
          <p:cNvPr id="14" name="Rectangle 13"/>
          <p:cNvSpPr/>
          <p:nvPr/>
        </p:nvSpPr>
        <p:spPr>
          <a:xfrm>
            <a:off x="5225143" y="6026483"/>
            <a:ext cx="738587" cy="245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pad1</a:t>
            </a:r>
          </a:p>
        </p:txBody>
      </p:sp>
      <p:sp>
        <p:nvSpPr>
          <p:cNvPr id="65" name="TextBox 64"/>
          <p:cNvSpPr txBox="1"/>
          <p:nvPr/>
        </p:nvSpPr>
        <p:spPr>
          <a:xfrm>
            <a:off x="2050286" y="6543828"/>
            <a:ext cx="100239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 Pad1</a:t>
            </a:r>
          </a:p>
        </p:txBody>
      </p:sp>
      <p:sp>
        <p:nvSpPr>
          <p:cNvPr id="66" name="TextBox 65"/>
          <p:cNvSpPr txBox="1"/>
          <p:nvPr/>
        </p:nvSpPr>
        <p:spPr>
          <a:xfrm>
            <a:off x="6044078" y="6462550"/>
            <a:ext cx="210091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b. Used for padding</a:t>
            </a:r>
          </a:p>
        </p:txBody>
      </p:sp>
      <p:sp>
        <p:nvSpPr>
          <p:cNvPr id="17" name="Content Placeholder 11">
            <a:extLst>
              <a:ext uri="{FF2B5EF4-FFF2-40B4-BE49-F238E27FC236}">
                <a16:creationId xmlns:a16="http://schemas.microsoft.com/office/drawing/2014/main" id="{0A5A52F5-64E9-4753-97F6-232D399A915E}"/>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Options in Hop-by-Hop header</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9" name="Picture 18" descr="pngfind.com-kingpin-png-4152286 (1).png">
            <a:extLst>
              <a:ext uri="{FF2B5EF4-FFF2-40B4-BE49-F238E27FC236}">
                <a16:creationId xmlns:a16="http://schemas.microsoft.com/office/drawing/2014/main" id="{8D84EFD7-4153-6545-352A-C26B268CA418}"/>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0695F34D-83E6-8716-3A7D-7F3BA675C146}"/>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5840C3A9-A7B3-71AE-E1AD-757F614EC14A}"/>
              </a:ext>
            </a:extLst>
          </p:cNvPr>
          <p:cNvSpPr>
            <a:spLocks noGrp="1"/>
          </p:cNvSpPr>
          <p:nvPr>
            <p:ph type="sldNum" sz="quarter" idx="12"/>
          </p:nvPr>
        </p:nvSpPr>
        <p:spPr/>
        <p:txBody>
          <a:bodyPr/>
          <a:lstStyle/>
          <a:p>
            <a:fld id="{254D8BCB-5102-47FA-82A5-BD6750F85690}" type="slidenum">
              <a:rPr lang="en-IN" smtClean="0"/>
              <a:t>66</a:t>
            </a:fld>
            <a:endParaRPr lang="en-IN"/>
          </a:p>
        </p:txBody>
      </p:sp>
    </p:spTree>
    <p:extLst>
      <p:ext uri="{BB962C8B-B14F-4D97-AF65-F5344CB8AC3E}">
        <p14:creationId xmlns:p14="http://schemas.microsoft.com/office/powerpoint/2010/main" val="375513332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p:nvPr/>
        </p:nvGrpSpPr>
        <p:grpSpPr>
          <a:xfrm>
            <a:off x="2505815" y="900062"/>
            <a:ext cx="9267161" cy="872434"/>
            <a:chOff x="1565081" y="868085"/>
            <a:chExt cx="9267161" cy="872434"/>
          </a:xfrm>
        </p:grpSpPr>
        <p:grpSp>
          <p:nvGrpSpPr>
            <p:cNvPr id="5" name="Group 18"/>
            <p:cNvGrpSpPr/>
            <p:nvPr/>
          </p:nvGrpSpPr>
          <p:grpSpPr>
            <a:xfrm>
              <a:off x="1565081" y="868085"/>
              <a:ext cx="9267161" cy="872434"/>
              <a:chOff x="611115" y="1890412"/>
              <a:chExt cx="10024801" cy="993759"/>
            </a:xfrm>
          </p:grpSpPr>
          <p:sp>
            <p:nvSpPr>
              <p:cNvPr id="28" name="TextBox 27"/>
              <p:cNvSpPr txBox="1"/>
              <p:nvPr/>
            </p:nvSpPr>
            <p:spPr>
              <a:xfrm>
                <a:off x="7728966" y="1890412"/>
                <a:ext cx="2906950" cy="420693"/>
              </a:xfrm>
              <a:prstGeom prst="rect">
                <a:avLst/>
              </a:prstGeom>
              <a:noFill/>
            </p:spPr>
            <p:txBody>
              <a:bodyPr wrap="square" rtlCol="0">
                <a:spAutoFit/>
              </a:bodyPr>
              <a:lstStyle/>
              <a:p>
                <a:pPr algn="ctr"/>
                <a:endParaRPr lang="en-IN" dirty="0">
                  <a:latin typeface="Times New Roman" panose="02020603050405020304" pitchFamily="18" charset="0"/>
                  <a:cs typeface="Times New Roman" panose="02020603050405020304" pitchFamily="18" charset="0"/>
                </a:endParaRPr>
              </a:p>
            </p:txBody>
          </p:sp>
          <p:grpSp>
            <p:nvGrpSpPr>
              <p:cNvPr id="7" name="Group 8"/>
              <p:cNvGrpSpPr/>
              <p:nvPr/>
            </p:nvGrpSpPr>
            <p:grpSpPr>
              <a:xfrm>
                <a:off x="611115" y="2268924"/>
                <a:ext cx="4460879" cy="615247"/>
                <a:chOff x="2405609" y="2268924"/>
                <a:chExt cx="3599178" cy="615247"/>
              </a:xfrm>
            </p:grpSpPr>
            <p:sp>
              <p:nvSpPr>
                <p:cNvPr id="6" name="Rectangle 5"/>
                <p:cNvSpPr/>
                <p:nvPr/>
              </p:nvSpPr>
              <p:spPr>
                <a:xfrm>
                  <a:off x="2405609" y="2268924"/>
                  <a:ext cx="1216040" cy="61524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00000001</a:t>
                  </a:r>
                </a:p>
              </p:txBody>
            </p:sp>
            <p:sp>
              <p:nvSpPr>
                <p:cNvPr id="26" name="Rectangle 25"/>
                <p:cNvSpPr/>
                <p:nvPr/>
              </p:nvSpPr>
              <p:spPr>
                <a:xfrm>
                  <a:off x="4601613" y="2278673"/>
                  <a:ext cx="1403174" cy="60549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All 0’s</a:t>
                  </a:r>
                </a:p>
              </p:txBody>
            </p:sp>
          </p:grpSp>
        </p:grpSp>
        <p:sp>
          <p:nvSpPr>
            <p:cNvPr id="60" name="Rectangle 59"/>
            <p:cNvSpPr/>
            <p:nvPr/>
          </p:nvSpPr>
          <p:spPr>
            <a:xfrm>
              <a:off x="2958353" y="1204437"/>
              <a:ext cx="1122789" cy="53608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C (1 bit)</a:t>
              </a:r>
            </a:p>
          </p:txBody>
        </p:sp>
      </p:grpSp>
      <p:sp>
        <p:nvSpPr>
          <p:cNvPr id="63" name="TextBox 62"/>
          <p:cNvSpPr txBox="1"/>
          <p:nvPr/>
        </p:nvSpPr>
        <p:spPr>
          <a:xfrm>
            <a:off x="199362" y="2070025"/>
            <a:ext cx="11434620" cy="1569660"/>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Type</a:t>
            </a:r>
          </a:p>
          <a:p>
            <a:pPr marL="285750" indent="-285750" algn="just">
              <a:lnSpc>
                <a:spcPct val="150000"/>
              </a:lnSpc>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PadN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PadN</a:t>
            </a:r>
            <a:r>
              <a:rPr lang="en-IN" sz="1600" dirty="0">
                <a:latin typeface="Times New Roman" panose="02020603050405020304" pitchFamily="18" charset="0"/>
                <a:cs typeface="Times New Roman" panose="02020603050405020304" pitchFamily="18" charset="0"/>
              </a:rPr>
              <a:t> is used when 2 or more bytes are needed for alignment. </a:t>
            </a:r>
            <a:r>
              <a:rPr lang="en-IN" sz="1600" dirty="0" err="1">
                <a:latin typeface="Times New Roman" panose="02020603050405020304" pitchFamily="18" charset="0"/>
                <a:cs typeface="Times New Roman" panose="02020603050405020304" pitchFamily="18" charset="0"/>
              </a:rPr>
              <a:t>PadN</a:t>
            </a:r>
            <a:r>
              <a:rPr lang="en-IN" sz="1600" dirty="0">
                <a:latin typeface="Times New Roman" panose="02020603050405020304" pitchFamily="18" charset="0"/>
                <a:cs typeface="Times New Roman" panose="02020603050405020304" pitchFamily="18" charset="0"/>
              </a:rPr>
              <a:t> is made of 1 byte of option code, 1 byte of the option length, and a variable number of zero padding bytes. The value of the option code is 1 (action is 00, the change bit is 0, and type is 00001). The option length contains the number of padding bytes</a:t>
            </a:r>
          </a:p>
        </p:txBody>
      </p:sp>
      <p:sp>
        <p:nvSpPr>
          <p:cNvPr id="65" name="TextBox 64"/>
          <p:cNvSpPr txBox="1"/>
          <p:nvPr/>
        </p:nvSpPr>
        <p:spPr>
          <a:xfrm>
            <a:off x="2751416" y="1916508"/>
            <a:ext cx="84812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 byte</a:t>
            </a:r>
          </a:p>
        </p:txBody>
      </p:sp>
      <p:sp>
        <p:nvSpPr>
          <p:cNvPr id="36" name="TextBox 35"/>
          <p:cNvSpPr txBox="1"/>
          <p:nvPr/>
        </p:nvSpPr>
        <p:spPr>
          <a:xfrm>
            <a:off x="2751416" y="864646"/>
            <a:ext cx="848128"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code</a:t>
            </a:r>
          </a:p>
        </p:txBody>
      </p:sp>
      <p:sp>
        <p:nvSpPr>
          <p:cNvPr id="37" name="TextBox 36"/>
          <p:cNvSpPr txBox="1"/>
          <p:nvPr/>
        </p:nvSpPr>
        <p:spPr>
          <a:xfrm>
            <a:off x="4119808" y="1941523"/>
            <a:ext cx="84812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1 byte</a:t>
            </a:r>
          </a:p>
        </p:txBody>
      </p:sp>
      <p:sp>
        <p:nvSpPr>
          <p:cNvPr id="38" name="TextBox 37"/>
          <p:cNvSpPr txBox="1"/>
          <p:nvPr/>
        </p:nvSpPr>
        <p:spPr>
          <a:xfrm>
            <a:off x="3972142" y="884689"/>
            <a:ext cx="848128"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length</a:t>
            </a:r>
          </a:p>
        </p:txBody>
      </p:sp>
      <p:sp>
        <p:nvSpPr>
          <p:cNvPr id="39" name="TextBox 38"/>
          <p:cNvSpPr txBox="1"/>
          <p:nvPr/>
        </p:nvSpPr>
        <p:spPr>
          <a:xfrm>
            <a:off x="5361847" y="910818"/>
            <a:ext cx="848128"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Data</a:t>
            </a:r>
          </a:p>
        </p:txBody>
      </p:sp>
      <p:sp>
        <p:nvSpPr>
          <p:cNvPr id="40" name="TextBox 39"/>
          <p:cNvSpPr txBox="1"/>
          <p:nvPr/>
        </p:nvSpPr>
        <p:spPr>
          <a:xfrm>
            <a:off x="5505975" y="1990912"/>
            <a:ext cx="84812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variable</a:t>
            </a:r>
          </a:p>
        </p:txBody>
      </p:sp>
      <p:grpSp>
        <p:nvGrpSpPr>
          <p:cNvPr id="9" name="Group 15"/>
          <p:cNvGrpSpPr/>
          <p:nvPr/>
        </p:nvGrpSpPr>
        <p:grpSpPr>
          <a:xfrm>
            <a:off x="2910048" y="3805875"/>
            <a:ext cx="4903598" cy="1056505"/>
            <a:chOff x="2910048" y="4001583"/>
            <a:chExt cx="4903598" cy="1056505"/>
          </a:xfrm>
        </p:grpSpPr>
        <p:sp>
          <p:nvSpPr>
            <p:cNvPr id="8" name="Rectangle 7"/>
            <p:cNvSpPr/>
            <p:nvPr/>
          </p:nvSpPr>
          <p:spPr>
            <a:xfrm>
              <a:off x="6357653" y="4011222"/>
              <a:ext cx="1451889" cy="490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Code</a:t>
              </a:r>
            </a:p>
            <a:p>
              <a:pPr algn="ctr"/>
              <a:r>
                <a:rPr lang="en-IN" sz="1600" dirty="0">
                  <a:solidFill>
                    <a:schemeClr val="tx1"/>
                  </a:solidFill>
                  <a:latin typeface="Times New Roman" panose="02020603050405020304" pitchFamily="18" charset="0"/>
                  <a:cs typeface="Times New Roman" panose="02020603050405020304" pitchFamily="18" charset="0"/>
                </a:rPr>
                <a:t>00000100</a:t>
              </a:r>
            </a:p>
          </p:txBody>
        </p:sp>
        <p:sp>
          <p:nvSpPr>
            <p:cNvPr id="43" name="Rectangle 42"/>
            <p:cNvSpPr/>
            <p:nvPr/>
          </p:nvSpPr>
          <p:spPr>
            <a:xfrm>
              <a:off x="2910048" y="4498600"/>
              <a:ext cx="4903598" cy="5594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Length of Jumbo payload ( 4 bytes)</a:t>
              </a:r>
            </a:p>
          </p:txBody>
        </p:sp>
        <p:sp>
          <p:nvSpPr>
            <p:cNvPr id="44" name="Rectangle 43"/>
            <p:cNvSpPr/>
            <p:nvPr/>
          </p:nvSpPr>
          <p:spPr>
            <a:xfrm>
              <a:off x="4905764" y="4001583"/>
              <a:ext cx="1451889" cy="490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Code</a:t>
              </a:r>
            </a:p>
            <a:p>
              <a:pPr algn="ctr"/>
              <a:r>
                <a:rPr lang="en-IN" sz="1600" dirty="0">
                  <a:solidFill>
                    <a:schemeClr val="tx1"/>
                  </a:solidFill>
                  <a:latin typeface="Times New Roman" panose="02020603050405020304" pitchFamily="18" charset="0"/>
                  <a:cs typeface="Times New Roman" panose="02020603050405020304" pitchFamily="18" charset="0"/>
                </a:rPr>
                <a:t>11000010</a:t>
              </a:r>
            </a:p>
          </p:txBody>
        </p:sp>
      </p:grpSp>
      <p:sp>
        <p:nvSpPr>
          <p:cNvPr id="46" name="TextBox 45"/>
          <p:cNvSpPr txBox="1"/>
          <p:nvPr/>
        </p:nvSpPr>
        <p:spPr>
          <a:xfrm>
            <a:off x="239166" y="4776936"/>
            <a:ext cx="11434619" cy="1402307"/>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Type</a:t>
            </a:r>
          </a:p>
          <a:p>
            <a:pPr marL="285750" indent="-285750"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Jumbo payload. </a:t>
            </a:r>
            <a:r>
              <a:rPr lang="en-IN" sz="1600" dirty="0">
                <a:latin typeface="Times New Roman" panose="02020603050405020304" pitchFamily="18" charset="0"/>
                <a:cs typeface="Times New Roman" panose="02020603050405020304" pitchFamily="18" charset="0"/>
              </a:rPr>
              <a:t>Payload in the IP datagram can be a maximum of 65,535 bytes in length, if for any reason payload length is larger than prefer jumbo payload option to deﬁne this longer length. The jumbo payload option must always start at a multiple of 4 bytes plus 2 from the beginning of the extension headers. The jumbo payload option starts at the (4n + 2) byte, where n is a small integer.</a:t>
            </a:r>
          </a:p>
        </p:txBody>
      </p:sp>
      <p:sp>
        <p:nvSpPr>
          <p:cNvPr id="47" name="TextBox 46"/>
          <p:cNvSpPr txBox="1"/>
          <p:nvPr/>
        </p:nvSpPr>
        <p:spPr>
          <a:xfrm>
            <a:off x="8328437" y="3874565"/>
            <a:ext cx="210091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Jumbo Payload</a:t>
            </a:r>
          </a:p>
        </p:txBody>
      </p:sp>
      <p:sp>
        <p:nvSpPr>
          <p:cNvPr id="48" name="TextBox 47"/>
          <p:cNvSpPr txBox="1"/>
          <p:nvPr/>
        </p:nvSpPr>
        <p:spPr>
          <a:xfrm>
            <a:off x="7752345" y="1384260"/>
            <a:ext cx="2100912"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Pad N</a:t>
            </a:r>
          </a:p>
        </p:txBody>
      </p:sp>
      <p:sp>
        <p:nvSpPr>
          <p:cNvPr id="12" name="Content Placeholder 11">
            <a:extLst>
              <a:ext uri="{FF2B5EF4-FFF2-40B4-BE49-F238E27FC236}">
                <a16:creationId xmlns:a16="http://schemas.microsoft.com/office/drawing/2014/main" id="{FF123411-A964-2858-0EE9-218D4FC8A007}"/>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Options in Hop-by-Hop header</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3" name="Picture 12" descr="pngfind.com-kingpin-png-4152286 (1).png">
            <a:extLst>
              <a:ext uri="{FF2B5EF4-FFF2-40B4-BE49-F238E27FC236}">
                <a16:creationId xmlns:a16="http://schemas.microsoft.com/office/drawing/2014/main" id="{1C8D0157-8BBA-3BCF-CAAB-D0BF2483D148}"/>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66634136-44A1-F5AA-E0FB-25A42F23D622}"/>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70ACDE32-9781-B8F2-63EC-38AB6D3F6E90}"/>
              </a:ext>
            </a:extLst>
          </p:cNvPr>
          <p:cNvSpPr>
            <a:spLocks noGrp="1"/>
          </p:cNvSpPr>
          <p:nvPr>
            <p:ph type="sldNum" sz="quarter" idx="12"/>
          </p:nvPr>
        </p:nvSpPr>
        <p:spPr/>
        <p:txBody>
          <a:bodyPr/>
          <a:lstStyle/>
          <a:p>
            <a:fld id="{254D8BCB-5102-47FA-82A5-BD6750F85690}" type="slidenum">
              <a:rPr lang="en-IN" smtClean="0"/>
              <a:t>67</a:t>
            </a:fld>
            <a:endParaRPr lang="en-IN"/>
          </a:p>
        </p:txBody>
      </p:sp>
    </p:spTree>
    <p:extLst>
      <p:ext uri="{BB962C8B-B14F-4D97-AF65-F5344CB8AC3E}">
        <p14:creationId xmlns:p14="http://schemas.microsoft.com/office/powerpoint/2010/main" val="39509521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239166" y="1149728"/>
            <a:ext cx="11648033" cy="1386918"/>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Destination: </a:t>
            </a:r>
            <a:r>
              <a:rPr lang="en-IN" sz="1600" dirty="0">
                <a:latin typeface="Times New Roman" panose="02020603050405020304" pitchFamily="18" charset="0"/>
                <a:cs typeface="Times New Roman" panose="02020603050405020304" pitchFamily="18" charset="0"/>
              </a:rPr>
              <a:t>Destination is used when the source needs to send information only to the destination  and prevents the information get accessed by the router along the path. The format of the destination field is same as hop-by-hop option.</a:t>
            </a:r>
          </a:p>
          <a:p>
            <a:pPr algn="just">
              <a:lnSpc>
                <a:spcPct val="150000"/>
              </a:lnSpc>
            </a:pPr>
            <a:endParaRPr lang="en-IN" sz="10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Source Routing: </a:t>
            </a:r>
            <a:r>
              <a:rPr lang="en-IN" sz="1600" dirty="0">
                <a:latin typeface="Times New Roman" panose="02020603050405020304" pitchFamily="18" charset="0"/>
                <a:cs typeface="Times New Roman" panose="02020603050405020304" pitchFamily="18" charset="0"/>
              </a:rPr>
              <a:t>Combines the concept of strict and loose routing and minimum of 7 fields length.</a:t>
            </a:r>
          </a:p>
        </p:txBody>
      </p:sp>
      <p:sp>
        <p:nvSpPr>
          <p:cNvPr id="46" name="TextBox 45"/>
          <p:cNvSpPr txBox="1"/>
          <p:nvPr/>
        </p:nvSpPr>
        <p:spPr>
          <a:xfrm>
            <a:off x="6371771" y="3070632"/>
            <a:ext cx="5811264" cy="230832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Next Header and Header length are same as in Hop-by-Hop</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Type field defines strict or loose routing.</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Address left represents the host need to reach the destination.</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strict/loose mask ﬁeld determines the rigidity of routing. </a:t>
            </a:r>
          </a:p>
          <a:p>
            <a:pPr marL="742950" lvl="1"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set to strict, routing must follow the source specification</a:t>
            </a:r>
          </a:p>
          <a:p>
            <a:pPr marL="742950" lvl="1"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If set to loose, it may visit other routers</a:t>
            </a:r>
          </a:p>
        </p:txBody>
      </p:sp>
      <p:grpSp>
        <p:nvGrpSpPr>
          <p:cNvPr id="3" name="Group 2"/>
          <p:cNvGrpSpPr/>
          <p:nvPr/>
        </p:nvGrpSpPr>
        <p:grpSpPr>
          <a:xfrm>
            <a:off x="241697" y="3011817"/>
            <a:ext cx="5844039" cy="2918656"/>
            <a:chOff x="1856253" y="3408610"/>
            <a:chExt cx="5844039" cy="2918656"/>
          </a:xfrm>
        </p:grpSpPr>
        <p:grpSp>
          <p:nvGrpSpPr>
            <p:cNvPr id="5" name="Group 15"/>
            <p:cNvGrpSpPr/>
            <p:nvPr/>
          </p:nvGrpSpPr>
          <p:grpSpPr>
            <a:xfrm>
              <a:off x="1859403" y="3410857"/>
              <a:ext cx="5840888" cy="1363358"/>
              <a:chOff x="1996107" y="4034892"/>
              <a:chExt cx="5840888" cy="1363358"/>
            </a:xfrm>
          </p:grpSpPr>
          <p:sp>
            <p:nvSpPr>
              <p:cNvPr id="43" name="Rectangle 42"/>
              <p:cNvSpPr/>
              <p:nvPr/>
            </p:nvSpPr>
            <p:spPr>
              <a:xfrm>
                <a:off x="1996107" y="4947558"/>
                <a:ext cx="5840888" cy="4506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First Address</a:t>
                </a:r>
              </a:p>
            </p:txBody>
          </p:sp>
          <p:sp>
            <p:nvSpPr>
              <p:cNvPr id="44" name="Rectangle 43"/>
              <p:cNvSpPr/>
              <p:nvPr/>
            </p:nvSpPr>
            <p:spPr>
              <a:xfrm>
                <a:off x="4905764" y="4034892"/>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Code</a:t>
                </a:r>
              </a:p>
            </p:txBody>
          </p:sp>
        </p:grpSp>
        <p:sp>
          <p:nvSpPr>
            <p:cNvPr id="25" name="Rectangle 24"/>
            <p:cNvSpPr/>
            <p:nvPr/>
          </p:nvSpPr>
          <p:spPr>
            <a:xfrm>
              <a:off x="6220950" y="3417442"/>
              <a:ext cx="1479342"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Address left</a:t>
              </a:r>
            </a:p>
          </p:txBody>
        </p:sp>
        <p:sp>
          <p:nvSpPr>
            <p:cNvPr id="33" name="Rectangle 32"/>
            <p:cNvSpPr/>
            <p:nvPr/>
          </p:nvSpPr>
          <p:spPr>
            <a:xfrm>
              <a:off x="1857828" y="3416539"/>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Next Header</a:t>
              </a:r>
            </a:p>
          </p:txBody>
        </p:sp>
        <p:sp>
          <p:nvSpPr>
            <p:cNvPr id="34" name="Rectangle 33"/>
            <p:cNvSpPr/>
            <p:nvPr/>
          </p:nvSpPr>
          <p:spPr>
            <a:xfrm>
              <a:off x="3322656" y="3408610"/>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Header Length</a:t>
              </a:r>
            </a:p>
          </p:txBody>
        </p:sp>
        <p:sp>
          <p:nvSpPr>
            <p:cNvPr id="35" name="Rectangle 34"/>
            <p:cNvSpPr/>
            <p:nvPr/>
          </p:nvSpPr>
          <p:spPr>
            <a:xfrm>
              <a:off x="1859403" y="5876574"/>
              <a:ext cx="5840888" cy="4506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Last address</a:t>
              </a:r>
            </a:p>
          </p:txBody>
        </p:sp>
        <p:sp>
          <p:nvSpPr>
            <p:cNvPr id="41" name="Rectangle 40"/>
            <p:cNvSpPr/>
            <p:nvPr/>
          </p:nvSpPr>
          <p:spPr>
            <a:xfrm>
              <a:off x="1856253" y="3873372"/>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Reserved</a:t>
              </a:r>
            </a:p>
          </p:txBody>
        </p:sp>
        <p:sp>
          <p:nvSpPr>
            <p:cNvPr id="42" name="Rectangle 41"/>
            <p:cNvSpPr/>
            <p:nvPr/>
          </p:nvSpPr>
          <p:spPr>
            <a:xfrm>
              <a:off x="3326383" y="3878648"/>
              <a:ext cx="4368228"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Strict/loose mask</a:t>
              </a:r>
            </a:p>
          </p:txBody>
        </p:sp>
        <p:sp>
          <p:nvSpPr>
            <p:cNvPr id="45" name="Rectangle 44"/>
            <p:cNvSpPr/>
            <p:nvPr/>
          </p:nvSpPr>
          <p:spPr>
            <a:xfrm>
              <a:off x="1859403" y="4791690"/>
              <a:ext cx="5840888" cy="45069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Second Address</a:t>
              </a:r>
            </a:p>
          </p:txBody>
        </p:sp>
        <p:sp>
          <p:nvSpPr>
            <p:cNvPr id="49" name="Rectangle 48"/>
            <p:cNvSpPr/>
            <p:nvPr/>
          </p:nvSpPr>
          <p:spPr>
            <a:xfrm>
              <a:off x="1868123" y="5233554"/>
              <a:ext cx="5826488" cy="62850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a:t>
              </a:r>
            </a:p>
            <a:p>
              <a:pPr algn="ctr"/>
              <a:r>
                <a:rPr lang="en-IN" sz="1600" dirty="0">
                  <a:latin typeface="Times New Roman" panose="02020603050405020304" pitchFamily="18" charset="0"/>
                  <a:cs typeface="Times New Roman" panose="02020603050405020304" pitchFamily="18" charset="0"/>
                </a:rPr>
                <a:t>:</a:t>
              </a:r>
            </a:p>
          </p:txBody>
        </p:sp>
      </p:grpSp>
      <p:sp>
        <p:nvSpPr>
          <p:cNvPr id="50" name="TextBox 49"/>
          <p:cNvSpPr txBox="1"/>
          <p:nvPr/>
        </p:nvSpPr>
        <p:spPr>
          <a:xfrm>
            <a:off x="0" y="5893219"/>
            <a:ext cx="11648033" cy="786754"/>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Note : Destination address in source routing does not refer to the ﬁnal destination of the datagram instead, it changes from router to router. The addresses in the extension headers also change from router to router.</a:t>
            </a:r>
          </a:p>
        </p:txBody>
      </p:sp>
      <p:sp>
        <p:nvSpPr>
          <p:cNvPr id="6" name="Content Placeholder 11">
            <a:extLst>
              <a:ext uri="{FF2B5EF4-FFF2-40B4-BE49-F238E27FC236}">
                <a16:creationId xmlns:a16="http://schemas.microsoft.com/office/drawing/2014/main" id="{7306A35F-E15D-5F40-74B7-E07B92E0930C}"/>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Extension Headers</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descr="pngfind.com-kingpin-png-4152286 (1).png">
            <a:extLst>
              <a:ext uri="{FF2B5EF4-FFF2-40B4-BE49-F238E27FC236}">
                <a16:creationId xmlns:a16="http://schemas.microsoft.com/office/drawing/2014/main" id="{B565ABAB-D3D2-5279-1BA3-5CC1EF165ADA}"/>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6469FDB3-90AC-72CC-8D2C-E79252F13134}"/>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6A3C7076-06FD-F953-CE09-3756D1B3208E}"/>
              </a:ext>
            </a:extLst>
          </p:cNvPr>
          <p:cNvSpPr>
            <a:spLocks noGrp="1"/>
          </p:cNvSpPr>
          <p:nvPr>
            <p:ph type="sldNum" sz="quarter" idx="12"/>
          </p:nvPr>
        </p:nvSpPr>
        <p:spPr/>
        <p:txBody>
          <a:bodyPr/>
          <a:lstStyle/>
          <a:p>
            <a:fld id="{254D8BCB-5102-47FA-82A5-BD6750F85690}" type="slidenum">
              <a:rPr lang="en-IN" smtClean="0"/>
              <a:t>68</a:t>
            </a:fld>
            <a:endParaRPr lang="en-IN"/>
          </a:p>
        </p:txBody>
      </p:sp>
    </p:spTree>
    <p:extLst>
      <p:ext uri="{BB962C8B-B14F-4D97-AF65-F5344CB8AC3E}">
        <p14:creationId xmlns:p14="http://schemas.microsoft.com/office/powerpoint/2010/main" val="21511634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549387" y="1152292"/>
            <a:ext cx="11173098" cy="417422"/>
          </a:xfrm>
          <a:prstGeom prst="rect">
            <a:avLst/>
          </a:prstGeom>
          <a:noFill/>
        </p:spPr>
        <p:txBody>
          <a:bodyPr wrap="square" rtlCol="0">
            <a:spAutoFit/>
          </a:bodyPr>
          <a:lstStyle/>
          <a:p>
            <a:pPr algn="just">
              <a:lnSpc>
                <a:spcPct val="150000"/>
              </a:lnSpc>
            </a:pPr>
            <a:r>
              <a:rPr lang="en-IN" sz="1600" dirty="0">
                <a:latin typeface="Times New Roman" panose="02020603050405020304" pitchFamily="18" charset="0"/>
                <a:cs typeface="Times New Roman" panose="02020603050405020304" pitchFamily="18" charset="0"/>
              </a:rPr>
              <a:t>If source </a:t>
            </a:r>
            <a:r>
              <a:rPr lang="en-IN" sz="1600" b="1" dirty="0">
                <a:latin typeface="Times New Roman" panose="02020603050405020304" pitchFamily="18" charset="0"/>
                <a:cs typeface="Times New Roman" panose="02020603050405020304" pitchFamily="18" charset="0"/>
              </a:rPr>
              <a:t>A</a:t>
            </a:r>
            <a:r>
              <a:rPr lang="en-IN" sz="1600" dirty="0">
                <a:latin typeface="Times New Roman" panose="02020603050405020304" pitchFamily="18" charset="0"/>
                <a:cs typeface="Times New Roman" panose="02020603050405020304" pitchFamily="18" charset="0"/>
              </a:rPr>
              <a:t> wants to send a packet to destination B then, the routing info</a:t>
            </a:r>
          </a:p>
        </p:txBody>
      </p:sp>
      <p:pic>
        <p:nvPicPr>
          <p:cNvPr id="3" name="Picture 2"/>
          <p:cNvPicPr>
            <a:picLocks noChangeAspect="1"/>
          </p:cNvPicPr>
          <p:nvPr/>
        </p:nvPicPr>
        <p:blipFill>
          <a:blip r:embed="rId2"/>
          <a:stretch>
            <a:fillRect/>
          </a:stretch>
        </p:blipFill>
        <p:spPr>
          <a:xfrm>
            <a:off x="1405251" y="4195269"/>
            <a:ext cx="8963499" cy="2359709"/>
          </a:xfrm>
          <a:prstGeom prst="rect">
            <a:avLst/>
          </a:prstGeom>
        </p:spPr>
      </p:pic>
      <p:graphicFrame>
        <p:nvGraphicFramePr>
          <p:cNvPr id="7" name="Table 6"/>
          <p:cNvGraphicFramePr>
            <a:graphicFrameLocks noGrp="1"/>
          </p:cNvGraphicFramePr>
          <p:nvPr/>
        </p:nvGraphicFramePr>
        <p:xfrm>
          <a:off x="2156579" y="2000709"/>
          <a:ext cx="1776792" cy="2194560"/>
        </p:xfrm>
        <a:graphic>
          <a:graphicData uri="http://schemas.openxmlformats.org/drawingml/2006/table">
            <a:tbl>
              <a:tblPr firstRow="1" bandRow="1">
                <a:tableStyleId>{5940675A-B579-460E-94D1-54222C63F5DA}</a:tableStyleId>
              </a:tblPr>
              <a:tblGrid>
                <a:gridCol w="1776792">
                  <a:extLst>
                    <a:ext uri="{9D8B030D-6E8A-4147-A177-3AD203B41FA5}">
                      <a16:colId xmlns:a16="http://schemas.microsoft.com/office/drawing/2014/main" val="20000"/>
                    </a:ext>
                  </a:extLst>
                </a:gridCol>
              </a:tblGrid>
              <a:tr h="358261">
                <a:tc>
                  <a:txBody>
                    <a:bodyPr/>
                    <a:lstStyle/>
                    <a:p>
                      <a:pPr algn="ctr"/>
                      <a:r>
                        <a:rPr lang="en-IN" dirty="0"/>
                        <a:t>Source</a:t>
                      </a:r>
                      <a:r>
                        <a:rPr lang="en-IN" baseline="0" dirty="0"/>
                        <a:t> : A</a:t>
                      </a:r>
                      <a:endParaRPr lang="en-IN" dirty="0"/>
                    </a:p>
                  </a:txBody>
                  <a:tcPr/>
                </a:tc>
                <a:extLst>
                  <a:ext uri="{0D108BD9-81ED-4DB2-BD59-A6C34878D82A}">
                    <a16:rowId xmlns:a16="http://schemas.microsoft.com/office/drawing/2014/main" val="10000"/>
                  </a:ext>
                </a:extLst>
              </a:tr>
              <a:tr h="358261">
                <a:tc>
                  <a:txBody>
                    <a:bodyPr/>
                    <a:lstStyle/>
                    <a:p>
                      <a:pPr algn="ctr"/>
                      <a:r>
                        <a:rPr lang="en-IN" dirty="0"/>
                        <a:t>Destination : R1</a:t>
                      </a:r>
                    </a:p>
                  </a:txBody>
                  <a:tcPr/>
                </a:tc>
                <a:extLst>
                  <a:ext uri="{0D108BD9-81ED-4DB2-BD59-A6C34878D82A}">
                    <a16:rowId xmlns:a16="http://schemas.microsoft.com/office/drawing/2014/main" val="10001"/>
                  </a:ext>
                </a:extLst>
              </a:tr>
              <a:tr h="358261">
                <a:tc>
                  <a:txBody>
                    <a:bodyPr/>
                    <a:lstStyle/>
                    <a:p>
                      <a:pPr algn="ctr"/>
                      <a:r>
                        <a:rPr lang="en-IN" dirty="0"/>
                        <a:t>Left : 3</a:t>
                      </a:r>
                    </a:p>
                  </a:txBody>
                  <a:tcPr/>
                </a:tc>
                <a:extLst>
                  <a:ext uri="{0D108BD9-81ED-4DB2-BD59-A6C34878D82A}">
                    <a16:rowId xmlns:a16="http://schemas.microsoft.com/office/drawing/2014/main" val="10002"/>
                  </a:ext>
                </a:extLst>
              </a:tr>
              <a:tr h="358261">
                <a:tc>
                  <a:txBody>
                    <a:bodyPr/>
                    <a:lstStyle/>
                    <a:p>
                      <a:pPr algn="ctr"/>
                      <a:r>
                        <a:rPr lang="en-IN" dirty="0"/>
                        <a:t>R2</a:t>
                      </a:r>
                    </a:p>
                  </a:txBody>
                  <a:tcPr/>
                </a:tc>
                <a:extLst>
                  <a:ext uri="{0D108BD9-81ED-4DB2-BD59-A6C34878D82A}">
                    <a16:rowId xmlns:a16="http://schemas.microsoft.com/office/drawing/2014/main" val="10003"/>
                  </a:ext>
                </a:extLst>
              </a:tr>
              <a:tr h="358261">
                <a:tc>
                  <a:txBody>
                    <a:bodyPr/>
                    <a:lstStyle/>
                    <a:p>
                      <a:pPr algn="ctr"/>
                      <a:r>
                        <a:rPr lang="en-IN" dirty="0"/>
                        <a:t>R3</a:t>
                      </a:r>
                    </a:p>
                  </a:txBody>
                  <a:tcPr/>
                </a:tc>
                <a:extLst>
                  <a:ext uri="{0D108BD9-81ED-4DB2-BD59-A6C34878D82A}">
                    <a16:rowId xmlns:a16="http://schemas.microsoft.com/office/drawing/2014/main" val="10004"/>
                  </a:ext>
                </a:extLst>
              </a:tr>
              <a:tr h="358261">
                <a:tc>
                  <a:txBody>
                    <a:bodyPr/>
                    <a:lstStyle/>
                    <a:p>
                      <a:pPr algn="ctr"/>
                      <a:r>
                        <a:rPr lang="en-IN" dirty="0"/>
                        <a:t>B</a:t>
                      </a:r>
                    </a:p>
                  </a:txBody>
                  <a:tcPr/>
                </a:tc>
                <a:extLst>
                  <a:ext uri="{0D108BD9-81ED-4DB2-BD59-A6C34878D82A}">
                    <a16:rowId xmlns:a16="http://schemas.microsoft.com/office/drawing/2014/main" val="10005"/>
                  </a:ext>
                </a:extLst>
              </a:tr>
            </a:tbl>
          </a:graphicData>
        </a:graphic>
      </p:graphicFrame>
      <p:graphicFrame>
        <p:nvGraphicFramePr>
          <p:cNvPr id="27" name="Table 26"/>
          <p:cNvGraphicFramePr>
            <a:graphicFrameLocks noGrp="1"/>
          </p:cNvGraphicFramePr>
          <p:nvPr/>
        </p:nvGraphicFramePr>
        <p:xfrm>
          <a:off x="4110208" y="2000709"/>
          <a:ext cx="1776792" cy="2194560"/>
        </p:xfrm>
        <a:graphic>
          <a:graphicData uri="http://schemas.openxmlformats.org/drawingml/2006/table">
            <a:tbl>
              <a:tblPr firstRow="1" bandRow="1">
                <a:tableStyleId>{5940675A-B579-460E-94D1-54222C63F5DA}</a:tableStyleId>
              </a:tblPr>
              <a:tblGrid>
                <a:gridCol w="1776792">
                  <a:extLst>
                    <a:ext uri="{9D8B030D-6E8A-4147-A177-3AD203B41FA5}">
                      <a16:colId xmlns:a16="http://schemas.microsoft.com/office/drawing/2014/main" val="20000"/>
                    </a:ext>
                  </a:extLst>
                </a:gridCol>
              </a:tblGrid>
              <a:tr h="358261">
                <a:tc>
                  <a:txBody>
                    <a:bodyPr/>
                    <a:lstStyle/>
                    <a:p>
                      <a:pPr algn="ctr"/>
                      <a:r>
                        <a:rPr lang="en-IN" dirty="0"/>
                        <a:t>Source</a:t>
                      </a:r>
                      <a:r>
                        <a:rPr lang="en-IN" baseline="0" dirty="0"/>
                        <a:t> : A</a:t>
                      </a:r>
                      <a:endParaRPr lang="en-IN" dirty="0"/>
                    </a:p>
                  </a:txBody>
                  <a:tcPr/>
                </a:tc>
                <a:extLst>
                  <a:ext uri="{0D108BD9-81ED-4DB2-BD59-A6C34878D82A}">
                    <a16:rowId xmlns:a16="http://schemas.microsoft.com/office/drawing/2014/main" val="10000"/>
                  </a:ext>
                </a:extLst>
              </a:tr>
              <a:tr h="358261">
                <a:tc>
                  <a:txBody>
                    <a:bodyPr/>
                    <a:lstStyle/>
                    <a:p>
                      <a:pPr algn="ctr"/>
                      <a:r>
                        <a:rPr lang="en-IN" dirty="0"/>
                        <a:t>Destination : R2</a:t>
                      </a:r>
                    </a:p>
                  </a:txBody>
                  <a:tcPr/>
                </a:tc>
                <a:extLst>
                  <a:ext uri="{0D108BD9-81ED-4DB2-BD59-A6C34878D82A}">
                    <a16:rowId xmlns:a16="http://schemas.microsoft.com/office/drawing/2014/main" val="10001"/>
                  </a:ext>
                </a:extLst>
              </a:tr>
              <a:tr h="358261">
                <a:tc>
                  <a:txBody>
                    <a:bodyPr/>
                    <a:lstStyle/>
                    <a:p>
                      <a:pPr algn="ctr"/>
                      <a:r>
                        <a:rPr lang="en-IN" dirty="0"/>
                        <a:t>Left : 2</a:t>
                      </a:r>
                    </a:p>
                  </a:txBody>
                  <a:tcPr/>
                </a:tc>
                <a:extLst>
                  <a:ext uri="{0D108BD9-81ED-4DB2-BD59-A6C34878D82A}">
                    <a16:rowId xmlns:a16="http://schemas.microsoft.com/office/drawing/2014/main" val="10002"/>
                  </a:ext>
                </a:extLst>
              </a:tr>
              <a:tr h="358261">
                <a:tc>
                  <a:txBody>
                    <a:bodyPr/>
                    <a:lstStyle/>
                    <a:p>
                      <a:pPr algn="ctr"/>
                      <a:r>
                        <a:rPr lang="en-IN" dirty="0">
                          <a:solidFill>
                            <a:srgbClr val="C00000"/>
                          </a:solidFill>
                        </a:rPr>
                        <a:t>R1</a:t>
                      </a:r>
                    </a:p>
                  </a:txBody>
                  <a:tcPr>
                    <a:solidFill>
                      <a:schemeClr val="accent2">
                        <a:lumMod val="75000"/>
                      </a:schemeClr>
                    </a:solidFill>
                  </a:tcPr>
                </a:tc>
                <a:extLst>
                  <a:ext uri="{0D108BD9-81ED-4DB2-BD59-A6C34878D82A}">
                    <a16:rowId xmlns:a16="http://schemas.microsoft.com/office/drawing/2014/main" val="10003"/>
                  </a:ext>
                </a:extLst>
              </a:tr>
              <a:tr h="358261">
                <a:tc>
                  <a:txBody>
                    <a:bodyPr/>
                    <a:lstStyle/>
                    <a:p>
                      <a:pPr algn="ctr"/>
                      <a:r>
                        <a:rPr lang="en-IN" dirty="0"/>
                        <a:t>R3</a:t>
                      </a:r>
                    </a:p>
                  </a:txBody>
                  <a:tcPr/>
                </a:tc>
                <a:extLst>
                  <a:ext uri="{0D108BD9-81ED-4DB2-BD59-A6C34878D82A}">
                    <a16:rowId xmlns:a16="http://schemas.microsoft.com/office/drawing/2014/main" val="10004"/>
                  </a:ext>
                </a:extLst>
              </a:tr>
              <a:tr h="358261">
                <a:tc>
                  <a:txBody>
                    <a:bodyPr/>
                    <a:lstStyle/>
                    <a:p>
                      <a:pPr algn="ctr"/>
                      <a:r>
                        <a:rPr lang="en-IN" dirty="0"/>
                        <a:t>B</a:t>
                      </a:r>
                    </a:p>
                  </a:txBody>
                  <a:tcPr/>
                </a:tc>
                <a:extLst>
                  <a:ext uri="{0D108BD9-81ED-4DB2-BD59-A6C34878D82A}">
                    <a16:rowId xmlns:a16="http://schemas.microsoft.com/office/drawing/2014/main" val="10005"/>
                  </a:ext>
                </a:extLst>
              </a:tr>
            </a:tbl>
          </a:graphicData>
        </a:graphic>
      </p:graphicFrame>
      <p:graphicFrame>
        <p:nvGraphicFramePr>
          <p:cNvPr id="29" name="Table 28"/>
          <p:cNvGraphicFramePr>
            <a:graphicFrameLocks noGrp="1"/>
          </p:cNvGraphicFramePr>
          <p:nvPr/>
        </p:nvGraphicFramePr>
        <p:xfrm>
          <a:off x="6033350" y="2000709"/>
          <a:ext cx="1776792" cy="2194560"/>
        </p:xfrm>
        <a:graphic>
          <a:graphicData uri="http://schemas.openxmlformats.org/drawingml/2006/table">
            <a:tbl>
              <a:tblPr firstRow="1" bandRow="1">
                <a:tableStyleId>{5940675A-B579-460E-94D1-54222C63F5DA}</a:tableStyleId>
              </a:tblPr>
              <a:tblGrid>
                <a:gridCol w="1776792">
                  <a:extLst>
                    <a:ext uri="{9D8B030D-6E8A-4147-A177-3AD203B41FA5}">
                      <a16:colId xmlns:a16="http://schemas.microsoft.com/office/drawing/2014/main" val="20000"/>
                    </a:ext>
                  </a:extLst>
                </a:gridCol>
              </a:tblGrid>
              <a:tr h="358261">
                <a:tc>
                  <a:txBody>
                    <a:bodyPr/>
                    <a:lstStyle/>
                    <a:p>
                      <a:pPr algn="ctr"/>
                      <a:r>
                        <a:rPr lang="en-IN" dirty="0"/>
                        <a:t>Source</a:t>
                      </a:r>
                      <a:r>
                        <a:rPr lang="en-IN" baseline="0" dirty="0"/>
                        <a:t> : A</a:t>
                      </a:r>
                      <a:endParaRPr lang="en-IN" dirty="0"/>
                    </a:p>
                  </a:txBody>
                  <a:tcPr/>
                </a:tc>
                <a:extLst>
                  <a:ext uri="{0D108BD9-81ED-4DB2-BD59-A6C34878D82A}">
                    <a16:rowId xmlns:a16="http://schemas.microsoft.com/office/drawing/2014/main" val="10000"/>
                  </a:ext>
                </a:extLst>
              </a:tr>
              <a:tr h="358261">
                <a:tc>
                  <a:txBody>
                    <a:bodyPr/>
                    <a:lstStyle/>
                    <a:p>
                      <a:pPr algn="ctr"/>
                      <a:r>
                        <a:rPr lang="en-IN" dirty="0"/>
                        <a:t>Destination : R3</a:t>
                      </a:r>
                    </a:p>
                  </a:txBody>
                  <a:tcPr/>
                </a:tc>
                <a:extLst>
                  <a:ext uri="{0D108BD9-81ED-4DB2-BD59-A6C34878D82A}">
                    <a16:rowId xmlns:a16="http://schemas.microsoft.com/office/drawing/2014/main" val="10001"/>
                  </a:ext>
                </a:extLst>
              </a:tr>
              <a:tr h="358261">
                <a:tc>
                  <a:txBody>
                    <a:bodyPr/>
                    <a:lstStyle/>
                    <a:p>
                      <a:pPr algn="ctr"/>
                      <a:r>
                        <a:rPr lang="en-IN" dirty="0"/>
                        <a:t>Left : 1</a:t>
                      </a:r>
                    </a:p>
                  </a:txBody>
                  <a:tcPr/>
                </a:tc>
                <a:extLst>
                  <a:ext uri="{0D108BD9-81ED-4DB2-BD59-A6C34878D82A}">
                    <a16:rowId xmlns:a16="http://schemas.microsoft.com/office/drawing/2014/main" val="10002"/>
                  </a:ext>
                </a:extLst>
              </a:tr>
              <a:tr h="358261">
                <a:tc>
                  <a:txBody>
                    <a:bodyPr/>
                    <a:lstStyle/>
                    <a:p>
                      <a:pPr algn="ctr"/>
                      <a:r>
                        <a:rPr lang="en-IN" dirty="0">
                          <a:solidFill>
                            <a:srgbClr val="C00000"/>
                          </a:solidFill>
                        </a:rPr>
                        <a:t>R1</a:t>
                      </a:r>
                    </a:p>
                  </a:txBody>
                  <a:tcPr>
                    <a:solidFill>
                      <a:schemeClr val="accent2">
                        <a:lumMod val="75000"/>
                      </a:schemeClr>
                    </a:solidFill>
                  </a:tcPr>
                </a:tc>
                <a:extLst>
                  <a:ext uri="{0D108BD9-81ED-4DB2-BD59-A6C34878D82A}">
                    <a16:rowId xmlns:a16="http://schemas.microsoft.com/office/drawing/2014/main" val="10003"/>
                  </a:ext>
                </a:extLst>
              </a:tr>
              <a:tr h="358261">
                <a:tc>
                  <a:txBody>
                    <a:bodyPr/>
                    <a:lstStyle/>
                    <a:p>
                      <a:pPr algn="ctr"/>
                      <a:r>
                        <a:rPr lang="en-IN" dirty="0">
                          <a:solidFill>
                            <a:srgbClr val="C00000"/>
                          </a:solidFill>
                        </a:rPr>
                        <a:t>R2</a:t>
                      </a:r>
                    </a:p>
                  </a:txBody>
                  <a:tcPr>
                    <a:solidFill>
                      <a:schemeClr val="accent2">
                        <a:lumMod val="75000"/>
                      </a:schemeClr>
                    </a:solidFill>
                  </a:tcPr>
                </a:tc>
                <a:extLst>
                  <a:ext uri="{0D108BD9-81ED-4DB2-BD59-A6C34878D82A}">
                    <a16:rowId xmlns:a16="http://schemas.microsoft.com/office/drawing/2014/main" val="10004"/>
                  </a:ext>
                </a:extLst>
              </a:tr>
              <a:tr h="358261">
                <a:tc>
                  <a:txBody>
                    <a:bodyPr/>
                    <a:lstStyle/>
                    <a:p>
                      <a:pPr algn="ctr"/>
                      <a:r>
                        <a:rPr lang="en-IN" dirty="0"/>
                        <a:t>B</a:t>
                      </a:r>
                    </a:p>
                  </a:txBody>
                  <a:tcPr/>
                </a:tc>
                <a:extLst>
                  <a:ext uri="{0D108BD9-81ED-4DB2-BD59-A6C34878D82A}">
                    <a16:rowId xmlns:a16="http://schemas.microsoft.com/office/drawing/2014/main" val="10005"/>
                  </a:ext>
                </a:extLst>
              </a:tr>
            </a:tbl>
          </a:graphicData>
        </a:graphic>
      </p:graphicFrame>
      <p:graphicFrame>
        <p:nvGraphicFramePr>
          <p:cNvPr id="30" name="Table 29"/>
          <p:cNvGraphicFramePr>
            <a:graphicFrameLocks noGrp="1"/>
          </p:cNvGraphicFramePr>
          <p:nvPr/>
        </p:nvGraphicFramePr>
        <p:xfrm>
          <a:off x="8058092" y="2000709"/>
          <a:ext cx="1776792" cy="2194560"/>
        </p:xfrm>
        <a:graphic>
          <a:graphicData uri="http://schemas.openxmlformats.org/drawingml/2006/table">
            <a:tbl>
              <a:tblPr firstRow="1" bandRow="1">
                <a:tableStyleId>{5940675A-B579-460E-94D1-54222C63F5DA}</a:tableStyleId>
              </a:tblPr>
              <a:tblGrid>
                <a:gridCol w="1776792">
                  <a:extLst>
                    <a:ext uri="{9D8B030D-6E8A-4147-A177-3AD203B41FA5}">
                      <a16:colId xmlns:a16="http://schemas.microsoft.com/office/drawing/2014/main" val="20000"/>
                    </a:ext>
                  </a:extLst>
                </a:gridCol>
              </a:tblGrid>
              <a:tr h="358261">
                <a:tc>
                  <a:txBody>
                    <a:bodyPr/>
                    <a:lstStyle/>
                    <a:p>
                      <a:pPr algn="ctr"/>
                      <a:r>
                        <a:rPr lang="en-IN" dirty="0"/>
                        <a:t>Source</a:t>
                      </a:r>
                      <a:r>
                        <a:rPr lang="en-IN" baseline="0" dirty="0"/>
                        <a:t> : A</a:t>
                      </a:r>
                      <a:endParaRPr lang="en-IN" dirty="0"/>
                    </a:p>
                  </a:txBody>
                  <a:tcPr/>
                </a:tc>
                <a:extLst>
                  <a:ext uri="{0D108BD9-81ED-4DB2-BD59-A6C34878D82A}">
                    <a16:rowId xmlns:a16="http://schemas.microsoft.com/office/drawing/2014/main" val="10000"/>
                  </a:ext>
                </a:extLst>
              </a:tr>
              <a:tr h="358261">
                <a:tc>
                  <a:txBody>
                    <a:bodyPr/>
                    <a:lstStyle/>
                    <a:p>
                      <a:pPr algn="ctr"/>
                      <a:r>
                        <a:rPr lang="en-IN" dirty="0"/>
                        <a:t>Destination : R3</a:t>
                      </a:r>
                    </a:p>
                  </a:txBody>
                  <a:tcPr/>
                </a:tc>
                <a:extLst>
                  <a:ext uri="{0D108BD9-81ED-4DB2-BD59-A6C34878D82A}">
                    <a16:rowId xmlns:a16="http://schemas.microsoft.com/office/drawing/2014/main" val="10001"/>
                  </a:ext>
                </a:extLst>
              </a:tr>
              <a:tr h="358261">
                <a:tc>
                  <a:txBody>
                    <a:bodyPr/>
                    <a:lstStyle/>
                    <a:p>
                      <a:pPr algn="ctr"/>
                      <a:r>
                        <a:rPr lang="en-IN" dirty="0"/>
                        <a:t>Left : 0</a:t>
                      </a:r>
                    </a:p>
                  </a:txBody>
                  <a:tcPr/>
                </a:tc>
                <a:extLst>
                  <a:ext uri="{0D108BD9-81ED-4DB2-BD59-A6C34878D82A}">
                    <a16:rowId xmlns:a16="http://schemas.microsoft.com/office/drawing/2014/main" val="10002"/>
                  </a:ext>
                </a:extLst>
              </a:tr>
              <a:tr h="358261">
                <a:tc>
                  <a:txBody>
                    <a:bodyPr/>
                    <a:lstStyle/>
                    <a:p>
                      <a:pPr algn="ctr"/>
                      <a:r>
                        <a:rPr lang="en-IN" dirty="0">
                          <a:solidFill>
                            <a:srgbClr val="C00000"/>
                          </a:solidFill>
                        </a:rPr>
                        <a:t>R1</a:t>
                      </a:r>
                    </a:p>
                  </a:txBody>
                  <a:tcPr>
                    <a:solidFill>
                      <a:schemeClr val="accent2">
                        <a:lumMod val="75000"/>
                      </a:schemeClr>
                    </a:solidFill>
                  </a:tcPr>
                </a:tc>
                <a:extLst>
                  <a:ext uri="{0D108BD9-81ED-4DB2-BD59-A6C34878D82A}">
                    <a16:rowId xmlns:a16="http://schemas.microsoft.com/office/drawing/2014/main" val="10003"/>
                  </a:ext>
                </a:extLst>
              </a:tr>
              <a:tr h="358261">
                <a:tc>
                  <a:txBody>
                    <a:bodyPr/>
                    <a:lstStyle/>
                    <a:p>
                      <a:pPr algn="ctr"/>
                      <a:r>
                        <a:rPr lang="en-IN" dirty="0">
                          <a:solidFill>
                            <a:srgbClr val="C00000"/>
                          </a:solidFill>
                        </a:rPr>
                        <a:t>R2</a:t>
                      </a:r>
                    </a:p>
                  </a:txBody>
                  <a:tcPr>
                    <a:solidFill>
                      <a:schemeClr val="accent2">
                        <a:lumMod val="75000"/>
                      </a:schemeClr>
                    </a:solidFill>
                  </a:tcPr>
                </a:tc>
                <a:extLst>
                  <a:ext uri="{0D108BD9-81ED-4DB2-BD59-A6C34878D82A}">
                    <a16:rowId xmlns:a16="http://schemas.microsoft.com/office/drawing/2014/main" val="10004"/>
                  </a:ext>
                </a:extLst>
              </a:tr>
              <a:tr h="358261">
                <a:tc>
                  <a:txBody>
                    <a:bodyPr/>
                    <a:lstStyle/>
                    <a:p>
                      <a:pPr algn="ctr"/>
                      <a:r>
                        <a:rPr lang="en-IN" dirty="0">
                          <a:solidFill>
                            <a:srgbClr val="C00000"/>
                          </a:solidFill>
                        </a:rPr>
                        <a:t>R3</a:t>
                      </a:r>
                    </a:p>
                  </a:txBody>
                  <a:tcPr>
                    <a:solidFill>
                      <a:schemeClr val="accent2">
                        <a:lumMod val="75000"/>
                      </a:schemeClr>
                    </a:solidFill>
                  </a:tcPr>
                </a:tc>
                <a:extLst>
                  <a:ext uri="{0D108BD9-81ED-4DB2-BD59-A6C34878D82A}">
                    <a16:rowId xmlns:a16="http://schemas.microsoft.com/office/drawing/2014/main" val="10005"/>
                  </a:ext>
                </a:extLst>
              </a:tr>
            </a:tbl>
          </a:graphicData>
        </a:graphic>
      </p:graphicFrame>
      <p:sp>
        <p:nvSpPr>
          <p:cNvPr id="5" name="Content Placeholder 11">
            <a:extLst>
              <a:ext uri="{FF2B5EF4-FFF2-40B4-BE49-F238E27FC236}">
                <a16:creationId xmlns:a16="http://schemas.microsoft.com/office/drawing/2014/main" id="{B75BC122-2C79-23A0-853E-14247A2249C8}"/>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Source Routing Example</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F9A081F4-7A93-3852-BAF1-16672E523619}"/>
              </a:ext>
            </a:extLst>
          </p:cNvPr>
          <p:cNvPicPr>
            <a:picLocks noChangeAspect="1"/>
          </p:cNvPicPr>
          <p:nvPr/>
        </p:nvPicPr>
        <p:blipFill>
          <a:blip r:embed="rId3"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1ED53F98-6EA6-C30C-25F6-38D1FCB656BF}"/>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73662E8C-1BA4-48D3-57ED-4BABA0DDABD2}"/>
              </a:ext>
            </a:extLst>
          </p:cNvPr>
          <p:cNvSpPr>
            <a:spLocks noGrp="1"/>
          </p:cNvSpPr>
          <p:nvPr>
            <p:ph type="sldNum" sz="quarter" idx="12"/>
          </p:nvPr>
        </p:nvSpPr>
        <p:spPr/>
        <p:txBody>
          <a:bodyPr/>
          <a:lstStyle/>
          <a:p>
            <a:fld id="{254D8BCB-5102-47FA-82A5-BD6750F85690}" type="slidenum">
              <a:rPr lang="en-IN" smtClean="0"/>
              <a:t>69</a:t>
            </a:fld>
            <a:endParaRPr lang="en-IN"/>
          </a:p>
        </p:txBody>
      </p:sp>
    </p:spTree>
    <p:extLst>
      <p:ext uri="{BB962C8B-B14F-4D97-AF65-F5344CB8AC3E}">
        <p14:creationId xmlns:p14="http://schemas.microsoft.com/office/powerpoint/2010/main" val="41580086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0" y="1071646"/>
            <a:ext cx="10929363" cy="5393322"/>
          </a:xfrm>
        </p:spPr>
        <p:txBody>
          <a:bodyPr>
            <a:normAutofit/>
          </a:bodyPr>
          <a:lstStyle/>
          <a:p>
            <a:r>
              <a:rPr lang="en-US" sz="2400" dirty="0">
                <a:latin typeface="Times New Roman" panose="02020603050405020304" pitchFamily="18" charset="0"/>
                <a:cs typeface="Times New Roman" panose="02020603050405020304" pitchFamily="18" charset="0"/>
              </a:rPr>
              <a:t>IPv6 defines three address types:</a:t>
            </a:r>
          </a:p>
          <a:p>
            <a:r>
              <a:rPr lang="en-US" sz="2400" b="1" dirty="0">
                <a:latin typeface="Times New Roman" panose="02020603050405020304" pitchFamily="18" charset="0"/>
                <a:cs typeface="Times New Roman" panose="02020603050405020304" pitchFamily="18" charset="0"/>
              </a:rPr>
              <a:t>Unicast </a:t>
            </a:r>
            <a:r>
              <a:rPr lang="en-US" sz="2400" dirty="0">
                <a:latin typeface="Times New Roman" panose="02020603050405020304" pitchFamily="18" charset="0"/>
                <a:cs typeface="Times New Roman" panose="02020603050405020304" pitchFamily="18" charset="0"/>
              </a:rPr>
              <a:t>Identifies an interface of an individual node.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Multicast </a:t>
            </a:r>
            <a:r>
              <a:rPr lang="en-US" sz="2400" dirty="0">
                <a:latin typeface="Times New Roman" panose="02020603050405020304" pitchFamily="18" charset="0"/>
                <a:cs typeface="Times New Roman" panose="02020603050405020304" pitchFamily="18" charset="0"/>
              </a:rPr>
              <a:t>Identifies a group of interfaces, usually on different nodes. Packets that are sent to the multicast address go to all members of the </a:t>
            </a:r>
            <a:r>
              <a:rPr lang="en-US" sz="2400" b="1" dirty="0">
                <a:latin typeface="Times New Roman" panose="02020603050405020304" pitchFamily="18" charset="0"/>
                <a:cs typeface="Times New Roman" panose="02020603050405020304" pitchFamily="18" charset="0"/>
              </a:rPr>
              <a:t>multicast group</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Anycast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Identifies a group of interfaces, usually on different nodes. Packets that are sent to the anycast address go to the </a:t>
            </a:r>
            <a:r>
              <a:rPr lang="en-US" sz="2400" b="1" dirty="0">
                <a:latin typeface="Times New Roman" panose="02020603050405020304" pitchFamily="18" charset="0"/>
                <a:cs typeface="Times New Roman" panose="02020603050405020304" pitchFamily="18" charset="0"/>
              </a:rPr>
              <a:t>anycast group</a:t>
            </a:r>
            <a:r>
              <a:rPr lang="en-US" sz="2400" dirty="0">
                <a:latin typeface="Times New Roman" panose="02020603050405020304" pitchFamily="18" charset="0"/>
                <a:cs typeface="Times New Roman" panose="02020603050405020304" pitchFamily="18" charset="0"/>
              </a:rPr>
              <a:t> member node that is physically closest to the sender.</a:t>
            </a:r>
          </a:p>
        </p:txBody>
      </p:sp>
      <p:pic>
        <p:nvPicPr>
          <p:cNvPr id="7" name="Picture 6" descr="pngfind.com-kingpin-png-4152286 (1).png">
            <a:extLst>
              <a:ext uri="{FF2B5EF4-FFF2-40B4-BE49-F238E27FC236}">
                <a16:creationId xmlns:a16="http://schemas.microsoft.com/office/drawing/2014/main" id="{37F4AB9C-D9A3-9FE3-7575-C710D758ABD4}"/>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2" name="Content Placeholder 11">
            <a:extLst>
              <a:ext uri="{FF2B5EF4-FFF2-40B4-BE49-F238E27FC236}">
                <a16:creationId xmlns:a16="http://schemas.microsoft.com/office/drawing/2014/main" id="{29116735-2921-5B03-F8DB-FBA78E3DC766}"/>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chemeClr val="accent2">
                    <a:lumMod val="75000"/>
                  </a:schemeClr>
                </a:solidFill>
                <a:latin typeface="Cambria" panose="02040503050406030204" pitchFamily="18" charset="0"/>
                <a:ea typeface="Cambria" panose="02040503050406030204" pitchFamily="18" charset="0"/>
              </a:rPr>
              <a:t>IPv6 Addressing Modes</a:t>
            </a:r>
          </a:p>
        </p:txBody>
      </p:sp>
      <p:sp>
        <p:nvSpPr>
          <p:cNvPr id="5" name="Footer Placeholder 4">
            <a:extLst>
              <a:ext uri="{FF2B5EF4-FFF2-40B4-BE49-F238E27FC236}">
                <a16:creationId xmlns:a16="http://schemas.microsoft.com/office/drawing/2014/main" id="{53E65EE0-7A2B-D045-E6E5-E36D2141F5AB}"/>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469D5DBA-347B-A6AD-975F-C5CE45E19604}"/>
              </a:ext>
            </a:extLst>
          </p:cNvPr>
          <p:cNvSpPr>
            <a:spLocks noGrp="1"/>
          </p:cNvSpPr>
          <p:nvPr>
            <p:ph type="sldNum" sz="quarter" idx="12"/>
          </p:nvPr>
        </p:nvSpPr>
        <p:spPr/>
        <p:txBody>
          <a:bodyPr/>
          <a:lstStyle/>
          <a:p>
            <a:fld id="{254D8BCB-5102-47FA-82A5-BD6750F85690}" type="slidenum">
              <a:rPr lang="en-IN" smtClean="0"/>
              <a:t>7</a:t>
            </a:fld>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775311" y="839553"/>
            <a:ext cx="11562055" cy="5957400"/>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Fragmentation </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Refers to the process of breaking the segment into smaller fragment</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IPV4 either the source (host) or the router  performs the fragmentation process based on the MTU (Maximum Transmission Unit)</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IPV6 only the source performs the fragmentation by using Path MTU discovery technique in-order to find the smallest MTU on the path. If the source doesn’t use MTU discovery, it fragment the packet into  size of 1280 bytes or smaller</a:t>
            </a:r>
          </a:p>
          <a:p>
            <a:pPr algn="just">
              <a:lnSpc>
                <a:spcPct val="150000"/>
              </a:lnSpc>
            </a:pPr>
            <a:r>
              <a:rPr lang="en-IN" sz="1600" b="1" dirty="0">
                <a:latin typeface="Times New Roman" panose="02020603050405020304" pitchFamily="18" charset="0"/>
                <a:cs typeface="Times New Roman" panose="02020603050405020304" pitchFamily="18" charset="0"/>
              </a:rPr>
              <a:t>Authentication:</a:t>
            </a: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Validates the sender and ensure integrity of data. Validation of sender to insure the message comes for genuine source not from intruder. The integrity is verify the original transmitted message reaches the receiver end.</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Security parameter index defines the algorithm used for authentication and the data field contain the actual data generated by the algorithm.</a:t>
            </a:r>
          </a:p>
        </p:txBody>
      </p:sp>
      <p:grpSp>
        <p:nvGrpSpPr>
          <p:cNvPr id="3" name="Group 9"/>
          <p:cNvGrpSpPr/>
          <p:nvPr/>
        </p:nvGrpSpPr>
        <p:grpSpPr>
          <a:xfrm>
            <a:off x="2985983" y="2156162"/>
            <a:ext cx="5842463" cy="927161"/>
            <a:chOff x="243272" y="3011817"/>
            <a:chExt cx="5842463" cy="927161"/>
          </a:xfrm>
        </p:grpSpPr>
        <p:grpSp>
          <p:nvGrpSpPr>
            <p:cNvPr id="5" name="Group 8"/>
            <p:cNvGrpSpPr/>
            <p:nvPr/>
          </p:nvGrpSpPr>
          <p:grpSpPr>
            <a:xfrm>
              <a:off x="243272" y="3011817"/>
              <a:ext cx="5842463" cy="927161"/>
              <a:chOff x="243272" y="3011817"/>
              <a:chExt cx="5842463" cy="927161"/>
            </a:xfrm>
          </p:grpSpPr>
          <p:grpSp>
            <p:nvGrpSpPr>
              <p:cNvPr id="8" name="Group 2"/>
              <p:cNvGrpSpPr/>
              <p:nvPr/>
            </p:nvGrpSpPr>
            <p:grpSpPr>
              <a:xfrm>
                <a:off x="243272" y="3011817"/>
                <a:ext cx="5842463" cy="927161"/>
                <a:chOff x="1857828" y="3408610"/>
                <a:chExt cx="5842463" cy="927161"/>
              </a:xfrm>
            </p:grpSpPr>
            <p:sp>
              <p:nvSpPr>
                <p:cNvPr id="44" name="Rectangle 43"/>
                <p:cNvSpPr/>
                <p:nvPr/>
              </p:nvSpPr>
              <p:spPr>
                <a:xfrm>
                  <a:off x="4781367" y="3409374"/>
                  <a:ext cx="229055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Fragment offset</a:t>
                  </a:r>
                </a:p>
              </p:txBody>
            </p:sp>
            <p:sp>
              <p:nvSpPr>
                <p:cNvPr id="25" name="Rectangle 24"/>
                <p:cNvSpPr/>
                <p:nvPr/>
              </p:nvSpPr>
              <p:spPr>
                <a:xfrm>
                  <a:off x="7071926" y="3417442"/>
                  <a:ext cx="628365"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33" name="Rectangle 32"/>
                <p:cNvSpPr/>
                <p:nvPr/>
              </p:nvSpPr>
              <p:spPr>
                <a:xfrm>
                  <a:off x="1857828" y="3416539"/>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Next Header</a:t>
                  </a:r>
                </a:p>
              </p:txBody>
            </p:sp>
            <p:sp>
              <p:nvSpPr>
                <p:cNvPr id="34" name="Rectangle 33"/>
                <p:cNvSpPr/>
                <p:nvPr/>
              </p:nvSpPr>
              <p:spPr>
                <a:xfrm>
                  <a:off x="3322656" y="3408610"/>
                  <a:ext cx="145188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Header Length</a:t>
                  </a:r>
                </a:p>
              </p:txBody>
            </p:sp>
            <p:sp>
              <p:nvSpPr>
                <p:cNvPr id="42" name="Rectangle 41"/>
                <p:cNvSpPr/>
                <p:nvPr/>
              </p:nvSpPr>
              <p:spPr>
                <a:xfrm>
                  <a:off x="1868123" y="3878648"/>
                  <a:ext cx="5826488"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Fragment Identification</a:t>
                  </a:r>
                </a:p>
              </p:txBody>
            </p:sp>
          </p:grpSp>
          <p:sp>
            <p:nvSpPr>
              <p:cNvPr id="7" name="TextBox 6"/>
              <p:cNvSpPr txBox="1"/>
              <p:nvPr/>
            </p:nvSpPr>
            <p:spPr>
              <a:xfrm>
                <a:off x="5503037" y="3055712"/>
                <a:ext cx="217714" cy="369332"/>
              </a:xfrm>
              <a:prstGeom prst="rect">
                <a:avLst/>
              </a:prstGeom>
              <a:noFill/>
            </p:spPr>
            <p:txBody>
              <a:bodyPr wrap="square" rtlCol="0">
                <a:spAutoFit/>
              </a:bodyPr>
              <a:lstStyle/>
              <a:p>
                <a:r>
                  <a:rPr lang="en-IN" dirty="0"/>
                  <a:t>0</a:t>
                </a:r>
              </a:p>
            </p:txBody>
          </p:sp>
          <p:sp>
            <p:nvSpPr>
              <p:cNvPr id="22" name="TextBox 21"/>
              <p:cNvSpPr txBox="1"/>
              <p:nvPr/>
            </p:nvSpPr>
            <p:spPr>
              <a:xfrm>
                <a:off x="5771111" y="3063641"/>
                <a:ext cx="217714" cy="369332"/>
              </a:xfrm>
              <a:prstGeom prst="rect">
                <a:avLst/>
              </a:prstGeom>
              <a:noFill/>
            </p:spPr>
            <p:txBody>
              <a:bodyPr wrap="square" rtlCol="0">
                <a:spAutoFit/>
              </a:bodyPr>
              <a:lstStyle/>
              <a:p>
                <a:r>
                  <a:rPr lang="en-IN" dirty="0"/>
                  <a:t>M</a:t>
                </a:r>
              </a:p>
            </p:txBody>
          </p:sp>
        </p:grpSp>
        <p:cxnSp>
          <p:nvCxnSpPr>
            <p:cNvPr id="6" name="Straight Connector 5"/>
            <p:cNvCxnSpPr>
              <a:stCxn id="25" idx="0"/>
            </p:cNvCxnSpPr>
            <p:nvPr/>
          </p:nvCxnSpPr>
          <p:spPr>
            <a:xfrm>
              <a:off x="5771553" y="3020649"/>
              <a:ext cx="5133" cy="45622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993971" y="4285941"/>
            <a:ext cx="5826488" cy="3441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Security parameter index</a:t>
            </a:r>
          </a:p>
        </p:txBody>
      </p:sp>
      <p:sp>
        <p:nvSpPr>
          <p:cNvPr id="27" name="Rectangle 26"/>
          <p:cNvSpPr/>
          <p:nvPr/>
        </p:nvSpPr>
        <p:spPr>
          <a:xfrm>
            <a:off x="2993971" y="4630057"/>
            <a:ext cx="5826488" cy="546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Authentication Data</a:t>
            </a:r>
          </a:p>
        </p:txBody>
      </p:sp>
      <p:sp>
        <p:nvSpPr>
          <p:cNvPr id="28" name="TextBox 27"/>
          <p:cNvSpPr txBox="1"/>
          <p:nvPr/>
        </p:nvSpPr>
        <p:spPr>
          <a:xfrm>
            <a:off x="9136507" y="2451937"/>
            <a:ext cx="1479968" cy="338554"/>
          </a:xfrm>
          <a:prstGeom prst="rect">
            <a:avLst/>
          </a:prstGeom>
          <a:noFill/>
        </p:spPr>
        <p:txBody>
          <a:bodyPr wrap="square" rtlCol="0">
            <a:spAutoFit/>
          </a:bodyPr>
          <a:lstStyle/>
          <a:p>
            <a:r>
              <a:rPr lang="en-IN" sz="1600" dirty="0"/>
              <a:t>Fragmentation</a:t>
            </a:r>
          </a:p>
        </p:txBody>
      </p:sp>
      <p:sp>
        <p:nvSpPr>
          <p:cNvPr id="29" name="TextBox 28"/>
          <p:cNvSpPr txBox="1"/>
          <p:nvPr/>
        </p:nvSpPr>
        <p:spPr>
          <a:xfrm>
            <a:off x="9217061" y="4534433"/>
            <a:ext cx="1479968" cy="338554"/>
          </a:xfrm>
          <a:prstGeom prst="rect">
            <a:avLst/>
          </a:prstGeom>
          <a:noFill/>
        </p:spPr>
        <p:txBody>
          <a:bodyPr wrap="square" rtlCol="0">
            <a:spAutoFit/>
          </a:bodyPr>
          <a:lstStyle/>
          <a:p>
            <a:r>
              <a:rPr lang="en-IN" sz="1600" dirty="0"/>
              <a:t>Authentication</a:t>
            </a:r>
          </a:p>
        </p:txBody>
      </p:sp>
      <p:sp>
        <p:nvSpPr>
          <p:cNvPr id="9" name="Content Placeholder 11">
            <a:extLst>
              <a:ext uri="{FF2B5EF4-FFF2-40B4-BE49-F238E27FC236}">
                <a16:creationId xmlns:a16="http://schemas.microsoft.com/office/drawing/2014/main" id="{449E7372-31DF-8E99-42B0-C62A0BB443E9}"/>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Extension Header – Fragmentation &amp; Authentication</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 name="Picture 9" descr="pngfind.com-kingpin-png-4152286 (1).png">
            <a:extLst>
              <a:ext uri="{FF2B5EF4-FFF2-40B4-BE49-F238E27FC236}">
                <a16:creationId xmlns:a16="http://schemas.microsoft.com/office/drawing/2014/main" id="{1C0A6CDA-7D46-5D03-85FE-0499AA0F87F4}"/>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9B01F92F-F9E0-4A13-0AEE-CC37FEEFFD29}"/>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CE9C9D23-0B45-9E80-885B-2FC0C09F52B8}"/>
              </a:ext>
            </a:extLst>
          </p:cNvPr>
          <p:cNvSpPr>
            <a:spLocks noGrp="1"/>
          </p:cNvSpPr>
          <p:nvPr>
            <p:ph type="sldNum" sz="quarter" idx="12"/>
          </p:nvPr>
        </p:nvSpPr>
        <p:spPr/>
        <p:txBody>
          <a:bodyPr/>
          <a:lstStyle/>
          <a:p>
            <a:fld id="{254D8BCB-5102-47FA-82A5-BD6750F85690}" type="slidenum">
              <a:rPr lang="en-IN" smtClean="0"/>
              <a:t>70</a:t>
            </a:fld>
            <a:endParaRPr lang="en-IN"/>
          </a:p>
        </p:txBody>
      </p:sp>
    </p:spTree>
    <p:extLst>
      <p:ext uri="{BB962C8B-B14F-4D97-AF65-F5344CB8AC3E}">
        <p14:creationId xmlns:p14="http://schemas.microsoft.com/office/powerpoint/2010/main" val="22099103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671735" y="3067770"/>
            <a:ext cx="10934112" cy="37414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The sender passes a 128-bit security key, the entire IP datagram, and the 128-bit security key again to the algorithm.</a:t>
            </a:r>
          </a:p>
          <a:p>
            <a:pPr marL="285750" indent="-285750" algn="just">
              <a:lnSpc>
                <a:spcPct val="150000"/>
              </a:lnSpc>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Those ﬁelds in the datagram with values that change during transmission (for example, hop count) are set to zero. </a:t>
            </a:r>
          </a:p>
          <a:p>
            <a:pPr marL="285750" indent="-285750" algn="just">
              <a:lnSpc>
                <a:spcPct val="150000"/>
              </a:lnSpc>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The datagram passed to the algorithm includes the authentication header extension, with the authentication data ﬁeld set to zero. </a:t>
            </a:r>
          </a:p>
          <a:p>
            <a:pPr marL="285750" indent="-285750" algn="just">
              <a:lnSpc>
                <a:spcPct val="150000"/>
              </a:lnSpc>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The algorithm creates authentication data which is inserted into the extension header prior to datagram transmission.</a:t>
            </a:r>
          </a:p>
          <a:p>
            <a:pPr marL="285750" indent="-285750" algn="just">
              <a:lnSpc>
                <a:spcPct val="150000"/>
              </a:lnSpc>
              <a:buFont typeface="Wingdings" panose="05000000000000000000" pitchFamily="2" charset="2"/>
              <a:buChar char="ü"/>
            </a:pP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1600" dirty="0">
                <a:latin typeface="Times New Roman" panose="02020603050405020304" pitchFamily="18" charset="0"/>
                <a:cs typeface="Times New Roman" panose="02020603050405020304" pitchFamily="18" charset="0"/>
              </a:rPr>
              <a:t>The receiver on receiving the message passes the datagram and the secret to the algorithm and compare the result, if it matches the datagram is accepted else discarded.</a:t>
            </a:r>
          </a:p>
        </p:txBody>
      </p:sp>
      <p:grpSp>
        <p:nvGrpSpPr>
          <p:cNvPr id="3" name="Group 20"/>
          <p:cNvGrpSpPr/>
          <p:nvPr/>
        </p:nvGrpSpPr>
        <p:grpSpPr>
          <a:xfrm>
            <a:off x="1422401" y="878097"/>
            <a:ext cx="9243761" cy="2036419"/>
            <a:chOff x="1422401" y="1159457"/>
            <a:chExt cx="9243761" cy="2036419"/>
          </a:xfrm>
        </p:grpSpPr>
        <p:sp>
          <p:nvSpPr>
            <p:cNvPr id="28" name="TextBox 27"/>
            <p:cNvSpPr txBox="1"/>
            <p:nvPr/>
          </p:nvSpPr>
          <p:spPr>
            <a:xfrm>
              <a:off x="5907214" y="2857322"/>
              <a:ext cx="2292096"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Authentication Process</a:t>
              </a:r>
            </a:p>
          </p:txBody>
        </p:sp>
        <p:grpSp>
          <p:nvGrpSpPr>
            <p:cNvPr id="5" name="Group 19"/>
            <p:cNvGrpSpPr/>
            <p:nvPr/>
          </p:nvGrpSpPr>
          <p:grpSpPr>
            <a:xfrm>
              <a:off x="1422401" y="1159457"/>
              <a:ext cx="9243761" cy="1907355"/>
              <a:chOff x="1422401" y="1159457"/>
              <a:chExt cx="9243761" cy="1907355"/>
            </a:xfrm>
          </p:grpSpPr>
          <p:grpSp>
            <p:nvGrpSpPr>
              <p:cNvPr id="6" name="Group 2"/>
              <p:cNvGrpSpPr/>
              <p:nvPr/>
            </p:nvGrpSpPr>
            <p:grpSpPr>
              <a:xfrm>
                <a:off x="1422401" y="1159457"/>
                <a:ext cx="6415312" cy="1907355"/>
                <a:chOff x="1351461" y="3416539"/>
                <a:chExt cx="6415312" cy="1907355"/>
              </a:xfrm>
            </p:grpSpPr>
            <p:sp>
              <p:nvSpPr>
                <p:cNvPr id="44" name="Rectangle 43"/>
                <p:cNvSpPr/>
                <p:nvPr/>
              </p:nvSpPr>
              <p:spPr>
                <a:xfrm>
                  <a:off x="1351461" y="4066599"/>
                  <a:ext cx="2807222" cy="68636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IP datagram with changeable and authentication fields set to zero</a:t>
                  </a:r>
                </a:p>
              </p:txBody>
            </p:sp>
            <p:sp>
              <p:nvSpPr>
                <p:cNvPr id="25" name="Rectangle 24"/>
                <p:cNvSpPr/>
                <p:nvPr/>
              </p:nvSpPr>
              <p:spPr>
                <a:xfrm>
                  <a:off x="5504382" y="4008543"/>
                  <a:ext cx="2262391" cy="7997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Authentication Algorithm</a:t>
                  </a:r>
                </a:p>
              </p:txBody>
            </p:sp>
            <p:sp>
              <p:nvSpPr>
                <p:cNvPr id="33" name="Rectangle 32"/>
                <p:cNvSpPr/>
                <p:nvPr/>
              </p:nvSpPr>
              <p:spPr>
                <a:xfrm>
                  <a:off x="1351461" y="3416539"/>
                  <a:ext cx="2807221"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128-bit security key</a:t>
                  </a:r>
                </a:p>
              </p:txBody>
            </p:sp>
            <p:sp>
              <p:nvSpPr>
                <p:cNvPr id="34" name="Rectangle 33"/>
                <p:cNvSpPr/>
                <p:nvPr/>
              </p:nvSpPr>
              <p:spPr>
                <a:xfrm>
                  <a:off x="1351461" y="4866771"/>
                  <a:ext cx="2807221"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128-bit security key</a:t>
                  </a:r>
                </a:p>
              </p:txBody>
            </p:sp>
          </p:grpSp>
          <p:cxnSp>
            <p:nvCxnSpPr>
              <p:cNvPr id="11" name="Elbow Connector 10"/>
              <p:cNvCxnSpPr/>
              <p:nvPr/>
            </p:nvCxnSpPr>
            <p:spPr>
              <a:xfrm>
                <a:off x="4229622" y="1343998"/>
                <a:ext cx="1345700" cy="76333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Connector 14"/>
              <p:cNvCxnSpPr>
                <a:stCxn id="44" idx="3"/>
              </p:cNvCxnSpPr>
              <p:nvPr/>
            </p:nvCxnSpPr>
            <p:spPr>
              <a:xfrm flipV="1">
                <a:off x="4229623" y="2151355"/>
                <a:ext cx="690720" cy="1346"/>
              </a:xfrm>
              <a:prstGeom prst="line">
                <a:avLst/>
              </a:prstGeom>
            </p:spPr>
            <p:style>
              <a:lnRef idx="1">
                <a:schemeClr val="dk1"/>
              </a:lnRef>
              <a:fillRef idx="0">
                <a:schemeClr val="dk1"/>
              </a:fillRef>
              <a:effectRef idx="0">
                <a:schemeClr val="dk1"/>
              </a:effectRef>
              <a:fontRef idx="minor">
                <a:schemeClr val="tx1"/>
              </a:fontRef>
            </p:style>
          </p:cxnSp>
          <p:cxnSp>
            <p:nvCxnSpPr>
              <p:cNvPr id="17" name="Elbow Connector 16"/>
              <p:cNvCxnSpPr/>
              <p:nvPr/>
            </p:nvCxnSpPr>
            <p:spPr>
              <a:xfrm flipV="1">
                <a:off x="4229622" y="2137201"/>
                <a:ext cx="1345700" cy="68689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25" idx="3"/>
              </p:cNvCxnSpPr>
              <p:nvPr/>
            </p:nvCxnSpPr>
            <p:spPr>
              <a:xfrm flipV="1">
                <a:off x="7837713" y="2137201"/>
                <a:ext cx="566058" cy="1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8403771" y="1725666"/>
                <a:ext cx="2262391" cy="799788"/>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128 bit Authentication data</a:t>
                </a:r>
              </a:p>
            </p:txBody>
          </p:sp>
        </p:grpSp>
      </p:grpSp>
      <p:sp>
        <p:nvSpPr>
          <p:cNvPr id="7" name="Content Placeholder 11">
            <a:extLst>
              <a:ext uri="{FF2B5EF4-FFF2-40B4-BE49-F238E27FC236}">
                <a16:creationId xmlns:a16="http://schemas.microsoft.com/office/drawing/2014/main" id="{C87F5CA6-88A2-3DCA-7CFA-9797691F743B}"/>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Authentication of data</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descr="pngfind.com-kingpin-png-4152286 (1).png">
            <a:extLst>
              <a:ext uri="{FF2B5EF4-FFF2-40B4-BE49-F238E27FC236}">
                <a16:creationId xmlns:a16="http://schemas.microsoft.com/office/drawing/2014/main" id="{87558A2E-E2B6-EE92-4335-91810C08AE01}"/>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725B0A86-1067-B987-4624-99E23BB4C8EA}"/>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D73A351C-C579-484A-6028-DD846352C4C5}"/>
              </a:ext>
            </a:extLst>
          </p:cNvPr>
          <p:cNvSpPr>
            <a:spLocks noGrp="1"/>
          </p:cNvSpPr>
          <p:nvPr>
            <p:ph type="sldNum" sz="quarter" idx="12"/>
          </p:nvPr>
        </p:nvSpPr>
        <p:spPr/>
        <p:txBody>
          <a:bodyPr/>
          <a:lstStyle/>
          <a:p>
            <a:fld id="{254D8BCB-5102-47FA-82A5-BD6750F85690}" type="slidenum">
              <a:rPr lang="en-IN" smtClean="0"/>
              <a:t>71</a:t>
            </a:fld>
            <a:endParaRPr lang="en-IN"/>
          </a:p>
        </p:txBody>
      </p:sp>
    </p:spTree>
    <p:extLst>
      <p:ext uri="{BB962C8B-B14F-4D97-AF65-F5344CB8AC3E}">
        <p14:creationId xmlns:p14="http://schemas.microsoft.com/office/powerpoint/2010/main" val="7552683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339219" y="918058"/>
            <a:ext cx="11519852" cy="4602029"/>
          </a:xfrm>
          <a:prstGeom prst="rect">
            <a:avLst/>
          </a:prstGeom>
          <a:noFill/>
        </p:spPr>
        <p:txBody>
          <a:bodyPr wrap="square" rtlCol="0">
            <a:spAutoFit/>
          </a:bodyPr>
          <a:lstStyle/>
          <a:p>
            <a:pPr algn="just">
              <a:lnSpc>
                <a:spcPct val="150000"/>
              </a:lnSpc>
            </a:pPr>
            <a:r>
              <a:rPr lang="en-IN" sz="2200" b="1" dirty="0">
                <a:latin typeface="Times New Roman" panose="02020603050405020304" pitchFamily="18" charset="0"/>
                <a:cs typeface="Times New Roman" panose="02020603050405020304" pitchFamily="18" charset="0"/>
              </a:rPr>
              <a:t>Encrypted Security Payload (ESP)</a:t>
            </a:r>
          </a:p>
          <a:p>
            <a:pPr algn="just">
              <a:lnSpc>
                <a:spcPct val="150000"/>
              </a:lnSpc>
            </a:pPr>
            <a:endParaRPr lang="en-IN" sz="2200" b="1" dirty="0">
              <a:latin typeface="Times New Roman" panose="02020603050405020304" pitchFamily="18" charset="0"/>
              <a:cs typeface="Times New Roman" panose="02020603050405020304" pitchFamily="18" charset="0"/>
            </a:endParaRPr>
          </a:p>
          <a:p>
            <a:pPr algn="just">
              <a:lnSpc>
                <a:spcPct val="150000"/>
              </a:lnSpc>
            </a:pPr>
            <a:endParaRPr lang="en-IN" sz="2200" b="1" dirty="0">
              <a:latin typeface="Times New Roman" panose="02020603050405020304" pitchFamily="18" charset="0"/>
              <a:cs typeface="Times New Roman" panose="02020603050405020304" pitchFamily="18" charset="0"/>
            </a:endParaRPr>
          </a:p>
          <a:p>
            <a:pPr algn="just">
              <a:lnSpc>
                <a:spcPct val="150000"/>
              </a:lnSpc>
            </a:pPr>
            <a:endParaRPr lang="en-IN" sz="2200" b="1" dirty="0">
              <a:latin typeface="Times New Roman" panose="02020603050405020304" pitchFamily="18" charset="0"/>
              <a:cs typeface="Times New Roman" panose="02020603050405020304" pitchFamily="18" charset="0"/>
            </a:endParaRPr>
          </a:p>
          <a:p>
            <a:pPr algn="just">
              <a:lnSpc>
                <a:spcPct val="150000"/>
              </a:lnSpc>
            </a:pPr>
            <a:endParaRPr lang="en-IN" sz="22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provide confidentiality and prevent eavesdropping.</a:t>
            </a:r>
          </a:p>
          <a:p>
            <a:pPr marL="285750"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security parameter index defines the type of encryption algorithm used and data field carries the encrypted data and other information if any needed for the algorithm</a:t>
            </a:r>
          </a:p>
          <a:p>
            <a:pPr marL="285750"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Encryption can be done either by transport model or tunnel model</a:t>
            </a:r>
          </a:p>
        </p:txBody>
      </p:sp>
      <p:grpSp>
        <p:nvGrpSpPr>
          <p:cNvPr id="3" name="Group 4"/>
          <p:cNvGrpSpPr/>
          <p:nvPr/>
        </p:nvGrpSpPr>
        <p:grpSpPr>
          <a:xfrm>
            <a:off x="2934205" y="2079882"/>
            <a:ext cx="7703058" cy="890316"/>
            <a:chOff x="2993971" y="4285941"/>
            <a:chExt cx="7703058" cy="890316"/>
          </a:xfrm>
        </p:grpSpPr>
        <p:sp>
          <p:nvSpPr>
            <p:cNvPr id="26" name="Rectangle 25"/>
            <p:cNvSpPr/>
            <p:nvPr/>
          </p:nvSpPr>
          <p:spPr>
            <a:xfrm>
              <a:off x="2993971" y="4285941"/>
              <a:ext cx="5826488" cy="34411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Security parameter index</a:t>
              </a:r>
            </a:p>
          </p:txBody>
        </p:sp>
        <p:sp>
          <p:nvSpPr>
            <p:cNvPr id="27" name="Rectangle 26"/>
            <p:cNvSpPr/>
            <p:nvPr/>
          </p:nvSpPr>
          <p:spPr>
            <a:xfrm>
              <a:off x="2993971" y="4630057"/>
              <a:ext cx="5826488" cy="546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Encrypted Data</a:t>
              </a:r>
            </a:p>
          </p:txBody>
        </p:sp>
        <p:sp>
          <p:nvSpPr>
            <p:cNvPr id="29" name="TextBox 28"/>
            <p:cNvSpPr txBox="1"/>
            <p:nvPr/>
          </p:nvSpPr>
          <p:spPr>
            <a:xfrm>
              <a:off x="9217061" y="4534433"/>
              <a:ext cx="1479968" cy="338554"/>
            </a:xfrm>
            <a:prstGeom prst="rect">
              <a:avLst/>
            </a:prstGeom>
            <a:noFill/>
          </p:spPr>
          <p:txBody>
            <a:bodyPr wrap="square" rtlCol="0">
              <a:spAutoFit/>
            </a:bodyPr>
            <a:lstStyle/>
            <a:p>
              <a:r>
                <a:rPr lang="en-IN" sz="1600" dirty="0"/>
                <a:t>ESP</a:t>
              </a:r>
            </a:p>
          </p:txBody>
        </p:sp>
      </p:grpSp>
      <p:sp>
        <p:nvSpPr>
          <p:cNvPr id="5" name="Content Placeholder 11">
            <a:extLst>
              <a:ext uri="{FF2B5EF4-FFF2-40B4-BE49-F238E27FC236}">
                <a16:creationId xmlns:a16="http://schemas.microsoft.com/office/drawing/2014/main" id="{E6372385-995C-A8A2-74EC-0498A3A75C93}"/>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rPr>
              <a:t>Extension Header – ESP</a:t>
            </a:r>
            <a:endParaRPr lang="en-US" sz="3500" dirty="0">
              <a:solidFill>
                <a:srgbClr val="00B05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2BD4B28A-69BB-1FEE-A455-0CFFEF089A5E}"/>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F98045E9-EA82-66C1-EB48-162A69E9B713}"/>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744C3BF6-6A06-3700-BED8-A896F0D79537}"/>
              </a:ext>
            </a:extLst>
          </p:cNvPr>
          <p:cNvSpPr>
            <a:spLocks noGrp="1"/>
          </p:cNvSpPr>
          <p:nvPr>
            <p:ph type="sldNum" sz="quarter" idx="12"/>
          </p:nvPr>
        </p:nvSpPr>
        <p:spPr/>
        <p:txBody>
          <a:bodyPr/>
          <a:lstStyle/>
          <a:p>
            <a:fld id="{254D8BCB-5102-47FA-82A5-BD6750F85690}" type="slidenum">
              <a:rPr lang="en-IN" smtClean="0"/>
              <a:t>72</a:t>
            </a:fld>
            <a:endParaRPr lang="en-IN"/>
          </a:p>
        </p:txBody>
      </p:sp>
    </p:spTree>
    <p:extLst>
      <p:ext uri="{BB962C8B-B14F-4D97-AF65-F5344CB8AC3E}">
        <p14:creationId xmlns:p14="http://schemas.microsoft.com/office/powerpoint/2010/main" val="22938845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35214287"/>
              </p:ext>
            </p:extLst>
          </p:nvPr>
        </p:nvGraphicFramePr>
        <p:xfrm>
          <a:off x="1467221" y="1432360"/>
          <a:ext cx="8554374" cy="4869963"/>
        </p:xfrm>
        <a:graphic>
          <a:graphicData uri="http://schemas.openxmlformats.org/drawingml/2006/table">
            <a:tbl>
              <a:tblPr firstRow="1" bandRow="1">
                <a:tableStyleId>{5940675A-B579-460E-94D1-54222C63F5DA}</a:tableStyleId>
              </a:tblPr>
              <a:tblGrid>
                <a:gridCol w="4277187">
                  <a:extLst>
                    <a:ext uri="{9D8B030D-6E8A-4147-A177-3AD203B41FA5}">
                      <a16:colId xmlns:a16="http://schemas.microsoft.com/office/drawing/2014/main" val="20000"/>
                    </a:ext>
                  </a:extLst>
                </a:gridCol>
                <a:gridCol w="4277187">
                  <a:extLst>
                    <a:ext uri="{9D8B030D-6E8A-4147-A177-3AD203B41FA5}">
                      <a16:colId xmlns:a16="http://schemas.microsoft.com/office/drawing/2014/main" val="20001"/>
                    </a:ext>
                  </a:extLst>
                </a:gridCol>
              </a:tblGrid>
              <a:tr h="541107">
                <a:tc>
                  <a:txBody>
                    <a:bodyPr/>
                    <a:lstStyle/>
                    <a:p>
                      <a:pPr algn="ctr"/>
                      <a:r>
                        <a:rPr lang="en-IN" sz="2200" b="1" dirty="0">
                          <a:latin typeface="Times New Roman" panose="02020603050405020304" pitchFamily="18" charset="0"/>
                          <a:cs typeface="Times New Roman" panose="02020603050405020304" pitchFamily="18" charset="0"/>
                        </a:rPr>
                        <a:t>IPV4</a:t>
                      </a:r>
                    </a:p>
                  </a:txBody>
                  <a:tcPr/>
                </a:tc>
                <a:tc>
                  <a:txBody>
                    <a:bodyPr/>
                    <a:lstStyle/>
                    <a:p>
                      <a:pPr algn="ctr"/>
                      <a:r>
                        <a:rPr lang="en-IN" sz="2200" b="1" dirty="0">
                          <a:latin typeface="Times New Roman" panose="02020603050405020304" pitchFamily="18" charset="0"/>
                          <a:cs typeface="Times New Roman" panose="02020603050405020304" pitchFamily="18" charset="0"/>
                        </a:rPr>
                        <a:t>IPV6</a:t>
                      </a:r>
                    </a:p>
                  </a:txBody>
                  <a:tcPr/>
                </a:tc>
                <a:extLst>
                  <a:ext uri="{0D108BD9-81ED-4DB2-BD59-A6C34878D82A}">
                    <a16:rowId xmlns:a16="http://schemas.microsoft.com/office/drawing/2014/main" val="10000"/>
                  </a:ext>
                </a:extLst>
              </a:tr>
              <a:tr h="541107">
                <a:tc>
                  <a:txBody>
                    <a:bodyPr/>
                    <a:lstStyle/>
                    <a:p>
                      <a:r>
                        <a:rPr lang="en-IN" sz="2200" dirty="0">
                          <a:latin typeface="Times New Roman" panose="02020603050405020304" pitchFamily="18" charset="0"/>
                          <a:cs typeface="Times New Roman" panose="02020603050405020304" pitchFamily="18" charset="0"/>
                        </a:rPr>
                        <a:t>Header length Field</a:t>
                      </a:r>
                    </a:p>
                  </a:txBody>
                  <a:tcPr/>
                </a:tc>
                <a:tc>
                  <a:txBody>
                    <a:bodyPr/>
                    <a:lstStyle/>
                    <a:p>
                      <a:r>
                        <a:rPr lang="en-IN" sz="2200" dirty="0">
                          <a:latin typeface="Times New Roman" panose="02020603050405020304" pitchFamily="18" charset="0"/>
                          <a:cs typeface="Times New Roman" panose="02020603050405020304" pitchFamily="18" charset="0"/>
                        </a:rPr>
                        <a:t>Header length field is eliminated</a:t>
                      </a:r>
                    </a:p>
                  </a:txBody>
                  <a:tcPr/>
                </a:tc>
                <a:extLst>
                  <a:ext uri="{0D108BD9-81ED-4DB2-BD59-A6C34878D82A}">
                    <a16:rowId xmlns:a16="http://schemas.microsoft.com/office/drawing/2014/main" val="10001"/>
                  </a:ext>
                </a:extLst>
              </a:tr>
              <a:tr h="541107">
                <a:tc>
                  <a:txBody>
                    <a:bodyPr/>
                    <a:lstStyle/>
                    <a:p>
                      <a:r>
                        <a:rPr lang="en-IN" sz="2200" dirty="0">
                          <a:latin typeface="Times New Roman" panose="02020603050405020304" pitchFamily="18" charset="0"/>
                          <a:cs typeface="Times New Roman" panose="02020603050405020304" pitchFamily="18" charset="0"/>
                        </a:rPr>
                        <a:t>Service type field</a:t>
                      </a:r>
                    </a:p>
                  </a:txBody>
                  <a:tcPr/>
                </a:tc>
                <a:tc>
                  <a:txBody>
                    <a:bodyPr/>
                    <a:lstStyle/>
                    <a:p>
                      <a:r>
                        <a:rPr lang="en-IN" sz="2200" dirty="0">
                          <a:latin typeface="Times New Roman" panose="02020603050405020304" pitchFamily="18" charset="0"/>
                          <a:cs typeface="Times New Roman" panose="02020603050405020304" pitchFamily="18" charset="0"/>
                        </a:rPr>
                        <a:t>Traffic class and flow</a:t>
                      </a:r>
                      <a:r>
                        <a:rPr lang="en-IN" sz="2200" baseline="0" dirty="0">
                          <a:latin typeface="Times New Roman" panose="02020603050405020304" pitchFamily="18" charset="0"/>
                          <a:cs typeface="Times New Roman" panose="02020603050405020304" pitchFamily="18" charset="0"/>
                        </a:rPr>
                        <a:t> label</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41107">
                <a:tc>
                  <a:txBody>
                    <a:bodyPr/>
                    <a:lstStyle/>
                    <a:p>
                      <a:r>
                        <a:rPr lang="en-IN" sz="2200" dirty="0">
                          <a:latin typeface="Times New Roman" panose="02020603050405020304" pitchFamily="18" charset="0"/>
                          <a:cs typeface="Times New Roman" panose="02020603050405020304" pitchFamily="18" charset="0"/>
                        </a:rPr>
                        <a:t>Total</a:t>
                      </a:r>
                      <a:r>
                        <a:rPr lang="en-IN" sz="2200" baseline="0" dirty="0">
                          <a:latin typeface="Times New Roman" panose="02020603050405020304" pitchFamily="18" charset="0"/>
                          <a:cs typeface="Times New Roman" panose="02020603050405020304" pitchFamily="18" charset="0"/>
                        </a:rPr>
                        <a:t> length field</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Payload length field</a:t>
                      </a:r>
                    </a:p>
                  </a:txBody>
                  <a:tcPr/>
                </a:tc>
                <a:extLst>
                  <a:ext uri="{0D108BD9-81ED-4DB2-BD59-A6C34878D82A}">
                    <a16:rowId xmlns:a16="http://schemas.microsoft.com/office/drawing/2014/main" val="10003"/>
                  </a:ext>
                </a:extLst>
              </a:tr>
              <a:tr h="541107">
                <a:tc>
                  <a:txBody>
                    <a:bodyPr/>
                    <a:lstStyle/>
                    <a:p>
                      <a:r>
                        <a:rPr lang="en-IN" sz="2200" dirty="0">
                          <a:latin typeface="Times New Roman" panose="02020603050405020304" pitchFamily="18" charset="0"/>
                          <a:cs typeface="Times New Roman" panose="02020603050405020304" pitchFamily="18" charset="0"/>
                        </a:rPr>
                        <a:t>Identification ,</a:t>
                      </a:r>
                      <a:r>
                        <a:rPr lang="en-IN" sz="2200" baseline="0" dirty="0">
                          <a:latin typeface="Times New Roman" panose="02020603050405020304" pitchFamily="18" charset="0"/>
                          <a:cs typeface="Times New Roman" panose="02020603050405020304" pitchFamily="18" charset="0"/>
                        </a:rPr>
                        <a:t> flag, offset</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Fragmentation</a:t>
                      </a:r>
                      <a:r>
                        <a:rPr lang="en-IN" sz="2200" baseline="0" dirty="0">
                          <a:latin typeface="Times New Roman" panose="02020603050405020304" pitchFamily="18" charset="0"/>
                          <a:cs typeface="Times New Roman" panose="02020603050405020304" pitchFamily="18" charset="0"/>
                        </a:rPr>
                        <a:t> extension header</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41107">
                <a:tc>
                  <a:txBody>
                    <a:bodyPr/>
                    <a:lstStyle/>
                    <a:p>
                      <a:r>
                        <a:rPr lang="en-IN" sz="2200" dirty="0">
                          <a:latin typeface="Times New Roman" panose="02020603050405020304" pitchFamily="18" charset="0"/>
                          <a:cs typeface="Times New Roman" panose="02020603050405020304" pitchFamily="18" charset="0"/>
                        </a:rPr>
                        <a:t>TTL</a:t>
                      </a:r>
                    </a:p>
                  </a:txBody>
                  <a:tcPr/>
                </a:tc>
                <a:tc>
                  <a:txBody>
                    <a:bodyPr/>
                    <a:lstStyle/>
                    <a:p>
                      <a:r>
                        <a:rPr lang="en-IN" sz="2200" dirty="0">
                          <a:latin typeface="Times New Roman" panose="02020603050405020304" pitchFamily="18" charset="0"/>
                          <a:cs typeface="Times New Roman" panose="02020603050405020304" pitchFamily="18" charset="0"/>
                        </a:rPr>
                        <a:t>Hop-limit</a:t>
                      </a:r>
                    </a:p>
                  </a:txBody>
                  <a:tcPr/>
                </a:tc>
                <a:extLst>
                  <a:ext uri="{0D108BD9-81ED-4DB2-BD59-A6C34878D82A}">
                    <a16:rowId xmlns:a16="http://schemas.microsoft.com/office/drawing/2014/main" val="10005"/>
                  </a:ext>
                </a:extLst>
              </a:tr>
              <a:tr h="541107">
                <a:tc>
                  <a:txBody>
                    <a:bodyPr/>
                    <a:lstStyle/>
                    <a:p>
                      <a:r>
                        <a:rPr lang="en-IN" sz="2200" dirty="0">
                          <a:latin typeface="Times New Roman" panose="02020603050405020304" pitchFamily="18" charset="0"/>
                          <a:cs typeface="Times New Roman" panose="02020603050405020304" pitchFamily="18" charset="0"/>
                        </a:rPr>
                        <a:t>Protocol</a:t>
                      </a:r>
                    </a:p>
                  </a:txBody>
                  <a:tcPr/>
                </a:tc>
                <a:tc>
                  <a:txBody>
                    <a:bodyPr/>
                    <a:lstStyle/>
                    <a:p>
                      <a:r>
                        <a:rPr lang="en-IN" sz="2200" dirty="0">
                          <a:latin typeface="Times New Roman" panose="02020603050405020304" pitchFamily="18" charset="0"/>
                          <a:cs typeface="Times New Roman" panose="02020603050405020304" pitchFamily="18" charset="0"/>
                        </a:rPr>
                        <a:t>Next Header</a:t>
                      </a:r>
                    </a:p>
                  </a:txBody>
                  <a:tcPr/>
                </a:tc>
                <a:extLst>
                  <a:ext uri="{0D108BD9-81ED-4DB2-BD59-A6C34878D82A}">
                    <a16:rowId xmlns:a16="http://schemas.microsoft.com/office/drawing/2014/main" val="10006"/>
                  </a:ext>
                </a:extLst>
              </a:tr>
              <a:tr h="541107">
                <a:tc>
                  <a:txBody>
                    <a:bodyPr/>
                    <a:lstStyle/>
                    <a:p>
                      <a:r>
                        <a:rPr lang="en-IN" sz="2200" dirty="0">
                          <a:latin typeface="Times New Roman" panose="02020603050405020304" pitchFamily="18" charset="0"/>
                          <a:cs typeface="Times New Roman" panose="02020603050405020304" pitchFamily="18" charset="0"/>
                        </a:rPr>
                        <a:t>Header Checksum</a:t>
                      </a:r>
                    </a:p>
                  </a:txBody>
                  <a:tcPr/>
                </a:tc>
                <a:tc>
                  <a:txBody>
                    <a:bodyPr/>
                    <a:lstStyle/>
                    <a:p>
                      <a:r>
                        <a:rPr lang="en-IN" sz="2200" dirty="0">
                          <a:latin typeface="Times New Roman" panose="02020603050405020304" pitchFamily="18" charset="0"/>
                          <a:cs typeface="Times New Roman" panose="02020603050405020304" pitchFamily="18" charset="0"/>
                        </a:rPr>
                        <a:t>No Checksum</a:t>
                      </a:r>
                    </a:p>
                  </a:txBody>
                  <a:tcPr/>
                </a:tc>
                <a:extLst>
                  <a:ext uri="{0D108BD9-81ED-4DB2-BD59-A6C34878D82A}">
                    <a16:rowId xmlns:a16="http://schemas.microsoft.com/office/drawing/2014/main" val="10007"/>
                  </a:ext>
                </a:extLst>
              </a:tr>
              <a:tr h="541107">
                <a:tc>
                  <a:txBody>
                    <a:bodyPr/>
                    <a:lstStyle/>
                    <a:p>
                      <a:r>
                        <a:rPr lang="en-IN" sz="2200" dirty="0">
                          <a:latin typeface="Times New Roman" panose="02020603050405020304" pitchFamily="18" charset="0"/>
                          <a:cs typeface="Times New Roman" panose="02020603050405020304" pitchFamily="18" charset="0"/>
                        </a:rPr>
                        <a:t>Option</a:t>
                      </a:r>
                      <a:r>
                        <a:rPr lang="en-IN" sz="2200" baseline="0" dirty="0">
                          <a:latin typeface="Times New Roman" panose="02020603050405020304" pitchFamily="18" charset="0"/>
                          <a:cs typeface="Times New Roman" panose="02020603050405020304" pitchFamily="18" charset="0"/>
                        </a:rPr>
                        <a:t> fields</a:t>
                      </a:r>
                      <a:endParaRPr lang="en-IN" sz="2200" dirty="0">
                        <a:latin typeface="Times New Roman" panose="02020603050405020304" pitchFamily="18" charset="0"/>
                        <a:cs typeface="Times New Roman" panose="02020603050405020304" pitchFamily="18" charset="0"/>
                      </a:endParaRPr>
                    </a:p>
                  </a:txBody>
                  <a:tcPr/>
                </a:tc>
                <a:tc>
                  <a:txBody>
                    <a:bodyPr/>
                    <a:lstStyle/>
                    <a:p>
                      <a:r>
                        <a:rPr lang="en-IN" sz="2200" dirty="0">
                          <a:latin typeface="Times New Roman" panose="02020603050405020304" pitchFamily="18" charset="0"/>
                          <a:cs typeface="Times New Roman" panose="02020603050405020304" pitchFamily="18" charset="0"/>
                        </a:rPr>
                        <a:t>Extension</a:t>
                      </a:r>
                      <a:r>
                        <a:rPr lang="en-IN" sz="2200" baseline="0" dirty="0">
                          <a:latin typeface="Times New Roman" panose="02020603050405020304" pitchFamily="18" charset="0"/>
                          <a:cs typeface="Times New Roman" panose="02020603050405020304" pitchFamily="18" charset="0"/>
                        </a:rPr>
                        <a:t> Headers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sp>
        <p:nvSpPr>
          <p:cNvPr id="5" name="Content Placeholder 11">
            <a:extLst>
              <a:ext uri="{FF2B5EF4-FFF2-40B4-BE49-F238E27FC236}">
                <a16:creationId xmlns:a16="http://schemas.microsoft.com/office/drawing/2014/main" id="{88E7F6DD-0340-41EB-81CF-E8E8AE2D70A6}"/>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4"/>
                </a:solidFill>
                <a:latin typeface="Times New Roman" panose="02020603050405020304" pitchFamily="18" charset="0"/>
                <a:ea typeface="Cambria" panose="02040503050406030204" pitchFamily="18" charset="0"/>
                <a:cs typeface="Times New Roman" panose="02020603050405020304" pitchFamily="18" charset="0"/>
              </a:rPr>
              <a:t>Comparison between IPV4 and IPV6 Header</a:t>
            </a:r>
            <a:br>
              <a:rPr lang="en-IN" sz="3500" dirty="0">
                <a:solidFill>
                  <a:schemeClr val="accent4"/>
                </a:solidFill>
                <a:latin typeface="Times New Roman" panose="02020603050405020304" pitchFamily="18" charset="0"/>
                <a:ea typeface="Cambria" panose="02040503050406030204" pitchFamily="18" charset="0"/>
                <a:cs typeface="Times New Roman" panose="02020603050405020304" pitchFamily="18" charset="0"/>
              </a:rPr>
            </a:br>
            <a:endParaRPr lang="en-US" sz="3500" dirty="0">
              <a:solidFill>
                <a:schemeClr val="accent4"/>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CDC5C689-CEEF-0140-8A5A-870E790E7E3D}"/>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1E95F7C5-44DC-945C-6289-1C6BBA6F2B9E}"/>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0D73E9FE-3C64-97FA-A846-3BBF10E3D5A3}"/>
              </a:ext>
            </a:extLst>
          </p:cNvPr>
          <p:cNvSpPr>
            <a:spLocks noGrp="1"/>
          </p:cNvSpPr>
          <p:nvPr>
            <p:ph type="sldNum" sz="quarter" idx="12"/>
          </p:nvPr>
        </p:nvSpPr>
        <p:spPr/>
        <p:txBody>
          <a:bodyPr/>
          <a:lstStyle/>
          <a:p>
            <a:fld id="{254D8BCB-5102-47FA-82A5-BD6750F85690}" type="slidenum">
              <a:rPr lang="en-IN" smtClean="0"/>
              <a:t>73</a:t>
            </a:fld>
            <a:endParaRPr lang="en-IN"/>
          </a:p>
        </p:txBody>
      </p:sp>
    </p:spTree>
    <p:extLst>
      <p:ext uri="{BB962C8B-B14F-4D97-AF65-F5344CB8AC3E}">
        <p14:creationId xmlns:p14="http://schemas.microsoft.com/office/powerpoint/2010/main" val="15231606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606495" y="918058"/>
            <a:ext cx="11097825" cy="5905719"/>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Three strategies used are:</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Dual stack</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Tunnelling</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Header translation</a:t>
            </a:r>
          </a:p>
          <a:p>
            <a:pPr algn="just">
              <a:lnSpc>
                <a:spcPct val="150000"/>
              </a:lnSpc>
            </a:pPr>
            <a:r>
              <a:rPr lang="en-IN" b="1" dirty="0">
                <a:latin typeface="Times New Roman" panose="02020603050405020304" pitchFamily="18" charset="0"/>
                <a:cs typeface="Times New Roman" panose="02020603050405020304" pitchFamily="18" charset="0"/>
              </a:rPr>
              <a:t>Dual Stack: </a:t>
            </a:r>
            <a:r>
              <a:rPr lang="en-IN" dirty="0">
                <a:latin typeface="Times New Roman" panose="02020603050405020304" pitchFamily="18" charset="0"/>
                <a:cs typeface="Times New Roman" panose="02020603050405020304" pitchFamily="18" charset="0"/>
              </a:rPr>
              <a:t>Before complete migration all station must run in dual mode i.e. Both IPV4 and IPV6</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Before sending a packet to the destination the source queries the DNS, if it returns IPV4 then source sends IPV4 packet else send IPV6 packet.</a:t>
            </a:r>
            <a:endParaRPr lang="en-IN" b="1" dirty="0">
              <a:latin typeface="Times New Roman" panose="02020603050405020304" pitchFamily="18" charset="0"/>
              <a:cs typeface="Times New Roman" panose="02020603050405020304" pitchFamily="18" charset="0"/>
            </a:endParaRPr>
          </a:p>
        </p:txBody>
      </p:sp>
      <p:grpSp>
        <p:nvGrpSpPr>
          <p:cNvPr id="3" name="Group 20"/>
          <p:cNvGrpSpPr/>
          <p:nvPr/>
        </p:nvGrpSpPr>
        <p:grpSpPr>
          <a:xfrm>
            <a:off x="2892371" y="3114770"/>
            <a:ext cx="5826488" cy="2352352"/>
            <a:chOff x="2892371" y="2931886"/>
            <a:chExt cx="5826488" cy="2352352"/>
          </a:xfrm>
        </p:grpSpPr>
        <p:grpSp>
          <p:nvGrpSpPr>
            <p:cNvPr id="5" name="Group 2"/>
            <p:cNvGrpSpPr/>
            <p:nvPr/>
          </p:nvGrpSpPr>
          <p:grpSpPr>
            <a:xfrm>
              <a:off x="2892371" y="2931886"/>
              <a:ext cx="5826488" cy="1970588"/>
              <a:chOff x="2877857" y="3280229"/>
              <a:chExt cx="5826488" cy="1970588"/>
            </a:xfrm>
          </p:grpSpPr>
          <p:sp>
            <p:nvSpPr>
              <p:cNvPr id="9" name="Rectangle 8"/>
              <p:cNvSpPr/>
              <p:nvPr/>
            </p:nvSpPr>
            <p:spPr>
              <a:xfrm>
                <a:off x="2877857" y="3280229"/>
                <a:ext cx="5826488" cy="464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Transport and Application layers</a:t>
                </a:r>
              </a:p>
            </p:txBody>
          </p:sp>
          <p:sp>
            <p:nvSpPr>
              <p:cNvPr id="10" name="Rectangle 9"/>
              <p:cNvSpPr/>
              <p:nvPr/>
            </p:nvSpPr>
            <p:spPr>
              <a:xfrm>
                <a:off x="2877857" y="3744685"/>
                <a:ext cx="5826488" cy="5462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11" name="Rectangle 10"/>
              <p:cNvSpPr/>
              <p:nvPr/>
            </p:nvSpPr>
            <p:spPr>
              <a:xfrm>
                <a:off x="2925824" y="3789223"/>
                <a:ext cx="2633147"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IPV4</a:t>
                </a:r>
              </a:p>
            </p:txBody>
          </p:sp>
          <p:sp>
            <p:nvSpPr>
              <p:cNvPr id="12" name="Rectangle 11"/>
              <p:cNvSpPr/>
              <p:nvPr/>
            </p:nvSpPr>
            <p:spPr>
              <a:xfrm>
                <a:off x="6110514" y="3804734"/>
                <a:ext cx="2540819" cy="45712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IPV6</a:t>
                </a:r>
              </a:p>
            </p:txBody>
          </p:sp>
          <p:sp>
            <p:nvSpPr>
              <p:cNvPr id="13" name="Rectangle 12"/>
              <p:cNvSpPr/>
              <p:nvPr/>
            </p:nvSpPr>
            <p:spPr>
              <a:xfrm>
                <a:off x="2877857" y="4306395"/>
                <a:ext cx="5826488" cy="464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14" name="Rectangle 13"/>
              <p:cNvSpPr/>
              <p:nvPr/>
            </p:nvSpPr>
            <p:spPr>
              <a:xfrm>
                <a:off x="2877857" y="4786361"/>
                <a:ext cx="5826488" cy="46445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sp>
            <p:nvSpPr>
              <p:cNvPr id="15" name="Rectangle 14"/>
              <p:cNvSpPr/>
              <p:nvPr/>
            </p:nvSpPr>
            <p:spPr>
              <a:xfrm>
                <a:off x="3070966" y="4414948"/>
                <a:ext cx="5463433" cy="7299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Underlying LAN or WAN Technology</a:t>
                </a:r>
              </a:p>
            </p:txBody>
          </p:sp>
        </p:grpSp>
        <p:grpSp>
          <p:nvGrpSpPr>
            <p:cNvPr id="6" name="Group 19"/>
            <p:cNvGrpSpPr/>
            <p:nvPr/>
          </p:nvGrpSpPr>
          <p:grpSpPr>
            <a:xfrm>
              <a:off x="3085480" y="3193143"/>
              <a:ext cx="1978298" cy="2082633"/>
              <a:chOff x="3085480" y="3193143"/>
              <a:chExt cx="1978298" cy="2082633"/>
            </a:xfrm>
          </p:grpSpPr>
          <p:cxnSp>
            <p:nvCxnSpPr>
              <p:cNvPr id="7" name="Straight Connector 6"/>
              <p:cNvCxnSpPr/>
              <p:nvPr/>
            </p:nvCxnSpPr>
            <p:spPr>
              <a:xfrm>
                <a:off x="5063777" y="3193143"/>
                <a:ext cx="0" cy="2068825"/>
              </a:xfrm>
              <a:prstGeom prst="line">
                <a:avLst/>
              </a:prstGeom>
              <a:ln>
                <a:headEnd w="lg" len="lg"/>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3085480" y="5268686"/>
                <a:ext cx="1978298" cy="7090"/>
              </a:xfrm>
              <a:prstGeom prst="line">
                <a:avLst/>
              </a:prstGeom>
              <a:ln>
                <a:tailEnd type="triangle"/>
              </a:ln>
            </p:spPr>
            <p:style>
              <a:lnRef idx="1">
                <a:schemeClr val="dk1"/>
              </a:lnRef>
              <a:fillRef idx="0">
                <a:schemeClr val="dk1"/>
              </a:fillRef>
              <a:effectRef idx="0">
                <a:schemeClr val="dk1"/>
              </a:effectRef>
              <a:fontRef idx="minor">
                <a:schemeClr val="tx1"/>
              </a:fontRef>
            </p:style>
          </p:cxnSp>
        </p:grpSp>
        <p:sp>
          <p:nvSpPr>
            <p:cNvPr id="25" name="TextBox 24"/>
            <p:cNvSpPr txBox="1"/>
            <p:nvPr/>
          </p:nvSpPr>
          <p:spPr>
            <a:xfrm>
              <a:off x="3845066" y="4945684"/>
              <a:ext cx="1060763" cy="338554"/>
            </a:xfrm>
            <a:prstGeom prst="rect">
              <a:avLst/>
            </a:prstGeom>
            <a:noFill/>
          </p:spPr>
          <p:txBody>
            <a:bodyPr wrap="square" rtlCol="0">
              <a:spAutoFit/>
            </a:bodyPr>
            <a:lstStyle/>
            <a:p>
              <a:r>
                <a:rPr lang="en-IN" sz="1600" dirty="0"/>
                <a:t>To IPV4</a:t>
              </a:r>
            </a:p>
          </p:txBody>
        </p:sp>
        <p:grpSp>
          <p:nvGrpSpPr>
            <p:cNvPr id="8" name="Group 27"/>
            <p:cNvGrpSpPr/>
            <p:nvPr/>
          </p:nvGrpSpPr>
          <p:grpSpPr>
            <a:xfrm rot="5400000">
              <a:off x="6040118" y="3216990"/>
              <a:ext cx="1978298" cy="2082633"/>
              <a:chOff x="3085480" y="3193143"/>
              <a:chExt cx="1978298" cy="2082633"/>
            </a:xfrm>
          </p:grpSpPr>
          <p:cxnSp>
            <p:nvCxnSpPr>
              <p:cNvPr id="30" name="Straight Connector 29"/>
              <p:cNvCxnSpPr/>
              <p:nvPr/>
            </p:nvCxnSpPr>
            <p:spPr>
              <a:xfrm>
                <a:off x="5063777" y="3193143"/>
                <a:ext cx="0" cy="2068825"/>
              </a:xfrm>
              <a:prstGeom prst="line">
                <a:avLst/>
              </a:prstGeom>
              <a:ln>
                <a:headEnd type="triangle"/>
                <a:tailEnd type="none"/>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3085480" y="5268686"/>
                <a:ext cx="1978298" cy="7090"/>
              </a:xfrm>
              <a:prstGeom prst="line">
                <a:avLst/>
              </a:prstGeom>
              <a:ln>
                <a:headEnd type="none"/>
                <a:tailEnd type="triangle" w="lg" len="sm"/>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6016472" y="4908899"/>
              <a:ext cx="1060763" cy="338554"/>
            </a:xfrm>
            <a:prstGeom prst="rect">
              <a:avLst/>
            </a:prstGeom>
            <a:noFill/>
          </p:spPr>
          <p:txBody>
            <a:bodyPr wrap="square" rtlCol="0">
              <a:spAutoFit/>
            </a:bodyPr>
            <a:lstStyle/>
            <a:p>
              <a:r>
                <a:rPr lang="en-IN" sz="1600" dirty="0"/>
                <a:t>To IPV6</a:t>
              </a:r>
            </a:p>
          </p:txBody>
        </p:sp>
      </p:grpSp>
      <p:sp>
        <p:nvSpPr>
          <p:cNvPr id="17" name="Content Placeholder 11">
            <a:extLst>
              <a:ext uri="{FF2B5EF4-FFF2-40B4-BE49-F238E27FC236}">
                <a16:creationId xmlns:a16="http://schemas.microsoft.com/office/drawing/2014/main" id="{98E3C5FC-2E2A-F246-8563-F0463D3AAC0C}"/>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Transition from IPV4 to IPV6</a:t>
            </a:r>
            <a:endParaRPr lang="en-US"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8" name="Picture 17" descr="pngfind.com-kingpin-png-4152286 (1).png">
            <a:extLst>
              <a:ext uri="{FF2B5EF4-FFF2-40B4-BE49-F238E27FC236}">
                <a16:creationId xmlns:a16="http://schemas.microsoft.com/office/drawing/2014/main" id="{6E38225C-28A2-FE6F-602B-4FFB12118946}"/>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451503E1-2AA3-0FB1-78EF-DA4A481F1899}"/>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17F74F41-0F4F-C9E5-E662-629EC12C5D43}"/>
              </a:ext>
            </a:extLst>
          </p:cNvPr>
          <p:cNvSpPr>
            <a:spLocks noGrp="1"/>
          </p:cNvSpPr>
          <p:nvPr>
            <p:ph type="sldNum" sz="quarter" idx="12"/>
          </p:nvPr>
        </p:nvSpPr>
        <p:spPr/>
        <p:txBody>
          <a:bodyPr/>
          <a:lstStyle/>
          <a:p>
            <a:fld id="{254D8BCB-5102-47FA-82A5-BD6750F85690}" type="slidenum">
              <a:rPr lang="en-IN" smtClean="0"/>
              <a:t>74</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a:xfrm>
            <a:off x="506434" y="929265"/>
            <a:ext cx="11324492" cy="5617692"/>
          </a:xfrm>
          <a:prstGeom prst="rect">
            <a:avLst/>
          </a:prstGeom>
          <a:noFill/>
        </p:spPr>
        <p:txBody>
          <a:bodyPr wrap="square" rtlCol="0">
            <a:spAutoFit/>
          </a:bodyPr>
          <a:lstStyle/>
          <a:p>
            <a:pPr algn="just">
              <a:lnSpc>
                <a:spcPct val="150000"/>
              </a:lnSpc>
            </a:pPr>
            <a:r>
              <a:rPr lang="en-IN" sz="2200" b="1" dirty="0">
                <a:latin typeface="Times New Roman" panose="02020603050405020304" pitchFamily="18" charset="0"/>
                <a:cs typeface="Times New Roman" panose="02020603050405020304" pitchFamily="18" charset="0"/>
              </a:rPr>
              <a:t>Tunnelling : </a:t>
            </a:r>
            <a:r>
              <a:rPr lang="en-IN" sz="2200" dirty="0">
                <a:latin typeface="Times New Roman" panose="02020603050405020304" pitchFamily="18" charset="0"/>
                <a:cs typeface="Times New Roman" panose="02020603050405020304" pitchFamily="18" charset="0"/>
              </a:rPr>
              <a:t>Process happens when two IPV6 host wants to communicate through a IPV4 Channel, to pass through this channel it requires a IPV4 address. So IPV6  packet is encapsulated in a IPV4 packet and enter the region.</a:t>
            </a: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dirty="0">
                <a:latin typeface="Times New Roman" panose="02020603050405020304" pitchFamily="18" charset="0"/>
                <a:cs typeface="Times New Roman" panose="02020603050405020304" pitchFamily="18" charset="0"/>
              </a:rPr>
              <a:t>IPv4 packet is carrying an IPv6 packet as data, the protocol value is set to 41</a:t>
            </a:r>
            <a:endParaRPr lang="en-IN" sz="2200" b="1" dirty="0">
              <a:latin typeface="Times New Roman" panose="02020603050405020304" pitchFamily="18" charset="0"/>
              <a:cs typeface="Times New Roman" panose="02020603050405020304" pitchFamily="18" charset="0"/>
            </a:endParaRPr>
          </a:p>
          <a:p>
            <a:pPr algn="just">
              <a:lnSpc>
                <a:spcPct val="150000"/>
              </a:lnSpc>
            </a:pPr>
            <a:endParaRPr lang="en-IN" sz="2200" b="1" dirty="0">
              <a:latin typeface="Times New Roman" panose="02020603050405020304" pitchFamily="18" charset="0"/>
              <a:cs typeface="Times New Roman" panose="02020603050405020304" pitchFamily="18" charset="0"/>
            </a:endParaRPr>
          </a:p>
        </p:txBody>
      </p:sp>
      <p:sp>
        <p:nvSpPr>
          <p:cNvPr id="8" name="AutoShape 2" descr="Laptop Icon, Laptop Icons, Laptop, Vector PNG and Vector with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3" name="Group 47"/>
          <p:cNvGrpSpPr/>
          <p:nvPr/>
        </p:nvGrpSpPr>
        <p:grpSpPr>
          <a:xfrm>
            <a:off x="208878" y="2474664"/>
            <a:ext cx="11717351" cy="2845201"/>
            <a:chOff x="231612" y="1434634"/>
            <a:chExt cx="11965937" cy="2905091"/>
          </a:xfrm>
        </p:grpSpPr>
        <p:pic>
          <p:nvPicPr>
            <p:cNvPr id="33" name="Picture 32"/>
            <p:cNvPicPr>
              <a:picLocks noChangeAspect="1"/>
            </p:cNvPicPr>
            <p:nvPr/>
          </p:nvPicPr>
          <p:blipFill>
            <a:blip r:embed="rId2" cstate="print"/>
            <a:stretch>
              <a:fillRect/>
            </a:stretch>
          </p:blipFill>
          <p:spPr>
            <a:xfrm>
              <a:off x="10564365" y="2359465"/>
              <a:ext cx="1633184" cy="1537516"/>
            </a:xfrm>
            <a:prstGeom prst="rect">
              <a:avLst/>
            </a:prstGeom>
          </p:spPr>
        </p:pic>
        <p:grpSp>
          <p:nvGrpSpPr>
            <p:cNvPr id="6" name="Group 46"/>
            <p:cNvGrpSpPr/>
            <p:nvPr/>
          </p:nvGrpSpPr>
          <p:grpSpPr>
            <a:xfrm>
              <a:off x="231612" y="1434634"/>
              <a:ext cx="10332753" cy="2905091"/>
              <a:chOff x="231612" y="1434634"/>
              <a:chExt cx="10332753" cy="2905091"/>
            </a:xfrm>
          </p:grpSpPr>
          <p:sp>
            <p:nvSpPr>
              <p:cNvPr id="45" name="Rectangle 44"/>
              <p:cNvSpPr/>
              <p:nvPr/>
            </p:nvSpPr>
            <p:spPr>
              <a:xfrm>
                <a:off x="3863012" y="2871383"/>
                <a:ext cx="4161353" cy="11388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5" name="Can 4"/>
              <p:cNvSpPr/>
              <p:nvPr/>
            </p:nvSpPr>
            <p:spPr>
              <a:xfrm rot="5400000">
                <a:off x="5678038" y="944719"/>
                <a:ext cx="531299" cy="34253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dirty="0">
                    <a:latin typeface="Times New Roman" panose="02020603050405020304" pitchFamily="18" charset="0"/>
                    <a:cs typeface="Times New Roman" panose="02020603050405020304" pitchFamily="18" charset="0"/>
                  </a:rPr>
                  <a:t>Tunnelling</a:t>
                </a:r>
              </a:p>
            </p:txBody>
          </p:sp>
          <p:grpSp>
            <p:nvGrpSpPr>
              <p:cNvPr id="7" name="Group 5"/>
              <p:cNvGrpSpPr/>
              <p:nvPr/>
            </p:nvGrpSpPr>
            <p:grpSpPr>
              <a:xfrm>
                <a:off x="2148113" y="2444121"/>
                <a:ext cx="1640114" cy="587050"/>
                <a:chOff x="1988457" y="1916866"/>
                <a:chExt cx="1640114" cy="587050"/>
              </a:xfrm>
            </p:grpSpPr>
            <p:sp>
              <p:nvSpPr>
                <p:cNvPr id="23" name="Rectangle 22"/>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IPV6 Header</a:t>
                  </a:r>
                </a:p>
              </p:txBody>
            </p:sp>
            <p:sp>
              <p:nvSpPr>
                <p:cNvPr id="24" name="Rectangle 23"/>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Payload</a:t>
                  </a:r>
                </a:p>
              </p:txBody>
            </p:sp>
          </p:grpSp>
          <p:pic>
            <p:nvPicPr>
              <p:cNvPr id="18" name="Picture 17"/>
              <p:cNvPicPr>
                <a:picLocks noChangeAspect="1"/>
              </p:cNvPicPr>
              <p:nvPr/>
            </p:nvPicPr>
            <p:blipFill>
              <a:blip r:embed="rId2" cstate="print"/>
              <a:stretch>
                <a:fillRect/>
              </a:stretch>
            </p:blipFill>
            <p:spPr>
              <a:xfrm>
                <a:off x="231612" y="2453405"/>
                <a:ext cx="1633184" cy="1537516"/>
              </a:xfrm>
              <a:prstGeom prst="rect">
                <a:avLst/>
              </a:prstGeom>
            </p:spPr>
          </p:pic>
          <p:cxnSp>
            <p:nvCxnSpPr>
              <p:cNvPr id="22" name="Straight Arrow Connector 21"/>
              <p:cNvCxnSpPr/>
              <p:nvPr/>
            </p:nvCxnSpPr>
            <p:spPr>
              <a:xfrm flipV="1">
                <a:off x="1852494" y="3344023"/>
                <a:ext cx="2010518" cy="4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8024365" y="3265705"/>
                <a:ext cx="254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34"/>
              <p:cNvGrpSpPr/>
              <p:nvPr/>
            </p:nvGrpSpPr>
            <p:grpSpPr>
              <a:xfrm>
                <a:off x="8723086" y="2453405"/>
                <a:ext cx="1640114" cy="587050"/>
                <a:chOff x="1988457" y="1916866"/>
                <a:chExt cx="1640114" cy="587050"/>
              </a:xfrm>
            </p:grpSpPr>
            <p:sp>
              <p:nvSpPr>
                <p:cNvPr id="36" name="Rectangle 35"/>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IPV6 Header</a:t>
                  </a:r>
                </a:p>
              </p:txBody>
            </p:sp>
            <p:sp>
              <p:nvSpPr>
                <p:cNvPr id="37" name="Rectangle 36"/>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Payload</a:t>
                  </a:r>
                </a:p>
              </p:txBody>
            </p:sp>
          </p:grpSp>
          <p:grpSp>
            <p:nvGrpSpPr>
              <p:cNvPr id="10" name="Group 25"/>
              <p:cNvGrpSpPr/>
              <p:nvPr/>
            </p:nvGrpSpPr>
            <p:grpSpPr>
              <a:xfrm>
                <a:off x="5142995" y="1434634"/>
                <a:ext cx="1642147" cy="880575"/>
                <a:chOff x="5449098" y="1570203"/>
                <a:chExt cx="1642147" cy="880575"/>
              </a:xfrm>
            </p:grpSpPr>
            <p:sp>
              <p:nvSpPr>
                <p:cNvPr id="38" name="Rectangle 37"/>
                <p:cNvSpPr/>
                <p:nvPr/>
              </p:nvSpPr>
              <p:spPr>
                <a:xfrm>
                  <a:off x="5449098" y="1570203"/>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IPV4 Header</a:t>
                  </a:r>
                </a:p>
              </p:txBody>
            </p:sp>
            <p:grpSp>
              <p:nvGrpSpPr>
                <p:cNvPr id="11" name="Group 38"/>
                <p:cNvGrpSpPr/>
                <p:nvPr/>
              </p:nvGrpSpPr>
              <p:grpSpPr>
                <a:xfrm>
                  <a:off x="5451131" y="1863728"/>
                  <a:ext cx="1640114" cy="587050"/>
                  <a:chOff x="1988457" y="1916866"/>
                  <a:chExt cx="1640114" cy="587050"/>
                </a:xfrm>
              </p:grpSpPr>
              <p:sp>
                <p:nvSpPr>
                  <p:cNvPr id="40" name="Rectangle 39"/>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IPV6 Header</a:t>
                    </a:r>
                  </a:p>
                </p:txBody>
              </p:sp>
              <p:sp>
                <p:nvSpPr>
                  <p:cNvPr id="41" name="Rectangle 40"/>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Payload</a:t>
                    </a:r>
                  </a:p>
                </p:txBody>
              </p:sp>
            </p:grpSp>
          </p:grpSp>
          <p:pic>
            <p:nvPicPr>
              <p:cNvPr id="27" name="Picture 26"/>
              <p:cNvPicPr>
                <a:picLocks noChangeAspect="1"/>
              </p:cNvPicPr>
              <p:nvPr/>
            </p:nvPicPr>
            <p:blipFill>
              <a:blip r:embed="rId3"/>
              <a:stretch>
                <a:fillRect/>
              </a:stretch>
            </p:blipFill>
            <p:spPr>
              <a:xfrm>
                <a:off x="3877526" y="2995550"/>
                <a:ext cx="1195614" cy="792744"/>
              </a:xfrm>
              <a:prstGeom prst="rect">
                <a:avLst/>
              </a:prstGeom>
            </p:spPr>
          </p:pic>
          <p:pic>
            <p:nvPicPr>
              <p:cNvPr id="43" name="Picture 42"/>
              <p:cNvPicPr>
                <a:picLocks noChangeAspect="1"/>
              </p:cNvPicPr>
              <p:nvPr/>
            </p:nvPicPr>
            <p:blipFill>
              <a:blip r:embed="rId3"/>
              <a:stretch>
                <a:fillRect/>
              </a:stretch>
            </p:blipFill>
            <p:spPr>
              <a:xfrm>
                <a:off x="6799656" y="3033467"/>
                <a:ext cx="1195614" cy="792744"/>
              </a:xfrm>
              <a:prstGeom prst="rect">
                <a:avLst/>
              </a:prstGeom>
            </p:spPr>
          </p:pic>
          <p:cxnSp>
            <p:nvCxnSpPr>
              <p:cNvPr id="44" name="Straight Arrow Connector 43"/>
              <p:cNvCxnSpPr/>
              <p:nvPr/>
            </p:nvCxnSpPr>
            <p:spPr>
              <a:xfrm flipV="1">
                <a:off x="5013397" y="3344023"/>
                <a:ext cx="1771745" cy="42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5746437" y="3994045"/>
                <a:ext cx="1479968" cy="345680"/>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IPV4 Region</a:t>
                </a:r>
              </a:p>
            </p:txBody>
          </p:sp>
        </p:grpSp>
      </p:grpSp>
      <p:sp>
        <p:nvSpPr>
          <p:cNvPr id="50" name="TextBox 49"/>
          <p:cNvSpPr txBox="1"/>
          <p:nvPr/>
        </p:nvSpPr>
        <p:spPr>
          <a:xfrm>
            <a:off x="307975" y="2572579"/>
            <a:ext cx="1479968" cy="338554"/>
          </a:xfrm>
          <a:prstGeom prst="rect">
            <a:avLst/>
          </a:prstGeom>
          <a:noFill/>
        </p:spPr>
        <p:txBody>
          <a:bodyPr wrap="square" rtlCol="0">
            <a:spAutoFit/>
          </a:bodyPr>
          <a:lstStyle/>
          <a:p>
            <a:r>
              <a:rPr lang="en-IN" sz="1600" dirty="0"/>
              <a:t>IPV6 Host</a:t>
            </a:r>
          </a:p>
        </p:txBody>
      </p:sp>
      <p:sp>
        <p:nvSpPr>
          <p:cNvPr id="51" name="TextBox 50"/>
          <p:cNvSpPr txBox="1"/>
          <p:nvPr/>
        </p:nvSpPr>
        <p:spPr>
          <a:xfrm>
            <a:off x="10703067" y="2474664"/>
            <a:ext cx="1479968" cy="338554"/>
          </a:xfrm>
          <a:prstGeom prst="rect">
            <a:avLst/>
          </a:prstGeom>
          <a:noFill/>
        </p:spPr>
        <p:txBody>
          <a:bodyPr wrap="square" rtlCol="0">
            <a:spAutoFit/>
          </a:bodyPr>
          <a:lstStyle/>
          <a:p>
            <a:r>
              <a:rPr lang="en-IN" sz="1600" dirty="0"/>
              <a:t>IPV6 Host</a:t>
            </a:r>
          </a:p>
        </p:txBody>
      </p:sp>
      <p:sp>
        <p:nvSpPr>
          <p:cNvPr id="12" name="Content Placeholder 11">
            <a:extLst>
              <a:ext uri="{FF2B5EF4-FFF2-40B4-BE49-F238E27FC236}">
                <a16:creationId xmlns:a16="http://schemas.microsoft.com/office/drawing/2014/main" id="{AA739E9C-6316-6567-2EB2-1EA048191FCA}"/>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Transition from IPV4 to IPV6 : Tunnelling</a:t>
            </a:r>
            <a:endParaRPr lang="en-US"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3" name="Picture 12" descr="pngfind.com-kingpin-png-4152286 (1).png">
            <a:extLst>
              <a:ext uri="{FF2B5EF4-FFF2-40B4-BE49-F238E27FC236}">
                <a16:creationId xmlns:a16="http://schemas.microsoft.com/office/drawing/2014/main" id="{4BF3FEF6-9DE1-664A-B6B4-11DB085807C4}"/>
              </a:ext>
            </a:extLst>
          </p:cNvPr>
          <p:cNvPicPr>
            <a:picLocks noChangeAspect="1"/>
          </p:cNvPicPr>
          <p:nvPr/>
        </p:nvPicPr>
        <p:blipFill>
          <a:blip r:embed="rId4"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F37766A1-8711-C8F3-B9A1-061BB3A5D625}"/>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64BF364B-317F-A2D1-3D35-D62C63763DA8}"/>
              </a:ext>
            </a:extLst>
          </p:cNvPr>
          <p:cNvSpPr>
            <a:spLocks noGrp="1"/>
          </p:cNvSpPr>
          <p:nvPr>
            <p:ph type="sldNum" sz="quarter" idx="12"/>
          </p:nvPr>
        </p:nvSpPr>
        <p:spPr/>
        <p:txBody>
          <a:bodyPr/>
          <a:lstStyle/>
          <a:p>
            <a:fld id="{254D8BCB-5102-47FA-82A5-BD6750F85690}" type="slidenum">
              <a:rPr lang="en-IN" smtClean="0"/>
              <a:t>75</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7687259" y="3381546"/>
            <a:ext cx="2621361" cy="73998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p:cNvSpPr txBox="1"/>
          <p:nvPr/>
        </p:nvSpPr>
        <p:spPr>
          <a:xfrm>
            <a:off x="58107" y="978619"/>
            <a:ext cx="12097041" cy="6001643"/>
          </a:xfrm>
          <a:prstGeom prst="rect">
            <a:avLst/>
          </a:prstGeom>
          <a:noFill/>
        </p:spPr>
        <p:txBody>
          <a:bodyPr wrap="square" rtlCol="0">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Header Translation acquires when sender uses a IPV6 and receiver uses IPV4, where the IPV6 address needs to be translated to IPV4.</a:t>
            </a: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endParaRPr lang="en-IN" sz="1600" b="1"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Header translation uses the mapped address to translate an IPv6 address to an IPv4 address. Rules for Translation:</a:t>
            </a:r>
          </a:p>
          <a:p>
            <a:pPr algn="just">
              <a:lnSpc>
                <a:spcPct val="150000"/>
              </a:lnSpc>
            </a:pPr>
            <a:r>
              <a:rPr lang="en-IN" sz="1600" dirty="0">
                <a:latin typeface="Times New Roman" panose="02020603050405020304" pitchFamily="18" charset="0"/>
                <a:cs typeface="Times New Roman" panose="02020603050405020304" pitchFamily="18" charset="0"/>
              </a:rPr>
              <a:t>The IPv6 mapped address is changed to an IPv4 address by extracting the right-most 32 bits.</a:t>
            </a:r>
          </a:p>
          <a:p>
            <a:pPr algn="just">
              <a:lnSpc>
                <a:spcPct val="150000"/>
              </a:lnSpc>
            </a:pPr>
            <a:r>
              <a:rPr lang="en-IN" sz="1600" dirty="0">
                <a:latin typeface="Times New Roman" panose="02020603050405020304" pitchFamily="18" charset="0"/>
                <a:cs typeface="Times New Roman" panose="02020603050405020304" pitchFamily="18" charset="0"/>
              </a:rPr>
              <a:t>The value of the IPv6 priority ﬁeld is discarded. The type of service ﬁeld in IPv4 is set to zero.</a:t>
            </a:r>
          </a:p>
          <a:p>
            <a:pPr algn="just">
              <a:lnSpc>
                <a:spcPct val="150000"/>
              </a:lnSpc>
            </a:pPr>
            <a:r>
              <a:rPr lang="en-IN" sz="1600" dirty="0">
                <a:latin typeface="Times New Roman" panose="02020603050405020304" pitchFamily="18" charset="0"/>
                <a:cs typeface="Times New Roman" panose="02020603050405020304" pitchFamily="18" charset="0"/>
              </a:rPr>
              <a:t>The checksum for IPv4 is calculated and inserted in the corresponding ﬁeld. The IPv6 ﬂow label is ignored.</a:t>
            </a:r>
          </a:p>
          <a:p>
            <a:pPr algn="just">
              <a:lnSpc>
                <a:spcPct val="150000"/>
              </a:lnSpc>
            </a:pPr>
            <a:r>
              <a:rPr lang="en-IN" sz="1600" dirty="0">
                <a:latin typeface="Times New Roman" panose="02020603050405020304" pitchFamily="18" charset="0"/>
                <a:cs typeface="Times New Roman" panose="02020603050405020304" pitchFamily="18" charset="0"/>
              </a:rPr>
              <a:t>Compatible extension headers are converted to options and inserted in the IPv4 header. Some may have to be dropped.</a:t>
            </a:r>
          </a:p>
          <a:p>
            <a:pPr algn="just">
              <a:lnSpc>
                <a:spcPct val="150000"/>
              </a:lnSpc>
            </a:pPr>
            <a:r>
              <a:rPr lang="en-IN" sz="1600" dirty="0">
                <a:latin typeface="Times New Roman" panose="02020603050405020304" pitchFamily="18" charset="0"/>
                <a:cs typeface="Times New Roman" panose="02020603050405020304" pitchFamily="18" charset="0"/>
              </a:rPr>
              <a:t>The length of IPv4 header is calculated and inserted into the corresponding ﬁeld.</a:t>
            </a:r>
          </a:p>
          <a:p>
            <a:pPr algn="just">
              <a:lnSpc>
                <a:spcPct val="150000"/>
              </a:lnSpc>
            </a:pPr>
            <a:r>
              <a:rPr lang="en-IN" sz="1600" dirty="0">
                <a:latin typeface="Times New Roman" panose="02020603050405020304" pitchFamily="18" charset="0"/>
                <a:cs typeface="Times New Roman" panose="02020603050405020304" pitchFamily="18" charset="0"/>
              </a:rPr>
              <a:t>The total length of the IPv4 packet is calculated and inserted in the corresponding ﬁeld.</a:t>
            </a:r>
            <a:endParaRPr lang="en-IN" sz="1600" b="1" dirty="0">
              <a:latin typeface="Times New Roman" panose="02020603050405020304" pitchFamily="18" charset="0"/>
              <a:cs typeface="Times New Roman" panose="02020603050405020304" pitchFamily="18" charset="0"/>
            </a:endParaRPr>
          </a:p>
        </p:txBody>
      </p:sp>
      <p:sp>
        <p:nvSpPr>
          <p:cNvPr id="8" name="AutoShape 2" descr="Laptop Icon, Laptop Icons, Laptop, Vector PNG and Vector with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grpSp>
        <p:nvGrpSpPr>
          <p:cNvPr id="3" name="Group 47"/>
          <p:cNvGrpSpPr/>
          <p:nvPr/>
        </p:nvGrpSpPr>
        <p:grpSpPr>
          <a:xfrm>
            <a:off x="123658" y="2738879"/>
            <a:ext cx="11965937" cy="1546800"/>
            <a:chOff x="231612" y="2444121"/>
            <a:chExt cx="11965937" cy="1546800"/>
          </a:xfrm>
        </p:grpSpPr>
        <p:pic>
          <p:nvPicPr>
            <p:cNvPr id="33" name="Picture 32"/>
            <p:cNvPicPr>
              <a:picLocks noChangeAspect="1"/>
            </p:cNvPicPr>
            <p:nvPr/>
          </p:nvPicPr>
          <p:blipFill>
            <a:blip r:embed="rId2" cstate="print"/>
            <a:stretch>
              <a:fillRect/>
            </a:stretch>
          </p:blipFill>
          <p:spPr>
            <a:xfrm>
              <a:off x="10564365" y="2444121"/>
              <a:ext cx="1633184" cy="1537516"/>
            </a:xfrm>
            <a:prstGeom prst="rect">
              <a:avLst/>
            </a:prstGeom>
          </p:spPr>
        </p:pic>
        <p:grpSp>
          <p:nvGrpSpPr>
            <p:cNvPr id="5" name="Group 46"/>
            <p:cNvGrpSpPr/>
            <p:nvPr/>
          </p:nvGrpSpPr>
          <p:grpSpPr>
            <a:xfrm>
              <a:off x="231612" y="2444121"/>
              <a:ext cx="10332753" cy="1546800"/>
              <a:chOff x="231612" y="2444121"/>
              <a:chExt cx="10332753" cy="1546800"/>
            </a:xfrm>
          </p:grpSpPr>
          <p:sp>
            <p:nvSpPr>
              <p:cNvPr id="45" name="Rectangle 44"/>
              <p:cNvSpPr/>
              <p:nvPr/>
            </p:nvSpPr>
            <p:spPr>
              <a:xfrm>
                <a:off x="1986908" y="3039608"/>
                <a:ext cx="4161353" cy="94194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p:cNvGrpSpPr/>
              <p:nvPr/>
            </p:nvGrpSpPr>
            <p:grpSpPr>
              <a:xfrm>
                <a:off x="2148113" y="2444121"/>
                <a:ext cx="1640114" cy="587050"/>
                <a:chOff x="1988457" y="1916866"/>
                <a:chExt cx="1640114" cy="587050"/>
              </a:xfrm>
            </p:grpSpPr>
            <p:sp>
              <p:nvSpPr>
                <p:cNvPr id="23" name="Rectangle 22"/>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IPV6 Header</a:t>
                  </a:r>
                </a:p>
              </p:txBody>
            </p:sp>
            <p:sp>
              <p:nvSpPr>
                <p:cNvPr id="24" name="Rectangle 23"/>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Payload</a:t>
                  </a:r>
                </a:p>
              </p:txBody>
            </p:sp>
          </p:grpSp>
          <p:pic>
            <p:nvPicPr>
              <p:cNvPr id="18" name="Picture 17"/>
              <p:cNvPicPr>
                <a:picLocks noChangeAspect="1"/>
              </p:cNvPicPr>
              <p:nvPr/>
            </p:nvPicPr>
            <p:blipFill>
              <a:blip r:embed="rId2" cstate="print"/>
              <a:stretch>
                <a:fillRect/>
              </a:stretch>
            </p:blipFill>
            <p:spPr>
              <a:xfrm>
                <a:off x="231612" y="2453405"/>
                <a:ext cx="1633184" cy="1537516"/>
              </a:xfrm>
              <a:prstGeom prst="rect">
                <a:avLst/>
              </a:prstGeom>
            </p:spPr>
          </p:pic>
          <p:cxnSp>
            <p:nvCxnSpPr>
              <p:cNvPr id="22" name="Straight Arrow Connector 21"/>
              <p:cNvCxnSpPr/>
              <p:nvPr/>
            </p:nvCxnSpPr>
            <p:spPr>
              <a:xfrm flipV="1">
                <a:off x="1852494" y="3319426"/>
                <a:ext cx="4863829" cy="294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27" idx="3"/>
              </p:cNvCxnSpPr>
              <p:nvPr/>
            </p:nvCxnSpPr>
            <p:spPr>
              <a:xfrm flipV="1">
                <a:off x="7786651" y="3313995"/>
                <a:ext cx="2777714" cy="5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34"/>
              <p:cNvGrpSpPr/>
              <p:nvPr/>
            </p:nvGrpSpPr>
            <p:grpSpPr>
              <a:xfrm>
                <a:off x="8723086" y="2453405"/>
                <a:ext cx="1640114" cy="587050"/>
                <a:chOff x="1988457" y="1916866"/>
                <a:chExt cx="1640114" cy="587050"/>
              </a:xfrm>
            </p:grpSpPr>
            <p:sp>
              <p:nvSpPr>
                <p:cNvPr id="36" name="Rectangle 35"/>
                <p:cNvSpPr/>
                <p:nvPr/>
              </p:nvSpPr>
              <p:spPr>
                <a:xfrm>
                  <a:off x="1988458" y="1916866"/>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IPV4 Header</a:t>
                  </a:r>
                </a:p>
              </p:txBody>
            </p:sp>
            <p:sp>
              <p:nvSpPr>
                <p:cNvPr id="37" name="Rectangle 36"/>
                <p:cNvSpPr/>
                <p:nvPr/>
              </p:nvSpPr>
              <p:spPr>
                <a:xfrm>
                  <a:off x="1988457" y="2214610"/>
                  <a:ext cx="1640113" cy="28930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Payload</a:t>
                  </a:r>
                </a:p>
              </p:txBody>
            </p:sp>
          </p:grpSp>
          <p:pic>
            <p:nvPicPr>
              <p:cNvPr id="27" name="Picture 26"/>
              <p:cNvPicPr>
                <a:picLocks noChangeAspect="1"/>
              </p:cNvPicPr>
              <p:nvPr/>
            </p:nvPicPr>
            <p:blipFill>
              <a:blip r:embed="rId3"/>
              <a:stretch>
                <a:fillRect/>
              </a:stretch>
            </p:blipFill>
            <p:spPr>
              <a:xfrm>
                <a:off x="6591037" y="2923054"/>
                <a:ext cx="1195614" cy="792744"/>
              </a:xfrm>
              <a:prstGeom prst="rect">
                <a:avLst/>
              </a:prstGeom>
            </p:spPr>
          </p:pic>
          <p:sp>
            <p:nvSpPr>
              <p:cNvPr id="46" name="TextBox 45"/>
              <p:cNvSpPr txBox="1"/>
              <p:nvPr/>
            </p:nvSpPr>
            <p:spPr>
              <a:xfrm>
                <a:off x="3327601" y="3412121"/>
                <a:ext cx="1479968" cy="338554"/>
              </a:xfrm>
              <a:prstGeom prst="rect">
                <a:avLst/>
              </a:prstGeom>
              <a:noFill/>
            </p:spPr>
            <p:txBody>
              <a:bodyPr wrap="square" rtlCol="0">
                <a:spAutoFit/>
              </a:bodyPr>
              <a:lstStyle/>
              <a:p>
                <a:r>
                  <a:rPr lang="en-IN" sz="1600" dirty="0"/>
                  <a:t>IPV6 Region</a:t>
                </a:r>
              </a:p>
            </p:txBody>
          </p:sp>
        </p:grpSp>
      </p:grpSp>
      <p:sp>
        <p:nvSpPr>
          <p:cNvPr id="32" name="TextBox 31"/>
          <p:cNvSpPr txBox="1"/>
          <p:nvPr/>
        </p:nvSpPr>
        <p:spPr>
          <a:xfrm>
            <a:off x="8585664" y="3564967"/>
            <a:ext cx="1479968" cy="338554"/>
          </a:xfrm>
          <a:prstGeom prst="rect">
            <a:avLst/>
          </a:prstGeom>
          <a:noFill/>
        </p:spPr>
        <p:txBody>
          <a:bodyPr wrap="square" rtlCol="0">
            <a:spAutoFit/>
          </a:bodyPr>
          <a:lstStyle/>
          <a:p>
            <a:r>
              <a:rPr lang="en-IN" sz="1600" dirty="0"/>
              <a:t>IPV4 Region</a:t>
            </a:r>
          </a:p>
        </p:txBody>
      </p:sp>
      <p:sp>
        <p:nvSpPr>
          <p:cNvPr id="42" name="TextBox 41"/>
          <p:cNvSpPr txBox="1"/>
          <p:nvPr/>
        </p:nvSpPr>
        <p:spPr>
          <a:xfrm>
            <a:off x="6203637" y="1701963"/>
            <a:ext cx="1754505" cy="584775"/>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Header translation done here</a:t>
            </a:r>
          </a:p>
        </p:txBody>
      </p:sp>
      <p:cxnSp>
        <p:nvCxnSpPr>
          <p:cNvPr id="12" name="Straight Arrow Connector 11"/>
          <p:cNvCxnSpPr>
            <a:endCxn id="27" idx="0"/>
          </p:cNvCxnSpPr>
          <p:nvPr/>
        </p:nvCxnSpPr>
        <p:spPr>
          <a:xfrm>
            <a:off x="7080890" y="2298064"/>
            <a:ext cx="0" cy="919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472294" y="2213205"/>
            <a:ext cx="147996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IPV6 Host</a:t>
            </a:r>
          </a:p>
        </p:txBody>
      </p:sp>
      <p:sp>
        <p:nvSpPr>
          <p:cNvPr id="50" name="TextBox 49"/>
          <p:cNvSpPr txBox="1"/>
          <p:nvPr/>
        </p:nvSpPr>
        <p:spPr>
          <a:xfrm>
            <a:off x="10609627" y="2140800"/>
            <a:ext cx="1479968"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IPV4 Host</a:t>
            </a:r>
          </a:p>
        </p:txBody>
      </p:sp>
      <p:sp>
        <p:nvSpPr>
          <p:cNvPr id="9" name="Content Placeholder 11">
            <a:extLst>
              <a:ext uri="{FF2B5EF4-FFF2-40B4-BE49-F238E27FC236}">
                <a16:creationId xmlns:a16="http://schemas.microsoft.com/office/drawing/2014/main" id="{59C95EB6-32B9-4238-B376-33BB9D11DEF0}"/>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Transition from IPV4 to IPV6 : Header translation</a:t>
            </a:r>
            <a:endParaRPr lang="en-US" sz="35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 name="Picture 9" descr="pngfind.com-kingpin-png-4152286 (1).png">
            <a:extLst>
              <a:ext uri="{FF2B5EF4-FFF2-40B4-BE49-F238E27FC236}">
                <a16:creationId xmlns:a16="http://schemas.microsoft.com/office/drawing/2014/main" id="{A56689C1-CC22-DCF6-4DD7-04A7B8D8982D}"/>
              </a:ext>
            </a:extLst>
          </p:cNvPr>
          <p:cNvPicPr>
            <a:picLocks noChangeAspect="1"/>
          </p:cNvPicPr>
          <p:nvPr/>
        </p:nvPicPr>
        <p:blipFill>
          <a:blip r:embed="rId4"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26030495-CDDA-D424-8223-EABA5BC63E53}"/>
              </a:ext>
            </a:extLst>
          </p:cNvPr>
          <p:cNvSpPr>
            <a:spLocks noGrp="1"/>
          </p:cNvSpPr>
          <p:nvPr>
            <p:ph type="ftr" sz="quarter" idx="11"/>
          </p:nvPr>
        </p:nvSpPr>
        <p:spPr/>
        <p:txBody>
          <a:bodyPr/>
          <a:lstStyle/>
          <a:p>
            <a:r>
              <a:rPr lang="en-IN"/>
              <a:t>Unit IV – 18CSC302J – Computer Networks (2022-2023 ODD)</a:t>
            </a:r>
          </a:p>
        </p:txBody>
      </p:sp>
      <p:sp>
        <p:nvSpPr>
          <p:cNvPr id="4" name="Slide Number Placeholder 3">
            <a:extLst>
              <a:ext uri="{FF2B5EF4-FFF2-40B4-BE49-F238E27FC236}">
                <a16:creationId xmlns:a16="http://schemas.microsoft.com/office/drawing/2014/main" id="{107773DC-9AB8-1FC9-080F-4832982C5373}"/>
              </a:ext>
            </a:extLst>
          </p:cNvPr>
          <p:cNvSpPr>
            <a:spLocks noGrp="1"/>
          </p:cNvSpPr>
          <p:nvPr>
            <p:ph type="sldNum" sz="quarter" idx="12"/>
          </p:nvPr>
        </p:nvSpPr>
        <p:spPr/>
        <p:txBody>
          <a:bodyPr/>
          <a:lstStyle/>
          <a:p>
            <a:fld id="{254D8BCB-5102-47FA-82A5-BD6750F85690}" type="slidenum">
              <a:rPr lang="en-IN" smtClean="0"/>
              <a:t>76</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2588455"/>
            <a:ext cx="11324492" cy="921508"/>
          </a:xfrm>
        </p:spPr>
        <p:txBody>
          <a:bodyPr/>
          <a:lstStyle/>
          <a:p>
            <a:r>
              <a:rPr lang="en-US" b="1" dirty="0">
                <a:solidFill>
                  <a:schemeClr val="accent6">
                    <a:lumMod val="75000"/>
                  </a:schemeClr>
                </a:solidFill>
                <a:effectLst>
                  <a:outerShdw blurRad="38100" dist="19050" dir="2700000" algn="tl" rotWithShape="0">
                    <a:schemeClr val="dk1">
                      <a:alpha val="40000"/>
                    </a:schemeClr>
                  </a:outerShdw>
                </a:effectLst>
              </a:rPr>
              <a:t>NAT Protocol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179240"/>
            <a:ext cx="11127544" cy="5528345"/>
          </a:xfrm>
        </p:spPr>
        <p:txBody>
          <a:bodyPr>
            <a:noAutofit/>
          </a:bodyPr>
          <a:lstStyle/>
          <a:p>
            <a:pPr algn="just"/>
            <a:r>
              <a:rPr lang="en-US" sz="2400" dirty="0">
                <a:latin typeface="Times New Roman" panose="02020603050405020304" pitchFamily="18" charset="0"/>
                <a:cs typeface="Times New Roman" panose="02020603050405020304" pitchFamily="18" charset="0"/>
              </a:rPr>
              <a:t>To access the Internet one public IP address is needed but we can use a private IP address in our private network.</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idea of NAT is to allow multiple devices to access the Internet through a single public address.</a:t>
            </a:r>
          </a:p>
          <a:p>
            <a:pPr algn="just"/>
            <a:endParaRPr lang="en-US" sz="2400" dirty="0">
              <a:latin typeface="Times New Roman" panose="02020603050405020304" pitchFamily="18" charset="0"/>
              <a:cs typeface="Times New Roman" panose="02020603050405020304" pitchFamily="18" charset="0"/>
            </a:endParaRPr>
          </a:p>
          <a:p>
            <a:pPr algn="just">
              <a:lnSpc>
                <a:spcPts val="3500"/>
              </a:lnSpc>
            </a:pPr>
            <a:r>
              <a:rPr lang="en-US" sz="2400" dirty="0">
                <a:latin typeface="Times New Roman" panose="02020603050405020304" pitchFamily="18" charset="0"/>
                <a:cs typeface="Times New Roman" panose="02020603050405020304" pitchFamily="18" charset="0"/>
              </a:rPr>
              <a:t> To achieve this the translation of private IP address to a public IP address is required. Network Address Translation (NAT) is a process in which one or more local IP address is translated into one or more Global IP address and vice versa in order to provide Internet access to the local hosts.</a:t>
            </a:r>
          </a:p>
        </p:txBody>
      </p:sp>
      <p:sp>
        <p:nvSpPr>
          <p:cNvPr id="4" name="Content Placeholder 11">
            <a:extLst>
              <a:ext uri="{FF2B5EF4-FFF2-40B4-BE49-F238E27FC236}">
                <a16:creationId xmlns:a16="http://schemas.microsoft.com/office/drawing/2014/main" id="{F122286C-7131-02E7-C58F-F8954817B2AD}"/>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Network Address Translation</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1EE72A35-9A5F-C981-CD01-0291A5F27766}"/>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C1E97589-1104-F2E4-CBBC-A3B616840D50}"/>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5710F219-C2D8-7F4B-53AF-F153887AEC21}"/>
              </a:ext>
            </a:extLst>
          </p:cNvPr>
          <p:cNvSpPr>
            <a:spLocks noGrp="1"/>
          </p:cNvSpPr>
          <p:nvPr>
            <p:ph type="sldNum" sz="quarter" idx="12"/>
          </p:nvPr>
        </p:nvSpPr>
        <p:spPr/>
        <p:txBody>
          <a:bodyPr/>
          <a:lstStyle/>
          <a:p>
            <a:fld id="{254D8BCB-5102-47FA-82A5-BD6750F85690}" type="slidenum">
              <a:rPr lang="en-IN" smtClean="0"/>
              <a:t>78</a:t>
            </a:fld>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1179240"/>
            <a:ext cx="11127544" cy="5528345"/>
          </a:xfrm>
        </p:spPr>
        <p:txBody>
          <a:bodyPr>
            <a:noAutofit/>
          </a:bodyPr>
          <a:lstStyle/>
          <a:p>
            <a:pPr algn="just"/>
            <a:r>
              <a:rPr lang="en-US" sz="2400" b="0" i="0" u="none" strike="noStrike" baseline="0" dirty="0">
                <a:latin typeface="Times New Roman" panose="02020603050405020304" pitchFamily="18" charset="0"/>
              </a:rPr>
              <a:t>A technology that can provide the mapping between the private and universal addresses, and at the same time, support virtual private networks, is </a:t>
            </a:r>
            <a:r>
              <a:rPr lang="en-US" sz="2400" b="1" i="0" u="none" strike="noStrike" baseline="0" dirty="0">
                <a:latin typeface="Times New Roman" panose="02020603050405020304" pitchFamily="18" charset="0"/>
              </a:rPr>
              <a:t>network address translation (NAT). </a:t>
            </a:r>
          </a:p>
          <a:p>
            <a:pPr algn="just"/>
            <a:endParaRPr lang="en-US" sz="2400" b="1" i="0" u="none" strike="noStrike" baseline="0" dirty="0">
              <a:latin typeface="Times New Roman" panose="02020603050405020304" pitchFamily="18" charset="0"/>
            </a:endParaRPr>
          </a:p>
          <a:p>
            <a:pPr algn="just"/>
            <a:r>
              <a:rPr lang="en-US" sz="2400" b="0" i="0" u="none" strike="noStrike" baseline="0" dirty="0">
                <a:latin typeface="Times New Roman" panose="02020603050405020304" pitchFamily="18" charset="0"/>
              </a:rPr>
              <a:t>The technology allows a site to use a set of private addresses for internal communication and a set of global Internet addresses (at least one) for communication with the rest of the world.</a:t>
            </a:r>
          </a:p>
          <a:p>
            <a:pPr algn="just"/>
            <a:endParaRPr lang="en-US" sz="2400" b="0" i="0" u="none" strike="noStrike" baseline="0" dirty="0">
              <a:latin typeface="Times New Roman" panose="02020603050405020304" pitchFamily="18" charset="0"/>
            </a:endParaRPr>
          </a:p>
          <a:p>
            <a:pPr algn="just"/>
            <a:r>
              <a:rPr lang="en-US" sz="2400" b="0" i="0" u="none" strike="noStrike" baseline="0" dirty="0">
                <a:latin typeface="Times New Roman" panose="02020603050405020304" pitchFamily="18" charset="0"/>
              </a:rPr>
              <a:t> The site must have only one single connection to the global Internet through a NAT-capable router that runs NAT software.</a:t>
            </a:r>
          </a:p>
        </p:txBody>
      </p:sp>
      <p:sp>
        <p:nvSpPr>
          <p:cNvPr id="4" name="Content Placeholder 11">
            <a:extLst>
              <a:ext uri="{FF2B5EF4-FFF2-40B4-BE49-F238E27FC236}">
                <a16:creationId xmlns:a16="http://schemas.microsoft.com/office/drawing/2014/main" id="{F122286C-7131-02E7-C58F-F8954817B2AD}"/>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Network Address Translation</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1EE72A35-9A5F-C981-CD01-0291A5F27766}"/>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7519317B-28F3-778F-F4B4-006D38C186D8}"/>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4BE341C3-5F30-9610-2096-EC94B5A525C4}"/>
              </a:ext>
            </a:extLst>
          </p:cNvPr>
          <p:cNvSpPr>
            <a:spLocks noGrp="1"/>
          </p:cNvSpPr>
          <p:nvPr>
            <p:ph type="sldNum" sz="quarter" idx="12"/>
          </p:nvPr>
        </p:nvSpPr>
        <p:spPr/>
        <p:txBody>
          <a:bodyPr/>
          <a:lstStyle/>
          <a:p>
            <a:fld id="{254D8BCB-5102-47FA-82A5-BD6750F85690}" type="slidenum">
              <a:rPr lang="en-IN" smtClean="0"/>
              <a:t>79</a:t>
            </a:fld>
            <a:endParaRPr lang="en-IN"/>
          </a:p>
        </p:txBody>
      </p:sp>
    </p:spTree>
    <p:extLst>
      <p:ext uri="{BB962C8B-B14F-4D97-AF65-F5344CB8AC3E}">
        <p14:creationId xmlns:p14="http://schemas.microsoft.com/office/powerpoint/2010/main" val="23052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2341453" y="1258311"/>
            <a:ext cx="7509093" cy="4573318"/>
          </a:xfrm>
          <a:prstGeom prst="rect">
            <a:avLst/>
          </a:prstGeom>
          <a:noFill/>
          <a:ln w="9525">
            <a:noFill/>
            <a:miter lim="800000"/>
            <a:headEnd/>
            <a:tailEnd/>
          </a:ln>
          <a:effectLst/>
        </p:spPr>
      </p:pic>
      <p:sp>
        <p:nvSpPr>
          <p:cNvPr id="3" name="Content Placeholder 11">
            <a:extLst>
              <a:ext uri="{FF2B5EF4-FFF2-40B4-BE49-F238E27FC236}">
                <a16:creationId xmlns:a16="http://schemas.microsoft.com/office/drawing/2014/main" id="{9A39A3B9-0377-F135-285E-7C419788EEA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Parts of the IPv6 Address</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4" name="Picture 3" descr="pngfind.com-kingpin-png-4152286 (1).png">
            <a:extLst>
              <a:ext uri="{FF2B5EF4-FFF2-40B4-BE49-F238E27FC236}">
                <a16:creationId xmlns:a16="http://schemas.microsoft.com/office/drawing/2014/main" id="{C5FC8A2A-EC34-D7EA-8A89-5A40350EAEA3}"/>
              </a:ext>
            </a:extLst>
          </p:cNvPr>
          <p:cNvPicPr>
            <a:picLocks noChangeAspect="1"/>
          </p:cNvPicPr>
          <p:nvPr/>
        </p:nvPicPr>
        <p:blipFill>
          <a:blip r:embed="rId3" cstate="print"/>
          <a:stretch>
            <a:fillRect/>
          </a:stretch>
        </p:blipFill>
        <p:spPr>
          <a:xfrm>
            <a:off x="10206111" y="121920"/>
            <a:ext cx="1828800" cy="640080"/>
          </a:xfrm>
          <a:prstGeom prst="rect">
            <a:avLst/>
          </a:prstGeom>
        </p:spPr>
      </p:pic>
      <p:sp>
        <p:nvSpPr>
          <p:cNvPr id="2" name="Footer Placeholder 1">
            <a:extLst>
              <a:ext uri="{FF2B5EF4-FFF2-40B4-BE49-F238E27FC236}">
                <a16:creationId xmlns:a16="http://schemas.microsoft.com/office/drawing/2014/main" id="{E4B68BE5-5898-1B6F-243B-A5EFC9D33864}"/>
              </a:ext>
            </a:extLst>
          </p:cNvPr>
          <p:cNvSpPr>
            <a:spLocks noGrp="1"/>
          </p:cNvSpPr>
          <p:nvPr>
            <p:ph type="ftr" sz="quarter" idx="11"/>
          </p:nvPr>
        </p:nvSpPr>
        <p:spPr/>
        <p:txBody>
          <a:bodyPr/>
          <a:lstStyle/>
          <a:p>
            <a:r>
              <a:rPr lang="en-IN"/>
              <a:t>Unit IV – 18CSC302J – Computer Networks (2022-2023 ODD)</a:t>
            </a:r>
          </a:p>
        </p:txBody>
      </p:sp>
      <p:sp>
        <p:nvSpPr>
          <p:cNvPr id="5" name="Slide Number Placeholder 4">
            <a:extLst>
              <a:ext uri="{FF2B5EF4-FFF2-40B4-BE49-F238E27FC236}">
                <a16:creationId xmlns:a16="http://schemas.microsoft.com/office/drawing/2014/main" id="{7B557F76-8BDA-B3C9-B005-8A5E42D28C5A}"/>
              </a:ext>
            </a:extLst>
          </p:cNvPr>
          <p:cNvSpPr>
            <a:spLocks noGrp="1"/>
          </p:cNvSpPr>
          <p:nvPr>
            <p:ph type="sldNum" sz="quarter" idx="12"/>
          </p:nvPr>
        </p:nvSpPr>
        <p:spPr/>
        <p:txBody>
          <a:bodyPr/>
          <a:lstStyle/>
          <a:p>
            <a:fld id="{254D8BCB-5102-47FA-82A5-BD6750F85690}" type="slidenum">
              <a:rPr lang="en-IN" smtClean="0"/>
              <a:t>8</a:t>
            </a:fld>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E3F9483E-69F3-4049-B8BA-E786D48F3176}"/>
              </a:ext>
            </a:extLst>
          </p:cNvPr>
          <p:cNvPicPr>
            <a:picLocks noGrp="1" noChangeAspect="1"/>
          </p:cNvPicPr>
          <p:nvPr>
            <p:ph idx="1"/>
          </p:nvPr>
        </p:nvPicPr>
        <p:blipFill>
          <a:blip r:embed="rId2"/>
          <a:stretch>
            <a:fillRect/>
          </a:stretch>
        </p:blipFill>
        <p:spPr>
          <a:xfrm>
            <a:off x="1090827" y="1103537"/>
            <a:ext cx="8288323" cy="3095625"/>
          </a:xfrm>
        </p:spPr>
      </p:pic>
      <p:sp>
        <p:nvSpPr>
          <p:cNvPr id="7" name="TextBox 6">
            <a:extLst>
              <a:ext uri="{FF2B5EF4-FFF2-40B4-BE49-F238E27FC236}">
                <a16:creationId xmlns:a16="http://schemas.microsoft.com/office/drawing/2014/main" id="{8269AB06-7502-44BF-A699-34045A9D0C5C}"/>
              </a:ext>
            </a:extLst>
          </p:cNvPr>
          <p:cNvSpPr txBox="1"/>
          <p:nvPr/>
        </p:nvSpPr>
        <p:spPr>
          <a:xfrm>
            <a:off x="478302" y="4248646"/>
            <a:ext cx="11029070" cy="2296463"/>
          </a:xfrm>
          <a:prstGeom prst="rect">
            <a:avLst/>
          </a:prstGeom>
          <a:noFill/>
        </p:spPr>
        <p:txBody>
          <a:bodyPr wrap="square">
            <a:spAutoFit/>
          </a:bodyPr>
          <a:lstStyle/>
          <a:p>
            <a:pPr marL="285750" indent="-285750" algn="just">
              <a:lnSpc>
                <a:spcPts val="3500"/>
              </a:lnSpc>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Above figure shows a simple implementation of NAT.</a:t>
            </a:r>
            <a:endParaRPr lang="en-US" sz="2400" dirty="0">
              <a:latin typeface="Times New Roman" panose="02020603050405020304" pitchFamily="18" charset="0"/>
              <a:cs typeface="Times New Roman" panose="02020603050405020304" pitchFamily="18" charset="0"/>
            </a:endParaRPr>
          </a:p>
          <a:p>
            <a:pPr marL="285750" indent="-285750" algn="just">
              <a:lnSpc>
                <a:spcPts val="35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he private network uses private addresses. The router that connects the network to the global address uses one private address and one global address. </a:t>
            </a:r>
          </a:p>
          <a:p>
            <a:pPr marL="285750" indent="-285750" algn="just">
              <a:lnSpc>
                <a:spcPts val="3500"/>
              </a:lnSpc>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private network is transparent to the rest of the Internet; the rest of the Internet sees only the NAT router with the address 200.24.5.8.</a:t>
            </a:r>
            <a:endParaRPr lang="en-IN" sz="2400" dirty="0">
              <a:latin typeface="Times New Roman" panose="02020603050405020304" pitchFamily="18" charset="0"/>
              <a:cs typeface="Times New Roman" panose="02020603050405020304" pitchFamily="18" charset="0"/>
            </a:endParaRPr>
          </a:p>
        </p:txBody>
      </p:sp>
      <p:sp>
        <p:nvSpPr>
          <p:cNvPr id="3" name="Content Placeholder 11">
            <a:extLst>
              <a:ext uri="{FF2B5EF4-FFF2-40B4-BE49-F238E27FC236}">
                <a16:creationId xmlns:a16="http://schemas.microsoft.com/office/drawing/2014/main" id="{BEBED91C-10BE-14B2-7583-7B98D5C264E9}"/>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What is NAT?</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Picture 3" descr="pngfind.com-kingpin-png-4152286 (1).png">
            <a:extLst>
              <a:ext uri="{FF2B5EF4-FFF2-40B4-BE49-F238E27FC236}">
                <a16:creationId xmlns:a16="http://schemas.microsoft.com/office/drawing/2014/main" id="{6E7A0B0D-8F12-E39B-B46C-5DFFF4727BEC}"/>
              </a:ext>
            </a:extLst>
          </p:cNvPr>
          <p:cNvPicPr>
            <a:picLocks noChangeAspect="1"/>
          </p:cNvPicPr>
          <p:nvPr/>
        </p:nvPicPr>
        <p:blipFill>
          <a:blip r:embed="rId3"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613310E6-0A31-FBA2-8ED3-3259BB41DBAD}"/>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69628249-FD96-DF2D-CBB8-169D01FFA2D7}"/>
              </a:ext>
            </a:extLst>
          </p:cNvPr>
          <p:cNvSpPr>
            <a:spLocks noGrp="1"/>
          </p:cNvSpPr>
          <p:nvPr>
            <p:ph type="sldNum" sz="quarter" idx="12"/>
          </p:nvPr>
        </p:nvSpPr>
        <p:spPr/>
        <p:txBody>
          <a:bodyPr/>
          <a:lstStyle/>
          <a:p>
            <a:fld id="{254D8BCB-5102-47FA-82A5-BD6750F85690}" type="slidenum">
              <a:rPr lang="en-IN" smtClean="0"/>
              <a:t>80</a:t>
            </a:fld>
            <a:endParaRPr lang="en-IN"/>
          </a:p>
        </p:txBody>
      </p:sp>
    </p:spTree>
    <p:extLst>
      <p:ext uri="{BB962C8B-B14F-4D97-AF65-F5344CB8AC3E}">
        <p14:creationId xmlns:p14="http://schemas.microsoft.com/office/powerpoint/2010/main" val="1887718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1271" y="4565316"/>
            <a:ext cx="11268220" cy="2179604"/>
          </a:xfrm>
        </p:spPr>
        <p:txBody>
          <a:bodyPr>
            <a:normAutofit/>
          </a:bodyPr>
          <a:lstStyle/>
          <a:p>
            <a:pPr algn="just"/>
            <a:r>
              <a:rPr lang="en-US" sz="2200" dirty="0">
                <a:latin typeface="Times New Roman" panose="02020603050405020304" charset="0"/>
                <a:cs typeface="Times New Roman" panose="02020603050405020304" charset="0"/>
              </a:rPr>
              <a:t>When a packet enters the local network, the global (public) IP address is converted to a local (private) IP address.</a:t>
            </a:r>
          </a:p>
          <a:p>
            <a:pPr algn="just"/>
            <a:r>
              <a:rPr lang="en-US" sz="2200" dirty="0">
                <a:latin typeface="Times New Roman" panose="02020603050405020304" charset="0"/>
                <a:cs typeface="Times New Roman" panose="02020603050405020304" charset="0"/>
              </a:rPr>
              <a:t>If NAT run out of addresses, i.e., no address is left in the pool configured then the packets will be dropped and an Internet Control Message Protocol (ICMP) host unreachable packet to the destination is sent. </a:t>
            </a:r>
          </a:p>
        </p:txBody>
      </p:sp>
      <p:pic>
        <p:nvPicPr>
          <p:cNvPr id="4" name="Content Placeholder 3"/>
          <p:cNvPicPr>
            <a:picLocks noGrp="1" noChangeAspect="1"/>
          </p:cNvPicPr>
          <p:nvPr>
            <p:ph sz="half" idx="2"/>
          </p:nvPr>
        </p:nvPicPr>
        <p:blipFill>
          <a:blip r:embed="rId2"/>
          <a:stretch>
            <a:fillRect/>
          </a:stretch>
        </p:blipFill>
        <p:spPr>
          <a:xfrm>
            <a:off x="574431" y="1054954"/>
            <a:ext cx="6008347" cy="3264696"/>
          </a:xfrm>
          <a:prstGeom prst="rect">
            <a:avLst/>
          </a:prstGeom>
        </p:spPr>
      </p:pic>
      <p:sp>
        <p:nvSpPr>
          <p:cNvPr id="5" name="Content Placeholder 11">
            <a:extLst>
              <a:ext uri="{FF2B5EF4-FFF2-40B4-BE49-F238E27FC236}">
                <a16:creationId xmlns:a16="http://schemas.microsoft.com/office/drawing/2014/main" id="{34AC97B0-84FC-989D-00A3-D04BD0CF5799}"/>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Working of NAT</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6" name="Picture 5" descr="pngfind.com-kingpin-png-4152286 (1).png">
            <a:extLst>
              <a:ext uri="{FF2B5EF4-FFF2-40B4-BE49-F238E27FC236}">
                <a16:creationId xmlns:a16="http://schemas.microsoft.com/office/drawing/2014/main" id="{A89544B4-35BF-B192-3F3B-8A55A4F4FBE7}"/>
              </a:ext>
            </a:extLst>
          </p:cNvPr>
          <p:cNvPicPr>
            <a:picLocks noChangeAspect="1"/>
          </p:cNvPicPr>
          <p:nvPr/>
        </p:nvPicPr>
        <p:blipFill>
          <a:blip r:embed="rId3" cstate="print"/>
          <a:stretch>
            <a:fillRect/>
          </a:stretch>
        </p:blipFill>
        <p:spPr>
          <a:xfrm>
            <a:off x="10206111" y="136168"/>
            <a:ext cx="1828800" cy="640080"/>
          </a:xfrm>
          <a:prstGeom prst="rect">
            <a:avLst/>
          </a:prstGeom>
        </p:spPr>
      </p:pic>
      <p:sp>
        <p:nvSpPr>
          <p:cNvPr id="9" name="Content Placeholder 2">
            <a:extLst>
              <a:ext uri="{FF2B5EF4-FFF2-40B4-BE49-F238E27FC236}">
                <a16:creationId xmlns:a16="http://schemas.microsoft.com/office/drawing/2014/main" id="{EE94D415-E7F2-4C79-786B-14171051C42A}"/>
              </a:ext>
            </a:extLst>
          </p:cNvPr>
          <p:cNvSpPr txBox="1">
            <a:spLocks/>
          </p:cNvSpPr>
          <p:nvPr/>
        </p:nvSpPr>
        <p:spPr>
          <a:xfrm>
            <a:off x="6794694" y="857413"/>
            <a:ext cx="5087815" cy="36597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a:latin typeface="Times New Roman" panose="02020603050405020304" charset="0"/>
                <a:cs typeface="Times New Roman" panose="02020603050405020304" charset="0"/>
              </a:rPr>
              <a:t>Generally, the border router is configured for NAT </a:t>
            </a:r>
            <a:r>
              <a:rPr lang="en-US" sz="2200" dirty="0" err="1">
                <a:latin typeface="Times New Roman" panose="02020603050405020304" charset="0"/>
                <a:cs typeface="Times New Roman" panose="02020603050405020304" charset="0"/>
              </a:rPr>
              <a:t>i.e</a:t>
            </a:r>
            <a:r>
              <a:rPr lang="en-US" sz="2200" dirty="0">
                <a:latin typeface="Times New Roman" panose="02020603050405020304" charset="0"/>
                <a:cs typeface="Times New Roman" panose="02020603050405020304" charset="0"/>
              </a:rPr>
              <a:t> the router which has one interface in local (inside) network and one interface in the global (outside) network.</a:t>
            </a:r>
          </a:p>
          <a:p>
            <a:pPr algn="just"/>
            <a:endParaRPr lang="en-US" sz="2200" dirty="0">
              <a:latin typeface="Times New Roman" panose="02020603050405020304" charset="0"/>
              <a:cs typeface="Times New Roman" panose="02020603050405020304" charset="0"/>
            </a:endParaRPr>
          </a:p>
          <a:p>
            <a:pPr algn="just"/>
            <a:r>
              <a:rPr lang="en-US" sz="2200" dirty="0">
                <a:latin typeface="Times New Roman" panose="02020603050405020304" charset="0"/>
                <a:cs typeface="Times New Roman" panose="02020603050405020304" charset="0"/>
              </a:rPr>
              <a:t>When a packet traverse outside the local (inside) network, then NAT converts that local (private) IP address to a global (public) IP address. </a:t>
            </a:r>
          </a:p>
        </p:txBody>
      </p:sp>
      <p:sp>
        <p:nvSpPr>
          <p:cNvPr id="2" name="Footer Placeholder 1">
            <a:extLst>
              <a:ext uri="{FF2B5EF4-FFF2-40B4-BE49-F238E27FC236}">
                <a16:creationId xmlns:a16="http://schemas.microsoft.com/office/drawing/2014/main" id="{A5E2347B-9B16-1A16-72E1-D9C5DFBAB2DE}"/>
              </a:ext>
            </a:extLst>
          </p:cNvPr>
          <p:cNvSpPr>
            <a:spLocks noGrp="1"/>
          </p:cNvSpPr>
          <p:nvPr>
            <p:ph type="ftr" sz="quarter" idx="11"/>
          </p:nvPr>
        </p:nvSpPr>
        <p:spPr/>
        <p:txBody>
          <a:bodyPr/>
          <a:lstStyle/>
          <a:p>
            <a:r>
              <a:rPr lang="en-IN"/>
              <a:t>Unit IV – 18CSC302J – Computer Networks (2022-2023 ODD)</a:t>
            </a:r>
          </a:p>
        </p:txBody>
      </p:sp>
      <p:sp>
        <p:nvSpPr>
          <p:cNvPr id="7" name="Slide Number Placeholder 6">
            <a:extLst>
              <a:ext uri="{FF2B5EF4-FFF2-40B4-BE49-F238E27FC236}">
                <a16:creationId xmlns:a16="http://schemas.microsoft.com/office/drawing/2014/main" id="{3E61376C-666D-2231-9478-DD69E36B4450}"/>
              </a:ext>
            </a:extLst>
          </p:cNvPr>
          <p:cNvSpPr>
            <a:spLocks noGrp="1"/>
          </p:cNvSpPr>
          <p:nvPr>
            <p:ph type="sldNum" sz="quarter" idx="12"/>
          </p:nvPr>
        </p:nvSpPr>
        <p:spPr/>
        <p:txBody>
          <a:bodyPr/>
          <a:lstStyle/>
          <a:p>
            <a:fld id="{254D8BCB-5102-47FA-82A5-BD6750F85690}" type="slidenum">
              <a:rPr lang="en-IN" smtClean="0"/>
              <a:t>81</a:t>
            </a:fld>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574" y="1028415"/>
            <a:ext cx="11203746" cy="5414588"/>
          </a:xfrm>
        </p:spPr>
        <p:txBody>
          <a:bodyPr>
            <a:normAutofit fontScale="92500"/>
          </a:bodyPr>
          <a:lstStyle/>
          <a:p>
            <a:pPr marL="0" indent="0" algn="just">
              <a:lnSpc>
                <a:spcPts val="3500"/>
              </a:lnSpc>
              <a:buNone/>
            </a:pPr>
            <a:r>
              <a:rPr lang="en-US" sz="2400" dirty="0">
                <a:latin typeface="Times New Roman" panose="02020603050405020304" pitchFamily="18" charset="0"/>
                <a:cs typeface="Times New Roman" panose="02020603050405020304" pitchFamily="18" charset="0"/>
              </a:rPr>
              <a:t>There are 3 ways to Configure NAT : </a:t>
            </a:r>
          </a:p>
          <a:p>
            <a:pPr algn="just">
              <a:lnSpc>
                <a:spcPts val="3500"/>
              </a:lnSpc>
            </a:pPr>
            <a:r>
              <a:rPr lang="en-US" sz="2400" dirty="0">
                <a:latin typeface="Times New Roman" panose="02020603050405020304" pitchFamily="18" charset="0"/>
                <a:cs typeface="Times New Roman" panose="02020603050405020304" pitchFamily="18" charset="0"/>
              </a:rPr>
              <a:t>Static NAT – In this, a single unregistered (Private) IP address is mapped with a legally registered (Public) IP address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one-to-one mapping between local and global address.</a:t>
            </a:r>
          </a:p>
          <a:p>
            <a:pPr algn="just">
              <a:lnSpc>
                <a:spcPts val="3500"/>
              </a:lnSpc>
            </a:pPr>
            <a:endParaRPr lang="en-US" sz="2400" dirty="0">
              <a:latin typeface="Times New Roman" panose="02020603050405020304" pitchFamily="18" charset="0"/>
              <a:cs typeface="Times New Roman" panose="02020603050405020304" pitchFamily="18" charset="0"/>
            </a:endParaRPr>
          </a:p>
          <a:p>
            <a:pPr algn="just">
              <a:lnSpc>
                <a:spcPts val="3500"/>
              </a:lnSpc>
            </a:pPr>
            <a:r>
              <a:rPr lang="en-US" sz="2400" dirty="0">
                <a:latin typeface="Times New Roman" panose="02020603050405020304" pitchFamily="18" charset="0"/>
                <a:cs typeface="Times New Roman" panose="02020603050405020304" pitchFamily="18" charset="0"/>
              </a:rPr>
              <a:t>Dynamic NAT – In this type of NAT, an unregistered IP address is translated into a registered (Public) IP address from a pool of public IP address.</a:t>
            </a:r>
          </a:p>
          <a:p>
            <a:pPr algn="just">
              <a:lnSpc>
                <a:spcPts val="3500"/>
              </a:lnSpc>
            </a:pPr>
            <a:endParaRPr lang="en-US" sz="2400" dirty="0">
              <a:latin typeface="Times New Roman" panose="02020603050405020304" pitchFamily="18" charset="0"/>
              <a:cs typeface="Times New Roman" panose="02020603050405020304" pitchFamily="18" charset="0"/>
            </a:endParaRPr>
          </a:p>
          <a:p>
            <a:pPr algn="just">
              <a:lnSpc>
                <a:spcPts val="3500"/>
              </a:lnSpc>
            </a:pPr>
            <a:r>
              <a:rPr lang="en-US" sz="2400" dirty="0">
                <a:latin typeface="Times New Roman" panose="02020603050405020304" pitchFamily="18" charset="0"/>
                <a:cs typeface="Times New Roman" panose="02020603050405020304" pitchFamily="18" charset="0"/>
              </a:rPr>
              <a:t>Port Address Translation (PAT) – This is also known as NAT overload. In this, many local (private) IP addresses can be translated to a single registered IP address. Port numbers are used to distinguish the traffic i.e., which traffic belongs to which IP address.</a:t>
            </a:r>
          </a:p>
        </p:txBody>
      </p:sp>
      <p:sp>
        <p:nvSpPr>
          <p:cNvPr id="4" name="Content Placeholder 11">
            <a:extLst>
              <a:ext uri="{FF2B5EF4-FFF2-40B4-BE49-F238E27FC236}">
                <a16:creationId xmlns:a16="http://schemas.microsoft.com/office/drawing/2014/main" id="{EC818C37-4521-57D7-10F1-8CB2F9E46EF9}"/>
              </a:ext>
            </a:extLst>
          </p:cNvPr>
          <p:cNvSpPr txBox="1">
            <a:spLocks/>
          </p:cNvSpPr>
          <p:nvPr/>
        </p:nvSpPr>
        <p:spPr>
          <a:xfrm>
            <a:off x="0" y="150415"/>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Types of NAT</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CFF5A946-CB97-5974-CFC8-30A6434A9A99}"/>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CF408DE7-1AC8-B68E-4F90-1993FD521723}"/>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7CE892E8-71B0-3259-E838-E540F4493D0A}"/>
              </a:ext>
            </a:extLst>
          </p:cNvPr>
          <p:cNvSpPr>
            <a:spLocks noGrp="1"/>
          </p:cNvSpPr>
          <p:nvPr>
            <p:ph type="sldNum" sz="quarter" idx="12"/>
          </p:nvPr>
        </p:nvSpPr>
        <p:spPr/>
        <p:txBody>
          <a:bodyPr/>
          <a:lstStyle/>
          <a:p>
            <a:fld id="{254D8BCB-5102-47FA-82A5-BD6750F85690}" type="slidenum">
              <a:rPr lang="en-IN" smtClean="0"/>
              <a:t>82</a:t>
            </a:fld>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126" y="1299520"/>
            <a:ext cx="11169747" cy="5016874"/>
          </a:xfrm>
        </p:spPr>
        <p:txBody>
          <a:bodyPr>
            <a:normAutofit/>
          </a:bodyPr>
          <a:lstStyle/>
          <a:p>
            <a:pPr algn="just">
              <a:lnSpc>
                <a:spcPts val="3500"/>
              </a:lnSpc>
            </a:pPr>
            <a:r>
              <a:rPr lang="en-US" sz="2400" dirty="0">
                <a:latin typeface="Times New Roman" panose="02020603050405020304" pitchFamily="18" charset="0"/>
                <a:cs typeface="Times New Roman" panose="02020603050405020304" pitchFamily="18" charset="0"/>
              </a:rPr>
              <a:t>NAT conserves legally registered IP addresses.</a:t>
            </a:r>
          </a:p>
          <a:p>
            <a:pPr algn="just">
              <a:lnSpc>
                <a:spcPts val="3500"/>
              </a:lnSpc>
            </a:pPr>
            <a:r>
              <a:rPr lang="en-US" sz="2400" dirty="0">
                <a:latin typeface="Times New Roman" panose="02020603050405020304" pitchFamily="18" charset="0"/>
                <a:cs typeface="Times New Roman" panose="02020603050405020304" pitchFamily="18" charset="0"/>
              </a:rPr>
              <a:t>It provides privacy as the device IP address, sending and receiving the traffic, will be hidden.</a:t>
            </a:r>
          </a:p>
          <a:p>
            <a:pPr algn="just">
              <a:lnSpc>
                <a:spcPts val="3500"/>
              </a:lnSpc>
            </a:pPr>
            <a:r>
              <a:rPr lang="en-US" sz="2400" dirty="0">
                <a:latin typeface="Times New Roman" panose="02020603050405020304" pitchFamily="18" charset="0"/>
                <a:cs typeface="Times New Roman" panose="02020603050405020304" pitchFamily="18" charset="0"/>
              </a:rPr>
              <a:t>Eliminates address renumbering when a network evolves.</a:t>
            </a:r>
          </a:p>
        </p:txBody>
      </p:sp>
      <p:sp>
        <p:nvSpPr>
          <p:cNvPr id="4" name="Content Placeholder 11">
            <a:extLst>
              <a:ext uri="{FF2B5EF4-FFF2-40B4-BE49-F238E27FC236}">
                <a16:creationId xmlns:a16="http://schemas.microsoft.com/office/drawing/2014/main" id="{B0BCE1E0-2DDE-D792-584C-32837C5374EF}"/>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Advantages of NAT</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7882394A-D8FB-7A8F-7444-2F44C06C0096}"/>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6A332194-1D21-93F1-9A8F-6A53FBBD0259}"/>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EF34D42F-25EC-69A6-41B2-9DA231337CD5}"/>
              </a:ext>
            </a:extLst>
          </p:cNvPr>
          <p:cNvSpPr>
            <a:spLocks noGrp="1"/>
          </p:cNvSpPr>
          <p:nvPr>
            <p:ph type="sldNum" sz="quarter" idx="12"/>
          </p:nvPr>
        </p:nvSpPr>
        <p:spPr/>
        <p:txBody>
          <a:bodyPr/>
          <a:lstStyle/>
          <a:p>
            <a:fld id="{254D8BCB-5102-47FA-82A5-BD6750F85690}" type="slidenum">
              <a:rPr lang="en-IN" smtClean="0"/>
              <a:t>83</a:t>
            </a:fld>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6738"/>
            <a:ext cx="10515600" cy="4910225"/>
          </a:xfrm>
        </p:spPr>
        <p:txBody>
          <a:bodyPr>
            <a:normAutofit/>
          </a:bodyPr>
          <a:lstStyle/>
          <a:p>
            <a:pPr algn="just"/>
            <a:r>
              <a:rPr lang="en-US" sz="2400" dirty="0">
                <a:latin typeface="Times New Roman" panose="02020603050405020304" pitchFamily="18" charset="0"/>
                <a:cs typeface="Times New Roman" panose="02020603050405020304" pitchFamily="18" charset="0"/>
              </a:rPr>
              <a:t>Translation results in switching path delays.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Certain applications will not function while NAT is enabled.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Complicates tunneling protocols such as IPsec.</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Also, router being a network layer device, should not tamper with port numbers(transport layer) but it has to do so because of NAT.</a:t>
            </a:r>
          </a:p>
        </p:txBody>
      </p:sp>
      <p:sp>
        <p:nvSpPr>
          <p:cNvPr id="4" name="Content Placeholder 11">
            <a:extLst>
              <a:ext uri="{FF2B5EF4-FFF2-40B4-BE49-F238E27FC236}">
                <a16:creationId xmlns:a16="http://schemas.microsoft.com/office/drawing/2014/main" id="{E9E1D6BC-6C63-ECFC-6495-43BFBA761E0E}"/>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rPr>
              <a:t>Disadvantages of NAT</a:t>
            </a:r>
            <a:endParaRPr lang="en-US" sz="3500" dirty="0">
              <a:solidFill>
                <a:schemeClr val="accent6">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2EE4DF6D-DBF7-3D9D-6CCD-68B8816E00A8}"/>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A7B1F0ED-6380-66B7-51FB-F0C6799F4B20}"/>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EEDE32DF-A36E-5745-4FDF-803F21F0DBBA}"/>
              </a:ext>
            </a:extLst>
          </p:cNvPr>
          <p:cNvSpPr>
            <a:spLocks noGrp="1"/>
          </p:cNvSpPr>
          <p:nvPr>
            <p:ph type="sldNum" sz="quarter" idx="12"/>
          </p:nvPr>
        </p:nvSpPr>
        <p:spPr/>
        <p:txBody>
          <a:bodyPr/>
          <a:lstStyle/>
          <a:p>
            <a:fld id="{254D8BCB-5102-47FA-82A5-BD6750F85690}" type="slidenum">
              <a:rPr lang="en-IN" smtClean="0"/>
              <a:t>84</a:t>
            </a:fld>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85403"/>
            <a:ext cx="9144000" cy="972864"/>
          </a:xfrm>
        </p:spPr>
        <p:txBody>
          <a:bodyPr/>
          <a:lstStyle/>
          <a:p>
            <a:r>
              <a:rPr lang="en-US" b="1" dirty="0">
                <a:solidFill>
                  <a:schemeClr val="accent5">
                    <a:lumMod val="50000"/>
                  </a:schemeClr>
                </a:solidFill>
                <a:effectLst>
                  <a:outerShdw blurRad="38100" dist="19050" dir="2700000" algn="tl" rotWithShape="0">
                    <a:schemeClr val="dk1">
                      <a:alpha val="40000"/>
                    </a:schemeClr>
                  </a:outerShdw>
                </a:effectLst>
              </a:rPr>
              <a:t>IPv6 Mobility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128" y="940331"/>
            <a:ext cx="10863743" cy="5376063"/>
          </a:xfrm>
        </p:spPr>
        <p:txBody>
          <a:bodyPr>
            <a:normAutofit/>
          </a:bodyPr>
          <a:lstStyle/>
          <a:p>
            <a:pPr algn="just">
              <a:lnSpc>
                <a:spcPts val="3500"/>
              </a:lnSpc>
            </a:pPr>
            <a:r>
              <a:rPr lang="en-US" sz="2400" dirty="0">
                <a:latin typeface="Times New Roman" panose="02020603050405020304" pitchFamily="18" charset="0"/>
                <a:cs typeface="Times New Roman" panose="02020603050405020304" pitchFamily="18" charset="0"/>
              </a:rPr>
              <a:t>When a host is connected to a link or network, it acquires an IP address and all communication take place using that IP address on that link.</a:t>
            </a:r>
          </a:p>
          <a:p>
            <a:pPr algn="just">
              <a:lnSpc>
                <a:spcPts val="3500"/>
              </a:lnSpc>
            </a:pPr>
            <a:endParaRPr lang="en-US" sz="2400" dirty="0">
              <a:latin typeface="Times New Roman" panose="02020603050405020304" pitchFamily="18" charset="0"/>
              <a:cs typeface="Times New Roman" panose="02020603050405020304" pitchFamily="18" charset="0"/>
            </a:endParaRPr>
          </a:p>
          <a:p>
            <a:pPr algn="just">
              <a:lnSpc>
                <a:spcPts val="3500"/>
              </a:lnSpc>
            </a:pPr>
            <a:r>
              <a:rPr lang="en-US" sz="2400" dirty="0">
                <a:latin typeface="Times New Roman" panose="02020603050405020304" pitchFamily="18" charset="0"/>
                <a:cs typeface="Times New Roman" panose="02020603050405020304" pitchFamily="18" charset="0"/>
              </a:rPr>
              <a:t>As soon as, the same host changes its physical location, that is, moves into another area / subnet / network / link, its IP address changes accordingly, and all the communication taking place on the host using old IP address, goes down.</a:t>
            </a:r>
          </a:p>
          <a:p>
            <a:pPr algn="just">
              <a:lnSpc>
                <a:spcPts val="3500"/>
              </a:lnSpc>
            </a:pPr>
            <a:endParaRPr lang="en-US" sz="2400" dirty="0">
              <a:latin typeface="Times New Roman" panose="02020603050405020304" pitchFamily="18" charset="0"/>
              <a:cs typeface="Times New Roman" panose="02020603050405020304" pitchFamily="18" charset="0"/>
            </a:endParaRPr>
          </a:p>
          <a:p>
            <a:pPr algn="just">
              <a:lnSpc>
                <a:spcPts val="3500"/>
              </a:lnSpc>
            </a:pPr>
            <a:r>
              <a:rPr lang="en-US" sz="2400" dirty="0">
                <a:latin typeface="Times New Roman" panose="02020603050405020304" pitchFamily="18" charset="0"/>
                <a:cs typeface="Times New Roman" panose="02020603050405020304" pitchFamily="18" charset="0"/>
              </a:rPr>
              <a:t>IPv6 mobility provides a mechanism for the host to roam around different links without losing any communication/connection and its IP address.</a:t>
            </a:r>
          </a:p>
        </p:txBody>
      </p:sp>
      <p:sp>
        <p:nvSpPr>
          <p:cNvPr id="4" name="Content Placeholder 11">
            <a:extLst>
              <a:ext uri="{FF2B5EF4-FFF2-40B4-BE49-F238E27FC236}">
                <a16:creationId xmlns:a16="http://schemas.microsoft.com/office/drawing/2014/main" id="{323BD7AF-2FCA-20EA-0A5B-BCD1C0AC52C0}"/>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IPv6 Mobility</a:t>
            </a:r>
            <a:endParaRPr lang="en-US"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69AD53DC-524D-643A-FAD2-C1845E4E03D2}"/>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B070BA83-2C26-1C32-D88B-D70577FA1DB0}"/>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9F5A4CFC-36AE-43D0-098D-829BEE27D819}"/>
              </a:ext>
            </a:extLst>
          </p:cNvPr>
          <p:cNvSpPr>
            <a:spLocks noGrp="1"/>
          </p:cNvSpPr>
          <p:nvPr>
            <p:ph type="sldNum" sz="quarter" idx="12"/>
          </p:nvPr>
        </p:nvSpPr>
        <p:spPr/>
        <p:txBody>
          <a:bodyPr/>
          <a:lstStyle/>
          <a:p>
            <a:fld id="{254D8BCB-5102-47FA-82A5-BD6750F85690}" type="slidenum">
              <a:rPr lang="en-IN" smtClean="0"/>
              <a:t>86</a:t>
            </a:fld>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729" y="951050"/>
            <a:ext cx="10830187" cy="5632629"/>
          </a:xfrm>
        </p:spPr>
        <p:txBody>
          <a:bodyPr>
            <a:normAutofit/>
          </a:bodyPr>
          <a:lstStyle/>
          <a:p>
            <a:pPr algn="just">
              <a:lnSpc>
                <a:spcPts val="3500"/>
              </a:lnSpc>
            </a:pPr>
            <a:r>
              <a:rPr lang="en-US" sz="2200" dirty="0">
                <a:latin typeface="Times New Roman" panose="02020603050405020304" pitchFamily="18" charset="0"/>
                <a:cs typeface="Times New Roman" panose="02020603050405020304" pitchFamily="18" charset="0"/>
              </a:rPr>
              <a:t>Mobile Node: The device that needs IPv6 mobility.</a:t>
            </a:r>
          </a:p>
          <a:p>
            <a:pPr algn="just">
              <a:lnSpc>
                <a:spcPts val="3500"/>
              </a:lnSpc>
            </a:pPr>
            <a:r>
              <a:rPr lang="en-US" sz="2200" dirty="0">
                <a:latin typeface="Times New Roman" panose="02020603050405020304" pitchFamily="18" charset="0"/>
                <a:cs typeface="Times New Roman" panose="02020603050405020304" pitchFamily="18" charset="0"/>
              </a:rPr>
              <a:t>Home Link: This link is configured with the home subnet prefix and this is where the Mobile IPv6 device gets its Home Address.</a:t>
            </a:r>
          </a:p>
          <a:p>
            <a:pPr algn="just">
              <a:lnSpc>
                <a:spcPts val="3500"/>
              </a:lnSpc>
            </a:pPr>
            <a:r>
              <a:rPr lang="en-US" sz="2200" dirty="0">
                <a:latin typeface="Times New Roman" panose="02020603050405020304" pitchFamily="18" charset="0"/>
                <a:cs typeface="Times New Roman" panose="02020603050405020304" pitchFamily="18" charset="0"/>
              </a:rPr>
              <a:t>Home Address: This is the address which the Mobile Node acquires from the Home Link. This is the permanent address of the Mobile Node.</a:t>
            </a:r>
          </a:p>
          <a:p>
            <a:pPr algn="just">
              <a:lnSpc>
                <a:spcPts val="3500"/>
              </a:lnSpc>
            </a:pPr>
            <a:r>
              <a:rPr lang="en-US" sz="2200" dirty="0">
                <a:latin typeface="Times New Roman" panose="02020603050405020304" pitchFamily="18" charset="0"/>
                <a:cs typeface="Times New Roman" panose="02020603050405020304" pitchFamily="18" charset="0"/>
              </a:rPr>
              <a:t>If the Mobile Node remains in the same Home Link, the communication among various entities take place as usual.</a:t>
            </a:r>
          </a:p>
          <a:p>
            <a:pPr algn="just">
              <a:lnSpc>
                <a:spcPts val="3500"/>
              </a:lnSpc>
            </a:pPr>
            <a:r>
              <a:rPr lang="en-US" sz="2200" dirty="0">
                <a:latin typeface="Times New Roman" panose="02020603050405020304" pitchFamily="18" charset="0"/>
                <a:cs typeface="Times New Roman" panose="02020603050405020304" pitchFamily="18" charset="0"/>
              </a:rPr>
              <a:t>Home Agent: This is a router that acts as a registrar for Mobile Nodes. Home Agent is connected to Home Link and maintains information about all Mobile Nodes, their Home Addresses, and their present IP addresses.</a:t>
            </a:r>
          </a:p>
        </p:txBody>
      </p:sp>
      <p:sp>
        <p:nvSpPr>
          <p:cNvPr id="4" name="Content Placeholder 11">
            <a:extLst>
              <a:ext uri="{FF2B5EF4-FFF2-40B4-BE49-F238E27FC236}">
                <a16:creationId xmlns:a16="http://schemas.microsoft.com/office/drawing/2014/main" id="{2B7ED28F-CAD6-66E6-9E49-5DD471CFC4AF}"/>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Modules associated</a:t>
            </a:r>
            <a:endParaRPr lang="en-US"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DDBD5188-1A6E-AFDE-A122-7D06EFB81523}"/>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9EC38E3F-CDE6-AE02-BA81-AEDD153377E4}"/>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41090B77-800F-7CD4-49C3-D2FE19CFDAF0}"/>
              </a:ext>
            </a:extLst>
          </p:cNvPr>
          <p:cNvSpPr>
            <a:spLocks noGrp="1"/>
          </p:cNvSpPr>
          <p:nvPr>
            <p:ph type="sldNum" sz="quarter" idx="12"/>
          </p:nvPr>
        </p:nvSpPr>
        <p:spPr/>
        <p:txBody>
          <a:bodyPr/>
          <a:lstStyle/>
          <a:p>
            <a:fld id="{254D8BCB-5102-47FA-82A5-BD6750F85690}" type="slidenum">
              <a:rPr lang="en-IN" smtClean="0"/>
              <a:t>87</a:t>
            </a:fld>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729" y="1300294"/>
            <a:ext cx="10846965" cy="4876669"/>
          </a:xfrm>
        </p:spPr>
        <p:txBody>
          <a:bodyPr>
            <a:noAutofit/>
          </a:bodyPr>
          <a:lstStyle/>
          <a:p>
            <a:pPr algn="just"/>
            <a:r>
              <a:rPr lang="en-US" sz="2400" dirty="0">
                <a:latin typeface="Times New Roman" panose="02020603050405020304" pitchFamily="18" charset="0"/>
                <a:cs typeface="Times New Roman" panose="02020603050405020304" pitchFamily="18" charset="0"/>
              </a:rPr>
              <a:t>Foreign Link: Any other Link that is not Mobile Node’s Home Link.</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Care-of Address: When a Mobile Node gets attached to a Foreign Link, it acquires a new IP address of that Foreign Link’s subnet.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Correspondent Node: Any IPv6 enabled device that intends to have communication with Mobile Node.</a:t>
            </a:r>
          </a:p>
        </p:txBody>
      </p:sp>
      <p:sp>
        <p:nvSpPr>
          <p:cNvPr id="4" name="Content Placeholder 11">
            <a:extLst>
              <a:ext uri="{FF2B5EF4-FFF2-40B4-BE49-F238E27FC236}">
                <a16:creationId xmlns:a16="http://schemas.microsoft.com/office/drawing/2014/main" id="{E37B1C68-87F8-C7B5-104B-70658C655FE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Modules associated</a:t>
            </a:r>
            <a:endParaRPr lang="en-US"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4C44BE1B-82D6-C1F4-B69D-6302D84736AE}"/>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F4F899D4-F1A9-C63E-BFEA-A44E62A862C0}"/>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59F10440-8142-26B6-56DA-E1545196BA7B}"/>
              </a:ext>
            </a:extLst>
          </p:cNvPr>
          <p:cNvSpPr>
            <a:spLocks noGrp="1"/>
          </p:cNvSpPr>
          <p:nvPr>
            <p:ph type="sldNum" sz="quarter" idx="12"/>
          </p:nvPr>
        </p:nvSpPr>
        <p:spPr/>
        <p:txBody>
          <a:bodyPr/>
          <a:lstStyle/>
          <a:p>
            <a:fld id="{254D8BCB-5102-47FA-82A5-BD6750F85690}" type="slidenum">
              <a:rPr lang="en-IN" smtClean="0"/>
              <a:t>88</a:t>
            </a:fld>
            <a:endParaRPr lang="en-I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21192" y="1553210"/>
            <a:ext cx="8913983" cy="4537246"/>
          </a:xfrm>
          <a:prstGeom prst="rect">
            <a:avLst/>
          </a:prstGeom>
        </p:spPr>
      </p:pic>
      <p:sp>
        <p:nvSpPr>
          <p:cNvPr id="3" name="Content Placeholder 11">
            <a:extLst>
              <a:ext uri="{FF2B5EF4-FFF2-40B4-BE49-F238E27FC236}">
                <a16:creationId xmlns:a16="http://schemas.microsoft.com/office/drawing/2014/main" id="{D47BEE14-E116-7540-DC8B-281428621EA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Diagrammatic Representation</a:t>
            </a:r>
            <a:endParaRPr lang="en-US"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08A67C7B-7CC8-7AB8-8C77-2DA2EA69B553}"/>
              </a:ext>
            </a:extLst>
          </p:cNvPr>
          <p:cNvPicPr>
            <a:picLocks noChangeAspect="1"/>
          </p:cNvPicPr>
          <p:nvPr/>
        </p:nvPicPr>
        <p:blipFill>
          <a:blip r:embed="rId3"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FF729F13-E03E-FB2D-4610-0D0CFB34C047}"/>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0A0B1054-809D-9B5B-9FB2-ECBDF0E0BF53}"/>
              </a:ext>
            </a:extLst>
          </p:cNvPr>
          <p:cNvSpPr>
            <a:spLocks noGrp="1"/>
          </p:cNvSpPr>
          <p:nvPr>
            <p:ph type="sldNum" sz="quarter" idx="12"/>
          </p:nvPr>
        </p:nvSpPr>
        <p:spPr/>
        <p:txBody>
          <a:bodyPr/>
          <a:lstStyle/>
          <a:p>
            <a:fld id="{254D8BCB-5102-47FA-82A5-BD6750F85690}" type="slidenum">
              <a:rPr lang="en-IN" smtClean="0"/>
              <a:t>89</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1">
            <a:extLst>
              <a:ext uri="{FF2B5EF4-FFF2-40B4-BE49-F238E27FC236}">
                <a16:creationId xmlns:a16="http://schemas.microsoft.com/office/drawing/2014/main" id="{9A39A3B9-0377-F135-285E-7C419788EEA9}"/>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Cambria" panose="02040503050406030204" pitchFamily="18" charset="0"/>
                <a:ea typeface="Cambria" panose="02040503050406030204" pitchFamily="18" charset="0"/>
              </a:rPr>
              <a:t>Parts of the IPv6 Address</a:t>
            </a:r>
            <a:br>
              <a:rPr lang="en-IN" sz="3500" dirty="0">
                <a:solidFill>
                  <a:schemeClr val="accent2">
                    <a:lumMod val="75000"/>
                  </a:schemeClr>
                </a:solidFill>
                <a:latin typeface="Cambria" panose="02040503050406030204" pitchFamily="18" charset="0"/>
                <a:ea typeface="Cambria" panose="02040503050406030204" pitchFamily="18" charset="0"/>
              </a:rPr>
            </a:br>
            <a:endParaRPr lang="en-US" sz="3500" dirty="0">
              <a:solidFill>
                <a:schemeClr val="accent2">
                  <a:lumMod val="75000"/>
                </a:schemeClr>
              </a:solidFill>
              <a:latin typeface="Cambria" panose="02040503050406030204" pitchFamily="18" charset="0"/>
              <a:ea typeface="Cambria" panose="02040503050406030204" pitchFamily="18" charset="0"/>
            </a:endParaRPr>
          </a:p>
        </p:txBody>
      </p:sp>
      <p:pic>
        <p:nvPicPr>
          <p:cNvPr id="4" name="Picture 3" descr="pngfind.com-kingpin-png-4152286 (1).png">
            <a:extLst>
              <a:ext uri="{FF2B5EF4-FFF2-40B4-BE49-F238E27FC236}">
                <a16:creationId xmlns:a16="http://schemas.microsoft.com/office/drawing/2014/main" id="{C5FC8A2A-EC34-D7EA-8A89-5A40350EAEA3}"/>
              </a:ext>
            </a:extLst>
          </p:cNvPr>
          <p:cNvPicPr>
            <a:picLocks noChangeAspect="1"/>
          </p:cNvPicPr>
          <p:nvPr/>
        </p:nvPicPr>
        <p:blipFill>
          <a:blip r:embed="rId2" cstate="print"/>
          <a:stretch>
            <a:fillRect/>
          </a:stretch>
        </p:blipFill>
        <p:spPr>
          <a:xfrm>
            <a:off x="10206111" y="121920"/>
            <a:ext cx="1828800" cy="640080"/>
          </a:xfrm>
          <a:prstGeom prst="rect">
            <a:avLst/>
          </a:prstGeom>
        </p:spPr>
      </p:pic>
      <p:sp>
        <p:nvSpPr>
          <p:cNvPr id="6" name="Content Placeholder 2">
            <a:extLst>
              <a:ext uri="{FF2B5EF4-FFF2-40B4-BE49-F238E27FC236}">
                <a16:creationId xmlns:a16="http://schemas.microsoft.com/office/drawing/2014/main" id="{83C0928E-6614-1E9E-A21D-316AF539D54B}"/>
              </a:ext>
            </a:extLst>
          </p:cNvPr>
          <p:cNvSpPr>
            <a:spLocks noGrp="1"/>
          </p:cNvSpPr>
          <p:nvPr>
            <p:ph idx="1"/>
          </p:nvPr>
        </p:nvSpPr>
        <p:spPr>
          <a:xfrm>
            <a:off x="528903" y="911484"/>
            <a:ext cx="10909118" cy="5650490"/>
          </a:xfrm>
        </p:spPr>
        <p:txBody>
          <a:bodyPr>
            <a:normAutofit/>
          </a:bodyPr>
          <a:lstStyle/>
          <a:p>
            <a:pPr algn="just"/>
            <a:r>
              <a:rPr lang="en-US" sz="2400" dirty="0">
                <a:latin typeface="Times New Roman" panose="02020603050405020304" pitchFamily="18" charset="0"/>
                <a:cs typeface="Times New Roman" panose="02020603050405020304" pitchFamily="18" charset="0"/>
              </a:rPr>
              <a:t>The leftmost three fields (48 bits) contain the </a:t>
            </a:r>
            <a:r>
              <a:rPr lang="en-US" sz="2400" b="1" dirty="0">
                <a:latin typeface="Times New Roman" panose="02020603050405020304" pitchFamily="18" charset="0"/>
                <a:cs typeface="Times New Roman" panose="02020603050405020304" pitchFamily="18" charset="0"/>
              </a:rPr>
              <a:t>site prefix</a:t>
            </a:r>
            <a:r>
              <a:rPr lang="en-US" sz="2400" dirty="0">
                <a:latin typeface="Times New Roman" panose="02020603050405020304" pitchFamily="18" charset="0"/>
                <a:cs typeface="Times New Roman" panose="02020603050405020304" pitchFamily="18" charset="0"/>
              </a:rPr>
              <a:t>. The prefix describes the </a:t>
            </a:r>
            <a:r>
              <a:rPr lang="en-US" sz="2400" b="1" dirty="0">
                <a:latin typeface="Times New Roman" panose="02020603050405020304" pitchFamily="18" charset="0"/>
                <a:cs typeface="Times New Roman" panose="02020603050405020304" pitchFamily="18" charset="0"/>
              </a:rPr>
              <a:t>public topology</a:t>
            </a:r>
            <a:r>
              <a:rPr lang="en-US" sz="2400" dirty="0">
                <a:latin typeface="Times New Roman" panose="02020603050405020304" pitchFamily="18" charset="0"/>
                <a:cs typeface="Times New Roman" panose="02020603050405020304" pitchFamily="18" charset="0"/>
              </a:rPr>
              <a:t> that is usually allocated to your site by an ISP or Regional Internet Registry (RIR).</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next field is the 16-bit </a:t>
            </a:r>
            <a:r>
              <a:rPr lang="en-US" sz="2400" b="1" dirty="0">
                <a:latin typeface="Times New Roman" panose="02020603050405020304" pitchFamily="18" charset="0"/>
                <a:cs typeface="Times New Roman" panose="02020603050405020304" pitchFamily="18" charset="0"/>
              </a:rPr>
              <a:t>subnet ID</a:t>
            </a:r>
            <a:r>
              <a:rPr lang="en-US" sz="2400" dirty="0">
                <a:latin typeface="Times New Roman" panose="02020603050405020304" pitchFamily="18" charset="0"/>
                <a:cs typeface="Times New Roman" panose="02020603050405020304" pitchFamily="18" charset="0"/>
              </a:rPr>
              <a:t>, which you (or another administrator) allocate for your site. The subnet ID describes the </a:t>
            </a:r>
            <a:r>
              <a:rPr lang="en-US" sz="2400" b="1" dirty="0">
                <a:latin typeface="Times New Roman" panose="02020603050405020304" pitchFamily="18" charset="0"/>
                <a:cs typeface="Times New Roman" panose="02020603050405020304" pitchFamily="18" charset="0"/>
              </a:rPr>
              <a:t>private topology</a:t>
            </a:r>
            <a:r>
              <a:rPr lang="en-US" sz="2400" dirty="0">
                <a:latin typeface="Times New Roman" panose="02020603050405020304" pitchFamily="18" charset="0"/>
                <a:cs typeface="Times New Roman" panose="02020603050405020304" pitchFamily="18" charset="0"/>
              </a:rPr>
              <a:t>, also known as the </a:t>
            </a:r>
            <a:r>
              <a:rPr lang="en-US" sz="2400" b="1" dirty="0">
                <a:latin typeface="Times New Roman" panose="02020603050405020304" pitchFamily="18" charset="0"/>
                <a:cs typeface="Times New Roman" panose="02020603050405020304" pitchFamily="18" charset="0"/>
              </a:rPr>
              <a:t>site topology</a:t>
            </a:r>
            <a:r>
              <a:rPr lang="en-US" sz="2400" dirty="0">
                <a:latin typeface="Times New Roman" panose="02020603050405020304" pitchFamily="18" charset="0"/>
                <a:cs typeface="Times New Roman" panose="02020603050405020304" pitchFamily="18" charset="0"/>
              </a:rPr>
              <a:t>, because it is internal to your site.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rightmost four fields (64 bits) contain the </a:t>
            </a:r>
            <a:r>
              <a:rPr lang="en-US" sz="2400" b="1" dirty="0">
                <a:latin typeface="Times New Roman" panose="02020603050405020304" pitchFamily="18" charset="0"/>
                <a:cs typeface="Times New Roman" panose="02020603050405020304" pitchFamily="18" charset="0"/>
              </a:rPr>
              <a:t>interface ID</a:t>
            </a:r>
            <a:r>
              <a:rPr lang="en-US" sz="2400" dirty="0">
                <a:latin typeface="Times New Roman" panose="02020603050405020304" pitchFamily="18" charset="0"/>
                <a:cs typeface="Times New Roman" panose="02020603050405020304" pitchFamily="18" charset="0"/>
              </a:rPr>
              <a:t>, also referred to as a </a:t>
            </a:r>
            <a:r>
              <a:rPr lang="en-US" sz="2400" b="1" dirty="0">
                <a:latin typeface="Times New Roman" panose="02020603050405020304" pitchFamily="18" charset="0"/>
                <a:cs typeface="Times New Roman" panose="02020603050405020304" pitchFamily="18" charset="0"/>
              </a:rPr>
              <a:t>token.</a:t>
            </a:r>
            <a:r>
              <a:rPr lang="en-US" sz="2400" dirty="0">
                <a:latin typeface="Times New Roman" panose="02020603050405020304" pitchFamily="18" charset="0"/>
                <a:cs typeface="Times New Roman" panose="02020603050405020304" pitchFamily="18" charset="0"/>
              </a:rPr>
              <a:t> The interface ID is either automatically configured from the interface's MAC address or manually configured in EUI-64 format.</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BBC20FF-D0C2-6D39-04D7-A5A3A04B4AF8}"/>
              </a:ext>
            </a:extLst>
          </p:cNvPr>
          <p:cNvSpPr>
            <a:spLocks noGrp="1"/>
          </p:cNvSpPr>
          <p:nvPr>
            <p:ph type="ftr" sz="quarter" idx="11"/>
          </p:nvPr>
        </p:nvSpPr>
        <p:spPr/>
        <p:txBody>
          <a:bodyPr/>
          <a:lstStyle/>
          <a:p>
            <a:r>
              <a:rPr lang="en-IN"/>
              <a:t>Unit IV – 18CSC302J – Computer Networks (2022-2023 ODD)</a:t>
            </a:r>
          </a:p>
        </p:txBody>
      </p:sp>
      <p:sp>
        <p:nvSpPr>
          <p:cNvPr id="5" name="Slide Number Placeholder 4">
            <a:extLst>
              <a:ext uri="{FF2B5EF4-FFF2-40B4-BE49-F238E27FC236}">
                <a16:creationId xmlns:a16="http://schemas.microsoft.com/office/drawing/2014/main" id="{AA9D14BB-30F7-14A6-2B15-4BB5EEE813DE}"/>
              </a:ext>
            </a:extLst>
          </p:cNvPr>
          <p:cNvSpPr>
            <a:spLocks noGrp="1"/>
          </p:cNvSpPr>
          <p:nvPr>
            <p:ph type="sldNum" sz="quarter" idx="12"/>
          </p:nvPr>
        </p:nvSpPr>
        <p:spPr/>
        <p:txBody>
          <a:bodyPr/>
          <a:lstStyle/>
          <a:p>
            <a:fld id="{254D8BCB-5102-47FA-82A5-BD6750F85690}" type="slidenum">
              <a:rPr lang="en-IN" smtClean="0"/>
              <a:t>9</a:t>
            </a:fld>
            <a:endParaRPr lang="en-IN"/>
          </a:p>
        </p:txBody>
      </p:sp>
    </p:spTree>
    <p:extLst>
      <p:ext uri="{BB962C8B-B14F-4D97-AF65-F5344CB8AC3E}">
        <p14:creationId xmlns:p14="http://schemas.microsoft.com/office/powerpoint/2010/main" val="1122376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19" y="1115736"/>
            <a:ext cx="10908323" cy="5439809"/>
          </a:xfrm>
        </p:spPr>
        <p:txBody>
          <a:bodyPr>
            <a:normAutofit/>
          </a:bodyPr>
          <a:lstStyle/>
          <a:p>
            <a:pPr algn="just"/>
            <a:r>
              <a:rPr lang="en-US" sz="2200" dirty="0">
                <a:latin typeface="Times New Roman" panose="02020603050405020304" pitchFamily="18" charset="0"/>
                <a:cs typeface="Times New Roman" panose="02020603050405020304" pitchFamily="18" charset="0"/>
              </a:rPr>
              <a:t>When a Mobile Node leaves its Home Link and is connected to some Foreign Link, the Mobility feature of IPv6 comes into play.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After getting connected to a Foreign Link, the Mobile Node acquires an IPv6 address from the Foreign Link. This address is called Care-of Address.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Mobile Node sends a binding request to its Home Agent with the new Care-of Address.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Home Agent binds the Mobile Node’s Home Address with the Care-of Address, establishing a Tunnel between both.</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Whenever a Correspondent Node tries to establish connection with the Mobile Node (on its Home Address), the Home Agent intercepts the packet and forwards to Mobile Node’s Care-of Address over the Tunnel which was already established.</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4" name="Content Placeholder 11">
            <a:extLst>
              <a:ext uri="{FF2B5EF4-FFF2-40B4-BE49-F238E27FC236}">
                <a16:creationId xmlns:a16="http://schemas.microsoft.com/office/drawing/2014/main" id="{51FBB276-CFCA-CE57-F6B0-8B74023E005B}"/>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IPv6 Mobility Operations</a:t>
            </a:r>
            <a:endParaRPr lang="en-US"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40576D0D-40B1-0C0D-7331-5C018BA28F23}"/>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CAFC9011-056F-D7D0-DEBB-28AEDB787B77}"/>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E495FEE3-0FDA-60FC-8F22-A2735CEC3178}"/>
              </a:ext>
            </a:extLst>
          </p:cNvPr>
          <p:cNvSpPr>
            <a:spLocks noGrp="1"/>
          </p:cNvSpPr>
          <p:nvPr>
            <p:ph type="sldNum" sz="quarter" idx="12"/>
          </p:nvPr>
        </p:nvSpPr>
        <p:spPr/>
        <p:txBody>
          <a:bodyPr/>
          <a:lstStyle/>
          <a:p>
            <a:fld id="{254D8BCB-5102-47FA-82A5-BD6750F85690}" type="slidenum">
              <a:rPr lang="en-IN" smtClean="0"/>
              <a:t>90</a:t>
            </a:fld>
            <a:endParaRPr lang="en-I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63" y="1359016"/>
            <a:ext cx="10863743" cy="5041783"/>
          </a:xfrm>
        </p:spPr>
        <p:txBody>
          <a:bodyPr>
            <a:normAutofit/>
          </a:bodyPr>
          <a:lstStyle/>
          <a:p>
            <a:pPr algn="just"/>
            <a:r>
              <a:rPr lang="en-US" sz="2200" dirty="0">
                <a:latin typeface="Times New Roman" panose="02020603050405020304" pitchFamily="18" charset="0"/>
                <a:cs typeface="Times New Roman" panose="02020603050405020304" pitchFamily="18" charset="0"/>
              </a:rPr>
              <a:t>When a Correspondent Node initiates a communication by sending packets to Mobile the Node on the Home Address, these packets are tunneled to the Mobile Node by the Home Agent.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In Route Optimization mode, when the Mobile Node receives a packet from the Correspondent Node, it does not forward replies to the Home Agent.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Rather, it sends its packet directly to the Correspondent Node using Home Address as Source Address. </a:t>
            </a:r>
          </a:p>
        </p:txBody>
      </p:sp>
      <p:sp>
        <p:nvSpPr>
          <p:cNvPr id="4" name="Content Placeholder 11">
            <a:extLst>
              <a:ext uri="{FF2B5EF4-FFF2-40B4-BE49-F238E27FC236}">
                <a16:creationId xmlns:a16="http://schemas.microsoft.com/office/drawing/2014/main" id="{9C5D992A-2158-B505-8074-6F78504BE04C}"/>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Route Optimization</a:t>
            </a:r>
            <a:endParaRPr lang="en-US" sz="3500"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F11CFD78-A065-4E40-5E31-64A4BEF8942D}"/>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3135C649-E52C-0F0E-464F-3179C45A47A6}"/>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02C5C59A-5EFF-F5BE-AA8F-8382CEB2F397}"/>
              </a:ext>
            </a:extLst>
          </p:cNvPr>
          <p:cNvSpPr>
            <a:spLocks noGrp="1"/>
          </p:cNvSpPr>
          <p:nvPr>
            <p:ph type="sldNum" sz="quarter" idx="12"/>
          </p:nvPr>
        </p:nvSpPr>
        <p:spPr/>
        <p:txBody>
          <a:bodyPr/>
          <a:lstStyle/>
          <a:p>
            <a:fld id="{254D8BCB-5102-47FA-82A5-BD6750F85690}" type="slidenum">
              <a:rPr lang="en-IN" smtClean="0"/>
              <a:t>91</a:t>
            </a:fld>
            <a:endParaRPr lang="en-I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4572" y="2433711"/>
            <a:ext cx="11338560" cy="1223359"/>
          </a:xfrm>
        </p:spPr>
        <p:txBody>
          <a:bodyPr>
            <a:normAutofit/>
          </a:bodyPr>
          <a:lstStyle/>
          <a:p>
            <a:r>
              <a:rPr lang="en-US" sz="4000" b="1" dirty="0">
                <a:solidFill>
                  <a:schemeClr val="accent2">
                    <a:lumMod val="75000"/>
                  </a:schemeClr>
                </a:solidFill>
                <a:effectLst>
                  <a:outerShdw blurRad="38100" dist="19050" dir="2700000" algn="tl" rotWithShape="0">
                    <a:schemeClr val="dk1">
                      <a:alpha val="40000"/>
                    </a:schemeClr>
                  </a:outerShdw>
                </a:effectLst>
              </a:rPr>
              <a:t>Protocols Changed to Support IPv6</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87" y="1466491"/>
            <a:ext cx="10843404" cy="4710472"/>
          </a:xfrm>
        </p:spPr>
        <p:txBody>
          <a:bodyPr>
            <a:normAutofit/>
          </a:bodyPr>
          <a:lstStyle/>
          <a:p>
            <a:pPr algn="just"/>
            <a:r>
              <a:rPr lang="en-US" sz="2400" dirty="0">
                <a:latin typeface="Times New Roman" panose="02020603050405020304" pitchFamily="18" charset="0"/>
                <a:cs typeface="Times New Roman" panose="02020603050405020304" pitchFamily="18" charset="0"/>
              </a:rPr>
              <a:t>Internet Control Message Protocol version 6 is an upgraded implementation of ICMP to accommodate IPv6 requirements.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protocol is used for diagnostic functions, error and information message, statistical purposes.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ICMPv6’s Neighbor Discovery Protocol replaces ARP and helps discover neighbor and routers on the link.</a:t>
            </a:r>
          </a:p>
        </p:txBody>
      </p:sp>
      <p:sp>
        <p:nvSpPr>
          <p:cNvPr id="4" name="Content Placeholder 11">
            <a:extLst>
              <a:ext uri="{FF2B5EF4-FFF2-40B4-BE49-F238E27FC236}">
                <a16:creationId xmlns:a16="http://schemas.microsoft.com/office/drawing/2014/main" id="{C3769D9A-33AF-1097-B765-5188A2E70E5E}"/>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3500"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ICMPv6</a:t>
            </a:r>
            <a:endParaRPr lang="en-US" sz="3500" dirty="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5" name="Picture 4" descr="pngfind.com-kingpin-png-4152286 (1).png">
            <a:extLst>
              <a:ext uri="{FF2B5EF4-FFF2-40B4-BE49-F238E27FC236}">
                <a16:creationId xmlns:a16="http://schemas.microsoft.com/office/drawing/2014/main" id="{FFF731DF-CB51-046F-87F0-C21F35B30C66}"/>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73941998-914D-6936-B779-822050CDA115}"/>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0DB8AC15-F50B-ACA7-D0EA-50AD149B85E4}"/>
              </a:ext>
            </a:extLst>
          </p:cNvPr>
          <p:cNvSpPr>
            <a:spLocks noGrp="1"/>
          </p:cNvSpPr>
          <p:nvPr>
            <p:ph type="sldNum" sz="quarter" idx="12"/>
          </p:nvPr>
        </p:nvSpPr>
        <p:spPr/>
        <p:txBody>
          <a:bodyPr/>
          <a:lstStyle/>
          <a:p>
            <a:fld id="{254D8BCB-5102-47FA-82A5-BD6750F85690}" type="slidenum">
              <a:rPr lang="en-IN" smtClean="0"/>
              <a:t>93</a:t>
            </a:fld>
            <a:endParaRPr lang="en-I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2730" y="998938"/>
            <a:ext cx="10821798" cy="5275253"/>
          </a:xfrm>
        </p:spPr>
        <p:txBody>
          <a:bodyPr>
            <a:normAutofit/>
          </a:bodyPr>
          <a:lstStyle/>
          <a:p>
            <a:pPr algn="just"/>
            <a:r>
              <a:rPr lang="en-US" sz="2400" dirty="0">
                <a:latin typeface="Times New Roman" panose="02020603050405020304" pitchFamily="18" charset="0"/>
                <a:cs typeface="Times New Roman" panose="02020603050405020304" pitchFamily="18" charset="0"/>
              </a:rPr>
              <a:t>Dynamic Host Configuration Protocol version 6 is an implementation of DHCP.</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Though IPv6 enabled hosts do not require any DHCPv6 Server to acquire IP address as they can be auto-configured.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Neither do they need DHCPv6 to locate DNS server because DNS can be discovered and configured via ICMPv6 Neighbor Discovery Protocol.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Yet DHCPv6 Server can be used to provide these information.</a:t>
            </a:r>
          </a:p>
        </p:txBody>
      </p:sp>
      <p:sp>
        <p:nvSpPr>
          <p:cNvPr id="4" name="Content Placeholder 11">
            <a:extLst>
              <a:ext uri="{FF2B5EF4-FFF2-40B4-BE49-F238E27FC236}">
                <a16:creationId xmlns:a16="http://schemas.microsoft.com/office/drawing/2014/main" id="{64EAD0E5-49B3-61A8-7716-8CD3D8A54DDC}"/>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DHCPv6</a:t>
            </a:r>
          </a:p>
        </p:txBody>
      </p:sp>
      <p:pic>
        <p:nvPicPr>
          <p:cNvPr id="5" name="Picture 4" descr="pngfind.com-kingpin-png-4152286 (1).png">
            <a:extLst>
              <a:ext uri="{FF2B5EF4-FFF2-40B4-BE49-F238E27FC236}">
                <a16:creationId xmlns:a16="http://schemas.microsoft.com/office/drawing/2014/main" id="{AE4387F0-3418-FD86-FA75-508A9E2E501F}"/>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A2FC4F61-7C90-0020-042B-77473555613C}"/>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A378934B-CD48-4F21-DFA2-5941D31DA973}"/>
              </a:ext>
            </a:extLst>
          </p:cNvPr>
          <p:cNvSpPr>
            <a:spLocks noGrp="1"/>
          </p:cNvSpPr>
          <p:nvPr>
            <p:ph type="sldNum" sz="quarter" idx="12"/>
          </p:nvPr>
        </p:nvSpPr>
        <p:spPr/>
        <p:txBody>
          <a:bodyPr/>
          <a:lstStyle/>
          <a:p>
            <a:fld id="{254D8BCB-5102-47FA-82A5-BD6750F85690}" type="slidenum">
              <a:rPr lang="en-IN" smtClean="0"/>
              <a:t>94</a:t>
            </a:fld>
            <a:endParaRPr lang="en-I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63" y="1275127"/>
            <a:ext cx="10905688" cy="4901836"/>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has been no new version of DNS but it is now equipped with extensions to provide support for querying IPv6 addresses.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new AAAA (quad-A) record has been added to reply IPv6 query messages.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Now DNS can reply with both IP versions (4 &amp; 6) without any change in query format.</a:t>
            </a:r>
          </a:p>
        </p:txBody>
      </p:sp>
      <p:sp>
        <p:nvSpPr>
          <p:cNvPr id="4" name="Content Placeholder 11">
            <a:extLst>
              <a:ext uri="{FF2B5EF4-FFF2-40B4-BE49-F238E27FC236}">
                <a16:creationId xmlns:a16="http://schemas.microsoft.com/office/drawing/2014/main" id="{4FE654E0-BE12-64E9-49FF-0B28B9ED4D62}"/>
              </a:ext>
            </a:extLst>
          </p:cNvPr>
          <p:cNvSpPr txBox="1">
            <a:spLocks/>
          </p:cNvSpPr>
          <p:nvPr/>
        </p:nvSpPr>
        <p:spPr>
          <a:xfrm>
            <a:off x="0" y="136167"/>
            <a:ext cx="10021595" cy="54487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500"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DNS</a:t>
            </a:r>
          </a:p>
        </p:txBody>
      </p:sp>
      <p:pic>
        <p:nvPicPr>
          <p:cNvPr id="5" name="Picture 4" descr="pngfind.com-kingpin-png-4152286 (1).png">
            <a:extLst>
              <a:ext uri="{FF2B5EF4-FFF2-40B4-BE49-F238E27FC236}">
                <a16:creationId xmlns:a16="http://schemas.microsoft.com/office/drawing/2014/main" id="{07A589E8-FB4F-D4AE-E97A-6497AC28BCEA}"/>
              </a:ext>
            </a:extLst>
          </p:cNvPr>
          <p:cNvPicPr>
            <a:picLocks noChangeAspect="1"/>
          </p:cNvPicPr>
          <p:nvPr/>
        </p:nvPicPr>
        <p:blipFill>
          <a:blip r:embed="rId2" cstate="print"/>
          <a:stretch>
            <a:fillRect/>
          </a:stretch>
        </p:blipFill>
        <p:spPr>
          <a:xfrm>
            <a:off x="10206111" y="136168"/>
            <a:ext cx="1828800" cy="640080"/>
          </a:xfrm>
          <a:prstGeom prst="rect">
            <a:avLst/>
          </a:prstGeom>
        </p:spPr>
      </p:pic>
      <p:sp>
        <p:nvSpPr>
          <p:cNvPr id="2" name="Footer Placeholder 1">
            <a:extLst>
              <a:ext uri="{FF2B5EF4-FFF2-40B4-BE49-F238E27FC236}">
                <a16:creationId xmlns:a16="http://schemas.microsoft.com/office/drawing/2014/main" id="{63F3F6B6-EBAA-68D9-3F73-9451B5CEF082}"/>
              </a:ext>
            </a:extLst>
          </p:cNvPr>
          <p:cNvSpPr>
            <a:spLocks noGrp="1"/>
          </p:cNvSpPr>
          <p:nvPr>
            <p:ph type="ftr" sz="quarter" idx="11"/>
          </p:nvPr>
        </p:nvSpPr>
        <p:spPr/>
        <p:txBody>
          <a:bodyPr/>
          <a:lstStyle/>
          <a:p>
            <a:r>
              <a:rPr lang="en-IN"/>
              <a:t>Unit IV – 18CSC302J – Computer Networks (2022-2023 ODD)</a:t>
            </a:r>
          </a:p>
        </p:txBody>
      </p:sp>
      <p:sp>
        <p:nvSpPr>
          <p:cNvPr id="6" name="Slide Number Placeholder 5">
            <a:extLst>
              <a:ext uri="{FF2B5EF4-FFF2-40B4-BE49-F238E27FC236}">
                <a16:creationId xmlns:a16="http://schemas.microsoft.com/office/drawing/2014/main" id="{CD11FFA4-0716-68B5-3AD5-8B357DC51283}"/>
              </a:ext>
            </a:extLst>
          </p:cNvPr>
          <p:cNvSpPr>
            <a:spLocks noGrp="1"/>
          </p:cNvSpPr>
          <p:nvPr>
            <p:ph type="sldNum" sz="quarter" idx="12"/>
          </p:nvPr>
        </p:nvSpPr>
        <p:spPr/>
        <p:txBody>
          <a:bodyPr/>
          <a:lstStyle/>
          <a:p>
            <a:fld id="{254D8BCB-5102-47FA-82A5-BD6750F85690}" type="slidenum">
              <a:rPr lang="en-IN" smtClean="0"/>
              <a:t>95</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8778</Words>
  <Application>Microsoft Office PowerPoint</Application>
  <PresentationFormat>Widescreen</PresentationFormat>
  <Paragraphs>1078</Paragraphs>
  <Slides>95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95</vt:i4>
      </vt:variant>
    </vt:vector>
  </HeadingPairs>
  <TitlesOfParts>
    <vt:vector size="102" baseType="lpstr">
      <vt:lpstr>Arial</vt:lpstr>
      <vt:lpstr>Calibri</vt:lpstr>
      <vt:lpstr>Calibri Light</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IPv6 Mobility</vt:lpstr>
      <vt:lpstr>PowerPoint Presentation</vt:lpstr>
      <vt:lpstr>PowerPoint Presentation</vt:lpstr>
      <vt:lpstr>PowerPoint Presentation</vt:lpstr>
      <vt:lpstr>PowerPoint Presentation</vt:lpstr>
      <vt:lpstr>PowerPoint Presentation</vt:lpstr>
      <vt:lpstr>PowerPoint Presentation</vt:lpstr>
      <vt:lpstr>Protocols Changed to Support IPv6</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dc:creator>
  <cp:lastModifiedBy>Prakash M</cp:lastModifiedBy>
  <cp:revision>127</cp:revision>
  <dcterms:created xsi:type="dcterms:W3CDTF">2021-08-19T05:30:56Z</dcterms:created>
  <dcterms:modified xsi:type="dcterms:W3CDTF">2022-10-14T05:38:28Z</dcterms:modified>
</cp:coreProperties>
</file>