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4" r:id="rId5"/>
    <p:sldId id="263" r:id="rId6"/>
    <p:sldId id="262" r:id="rId7"/>
    <p:sldId id="261" r:id="rId8"/>
    <p:sldId id="260" r:id="rId9"/>
    <p:sldId id="259" r:id="rId10"/>
    <p:sldId id="258" r:id="rId11"/>
    <p:sldId id="266" r:id="rId12"/>
    <p:sldId id="270" r:id="rId13"/>
    <p:sldId id="269" r:id="rId14"/>
    <p:sldId id="268" r:id="rId15"/>
    <p:sldId id="267" r:id="rId16"/>
    <p:sldId id="272" r:id="rId17"/>
    <p:sldId id="273" r:id="rId18"/>
    <p:sldId id="274" r:id="rId19"/>
    <p:sldId id="271" r:id="rId20"/>
    <p:sldId id="275" r:id="rId21"/>
    <p:sldId id="276" r:id="rId22"/>
    <p:sldId id="278" r:id="rId23"/>
    <p:sldId id="277" r:id="rId24"/>
    <p:sldId id="282" r:id="rId25"/>
    <p:sldId id="283" r:id="rId26"/>
    <p:sldId id="281" r:id="rId27"/>
    <p:sldId id="280" r:id="rId28"/>
    <p:sldId id="284"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7" autoAdjust="0"/>
    <p:restoredTop sz="94660"/>
  </p:normalViewPr>
  <p:slideViewPr>
    <p:cSldViewPr snapToGrid="0">
      <p:cViewPr>
        <p:scale>
          <a:sx n="77" d="100"/>
          <a:sy n="77" d="100"/>
        </p:scale>
        <p:origin x="8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C387B-2CEF-4E3D-AF0A-4CE85EA9BF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5A34D24-1E42-46FA-86E7-C56CF67CCD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51656BB-37E0-4C18-96B5-32FC28D8C2D9}"/>
              </a:ext>
            </a:extLst>
          </p:cNvPr>
          <p:cNvSpPr>
            <a:spLocks noGrp="1"/>
          </p:cNvSpPr>
          <p:nvPr>
            <p:ph type="dt" sz="half" idx="10"/>
          </p:nvPr>
        </p:nvSpPr>
        <p:spPr/>
        <p:txBody>
          <a:bodyPr/>
          <a:lstStyle/>
          <a:p>
            <a:fld id="{633C8E51-C1F3-4F49-BBEE-F8ADA7EA650D}" type="datetimeFigureOut">
              <a:rPr lang="en-IN" smtClean="0"/>
              <a:t>10-02-2022</a:t>
            </a:fld>
            <a:endParaRPr lang="en-IN"/>
          </a:p>
        </p:txBody>
      </p:sp>
      <p:sp>
        <p:nvSpPr>
          <p:cNvPr id="5" name="Footer Placeholder 4">
            <a:extLst>
              <a:ext uri="{FF2B5EF4-FFF2-40B4-BE49-F238E27FC236}">
                <a16:creationId xmlns:a16="http://schemas.microsoft.com/office/drawing/2014/main" id="{889CBF5B-3485-4B98-9E2A-2306F5AB4A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53671B-A556-4F2B-A86F-FE828C7E86DC}"/>
              </a:ext>
            </a:extLst>
          </p:cNvPr>
          <p:cNvSpPr>
            <a:spLocks noGrp="1"/>
          </p:cNvSpPr>
          <p:nvPr>
            <p:ph type="sldNum" sz="quarter" idx="12"/>
          </p:nvPr>
        </p:nvSpPr>
        <p:spPr/>
        <p:txBody>
          <a:bodyPr/>
          <a:lstStyle/>
          <a:p>
            <a:fld id="{EFEEE473-0035-479F-87A8-0D21B74CA3F8}" type="slidenum">
              <a:rPr lang="en-IN" smtClean="0"/>
              <a:t>‹#›</a:t>
            </a:fld>
            <a:endParaRPr lang="en-IN"/>
          </a:p>
        </p:txBody>
      </p:sp>
    </p:spTree>
    <p:extLst>
      <p:ext uri="{BB962C8B-B14F-4D97-AF65-F5344CB8AC3E}">
        <p14:creationId xmlns:p14="http://schemas.microsoft.com/office/powerpoint/2010/main" val="2521216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2C63E-91AF-4783-AFC4-65F020F1DE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836654-50B5-4102-AF24-12F54DE3D0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328DC5-7D86-4A44-9A78-A1A2FA0D77B0}"/>
              </a:ext>
            </a:extLst>
          </p:cNvPr>
          <p:cNvSpPr>
            <a:spLocks noGrp="1"/>
          </p:cNvSpPr>
          <p:nvPr>
            <p:ph type="dt" sz="half" idx="10"/>
          </p:nvPr>
        </p:nvSpPr>
        <p:spPr/>
        <p:txBody>
          <a:bodyPr/>
          <a:lstStyle/>
          <a:p>
            <a:fld id="{633C8E51-C1F3-4F49-BBEE-F8ADA7EA650D}" type="datetimeFigureOut">
              <a:rPr lang="en-IN" smtClean="0"/>
              <a:t>10-02-2022</a:t>
            </a:fld>
            <a:endParaRPr lang="en-IN"/>
          </a:p>
        </p:txBody>
      </p:sp>
      <p:sp>
        <p:nvSpPr>
          <p:cNvPr id="5" name="Footer Placeholder 4">
            <a:extLst>
              <a:ext uri="{FF2B5EF4-FFF2-40B4-BE49-F238E27FC236}">
                <a16:creationId xmlns:a16="http://schemas.microsoft.com/office/drawing/2014/main" id="{366EF658-DAB6-4B63-8836-EA0573F973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8E31E8-9457-4675-A43F-3C76E30F31CB}"/>
              </a:ext>
            </a:extLst>
          </p:cNvPr>
          <p:cNvSpPr>
            <a:spLocks noGrp="1"/>
          </p:cNvSpPr>
          <p:nvPr>
            <p:ph type="sldNum" sz="quarter" idx="12"/>
          </p:nvPr>
        </p:nvSpPr>
        <p:spPr/>
        <p:txBody>
          <a:bodyPr/>
          <a:lstStyle/>
          <a:p>
            <a:fld id="{EFEEE473-0035-479F-87A8-0D21B74CA3F8}" type="slidenum">
              <a:rPr lang="en-IN" smtClean="0"/>
              <a:t>‹#›</a:t>
            </a:fld>
            <a:endParaRPr lang="en-IN"/>
          </a:p>
        </p:txBody>
      </p:sp>
    </p:spTree>
    <p:extLst>
      <p:ext uri="{BB962C8B-B14F-4D97-AF65-F5344CB8AC3E}">
        <p14:creationId xmlns:p14="http://schemas.microsoft.com/office/powerpoint/2010/main" val="2532436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495650-B73C-4D42-80D2-1BA48BDFCF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4FC3C2-4E1E-475C-BA80-41038A53F4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EBA602-9F01-4EC0-BE75-4A56FCF5CB33}"/>
              </a:ext>
            </a:extLst>
          </p:cNvPr>
          <p:cNvSpPr>
            <a:spLocks noGrp="1"/>
          </p:cNvSpPr>
          <p:nvPr>
            <p:ph type="dt" sz="half" idx="10"/>
          </p:nvPr>
        </p:nvSpPr>
        <p:spPr/>
        <p:txBody>
          <a:bodyPr/>
          <a:lstStyle/>
          <a:p>
            <a:fld id="{633C8E51-C1F3-4F49-BBEE-F8ADA7EA650D}" type="datetimeFigureOut">
              <a:rPr lang="en-IN" smtClean="0"/>
              <a:t>10-02-2022</a:t>
            </a:fld>
            <a:endParaRPr lang="en-IN"/>
          </a:p>
        </p:txBody>
      </p:sp>
      <p:sp>
        <p:nvSpPr>
          <p:cNvPr id="5" name="Footer Placeholder 4">
            <a:extLst>
              <a:ext uri="{FF2B5EF4-FFF2-40B4-BE49-F238E27FC236}">
                <a16:creationId xmlns:a16="http://schemas.microsoft.com/office/drawing/2014/main" id="{4A77A33F-6BAF-46B1-A586-6064679245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26676F-D2A4-4522-A2FC-8377368B77EE}"/>
              </a:ext>
            </a:extLst>
          </p:cNvPr>
          <p:cNvSpPr>
            <a:spLocks noGrp="1"/>
          </p:cNvSpPr>
          <p:nvPr>
            <p:ph type="sldNum" sz="quarter" idx="12"/>
          </p:nvPr>
        </p:nvSpPr>
        <p:spPr/>
        <p:txBody>
          <a:bodyPr/>
          <a:lstStyle/>
          <a:p>
            <a:fld id="{EFEEE473-0035-479F-87A8-0D21B74CA3F8}" type="slidenum">
              <a:rPr lang="en-IN" smtClean="0"/>
              <a:t>‹#›</a:t>
            </a:fld>
            <a:endParaRPr lang="en-IN"/>
          </a:p>
        </p:txBody>
      </p:sp>
    </p:spTree>
    <p:extLst>
      <p:ext uri="{BB962C8B-B14F-4D97-AF65-F5344CB8AC3E}">
        <p14:creationId xmlns:p14="http://schemas.microsoft.com/office/powerpoint/2010/main" val="695740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52689-AE9A-41B6-A373-C24BF3E7E8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5FE203-6AB4-4EF7-96E8-5FFB31414A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12D3D3-8876-46A7-B10B-E99D66784ABA}"/>
              </a:ext>
            </a:extLst>
          </p:cNvPr>
          <p:cNvSpPr>
            <a:spLocks noGrp="1"/>
          </p:cNvSpPr>
          <p:nvPr>
            <p:ph type="dt" sz="half" idx="10"/>
          </p:nvPr>
        </p:nvSpPr>
        <p:spPr/>
        <p:txBody>
          <a:bodyPr/>
          <a:lstStyle/>
          <a:p>
            <a:fld id="{633C8E51-C1F3-4F49-BBEE-F8ADA7EA650D}" type="datetimeFigureOut">
              <a:rPr lang="en-IN" smtClean="0"/>
              <a:t>10-02-2022</a:t>
            </a:fld>
            <a:endParaRPr lang="en-IN"/>
          </a:p>
        </p:txBody>
      </p:sp>
      <p:sp>
        <p:nvSpPr>
          <p:cNvPr id="5" name="Footer Placeholder 4">
            <a:extLst>
              <a:ext uri="{FF2B5EF4-FFF2-40B4-BE49-F238E27FC236}">
                <a16:creationId xmlns:a16="http://schemas.microsoft.com/office/drawing/2014/main" id="{223E4CA0-48FE-43E5-907A-D21A2AB0C5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D67878-A122-4C09-A1D9-7A2BE56DB591}"/>
              </a:ext>
            </a:extLst>
          </p:cNvPr>
          <p:cNvSpPr>
            <a:spLocks noGrp="1"/>
          </p:cNvSpPr>
          <p:nvPr>
            <p:ph type="sldNum" sz="quarter" idx="12"/>
          </p:nvPr>
        </p:nvSpPr>
        <p:spPr/>
        <p:txBody>
          <a:bodyPr/>
          <a:lstStyle/>
          <a:p>
            <a:fld id="{EFEEE473-0035-479F-87A8-0D21B74CA3F8}" type="slidenum">
              <a:rPr lang="en-IN" smtClean="0"/>
              <a:t>‹#›</a:t>
            </a:fld>
            <a:endParaRPr lang="en-IN"/>
          </a:p>
        </p:txBody>
      </p:sp>
    </p:spTree>
    <p:extLst>
      <p:ext uri="{BB962C8B-B14F-4D97-AF65-F5344CB8AC3E}">
        <p14:creationId xmlns:p14="http://schemas.microsoft.com/office/powerpoint/2010/main" val="2593039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4EFC-48BB-43D2-A7F2-B867D88C1F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A1809D-D47E-4FF4-AD32-415B93FFFC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CD9845-0021-476B-BE8D-67CAB08D3823}"/>
              </a:ext>
            </a:extLst>
          </p:cNvPr>
          <p:cNvSpPr>
            <a:spLocks noGrp="1"/>
          </p:cNvSpPr>
          <p:nvPr>
            <p:ph type="dt" sz="half" idx="10"/>
          </p:nvPr>
        </p:nvSpPr>
        <p:spPr/>
        <p:txBody>
          <a:bodyPr/>
          <a:lstStyle/>
          <a:p>
            <a:fld id="{633C8E51-C1F3-4F49-BBEE-F8ADA7EA650D}" type="datetimeFigureOut">
              <a:rPr lang="en-IN" smtClean="0"/>
              <a:t>10-02-2022</a:t>
            </a:fld>
            <a:endParaRPr lang="en-IN"/>
          </a:p>
        </p:txBody>
      </p:sp>
      <p:sp>
        <p:nvSpPr>
          <p:cNvPr id="5" name="Footer Placeholder 4">
            <a:extLst>
              <a:ext uri="{FF2B5EF4-FFF2-40B4-BE49-F238E27FC236}">
                <a16:creationId xmlns:a16="http://schemas.microsoft.com/office/drawing/2014/main" id="{A0708931-6CC2-42AD-9701-E469D4243A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92A245-0390-4666-91F7-8DC3013A5B99}"/>
              </a:ext>
            </a:extLst>
          </p:cNvPr>
          <p:cNvSpPr>
            <a:spLocks noGrp="1"/>
          </p:cNvSpPr>
          <p:nvPr>
            <p:ph type="sldNum" sz="quarter" idx="12"/>
          </p:nvPr>
        </p:nvSpPr>
        <p:spPr/>
        <p:txBody>
          <a:bodyPr/>
          <a:lstStyle/>
          <a:p>
            <a:fld id="{EFEEE473-0035-479F-87A8-0D21B74CA3F8}" type="slidenum">
              <a:rPr lang="en-IN" smtClean="0"/>
              <a:t>‹#›</a:t>
            </a:fld>
            <a:endParaRPr lang="en-IN"/>
          </a:p>
        </p:txBody>
      </p:sp>
    </p:spTree>
    <p:extLst>
      <p:ext uri="{BB962C8B-B14F-4D97-AF65-F5344CB8AC3E}">
        <p14:creationId xmlns:p14="http://schemas.microsoft.com/office/powerpoint/2010/main" val="1231450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B778-11FA-4EB0-A06E-1CC357E3EA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89DC8E-EE02-4BE5-9240-2C54AB43E7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A30C99D-6646-44EC-BA98-5BB589891C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5C7F202-FFAB-409C-AC3C-2336F8397DCC}"/>
              </a:ext>
            </a:extLst>
          </p:cNvPr>
          <p:cNvSpPr>
            <a:spLocks noGrp="1"/>
          </p:cNvSpPr>
          <p:nvPr>
            <p:ph type="dt" sz="half" idx="10"/>
          </p:nvPr>
        </p:nvSpPr>
        <p:spPr/>
        <p:txBody>
          <a:bodyPr/>
          <a:lstStyle/>
          <a:p>
            <a:fld id="{633C8E51-C1F3-4F49-BBEE-F8ADA7EA650D}" type="datetimeFigureOut">
              <a:rPr lang="en-IN" smtClean="0"/>
              <a:t>10-02-2022</a:t>
            </a:fld>
            <a:endParaRPr lang="en-IN"/>
          </a:p>
        </p:txBody>
      </p:sp>
      <p:sp>
        <p:nvSpPr>
          <p:cNvPr id="6" name="Footer Placeholder 5">
            <a:extLst>
              <a:ext uri="{FF2B5EF4-FFF2-40B4-BE49-F238E27FC236}">
                <a16:creationId xmlns:a16="http://schemas.microsoft.com/office/drawing/2014/main" id="{9976AFB0-40A6-45BD-B6FC-26FFF29113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545E4B-280D-458C-A575-721AB675B698}"/>
              </a:ext>
            </a:extLst>
          </p:cNvPr>
          <p:cNvSpPr>
            <a:spLocks noGrp="1"/>
          </p:cNvSpPr>
          <p:nvPr>
            <p:ph type="sldNum" sz="quarter" idx="12"/>
          </p:nvPr>
        </p:nvSpPr>
        <p:spPr/>
        <p:txBody>
          <a:bodyPr/>
          <a:lstStyle/>
          <a:p>
            <a:fld id="{EFEEE473-0035-479F-87A8-0D21B74CA3F8}" type="slidenum">
              <a:rPr lang="en-IN" smtClean="0"/>
              <a:t>‹#›</a:t>
            </a:fld>
            <a:endParaRPr lang="en-IN"/>
          </a:p>
        </p:txBody>
      </p:sp>
    </p:spTree>
    <p:extLst>
      <p:ext uri="{BB962C8B-B14F-4D97-AF65-F5344CB8AC3E}">
        <p14:creationId xmlns:p14="http://schemas.microsoft.com/office/powerpoint/2010/main" val="4273473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4847A-D239-45DD-976A-52A5DC4C547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2C442E-771D-4E3A-A624-3C0FFB7FC2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38AC17-A71E-4CBA-9938-973D25B464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F6D593F-A785-4963-A6DA-F089197581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FBFA86-6CA5-4C78-B431-C4E119E336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367A60-36FD-49B8-BBEA-79340C1CD82D}"/>
              </a:ext>
            </a:extLst>
          </p:cNvPr>
          <p:cNvSpPr>
            <a:spLocks noGrp="1"/>
          </p:cNvSpPr>
          <p:nvPr>
            <p:ph type="dt" sz="half" idx="10"/>
          </p:nvPr>
        </p:nvSpPr>
        <p:spPr/>
        <p:txBody>
          <a:bodyPr/>
          <a:lstStyle/>
          <a:p>
            <a:fld id="{633C8E51-C1F3-4F49-BBEE-F8ADA7EA650D}" type="datetimeFigureOut">
              <a:rPr lang="en-IN" smtClean="0"/>
              <a:t>10-02-2022</a:t>
            </a:fld>
            <a:endParaRPr lang="en-IN"/>
          </a:p>
        </p:txBody>
      </p:sp>
      <p:sp>
        <p:nvSpPr>
          <p:cNvPr id="8" name="Footer Placeholder 7">
            <a:extLst>
              <a:ext uri="{FF2B5EF4-FFF2-40B4-BE49-F238E27FC236}">
                <a16:creationId xmlns:a16="http://schemas.microsoft.com/office/drawing/2014/main" id="{D5C8FD96-4929-435F-8DC4-6A1F524EB1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0C9D903-6893-45DD-8A7C-5AA9AEBEDD68}"/>
              </a:ext>
            </a:extLst>
          </p:cNvPr>
          <p:cNvSpPr>
            <a:spLocks noGrp="1"/>
          </p:cNvSpPr>
          <p:nvPr>
            <p:ph type="sldNum" sz="quarter" idx="12"/>
          </p:nvPr>
        </p:nvSpPr>
        <p:spPr/>
        <p:txBody>
          <a:bodyPr/>
          <a:lstStyle/>
          <a:p>
            <a:fld id="{EFEEE473-0035-479F-87A8-0D21B74CA3F8}" type="slidenum">
              <a:rPr lang="en-IN" smtClean="0"/>
              <a:t>‹#›</a:t>
            </a:fld>
            <a:endParaRPr lang="en-IN"/>
          </a:p>
        </p:txBody>
      </p:sp>
    </p:spTree>
    <p:extLst>
      <p:ext uri="{BB962C8B-B14F-4D97-AF65-F5344CB8AC3E}">
        <p14:creationId xmlns:p14="http://schemas.microsoft.com/office/powerpoint/2010/main" val="3254350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54F43-0492-423A-A307-14A6C4581B7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EFA841-E0A3-4729-A173-1820939C8289}"/>
              </a:ext>
            </a:extLst>
          </p:cNvPr>
          <p:cNvSpPr>
            <a:spLocks noGrp="1"/>
          </p:cNvSpPr>
          <p:nvPr>
            <p:ph type="dt" sz="half" idx="10"/>
          </p:nvPr>
        </p:nvSpPr>
        <p:spPr/>
        <p:txBody>
          <a:bodyPr/>
          <a:lstStyle/>
          <a:p>
            <a:fld id="{633C8E51-C1F3-4F49-BBEE-F8ADA7EA650D}" type="datetimeFigureOut">
              <a:rPr lang="en-IN" smtClean="0"/>
              <a:t>10-02-2022</a:t>
            </a:fld>
            <a:endParaRPr lang="en-IN"/>
          </a:p>
        </p:txBody>
      </p:sp>
      <p:sp>
        <p:nvSpPr>
          <p:cNvPr id="4" name="Footer Placeholder 3">
            <a:extLst>
              <a:ext uri="{FF2B5EF4-FFF2-40B4-BE49-F238E27FC236}">
                <a16:creationId xmlns:a16="http://schemas.microsoft.com/office/drawing/2014/main" id="{9548CE5B-A95E-4C2C-B95B-7D4CD5076E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B7C1A6-7415-4DC2-91DB-56553890151F}"/>
              </a:ext>
            </a:extLst>
          </p:cNvPr>
          <p:cNvSpPr>
            <a:spLocks noGrp="1"/>
          </p:cNvSpPr>
          <p:nvPr>
            <p:ph type="sldNum" sz="quarter" idx="12"/>
          </p:nvPr>
        </p:nvSpPr>
        <p:spPr/>
        <p:txBody>
          <a:bodyPr/>
          <a:lstStyle/>
          <a:p>
            <a:fld id="{EFEEE473-0035-479F-87A8-0D21B74CA3F8}" type="slidenum">
              <a:rPr lang="en-IN" smtClean="0"/>
              <a:t>‹#›</a:t>
            </a:fld>
            <a:endParaRPr lang="en-IN"/>
          </a:p>
        </p:txBody>
      </p:sp>
    </p:spTree>
    <p:extLst>
      <p:ext uri="{BB962C8B-B14F-4D97-AF65-F5344CB8AC3E}">
        <p14:creationId xmlns:p14="http://schemas.microsoft.com/office/powerpoint/2010/main" val="161452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BDADF3-DA69-4A32-A14B-95BE7B7AF12D}"/>
              </a:ext>
            </a:extLst>
          </p:cNvPr>
          <p:cNvSpPr>
            <a:spLocks noGrp="1"/>
          </p:cNvSpPr>
          <p:nvPr>
            <p:ph type="dt" sz="half" idx="10"/>
          </p:nvPr>
        </p:nvSpPr>
        <p:spPr/>
        <p:txBody>
          <a:bodyPr/>
          <a:lstStyle/>
          <a:p>
            <a:fld id="{633C8E51-C1F3-4F49-BBEE-F8ADA7EA650D}" type="datetimeFigureOut">
              <a:rPr lang="en-IN" smtClean="0"/>
              <a:t>10-02-2022</a:t>
            </a:fld>
            <a:endParaRPr lang="en-IN"/>
          </a:p>
        </p:txBody>
      </p:sp>
      <p:sp>
        <p:nvSpPr>
          <p:cNvPr id="3" name="Footer Placeholder 2">
            <a:extLst>
              <a:ext uri="{FF2B5EF4-FFF2-40B4-BE49-F238E27FC236}">
                <a16:creationId xmlns:a16="http://schemas.microsoft.com/office/drawing/2014/main" id="{61420685-3351-43A5-B1C2-73FA6447DC4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A880B9B-FAB0-42CF-B710-AA8F3411E97C}"/>
              </a:ext>
            </a:extLst>
          </p:cNvPr>
          <p:cNvSpPr>
            <a:spLocks noGrp="1"/>
          </p:cNvSpPr>
          <p:nvPr>
            <p:ph type="sldNum" sz="quarter" idx="12"/>
          </p:nvPr>
        </p:nvSpPr>
        <p:spPr/>
        <p:txBody>
          <a:bodyPr/>
          <a:lstStyle/>
          <a:p>
            <a:fld id="{EFEEE473-0035-479F-87A8-0D21B74CA3F8}" type="slidenum">
              <a:rPr lang="en-IN" smtClean="0"/>
              <a:t>‹#›</a:t>
            </a:fld>
            <a:endParaRPr lang="en-IN"/>
          </a:p>
        </p:txBody>
      </p:sp>
    </p:spTree>
    <p:extLst>
      <p:ext uri="{BB962C8B-B14F-4D97-AF65-F5344CB8AC3E}">
        <p14:creationId xmlns:p14="http://schemas.microsoft.com/office/powerpoint/2010/main" val="4229910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52AC-1F33-47C2-97D8-FF2D32AC0A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3552AA2-9452-4C2E-8F49-69D3F3E0D9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70DC64-1921-4CB7-9338-F703C27123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46792C-D805-43F3-85A1-D092D5E6A57E}"/>
              </a:ext>
            </a:extLst>
          </p:cNvPr>
          <p:cNvSpPr>
            <a:spLocks noGrp="1"/>
          </p:cNvSpPr>
          <p:nvPr>
            <p:ph type="dt" sz="half" idx="10"/>
          </p:nvPr>
        </p:nvSpPr>
        <p:spPr/>
        <p:txBody>
          <a:bodyPr/>
          <a:lstStyle/>
          <a:p>
            <a:fld id="{633C8E51-C1F3-4F49-BBEE-F8ADA7EA650D}" type="datetimeFigureOut">
              <a:rPr lang="en-IN" smtClean="0"/>
              <a:t>10-02-2022</a:t>
            </a:fld>
            <a:endParaRPr lang="en-IN"/>
          </a:p>
        </p:txBody>
      </p:sp>
      <p:sp>
        <p:nvSpPr>
          <p:cNvPr id="6" name="Footer Placeholder 5">
            <a:extLst>
              <a:ext uri="{FF2B5EF4-FFF2-40B4-BE49-F238E27FC236}">
                <a16:creationId xmlns:a16="http://schemas.microsoft.com/office/drawing/2014/main" id="{7B86194E-B7BB-409E-A1B9-E66D6B757B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450C98-F82D-40E6-8403-B6ACCC6321E2}"/>
              </a:ext>
            </a:extLst>
          </p:cNvPr>
          <p:cNvSpPr>
            <a:spLocks noGrp="1"/>
          </p:cNvSpPr>
          <p:nvPr>
            <p:ph type="sldNum" sz="quarter" idx="12"/>
          </p:nvPr>
        </p:nvSpPr>
        <p:spPr/>
        <p:txBody>
          <a:bodyPr/>
          <a:lstStyle/>
          <a:p>
            <a:fld id="{EFEEE473-0035-479F-87A8-0D21B74CA3F8}" type="slidenum">
              <a:rPr lang="en-IN" smtClean="0"/>
              <a:t>‹#›</a:t>
            </a:fld>
            <a:endParaRPr lang="en-IN"/>
          </a:p>
        </p:txBody>
      </p:sp>
    </p:spTree>
    <p:extLst>
      <p:ext uri="{BB962C8B-B14F-4D97-AF65-F5344CB8AC3E}">
        <p14:creationId xmlns:p14="http://schemas.microsoft.com/office/powerpoint/2010/main" val="4117029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F979A-EA0E-4342-AB46-65A8281FB0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6554B4-4C8C-4B5B-BD29-EF357C2F46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9FA3706-6AD0-4196-B0A2-E48420FAFA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9392B2-6EC7-437E-95D7-36797B6A14CE}"/>
              </a:ext>
            </a:extLst>
          </p:cNvPr>
          <p:cNvSpPr>
            <a:spLocks noGrp="1"/>
          </p:cNvSpPr>
          <p:nvPr>
            <p:ph type="dt" sz="half" idx="10"/>
          </p:nvPr>
        </p:nvSpPr>
        <p:spPr/>
        <p:txBody>
          <a:bodyPr/>
          <a:lstStyle/>
          <a:p>
            <a:fld id="{633C8E51-C1F3-4F49-BBEE-F8ADA7EA650D}" type="datetimeFigureOut">
              <a:rPr lang="en-IN" smtClean="0"/>
              <a:t>10-02-2022</a:t>
            </a:fld>
            <a:endParaRPr lang="en-IN"/>
          </a:p>
        </p:txBody>
      </p:sp>
      <p:sp>
        <p:nvSpPr>
          <p:cNvPr id="6" name="Footer Placeholder 5">
            <a:extLst>
              <a:ext uri="{FF2B5EF4-FFF2-40B4-BE49-F238E27FC236}">
                <a16:creationId xmlns:a16="http://schemas.microsoft.com/office/drawing/2014/main" id="{470BCB52-2463-4BE2-920E-FE4264558E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837923-E78B-49F4-B93C-19A2A008F558}"/>
              </a:ext>
            </a:extLst>
          </p:cNvPr>
          <p:cNvSpPr>
            <a:spLocks noGrp="1"/>
          </p:cNvSpPr>
          <p:nvPr>
            <p:ph type="sldNum" sz="quarter" idx="12"/>
          </p:nvPr>
        </p:nvSpPr>
        <p:spPr/>
        <p:txBody>
          <a:bodyPr/>
          <a:lstStyle/>
          <a:p>
            <a:fld id="{EFEEE473-0035-479F-87A8-0D21B74CA3F8}" type="slidenum">
              <a:rPr lang="en-IN" smtClean="0"/>
              <a:t>‹#›</a:t>
            </a:fld>
            <a:endParaRPr lang="en-IN"/>
          </a:p>
        </p:txBody>
      </p:sp>
    </p:spTree>
    <p:extLst>
      <p:ext uri="{BB962C8B-B14F-4D97-AF65-F5344CB8AC3E}">
        <p14:creationId xmlns:p14="http://schemas.microsoft.com/office/powerpoint/2010/main" val="4008719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D4DC6A-9272-4436-B747-FA26E41F97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6D5FDB-2341-4EAC-9EB1-47E7D99839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12C900-705C-473D-B8F6-4283E5D9E3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3C8E51-C1F3-4F49-BBEE-F8ADA7EA650D}" type="datetimeFigureOut">
              <a:rPr lang="en-IN" smtClean="0"/>
              <a:t>10-02-2022</a:t>
            </a:fld>
            <a:endParaRPr lang="en-IN"/>
          </a:p>
        </p:txBody>
      </p:sp>
      <p:sp>
        <p:nvSpPr>
          <p:cNvPr id="5" name="Footer Placeholder 4">
            <a:extLst>
              <a:ext uri="{FF2B5EF4-FFF2-40B4-BE49-F238E27FC236}">
                <a16:creationId xmlns:a16="http://schemas.microsoft.com/office/drawing/2014/main" id="{A2A37B7D-EBEB-452C-B7F2-3F5F03B7C4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54C5D90-00F4-49FE-9E41-4072B01264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EE473-0035-479F-87A8-0D21B74CA3F8}" type="slidenum">
              <a:rPr lang="en-IN" smtClean="0"/>
              <a:t>‹#›</a:t>
            </a:fld>
            <a:endParaRPr lang="en-IN"/>
          </a:p>
        </p:txBody>
      </p:sp>
    </p:spTree>
    <p:extLst>
      <p:ext uri="{BB962C8B-B14F-4D97-AF65-F5344CB8AC3E}">
        <p14:creationId xmlns:p14="http://schemas.microsoft.com/office/powerpoint/2010/main" val="3157047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2A396-7C79-46FB-85BC-8C651D17D62B}"/>
              </a:ext>
            </a:extLst>
          </p:cNvPr>
          <p:cNvSpPr>
            <a:spLocks noGrp="1"/>
          </p:cNvSpPr>
          <p:nvPr>
            <p:ph type="ctrTitle"/>
          </p:nvPr>
        </p:nvSpPr>
        <p:spPr/>
        <p:txBody>
          <a:bodyPr/>
          <a:lstStyle/>
          <a:p>
            <a:r>
              <a:rPr lang="en-US" dirty="0"/>
              <a:t>Unit-2</a:t>
            </a:r>
            <a:endParaRPr lang="en-IN" dirty="0"/>
          </a:p>
        </p:txBody>
      </p:sp>
      <p:sp>
        <p:nvSpPr>
          <p:cNvPr id="3" name="Subtitle 2">
            <a:extLst>
              <a:ext uri="{FF2B5EF4-FFF2-40B4-BE49-F238E27FC236}">
                <a16:creationId xmlns:a16="http://schemas.microsoft.com/office/drawing/2014/main" id="{B157D3ED-F43F-4262-92F1-12CB6CE6CCB2}"/>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887863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15379-C50A-496F-97A3-5B07325EF7A4}"/>
              </a:ext>
            </a:extLst>
          </p:cNvPr>
          <p:cNvSpPr>
            <a:spLocks noGrp="1"/>
          </p:cNvSpPr>
          <p:nvPr>
            <p:ph type="title"/>
          </p:nvPr>
        </p:nvSpPr>
        <p:spPr/>
        <p:txBody>
          <a:bodyPr/>
          <a:lstStyle/>
          <a:p>
            <a:r>
              <a:rPr lang="en-IN" sz="4000" b="1" dirty="0">
                <a:solidFill>
                  <a:srgbClr val="3B3835"/>
                </a:solidFill>
                <a:effectLst/>
                <a:ea typeface="Times New Roman" panose="02020603050405020304" pitchFamily="18" charset="0"/>
                <a:cs typeface="Times New Roman" panose="02020603050405020304" pitchFamily="18" charset="0"/>
              </a:rPr>
              <a:t>Computer Misuse Act 1990(UK Wide)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B0E69A84-EE84-4BCD-91C6-15902CC13E8A}"/>
              </a:ext>
            </a:extLst>
          </p:cNvPr>
          <p:cNvPicPr>
            <a:picLocks noGrp="1" noChangeAspect="1"/>
          </p:cNvPicPr>
          <p:nvPr>
            <p:ph idx="1"/>
          </p:nvPr>
        </p:nvPicPr>
        <p:blipFill>
          <a:blip r:embed="rId2"/>
          <a:stretch>
            <a:fillRect/>
          </a:stretch>
        </p:blipFill>
        <p:spPr>
          <a:xfrm>
            <a:off x="1247775" y="1924050"/>
            <a:ext cx="8743950" cy="3063081"/>
          </a:xfrm>
        </p:spPr>
      </p:pic>
    </p:spTree>
    <p:extLst>
      <p:ext uri="{BB962C8B-B14F-4D97-AF65-F5344CB8AC3E}">
        <p14:creationId xmlns:p14="http://schemas.microsoft.com/office/powerpoint/2010/main" val="4276429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BEB7A-B397-44C2-AEEF-8366E7570906}"/>
              </a:ext>
            </a:extLst>
          </p:cNvPr>
          <p:cNvSpPr>
            <a:spLocks noGrp="1"/>
          </p:cNvSpPr>
          <p:nvPr>
            <p:ph type="title"/>
          </p:nvPr>
        </p:nvSpPr>
        <p:spPr/>
        <p:txBody>
          <a:bodyPr/>
          <a:lstStyle/>
          <a:p>
            <a:r>
              <a:rPr lang="en-IN" b="1" dirty="0">
                <a:solidFill>
                  <a:srgbClr val="3B3835"/>
                </a:solidFill>
                <a:effectLst/>
                <a:ea typeface="Times New Roman" panose="02020603050405020304" pitchFamily="18" charset="0"/>
                <a:cs typeface="Times New Roman" panose="02020603050405020304" pitchFamily="18" charset="0"/>
              </a:rPr>
              <a:t>The police &amp; criminal Evidence Act 1984</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B4667539-381E-4AAC-B088-4041DA5C003D}"/>
              </a:ext>
            </a:extLst>
          </p:cNvPr>
          <p:cNvPicPr>
            <a:picLocks noGrp="1" noChangeAspect="1"/>
          </p:cNvPicPr>
          <p:nvPr>
            <p:ph idx="1"/>
          </p:nvPr>
        </p:nvPicPr>
        <p:blipFill>
          <a:blip r:embed="rId2"/>
          <a:stretch>
            <a:fillRect/>
          </a:stretch>
        </p:blipFill>
        <p:spPr>
          <a:xfrm>
            <a:off x="1114425" y="1771651"/>
            <a:ext cx="9258300" cy="3015456"/>
          </a:xfrm>
        </p:spPr>
      </p:pic>
    </p:spTree>
    <p:extLst>
      <p:ext uri="{BB962C8B-B14F-4D97-AF65-F5344CB8AC3E}">
        <p14:creationId xmlns:p14="http://schemas.microsoft.com/office/powerpoint/2010/main" val="2644001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72F02-7BC6-4613-9550-8E155045B563}"/>
              </a:ext>
            </a:extLst>
          </p:cNvPr>
          <p:cNvSpPr>
            <a:spLocks noGrp="1"/>
          </p:cNvSpPr>
          <p:nvPr>
            <p:ph type="title"/>
          </p:nvPr>
        </p:nvSpPr>
        <p:spPr/>
        <p:txBody>
          <a:bodyPr/>
          <a:lstStyle/>
          <a:p>
            <a:r>
              <a:rPr lang="en-IN" sz="4000" b="1" dirty="0">
                <a:effectLst/>
                <a:ea typeface="Times New Roman" panose="02020603050405020304" pitchFamily="18" charset="0"/>
                <a:cs typeface="Times New Roman" panose="02020603050405020304" pitchFamily="18" charset="0"/>
              </a:rPr>
              <a:t>Criminal justice &amp; police Act 2001</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75ECC2DF-D4BC-4778-A49B-1253228966FD}"/>
              </a:ext>
            </a:extLst>
          </p:cNvPr>
          <p:cNvPicPr>
            <a:picLocks noGrp="1" noChangeAspect="1"/>
          </p:cNvPicPr>
          <p:nvPr>
            <p:ph idx="1"/>
          </p:nvPr>
        </p:nvPicPr>
        <p:blipFill>
          <a:blip r:embed="rId2"/>
          <a:stretch>
            <a:fillRect/>
          </a:stretch>
        </p:blipFill>
        <p:spPr>
          <a:xfrm>
            <a:off x="1466850" y="1857375"/>
            <a:ext cx="8372475" cy="2752725"/>
          </a:xfrm>
        </p:spPr>
      </p:pic>
      <p:pic>
        <p:nvPicPr>
          <p:cNvPr id="7" name="Picture 6">
            <a:extLst>
              <a:ext uri="{FF2B5EF4-FFF2-40B4-BE49-F238E27FC236}">
                <a16:creationId xmlns:a16="http://schemas.microsoft.com/office/drawing/2014/main" id="{3FDC5125-A8E6-43CF-B544-F9369E005DBA}"/>
              </a:ext>
            </a:extLst>
          </p:cNvPr>
          <p:cNvPicPr>
            <a:picLocks noChangeAspect="1"/>
          </p:cNvPicPr>
          <p:nvPr/>
        </p:nvPicPr>
        <p:blipFill>
          <a:blip r:embed="rId3"/>
          <a:stretch>
            <a:fillRect/>
          </a:stretch>
        </p:blipFill>
        <p:spPr>
          <a:xfrm>
            <a:off x="1466849" y="4776787"/>
            <a:ext cx="8372475" cy="1852613"/>
          </a:xfrm>
          <a:prstGeom prst="rect">
            <a:avLst/>
          </a:prstGeom>
        </p:spPr>
      </p:pic>
    </p:spTree>
    <p:extLst>
      <p:ext uri="{BB962C8B-B14F-4D97-AF65-F5344CB8AC3E}">
        <p14:creationId xmlns:p14="http://schemas.microsoft.com/office/powerpoint/2010/main" val="2307791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8E1D-43D4-42FC-A1F4-0D8B06BB2ADF}"/>
              </a:ext>
            </a:extLst>
          </p:cNvPr>
          <p:cNvSpPr>
            <a:spLocks noGrp="1"/>
          </p:cNvSpPr>
          <p:nvPr>
            <p:ph type="title"/>
          </p:nvPr>
        </p:nvSpPr>
        <p:spPr>
          <a:xfrm>
            <a:off x="838200" y="365125"/>
            <a:ext cx="10515600" cy="1460500"/>
          </a:xfrm>
        </p:spPr>
        <p:txBody>
          <a:bodyPr>
            <a:normAutofit/>
          </a:bodyPr>
          <a:lstStyle/>
          <a:p>
            <a:r>
              <a:rPr lang="en-IN" sz="4000" b="1" dirty="0">
                <a:effectLst/>
                <a:ea typeface="Times New Roman" panose="02020603050405020304" pitchFamily="18" charset="0"/>
                <a:cs typeface="Times New Roman" panose="02020603050405020304" pitchFamily="18" charset="0"/>
              </a:rPr>
              <a:t>Investigation process</a:t>
            </a:r>
            <a:br>
              <a:rPr lang="en-IN" sz="4000" dirty="0">
                <a:effectLst/>
                <a:ea typeface="Calibri" panose="020F0502020204030204" pitchFamily="34" charset="0"/>
                <a:cs typeface="Times New Roman" panose="02020603050405020304" pitchFamily="18" charset="0"/>
              </a:rPr>
            </a:br>
            <a:endParaRPr lang="en-IN" sz="4000" dirty="0"/>
          </a:p>
        </p:txBody>
      </p:sp>
      <p:sp>
        <p:nvSpPr>
          <p:cNvPr id="3" name="Content Placeholder 2">
            <a:extLst>
              <a:ext uri="{FF2B5EF4-FFF2-40B4-BE49-F238E27FC236}">
                <a16:creationId xmlns:a16="http://schemas.microsoft.com/office/drawing/2014/main" id="{EB543814-8B25-466E-89DF-146E768E6033}"/>
              </a:ext>
            </a:extLst>
          </p:cNvPr>
          <p:cNvSpPr>
            <a:spLocks noGrp="1"/>
          </p:cNvSpPr>
          <p:nvPr>
            <p:ph idx="1"/>
          </p:nvPr>
        </p:nvSpPr>
        <p:spPr/>
        <p:txBody>
          <a:bodyPr>
            <a:normAutofit/>
          </a:bodyPr>
          <a:lstStyle/>
          <a:p>
            <a:pPr marL="342900" lvl="0" indent="-342900">
              <a:lnSpc>
                <a:spcPct val="107000"/>
              </a:lnSpc>
              <a:buFont typeface="Symbol" panose="05050102010706020507" pitchFamily="18" charset="2"/>
              <a:buChar char=""/>
            </a:pPr>
            <a:r>
              <a:rPr lang="en-IN" sz="2400" dirty="0">
                <a:effectLst/>
                <a:ea typeface="Times New Roman" panose="02020603050405020304" pitchFamily="18" charset="0"/>
                <a:cs typeface="Times New Roman" panose="02020603050405020304" pitchFamily="18" charset="0"/>
              </a:rPr>
              <a:t>Identification</a:t>
            </a:r>
            <a:endParaRPr lang="en-IN" sz="2400" dirty="0">
              <a:effectLs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400" dirty="0">
                <a:effectLst/>
                <a:ea typeface="Times New Roman" panose="02020603050405020304" pitchFamily="18" charset="0"/>
                <a:cs typeface="Times New Roman" panose="02020603050405020304" pitchFamily="18" charset="0"/>
              </a:rPr>
              <a:t>Acquisition</a:t>
            </a:r>
            <a:endParaRPr lang="en-IN" sz="2400" dirty="0">
              <a:effectLs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400" dirty="0">
                <a:effectLst/>
                <a:ea typeface="Times New Roman" panose="02020603050405020304" pitchFamily="18" charset="0"/>
                <a:cs typeface="Times New Roman" panose="02020603050405020304" pitchFamily="18" charset="0"/>
              </a:rPr>
              <a:t>Preservation</a:t>
            </a:r>
            <a:endParaRPr lang="en-IN" sz="2400" dirty="0">
              <a:effectLs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400" dirty="0">
                <a:effectLst/>
                <a:ea typeface="Times New Roman" panose="02020603050405020304" pitchFamily="18" charset="0"/>
                <a:cs typeface="Times New Roman" panose="02020603050405020304" pitchFamily="18" charset="0"/>
              </a:rPr>
              <a:t>Search</a:t>
            </a:r>
            <a:endParaRPr lang="en-IN" sz="2400" dirty="0">
              <a:effectLs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400" dirty="0">
                <a:effectLst/>
                <a:ea typeface="Times New Roman" panose="02020603050405020304" pitchFamily="18" charset="0"/>
                <a:cs typeface="Times New Roman" panose="02020603050405020304" pitchFamily="18" charset="0"/>
              </a:rPr>
              <a:t>Analysis</a:t>
            </a:r>
            <a:endParaRPr lang="en-IN" sz="2400" dirty="0">
              <a:effectLs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400" dirty="0">
                <a:effectLst/>
                <a:ea typeface="Times New Roman" panose="02020603050405020304" pitchFamily="18" charset="0"/>
                <a:cs typeface="Times New Roman" panose="02020603050405020304" pitchFamily="18" charset="0"/>
              </a:rPr>
              <a:t>Reconstruction</a:t>
            </a:r>
            <a:endParaRPr lang="en-IN" sz="24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400" dirty="0">
                <a:effectLst/>
                <a:ea typeface="Times New Roman" panose="02020603050405020304" pitchFamily="18" charset="0"/>
                <a:cs typeface="Times New Roman" panose="02020603050405020304" pitchFamily="18" charset="0"/>
              </a:rPr>
              <a:t>presentation</a:t>
            </a:r>
            <a:endParaRPr lang="en-IN" sz="24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72745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6588-409D-4C04-8178-ED533921BD7B}"/>
              </a:ext>
            </a:extLst>
          </p:cNvPr>
          <p:cNvSpPr>
            <a:spLocks noGrp="1"/>
          </p:cNvSpPr>
          <p:nvPr>
            <p:ph type="title"/>
          </p:nvPr>
        </p:nvSpPr>
        <p:spPr/>
        <p:txBody>
          <a:bodyPr/>
          <a:lstStyle/>
          <a:p>
            <a:r>
              <a:rPr lang="en-IN" b="1" dirty="0"/>
              <a:t>Introduction to computer Storage Formats</a:t>
            </a:r>
          </a:p>
        </p:txBody>
      </p:sp>
      <p:sp>
        <p:nvSpPr>
          <p:cNvPr id="3" name="Content Placeholder 2">
            <a:extLst>
              <a:ext uri="{FF2B5EF4-FFF2-40B4-BE49-F238E27FC236}">
                <a16:creationId xmlns:a16="http://schemas.microsoft.com/office/drawing/2014/main" id="{051E28E6-8C05-4CE5-BB3E-07D207DD14CD}"/>
              </a:ext>
            </a:extLst>
          </p:cNvPr>
          <p:cNvSpPr>
            <a:spLocks noGrp="1"/>
          </p:cNvSpPr>
          <p:nvPr>
            <p:ph idx="1"/>
          </p:nvPr>
        </p:nvSpPr>
        <p:spPr/>
        <p:txBody>
          <a:bodyPr/>
          <a:lstStyle/>
          <a:p>
            <a:pPr marL="0" indent="0">
              <a:buNone/>
            </a:pPr>
            <a:r>
              <a:rPr lang="en-IN" sz="1800" b="1"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Data Acquisition</a:t>
            </a:r>
          </a:p>
          <a:p>
            <a:pPr marL="0" indent="0">
              <a:buNone/>
            </a:pPr>
            <a:r>
              <a:rPr lang="en-IN" sz="1800" dirty="0">
                <a:solidFill>
                  <a:srgbClr val="3B3835"/>
                </a:solidFill>
                <a:effectLst/>
                <a:latin typeface="Arial" panose="020B0604020202020204" pitchFamily="34" charset="0"/>
                <a:ea typeface="Times New Roman" panose="02020603050405020304" pitchFamily="18" charset="0"/>
              </a:rPr>
              <a:t>●</a:t>
            </a: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 Types of acquisition</a:t>
            </a:r>
          </a:p>
          <a:p>
            <a:pPr marL="0" indent="0">
              <a:buNone/>
            </a:pP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 </a:t>
            </a:r>
            <a:r>
              <a:rPr lang="en-IN" sz="1800" dirty="0">
                <a:solidFill>
                  <a:srgbClr val="3B3835"/>
                </a:solidFill>
                <a:effectLst/>
                <a:latin typeface="Arial" panose="020B0604020202020204" pitchFamily="34" charset="0"/>
                <a:ea typeface="Times New Roman" panose="02020603050405020304" pitchFamily="18" charset="0"/>
              </a:rPr>
              <a:t>●</a:t>
            </a: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 Digital evidence storage formats </a:t>
            </a:r>
          </a:p>
          <a:p>
            <a:pPr marL="0" indent="0">
              <a:buNone/>
            </a:pPr>
            <a:r>
              <a:rPr lang="en-IN" sz="1800" dirty="0">
                <a:solidFill>
                  <a:srgbClr val="3B3835"/>
                </a:solidFill>
                <a:effectLst/>
                <a:latin typeface="Arial" panose="020B0604020202020204" pitchFamily="34" charset="0"/>
                <a:ea typeface="Times New Roman" panose="02020603050405020304" pitchFamily="18" charset="0"/>
              </a:rPr>
              <a:t>●</a:t>
            </a: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 Acquisition methods </a:t>
            </a:r>
          </a:p>
          <a:p>
            <a:pPr marL="0" indent="0">
              <a:buNone/>
            </a:pPr>
            <a:r>
              <a:rPr lang="en-IN" sz="1800" dirty="0">
                <a:solidFill>
                  <a:srgbClr val="3B3835"/>
                </a:solidFill>
                <a:effectLst/>
                <a:latin typeface="Arial" panose="020B0604020202020204" pitchFamily="34" charset="0"/>
                <a:ea typeface="Times New Roman" panose="02020603050405020304" pitchFamily="18" charset="0"/>
              </a:rPr>
              <a:t>●</a:t>
            </a: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 Contingency planning </a:t>
            </a:r>
          </a:p>
          <a:p>
            <a:pPr marL="0" indent="0">
              <a:buNone/>
            </a:pPr>
            <a:r>
              <a:rPr lang="en-IN" sz="1800" dirty="0">
                <a:solidFill>
                  <a:srgbClr val="3B3835"/>
                </a:solidFill>
                <a:effectLst/>
                <a:latin typeface="Arial" panose="020B0604020202020204" pitchFamily="34" charset="0"/>
                <a:ea typeface="Times New Roman" panose="02020603050405020304" pitchFamily="18" charset="0"/>
              </a:rPr>
              <a:t>●</a:t>
            </a: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 Using acquisition tools </a:t>
            </a:r>
          </a:p>
          <a:p>
            <a:pPr marL="0" indent="0">
              <a:buNone/>
            </a:pPr>
            <a:r>
              <a:rPr lang="en-IN" sz="1800" dirty="0">
                <a:solidFill>
                  <a:srgbClr val="3B3835"/>
                </a:solidFill>
                <a:effectLst/>
                <a:latin typeface="Arial" panose="020B0604020202020204" pitchFamily="34" charset="0"/>
                <a:ea typeface="Times New Roman" panose="02020603050405020304" pitchFamily="18" charset="0"/>
              </a:rPr>
              <a:t>●</a:t>
            </a: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 Validating data acquisition </a:t>
            </a:r>
          </a:p>
          <a:p>
            <a:pPr marL="0" indent="0">
              <a:buNone/>
            </a:pPr>
            <a:r>
              <a:rPr lang="en-IN" sz="1800" dirty="0">
                <a:solidFill>
                  <a:srgbClr val="3B3835"/>
                </a:solidFill>
                <a:effectLst/>
                <a:latin typeface="Arial" panose="020B0604020202020204" pitchFamily="34" charset="0"/>
                <a:ea typeface="Times New Roman" panose="02020603050405020304" pitchFamily="18" charset="0"/>
              </a:rPr>
              <a:t>●</a:t>
            </a: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 RAID acquisition methods</a:t>
            </a:r>
          </a:p>
          <a:p>
            <a:pPr marL="0" indent="0">
              <a:buNone/>
            </a:pP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 </a:t>
            </a:r>
            <a:r>
              <a:rPr lang="en-IN" sz="1800" dirty="0">
                <a:solidFill>
                  <a:srgbClr val="3B3835"/>
                </a:solidFill>
                <a:effectLst/>
                <a:latin typeface="Arial" panose="020B0604020202020204" pitchFamily="34" charset="0"/>
                <a:ea typeface="Times New Roman" panose="02020603050405020304" pitchFamily="18" charset="0"/>
              </a:rPr>
              <a:t>●</a:t>
            </a: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 Remote network acquisition tools </a:t>
            </a:r>
          </a:p>
          <a:p>
            <a:pPr marL="0" indent="0">
              <a:buNone/>
            </a:pPr>
            <a:r>
              <a:rPr lang="en-IN" sz="1800" dirty="0">
                <a:solidFill>
                  <a:srgbClr val="3B3835"/>
                </a:solidFill>
                <a:effectLst/>
                <a:latin typeface="Arial" panose="020B0604020202020204" pitchFamily="34" charset="0"/>
                <a:ea typeface="Times New Roman" panose="02020603050405020304" pitchFamily="18" charset="0"/>
              </a:rPr>
              <a:t>●</a:t>
            </a: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 Some forensics tools</a:t>
            </a:r>
            <a:endParaRPr lang="en-IN" b="1" dirty="0"/>
          </a:p>
        </p:txBody>
      </p:sp>
    </p:spTree>
    <p:extLst>
      <p:ext uri="{BB962C8B-B14F-4D97-AF65-F5344CB8AC3E}">
        <p14:creationId xmlns:p14="http://schemas.microsoft.com/office/powerpoint/2010/main" val="3348411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67DF-D023-4DB2-B714-FCCD440C87C8}"/>
              </a:ext>
            </a:extLst>
          </p:cNvPr>
          <p:cNvSpPr>
            <a:spLocks noGrp="1"/>
          </p:cNvSpPr>
          <p:nvPr>
            <p:ph type="title"/>
          </p:nvPr>
        </p:nvSpPr>
        <p:spPr/>
        <p:txBody>
          <a:bodyPr/>
          <a:lstStyle/>
          <a:p>
            <a:r>
              <a:rPr lang="en-IN" sz="44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Types of Acquisition</a:t>
            </a:r>
            <a:endParaRPr lang="en-IN" dirty="0"/>
          </a:p>
        </p:txBody>
      </p:sp>
      <p:sp>
        <p:nvSpPr>
          <p:cNvPr id="3" name="Content Placeholder 2">
            <a:extLst>
              <a:ext uri="{FF2B5EF4-FFF2-40B4-BE49-F238E27FC236}">
                <a16:creationId xmlns:a16="http://schemas.microsoft.com/office/drawing/2014/main" id="{1B94249A-57EC-4FF9-BACC-88BEC3B83790}"/>
              </a:ext>
            </a:extLst>
          </p:cNvPr>
          <p:cNvSpPr>
            <a:spLocks noGrp="1"/>
          </p:cNvSpPr>
          <p:nvPr>
            <p:ph idx="1"/>
          </p:nvPr>
        </p:nvSpPr>
        <p:spPr/>
        <p:txBody>
          <a:bodyPr>
            <a:normAutofit/>
          </a:bodyPr>
          <a:lstStyle/>
          <a:p>
            <a:pPr marL="0" indent="0" algn="just">
              <a:buNone/>
            </a:pPr>
            <a:r>
              <a:rPr lang="en-IN" sz="2000" dirty="0">
                <a:solidFill>
                  <a:srgbClr val="3B3835"/>
                </a:solidFill>
                <a:effectLst/>
                <a:ea typeface="Times New Roman" panose="02020603050405020304" pitchFamily="18" charset="0"/>
              </a:rPr>
              <a:t>●</a:t>
            </a:r>
            <a:r>
              <a:rPr lang="en-IN" sz="2000" dirty="0">
                <a:solidFill>
                  <a:srgbClr val="3B3835"/>
                </a:solidFill>
                <a:effectLst/>
                <a:ea typeface="Times New Roman" panose="02020603050405020304" pitchFamily="18" charset="0"/>
                <a:cs typeface="Times New Roman" panose="02020603050405020304" pitchFamily="18" charset="0"/>
              </a:rPr>
              <a:t> </a:t>
            </a:r>
            <a:r>
              <a:rPr lang="en-IN" sz="2000" b="1" dirty="0">
                <a:solidFill>
                  <a:srgbClr val="3B3835"/>
                </a:solidFill>
                <a:effectLst/>
                <a:ea typeface="Times New Roman" panose="02020603050405020304" pitchFamily="18" charset="0"/>
                <a:cs typeface="Times New Roman" panose="02020603050405020304" pitchFamily="18" charset="0"/>
              </a:rPr>
              <a:t>Static Acquisition </a:t>
            </a:r>
          </a:p>
          <a:p>
            <a:pPr marL="457200" lvl="1" indent="0" algn="just">
              <a:buNone/>
            </a:pPr>
            <a:r>
              <a:rPr lang="en-IN" sz="2000" dirty="0">
                <a:solidFill>
                  <a:srgbClr val="3B3835"/>
                </a:solidFill>
                <a:effectLst/>
                <a:ea typeface="Times New Roman" panose="02020603050405020304" pitchFamily="18" charset="0"/>
                <a:cs typeface="Source Sans Pro" panose="020B0503030403020204" pitchFamily="34" charset="0"/>
              </a:rPr>
              <a:t>–</a:t>
            </a:r>
            <a:r>
              <a:rPr lang="en-IN" sz="2000" dirty="0">
                <a:solidFill>
                  <a:srgbClr val="3B3835"/>
                </a:solidFill>
                <a:effectLst/>
                <a:ea typeface="Times New Roman" panose="02020603050405020304" pitchFamily="18" charset="0"/>
                <a:cs typeface="Times New Roman" panose="02020603050405020304" pitchFamily="18" charset="0"/>
              </a:rPr>
              <a:t> Acquire data from the original media</a:t>
            </a:r>
          </a:p>
          <a:p>
            <a:pPr marL="457200" lvl="1" indent="0" algn="just">
              <a:buNone/>
            </a:pPr>
            <a:r>
              <a:rPr lang="en-IN" sz="2000" dirty="0">
                <a:solidFill>
                  <a:srgbClr val="3B3835"/>
                </a:solidFill>
                <a:effectLst/>
                <a:ea typeface="Times New Roman" panose="02020603050405020304" pitchFamily="18" charset="0"/>
                <a:cs typeface="Times New Roman" panose="02020603050405020304" pitchFamily="18" charset="0"/>
              </a:rPr>
              <a:t> </a:t>
            </a:r>
            <a:r>
              <a:rPr lang="en-IN" sz="2000" dirty="0">
                <a:solidFill>
                  <a:srgbClr val="3B3835"/>
                </a:solidFill>
                <a:effectLst/>
                <a:ea typeface="Times New Roman" panose="02020603050405020304" pitchFamily="18" charset="0"/>
                <a:cs typeface="Source Sans Pro" panose="020B0503030403020204" pitchFamily="34" charset="0"/>
              </a:rPr>
              <a:t>–</a:t>
            </a:r>
            <a:r>
              <a:rPr lang="en-IN" sz="2000" dirty="0">
                <a:solidFill>
                  <a:srgbClr val="3B3835"/>
                </a:solidFill>
                <a:effectLst/>
                <a:ea typeface="Times New Roman" panose="02020603050405020304" pitchFamily="18" charset="0"/>
                <a:cs typeface="Times New Roman" panose="02020603050405020304" pitchFamily="18" charset="0"/>
              </a:rPr>
              <a:t> The data in the original media will not change </a:t>
            </a:r>
          </a:p>
          <a:p>
            <a:pPr marL="0" indent="0" algn="just">
              <a:buNone/>
            </a:pPr>
            <a:r>
              <a:rPr lang="en-IN" sz="2000" dirty="0">
                <a:solidFill>
                  <a:srgbClr val="3B3835"/>
                </a:solidFill>
                <a:effectLst/>
                <a:ea typeface="Times New Roman" panose="02020603050405020304" pitchFamily="18" charset="0"/>
              </a:rPr>
              <a:t>●</a:t>
            </a:r>
            <a:r>
              <a:rPr lang="en-IN" sz="2000" dirty="0">
                <a:solidFill>
                  <a:srgbClr val="3B3835"/>
                </a:solidFill>
                <a:effectLst/>
                <a:ea typeface="Times New Roman" panose="02020603050405020304" pitchFamily="18" charset="0"/>
                <a:cs typeface="Times New Roman" panose="02020603050405020304" pitchFamily="18" charset="0"/>
              </a:rPr>
              <a:t> </a:t>
            </a:r>
            <a:r>
              <a:rPr lang="en-IN" sz="2000" b="1" dirty="0">
                <a:solidFill>
                  <a:srgbClr val="3B3835"/>
                </a:solidFill>
                <a:effectLst/>
                <a:ea typeface="Times New Roman" panose="02020603050405020304" pitchFamily="18" charset="0"/>
                <a:cs typeface="Times New Roman" panose="02020603050405020304" pitchFamily="18" charset="0"/>
              </a:rPr>
              <a:t>Live Acquisition</a:t>
            </a:r>
          </a:p>
          <a:p>
            <a:pPr marL="457200" lvl="1" indent="0" algn="just">
              <a:buNone/>
            </a:pPr>
            <a:r>
              <a:rPr lang="en-IN" sz="2000" dirty="0">
                <a:solidFill>
                  <a:srgbClr val="3B3835"/>
                </a:solidFill>
                <a:effectLst/>
                <a:ea typeface="Times New Roman" panose="02020603050405020304" pitchFamily="18" charset="0"/>
                <a:cs typeface="Times New Roman" panose="02020603050405020304" pitchFamily="18" charset="0"/>
              </a:rPr>
              <a:t> </a:t>
            </a:r>
            <a:r>
              <a:rPr lang="en-IN" sz="2000" dirty="0">
                <a:solidFill>
                  <a:srgbClr val="3B3835"/>
                </a:solidFill>
                <a:effectLst/>
                <a:ea typeface="Times New Roman" panose="02020603050405020304" pitchFamily="18" charset="0"/>
                <a:cs typeface="Source Sans Pro" panose="020B0503030403020204" pitchFamily="34" charset="0"/>
              </a:rPr>
              <a:t>–</a:t>
            </a:r>
            <a:r>
              <a:rPr lang="en-IN" sz="2000" dirty="0">
                <a:solidFill>
                  <a:srgbClr val="3B3835"/>
                </a:solidFill>
                <a:effectLst/>
                <a:ea typeface="Times New Roman" panose="02020603050405020304" pitchFamily="18" charset="0"/>
                <a:cs typeface="Times New Roman" panose="02020603050405020304" pitchFamily="18" charset="0"/>
              </a:rPr>
              <a:t> Acquire data while the system is running</a:t>
            </a:r>
          </a:p>
          <a:p>
            <a:pPr marL="457200" lvl="1" indent="0" algn="just">
              <a:buNone/>
            </a:pPr>
            <a:r>
              <a:rPr lang="en-IN" sz="2000" dirty="0">
                <a:solidFill>
                  <a:srgbClr val="3B3835"/>
                </a:solidFill>
                <a:effectLst/>
                <a:ea typeface="Times New Roman" panose="02020603050405020304" pitchFamily="18" charset="0"/>
                <a:cs typeface="Times New Roman" panose="02020603050405020304" pitchFamily="18" charset="0"/>
              </a:rPr>
              <a:t> </a:t>
            </a:r>
            <a:r>
              <a:rPr lang="en-IN" sz="2000" dirty="0">
                <a:solidFill>
                  <a:srgbClr val="3B3835"/>
                </a:solidFill>
                <a:effectLst/>
                <a:ea typeface="Times New Roman" panose="02020603050405020304" pitchFamily="18" charset="0"/>
                <a:cs typeface="Source Sans Pro" panose="020B0503030403020204" pitchFamily="34" charset="0"/>
              </a:rPr>
              <a:t>–</a:t>
            </a:r>
            <a:r>
              <a:rPr lang="en-IN" sz="2000" dirty="0">
                <a:solidFill>
                  <a:srgbClr val="3B3835"/>
                </a:solidFill>
                <a:effectLst/>
                <a:ea typeface="Times New Roman" panose="02020603050405020304" pitchFamily="18" charset="0"/>
                <a:cs typeface="Times New Roman" panose="02020603050405020304" pitchFamily="18" charset="0"/>
              </a:rPr>
              <a:t> A second live acquisition will not be the same</a:t>
            </a:r>
          </a:p>
          <a:p>
            <a:pPr marL="0" indent="0" algn="just">
              <a:buNone/>
            </a:pPr>
            <a:r>
              <a:rPr lang="en-IN" sz="2000" dirty="0">
                <a:solidFill>
                  <a:srgbClr val="3B3835"/>
                </a:solidFill>
                <a:effectLst/>
                <a:ea typeface="Times New Roman" panose="02020603050405020304" pitchFamily="18" charset="0"/>
                <a:cs typeface="Times New Roman" panose="02020603050405020304" pitchFamily="18" charset="0"/>
              </a:rPr>
              <a:t> </a:t>
            </a:r>
            <a:r>
              <a:rPr lang="en-IN" sz="2000" dirty="0">
                <a:solidFill>
                  <a:srgbClr val="3B3835"/>
                </a:solidFill>
                <a:effectLst/>
                <a:ea typeface="Times New Roman" panose="02020603050405020304" pitchFamily="18" charset="0"/>
              </a:rPr>
              <a:t>●</a:t>
            </a:r>
            <a:r>
              <a:rPr lang="en-IN" sz="2000" dirty="0">
                <a:solidFill>
                  <a:srgbClr val="3B3835"/>
                </a:solidFill>
                <a:effectLst/>
                <a:ea typeface="Times New Roman" panose="02020603050405020304" pitchFamily="18" charset="0"/>
                <a:cs typeface="Times New Roman" panose="02020603050405020304" pitchFamily="18" charset="0"/>
              </a:rPr>
              <a:t> </a:t>
            </a:r>
            <a:r>
              <a:rPr lang="en-IN" sz="2000" b="1" dirty="0">
                <a:solidFill>
                  <a:srgbClr val="3B3835"/>
                </a:solidFill>
                <a:effectLst/>
                <a:ea typeface="Times New Roman" panose="02020603050405020304" pitchFamily="18" charset="0"/>
                <a:cs typeface="Times New Roman" panose="02020603050405020304" pitchFamily="18" charset="0"/>
              </a:rPr>
              <a:t>Will focus on static acquisition</a:t>
            </a:r>
            <a:endParaRPr lang="en-IN" sz="2000" b="1" dirty="0"/>
          </a:p>
        </p:txBody>
      </p:sp>
    </p:spTree>
    <p:extLst>
      <p:ext uri="{BB962C8B-B14F-4D97-AF65-F5344CB8AC3E}">
        <p14:creationId xmlns:p14="http://schemas.microsoft.com/office/powerpoint/2010/main" val="3423320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67DF-D023-4DB2-B714-FCCD440C87C8}"/>
              </a:ext>
            </a:extLst>
          </p:cNvPr>
          <p:cNvSpPr>
            <a:spLocks noGrp="1"/>
          </p:cNvSpPr>
          <p:nvPr>
            <p:ph type="title"/>
          </p:nvPr>
        </p:nvSpPr>
        <p:spPr/>
        <p:txBody>
          <a:bodyPr/>
          <a:lstStyle/>
          <a:p>
            <a:r>
              <a:rPr lang="en-IN" sz="44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Digital Evidence Storage Formats</a:t>
            </a:r>
            <a:endParaRPr lang="en-IN" dirty="0"/>
          </a:p>
        </p:txBody>
      </p:sp>
      <p:sp>
        <p:nvSpPr>
          <p:cNvPr id="3" name="Content Placeholder 2">
            <a:extLst>
              <a:ext uri="{FF2B5EF4-FFF2-40B4-BE49-F238E27FC236}">
                <a16:creationId xmlns:a16="http://schemas.microsoft.com/office/drawing/2014/main" id="{1B94249A-57EC-4FF9-BACC-88BEC3B83790}"/>
              </a:ext>
            </a:extLst>
          </p:cNvPr>
          <p:cNvSpPr>
            <a:spLocks noGrp="1"/>
          </p:cNvSpPr>
          <p:nvPr>
            <p:ph idx="1"/>
          </p:nvPr>
        </p:nvSpPr>
        <p:spPr/>
        <p:txBody>
          <a:bodyPr>
            <a:normAutofit/>
          </a:bodyPr>
          <a:lstStyle/>
          <a:p>
            <a:pPr marL="0" indent="0" algn="just">
              <a:buNone/>
            </a:pPr>
            <a:r>
              <a:rPr lang="en-IN" sz="2000" b="1" dirty="0">
                <a:solidFill>
                  <a:srgbClr val="3B3835"/>
                </a:solidFill>
                <a:effectLst/>
                <a:ea typeface="Times New Roman" panose="02020603050405020304" pitchFamily="18" charset="0"/>
              </a:rPr>
              <a:t>●</a:t>
            </a:r>
            <a:r>
              <a:rPr lang="en-IN" sz="2000" b="1" dirty="0">
                <a:solidFill>
                  <a:srgbClr val="3B3835"/>
                </a:solidFill>
                <a:effectLst/>
                <a:ea typeface="Times New Roman" panose="02020603050405020304" pitchFamily="18" charset="0"/>
                <a:cs typeface="Times New Roman" panose="02020603050405020304" pitchFamily="18" charset="0"/>
              </a:rPr>
              <a:t> Raw formats </a:t>
            </a:r>
          </a:p>
          <a:p>
            <a:pPr marL="457200" lvl="1" indent="0" algn="just">
              <a:buNone/>
            </a:pPr>
            <a:r>
              <a:rPr lang="en-IN" sz="2000" dirty="0">
                <a:solidFill>
                  <a:srgbClr val="3B3835"/>
                </a:solidFill>
                <a:effectLst/>
                <a:ea typeface="Times New Roman" panose="02020603050405020304" pitchFamily="18" charset="0"/>
                <a:cs typeface="Source Sans Pro" panose="020B0503030403020204" pitchFamily="34" charset="0"/>
              </a:rPr>
              <a:t>–</a:t>
            </a:r>
            <a:r>
              <a:rPr lang="en-IN" sz="2000" dirty="0">
                <a:solidFill>
                  <a:srgbClr val="3B3835"/>
                </a:solidFill>
                <a:effectLst/>
                <a:ea typeface="Times New Roman" panose="02020603050405020304" pitchFamily="18" charset="0"/>
                <a:cs typeface="Times New Roman" panose="02020603050405020304" pitchFamily="18" charset="0"/>
              </a:rPr>
              <a:t> Bit by bit copying of the data from the disk</a:t>
            </a:r>
          </a:p>
          <a:p>
            <a:pPr marL="457200" lvl="1" indent="0" algn="just">
              <a:buNone/>
            </a:pPr>
            <a:r>
              <a:rPr lang="en-IN" sz="2000" dirty="0">
                <a:solidFill>
                  <a:srgbClr val="3B3835"/>
                </a:solidFill>
                <a:effectLst/>
                <a:ea typeface="Times New Roman" panose="02020603050405020304" pitchFamily="18" charset="0"/>
                <a:cs typeface="Times New Roman" panose="02020603050405020304" pitchFamily="18" charset="0"/>
              </a:rPr>
              <a:t> </a:t>
            </a:r>
            <a:r>
              <a:rPr lang="en-IN" sz="2000" dirty="0">
                <a:solidFill>
                  <a:srgbClr val="3B3835"/>
                </a:solidFill>
                <a:effectLst/>
                <a:ea typeface="Times New Roman" panose="02020603050405020304" pitchFamily="18" charset="0"/>
                <a:cs typeface="Source Sans Pro" panose="020B0503030403020204" pitchFamily="34" charset="0"/>
              </a:rPr>
              <a:t>–</a:t>
            </a:r>
            <a:r>
              <a:rPr lang="en-IN" sz="2000" dirty="0">
                <a:solidFill>
                  <a:srgbClr val="3B3835"/>
                </a:solidFill>
                <a:effectLst/>
                <a:ea typeface="Times New Roman" panose="02020603050405020304" pitchFamily="18" charset="0"/>
                <a:cs typeface="Times New Roman" panose="02020603050405020304" pitchFamily="18" charset="0"/>
              </a:rPr>
              <a:t> Many tools could be used</a:t>
            </a:r>
          </a:p>
          <a:p>
            <a:pPr marL="0" indent="0" algn="just">
              <a:buNone/>
            </a:pPr>
            <a:r>
              <a:rPr lang="en-IN" sz="2000" b="1" dirty="0">
                <a:solidFill>
                  <a:srgbClr val="3B3835"/>
                </a:solidFill>
                <a:effectLst/>
                <a:ea typeface="Times New Roman" panose="02020603050405020304" pitchFamily="18" charset="0"/>
              </a:rPr>
              <a:t>●</a:t>
            </a:r>
            <a:r>
              <a:rPr lang="en-IN" sz="2000" b="1" dirty="0">
                <a:solidFill>
                  <a:srgbClr val="3B3835"/>
                </a:solidFill>
                <a:effectLst/>
                <a:ea typeface="Times New Roman" panose="02020603050405020304" pitchFamily="18" charset="0"/>
                <a:cs typeface="Times New Roman" panose="02020603050405020304" pitchFamily="18" charset="0"/>
              </a:rPr>
              <a:t> Proprietary formats </a:t>
            </a:r>
          </a:p>
          <a:p>
            <a:pPr marL="457200" lvl="1" indent="0" algn="just">
              <a:buNone/>
            </a:pPr>
            <a:r>
              <a:rPr lang="en-IN" sz="2000" dirty="0">
                <a:solidFill>
                  <a:srgbClr val="3B3835"/>
                </a:solidFill>
                <a:effectLst/>
                <a:ea typeface="Times New Roman" panose="02020603050405020304" pitchFamily="18" charset="0"/>
                <a:cs typeface="Source Sans Pro" panose="020B0503030403020204" pitchFamily="34" charset="0"/>
              </a:rPr>
              <a:t>–</a:t>
            </a:r>
            <a:r>
              <a:rPr lang="en-IN" sz="2000" dirty="0">
                <a:solidFill>
                  <a:srgbClr val="3B3835"/>
                </a:solidFill>
                <a:effectLst/>
                <a:ea typeface="Times New Roman" panose="02020603050405020304" pitchFamily="18" charset="0"/>
                <a:cs typeface="Times New Roman" panose="02020603050405020304" pitchFamily="18" charset="0"/>
              </a:rPr>
              <a:t> Vendors have special formats </a:t>
            </a:r>
          </a:p>
          <a:p>
            <a:pPr marL="0" indent="0" algn="just">
              <a:buNone/>
            </a:pPr>
            <a:r>
              <a:rPr lang="en-IN" sz="2000" b="1" dirty="0">
                <a:solidFill>
                  <a:srgbClr val="3B3835"/>
                </a:solidFill>
                <a:effectLst/>
                <a:ea typeface="Times New Roman" panose="02020603050405020304" pitchFamily="18" charset="0"/>
              </a:rPr>
              <a:t>●</a:t>
            </a:r>
            <a:r>
              <a:rPr lang="en-IN" sz="2000" b="1" dirty="0">
                <a:solidFill>
                  <a:srgbClr val="3B3835"/>
                </a:solidFill>
                <a:effectLst/>
                <a:ea typeface="Times New Roman" panose="02020603050405020304" pitchFamily="18" charset="0"/>
                <a:cs typeface="Times New Roman" panose="02020603050405020304" pitchFamily="18" charset="0"/>
              </a:rPr>
              <a:t> Standards </a:t>
            </a:r>
          </a:p>
          <a:p>
            <a:pPr marL="457200" lvl="1" indent="0" algn="just">
              <a:buNone/>
            </a:pPr>
            <a:r>
              <a:rPr lang="en-IN" sz="2000" dirty="0">
                <a:solidFill>
                  <a:srgbClr val="3B3835"/>
                </a:solidFill>
                <a:effectLst/>
                <a:ea typeface="Times New Roman" panose="02020603050405020304" pitchFamily="18" charset="0"/>
                <a:cs typeface="Source Sans Pro" panose="020B0503030403020204" pitchFamily="34" charset="0"/>
              </a:rPr>
              <a:t>–</a:t>
            </a:r>
            <a:r>
              <a:rPr lang="en-IN" sz="2000" dirty="0">
                <a:solidFill>
                  <a:srgbClr val="3B3835"/>
                </a:solidFill>
                <a:effectLst/>
                <a:ea typeface="Times New Roman" panose="02020603050405020304" pitchFamily="18" charset="0"/>
                <a:cs typeface="Times New Roman" panose="02020603050405020304" pitchFamily="18" charset="0"/>
              </a:rPr>
              <a:t> XML based formats for digital evidence</a:t>
            </a:r>
          </a:p>
          <a:p>
            <a:pPr marL="914400" lvl="2" indent="0" algn="just">
              <a:buNone/>
            </a:pPr>
            <a:r>
              <a:rPr lang="en-IN" sz="1600" dirty="0">
                <a:solidFill>
                  <a:srgbClr val="3B3835"/>
                </a:solidFill>
                <a:effectLst/>
                <a:ea typeface="Times New Roman" panose="02020603050405020304" pitchFamily="18" charset="0"/>
                <a:cs typeface="Times New Roman" panose="02020603050405020304" pitchFamily="18" charset="0"/>
              </a:rPr>
              <a:t> – Digital Evidence Markup Language (Funded by National Institute of Justice)</a:t>
            </a:r>
          </a:p>
          <a:p>
            <a:pPr marL="914400" lvl="2" indent="0" algn="just">
              <a:buNone/>
            </a:pPr>
            <a:r>
              <a:rPr lang="en-IN" sz="1600" dirty="0">
                <a:solidFill>
                  <a:srgbClr val="3B3835"/>
                </a:solidFill>
                <a:effectLst/>
                <a:ea typeface="Times New Roman" panose="02020603050405020304" pitchFamily="18" charset="0"/>
                <a:cs typeface="Times New Roman" panose="02020603050405020304" pitchFamily="18" charset="0"/>
              </a:rPr>
              <a:t> – Experts have argued that technologies that allow disparate law enforcement jurisdictions to share crime-related information will greatly facilitate fighting crime. One of these technologies is the Global Justice XML Data Model (GJXDM). </a:t>
            </a:r>
          </a:p>
          <a:p>
            <a:pPr marL="0" indent="0" algn="just">
              <a:buNone/>
            </a:pPr>
            <a:r>
              <a:rPr lang="en-IN" sz="2000" dirty="0">
                <a:solidFill>
                  <a:srgbClr val="3B3835"/>
                </a:solidFill>
                <a:effectLst/>
                <a:ea typeface="Times New Roman" panose="02020603050405020304" pitchFamily="18" charset="0"/>
                <a:cs typeface="Times New Roman" panose="02020603050405020304" pitchFamily="18" charset="0"/>
              </a:rPr>
              <a:t>– </a:t>
            </a:r>
            <a:r>
              <a:rPr lang="en-IN" sz="2000" b="1" dirty="0">
                <a:solidFill>
                  <a:srgbClr val="3B3835"/>
                </a:solidFill>
                <a:effectLst/>
                <a:ea typeface="Times New Roman" panose="02020603050405020304" pitchFamily="18" charset="0"/>
                <a:cs typeface="Times New Roman" panose="02020603050405020304" pitchFamily="18" charset="0"/>
              </a:rPr>
              <a:t>http://ncfs.ucf.edu/digital_evd.html</a:t>
            </a:r>
            <a:endParaRPr lang="en-IN" sz="2000" b="1" dirty="0"/>
          </a:p>
        </p:txBody>
      </p:sp>
    </p:spTree>
    <p:extLst>
      <p:ext uri="{BB962C8B-B14F-4D97-AF65-F5344CB8AC3E}">
        <p14:creationId xmlns:p14="http://schemas.microsoft.com/office/powerpoint/2010/main" val="2210047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67DF-D023-4DB2-B714-FCCD440C87C8}"/>
              </a:ext>
            </a:extLst>
          </p:cNvPr>
          <p:cNvSpPr>
            <a:spLocks noGrp="1"/>
          </p:cNvSpPr>
          <p:nvPr>
            <p:ph type="title"/>
          </p:nvPr>
        </p:nvSpPr>
        <p:spPr/>
        <p:txBody>
          <a:bodyPr/>
          <a:lstStyle/>
          <a:p>
            <a:r>
              <a:rPr lang="en-IN" sz="44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Acquisition Methods</a:t>
            </a:r>
            <a:endParaRPr lang="en-IN" dirty="0"/>
          </a:p>
        </p:txBody>
      </p:sp>
      <p:sp>
        <p:nvSpPr>
          <p:cNvPr id="3" name="Content Placeholder 2">
            <a:extLst>
              <a:ext uri="{FF2B5EF4-FFF2-40B4-BE49-F238E27FC236}">
                <a16:creationId xmlns:a16="http://schemas.microsoft.com/office/drawing/2014/main" id="{1B94249A-57EC-4FF9-BACC-88BEC3B83790}"/>
              </a:ext>
            </a:extLst>
          </p:cNvPr>
          <p:cNvSpPr>
            <a:spLocks noGrp="1"/>
          </p:cNvSpPr>
          <p:nvPr>
            <p:ph idx="1"/>
          </p:nvPr>
        </p:nvSpPr>
        <p:spPr/>
        <p:txBody>
          <a:bodyPr/>
          <a:lstStyle/>
          <a:p>
            <a:pPr marL="0" indent="0">
              <a:buNone/>
            </a:pPr>
            <a:r>
              <a:rPr lang="en-IN" sz="2000" b="1" dirty="0">
                <a:solidFill>
                  <a:srgbClr val="3B3835"/>
                </a:solidFill>
                <a:effectLst/>
                <a:ea typeface="Times New Roman" panose="02020603050405020304" pitchFamily="18" charset="0"/>
                <a:cs typeface="Times New Roman" panose="02020603050405020304" pitchFamily="18" charset="0"/>
              </a:rPr>
              <a:t>● Disk to Image File</a:t>
            </a:r>
          </a:p>
          <a:p>
            <a:pPr marL="0" indent="0">
              <a:buNone/>
            </a:pPr>
            <a:r>
              <a:rPr lang="en-IN" sz="2000" dirty="0">
                <a:solidFill>
                  <a:srgbClr val="3B3835"/>
                </a:solidFill>
                <a:effectLst/>
                <a:ea typeface="Times New Roman" panose="02020603050405020304" pitchFamily="18" charset="0"/>
                <a:cs typeface="Times New Roman" panose="02020603050405020304" pitchFamily="18" charset="0"/>
              </a:rPr>
              <a:t> </a:t>
            </a:r>
            <a:r>
              <a:rPr lang="en-IN" sz="2000" b="1" dirty="0">
                <a:solidFill>
                  <a:srgbClr val="3B3835"/>
                </a:solidFill>
                <a:effectLst/>
                <a:ea typeface="Times New Roman" panose="02020603050405020304" pitchFamily="18" charset="0"/>
                <a:cs typeface="Times New Roman" panose="02020603050405020304" pitchFamily="18" charset="0"/>
              </a:rPr>
              <a:t>● Disk to Disk </a:t>
            </a:r>
          </a:p>
          <a:p>
            <a:pPr marL="0" indent="0">
              <a:buNone/>
            </a:pPr>
            <a:r>
              <a:rPr lang="en-IN" sz="2000" dirty="0">
                <a:solidFill>
                  <a:srgbClr val="3B3835"/>
                </a:solidFill>
                <a:effectLst/>
                <a:ea typeface="Times New Roman" panose="02020603050405020304" pitchFamily="18" charset="0"/>
                <a:cs typeface="Times New Roman" panose="02020603050405020304" pitchFamily="18" charset="0"/>
              </a:rPr>
              <a:t>● </a:t>
            </a:r>
            <a:r>
              <a:rPr lang="en-IN" sz="2000" b="1" dirty="0">
                <a:solidFill>
                  <a:srgbClr val="3B3835"/>
                </a:solidFill>
                <a:effectLst/>
                <a:ea typeface="Times New Roman" panose="02020603050405020304" pitchFamily="18" charset="0"/>
                <a:cs typeface="Times New Roman" panose="02020603050405020304" pitchFamily="18" charset="0"/>
              </a:rPr>
              <a:t>Logical acquisition </a:t>
            </a:r>
          </a:p>
          <a:p>
            <a:pPr marL="457200" lvl="1" indent="0">
              <a:buNone/>
            </a:pPr>
            <a:r>
              <a:rPr lang="en-IN" sz="2000" dirty="0">
                <a:solidFill>
                  <a:srgbClr val="3B3835"/>
                </a:solidFill>
                <a:effectLst/>
                <a:ea typeface="Times New Roman" panose="02020603050405020304" pitchFamily="18" charset="0"/>
                <a:cs typeface="Source Sans Pro" panose="020B0503030403020204" pitchFamily="34" charset="0"/>
              </a:rPr>
              <a:t>–</a:t>
            </a:r>
            <a:r>
              <a:rPr lang="en-IN" sz="2000" dirty="0">
                <a:solidFill>
                  <a:srgbClr val="3B3835"/>
                </a:solidFill>
                <a:effectLst/>
                <a:ea typeface="Times New Roman" panose="02020603050405020304" pitchFamily="18" charset="0"/>
                <a:cs typeface="Times New Roman" panose="02020603050405020304" pitchFamily="18" charset="0"/>
              </a:rPr>
              <a:t> Acquire only certain files if the disk is too large </a:t>
            </a:r>
          </a:p>
          <a:p>
            <a:pPr marL="0" indent="0">
              <a:buNone/>
            </a:pPr>
            <a:r>
              <a:rPr lang="en-IN" sz="2000" dirty="0">
                <a:solidFill>
                  <a:srgbClr val="3B3835"/>
                </a:solidFill>
                <a:effectLst/>
                <a:ea typeface="Times New Roman" panose="02020603050405020304" pitchFamily="18" charset="0"/>
                <a:cs typeface="Times New Roman" panose="02020603050405020304" pitchFamily="18" charset="0"/>
              </a:rPr>
              <a:t>● </a:t>
            </a:r>
            <a:r>
              <a:rPr lang="en-IN" sz="2000" b="1" dirty="0">
                <a:solidFill>
                  <a:srgbClr val="3B3835"/>
                </a:solidFill>
                <a:effectLst/>
                <a:ea typeface="Times New Roman" panose="02020603050405020304" pitchFamily="18" charset="0"/>
                <a:cs typeface="Times New Roman" panose="02020603050405020304" pitchFamily="18" charset="0"/>
              </a:rPr>
              <a:t>Sparse acquisition </a:t>
            </a:r>
          </a:p>
          <a:p>
            <a:pPr marL="457200" lvl="1" indent="0">
              <a:buNone/>
            </a:pPr>
            <a:r>
              <a:rPr lang="en-IN" sz="2000" dirty="0">
                <a:solidFill>
                  <a:srgbClr val="3B3835"/>
                </a:solidFill>
                <a:effectLst/>
                <a:ea typeface="Times New Roman" panose="02020603050405020304" pitchFamily="18" charset="0"/>
                <a:cs typeface="Source Sans Pro" panose="020B0503030403020204" pitchFamily="34" charset="0"/>
              </a:rPr>
              <a:t>–</a:t>
            </a:r>
            <a:r>
              <a:rPr lang="en-IN" sz="2000" dirty="0">
                <a:solidFill>
                  <a:srgbClr val="3B3835"/>
                </a:solidFill>
                <a:effectLst/>
                <a:ea typeface="Times New Roman" panose="02020603050405020304" pitchFamily="18" charset="0"/>
                <a:cs typeface="Times New Roman" panose="02020603050405020304" pitchFamily="18" charset="0"/>
              </a:rPr>
              <a:t> Similar to logical acquisition but also collects fragments of unallocated (i.e. deleted) data</a:t>
            </a:r>
            <a:endParaRPr lang="en-IN" sz="2000" dirty="0">
              <a:solidFill>
                <a:srgbClr val="3B3835"/>
              </a:solidFill>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38271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67DF-D023-4DB2-B714-FCCD440C87C8}"/>
              </a:ext>
            </a:extLst>
          </p:cNvPr>
          <p:cNvSpPr>
            <a:spLocks noGrp="1"/>
          </p:cNvSpPr>
          <p:nvPr>
            <p:ph type="title"/>
          </p:nvPr>
        </p:nvSpPr>
        <p:spPr/>
        <p:txBody>
          <a:bodyPr/>
          <a:lstStyle/>
          <a:p>
            <a:r>
              <a:rPr lang="en-IN" sz="44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Compression Methods</a:t>
            </a:r>
            <a:endParaRPr lang="en-IN" dirty="0"/>
          </a:p>
        </p:txBody>
      </p:sp>
      <p:sp>
        <p:nvSpPr>
          <p:cNvPr id="3" name="Content Placeholder 2">
            <a:extLst>
              <a:ext uri="{FF2B5EF4-FFF2-40B4-BE49-F238E27FC236}">
                <a16:creationId xmlns:a16="http://schemas.microsoft.com/office/drawing/2014/main" id="{1B94249A-57EC-4FF9-BACC-88BEC3B83790}"/>
              </a:ext>
            </a:extLst>
          </p:cNvPr>
          <p:cNvSpPr>
            <a:spLocks noGrp="1"/>
          </p:cNvSpPr>
          <p:nvPr>
            <p:ph idx="1"/>
          </p:nvPr>
        </p:nvSpPr>
        <p:spPr/>
        <p:txBody>
          <a:bodyPr/>
          <a:lstStyle/>
          <a:p>
            <a:pPr marL="0" indent="0" algn="just">
              <a:buNone/>
            </a:pPr>
            <a:r>
              <a:rPr lang="en-IN" sz="2000" b="1" dirty="0">
                <a:solidFill>
                  <a:srgbClr val="3B3835"/>
                </a:solidFill>
                <a:effectLst/>
                <a:latin typeface="Arial" panose="020B0604020202020204" pitchFamily="34" charset="0"/>
                <a:ea typeface="Times New Roman" panose="02020603050405020304" pitchFamily="18" charset="0"/>
                <a:cs typeface="Times New Roman" panose="02020603050405020304" pitchFamily="18" charset="0"/>
              </a:rPr>
              <a:t>●</a:t>
            </a:r>
            <a:r>
              <a:rPr lang="en-IN" sz="2000" b="1"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 </a:t>
            </a:r>
            <a:r>
              <a:rPr lang="en-IN" sz="2000" b="1" dirty="0">
                <a:solidFill>
                  <a:srgbClr val="3B3835"/>
                </a:solidFill>
                <a:effectLst/>
                <a:ea typeface="Times New Roman" panose="02020603050405020304" pitchFamily="18" charset="0"/>
                <a:cs typeface="Times New Roman" panose="02020603050405020304" pitchFamily="18" charset="0"/>
              </a:rPr>
              <a:t>Compression methods are used for very large data storage</a:t>
            </a:r>
          </a:p>
          <a:p>
            <a:pPr marL="457200" lvl="1" indent="0" algn="just">
              <a:buNone/>
            </a:pPr>
            <a:r>
              <a:rPr lang="en-IN" sz="2000" dirty="0">
                <a:solidFill>
                  <a:srgbClr val="3B3835"/>
                </a:solidFill>
                <a:effectLst/>
                <a:ea typeface="Times New Roman" panose="02020603050405020304" pitchFamily="18" charset="0"/>
                <a:cs typeface="Times New Roman" panose="02020603050405020304" pitchFamily="18" charset="0"/>
              </a:rPr>
              <a:t> </a:t>
            </a:r>
            <a:r>
              <a:rPr lang="en-IN" sz="2000" dirty="0">
                <a:solidFill>
                  <a:srgbClr val="3B3835"/>
                </a:solidFill>
                <a:effectLst/>
                <a:ea typeface="Times New Roman" panose="02020603050405020304" pitchFamily="18" charset="0"/>
                <a:cs typeface="Source Sans Pro" panose="020B0503030403020204" pitchFamily="34" charset="0"/>
              </a:rPr>
              <a:t>–</a:t>
            </a:r>
            <a:r>
              <a:rPr lang="en-IN" sz="2000" dirty="0">
                <a:solidFill>
                  <a:srgbClr val="3B3835"/>
                </a:solidFill>
                <a:effectLst/>
                <a:ea typeface="Times New Roman" panose="02020603050405020304" pitchFamily="18" charset="0"/>
                <a:cs typeface="Times New Roman" panose="02020603050405020304" pitchFamily="18" charset="0"/>
              </a:rPr>
              <a:t> E.g., Terabytes/Petabytes storage </a:t>
            </a:r>
          </a:p>
          <a:p>
            <a:pPr marL="0" indent="0" algn="just">
              <a:buNone/>
            </a:pPr>
            <a:r>
              <a:rPr lang="en-IN" sz="2000" b="1" dirty="0">
                <a:solidFill>
                  <a:srgbClr val="3B3835"/>
                </a:solidFill>
                <a:effectLst/>
                <a:ea typeface="Times New Roman" panose="02020603050405020304" pitchFamily="18" charset="0"/>
                <a:cs typeface="Times New Roman" panose="02020603050405020304" pitchFamily="18" charset="0"/>
              </a:rPr>
              <a:t>● Lossy vs Lossless compression</a:t>
            </a:r>
          </a:p>
          <a:p>
            <a:pPr marL="457200" lvl="1" indent="0" algn="just">
              <a:buNone/>
            </a:pPr>
            <a:r>
              <a:rPr lang="en-IN" sz="2000" dirty="0">
                <a:solidFill>
                  <a:srgbClr val="3B3835"/>
                </a:solidFill>
                <a:effectLst/>
                <a:ea typeface="Times New Roman" panose="02020603050405020304" pitchFamily="18" charset="0"/>
                <a:cs typeface="Times New Roman" panose="02020603050405020304" pitchFamily="18" charset="0"/>
              </a:rPr>
              <a:t> </a:t>
            </a:r>
            <a:r>
              <a:rPr lang="en-IN" sz="2000" dirty="0">
                <a:solidFill>
                  <a:srgbClr val="3B3835"/>
                </a:solidFill>
                <a:effectLst/>
                <a:ea typeface="Times New Roman" panose="02020603050405020304" pitchFamily="18" charset="0"/>
                <a:cs typeface="Source Sans Pro" panose="020B0503030403020204" pitchFamily="34" charset="0"/>
              </a:rPr>
              <a:t>–</a:t>
            </a:r>
            <a:r>
              <a:rPr lang="en-IN" sz="2000" dirty="0">
                <a:solidFill>
                  <a:srgbClr val="3B3835"/>
                </a:solidFill>
                <a:effectLst/>
                <a:ea typeface="Times New Roman" panose="02020603050405020304" pitchFamily="18" charset="0"/>
                <a:cs typeface="Times New Roman" panose="02020603050405020304" pitchFamily="18" charset="0"/>
              </a:rPr>
              <a:t> Lossless data compression is a class </a:t>
            </a:r>
            <a:r>
              <a:rPr lang="en-IN" sz="2000" b="1" dirty="0">
                <a:solidFill>
                  <a:srgbClr val="3B3835"/>
                </a:solidFill>
                <a:effectLst/>
                <a:ea typeface="Times New Roman" panose="02020603050405020304" pitchFamily="18" charset="0"/>
                <a:cs typeface="Times New Roman" panose="02020603050405020304" pitchFamily="18" charset="0"/>
              </a:rPr>
              <a:t>of data compression algorithms </a:t>
            </a:r>
            <a:r>
              <a:rPr lang="en-IN" sz="2000" dirty="0">
                <a:solidFill>
                  <a:srgbClr val="3B3835"/>
                </a:solidFill>
                <a:effectLst/>
                <a:ea typeface="Times New Roman" panose="02020603050405020304" pitchFamily="18" charset="0"/>
                <a:cs typeface="Times New Roman" panose="02020603050405020304" pitchFamily="18" charset="0"/>
              </a:rPr>
              <a:t>that allows the exact original data to be reconstructed from the compressed data. The term lossless is in contrast to </a:t>
            </a:r>
            <a:r>
              <a:rPr lang="en-IN" sz="2000" b="1" dirty="0">
                <a:solidFill>
                  <a:srgbClr val="3B3835"/>
                </a:solidFill>
                <a:effectLst/>
                <a:ea typeface="Times New Roman" panose="02020603050405020304" pitchFamily="18" charset="0"/>
                <a:cs typeface="Times New Roman" panose="02020603050405020304" pitchFamily="18" charset="0"/>
              </a:rPr>
              <a:t>lossy data compression</a:t>
            </a:r>
            <a:r>
              <a:rPr lang="en-IN" sz="2000" dirty="0">
                <a:solidFill>
                  <a:srgbClr val="3B3835"/>
                </a:solidFill>
                <a:effectLst/>
                <a:ea typeface="Times New Roman" panose="02020603050405020304" pitchFamily="18" charset="0"/>
                <a:cs typeface="Times New Roman" panose="02020603050405020304" pitchFamily="18" charset="0"/>
              </a:rPr>
              <a:t>, which only allows an approximation of the original data to be reconstructed, in exchange for better compression rates.</a:t>
            </a:r>
            <a:endParaRPr lang="en-IN" sz="2000" dirty="0">
              <a:solidFill>
                <a:srgbClr val="3B3835"/>
              </a:solidFill>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47852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67DF-D023-4DB2-B714-FCCD440C87C8}"/>
              </a:ext>
            </a:extLst>
          </p:cNvPr>
          <p:cNvSpPr>
            <a:spLocks noGrp="1"/>
          </p:cNvSpPr>
          <p:nvPr>
            <p:ph type="title"/>
          </p:nvPr>
        </p:nvSpPr>
        <p:spPr/>
        <p:txBody>
          <a:bodyPr/>
          <a:lstStyle/>
          <a:p>
            <a:r>
              <a:rPr lang="en-IN" sz="44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Contingency Planning</a:t>
            </a:r>
            <a:endParaRPr lang="en-IN" dirty="0"/>
          </a:p>
        </p:txBody>
      </p:sp>
      <p:sp>
        <p:nvSpPr>
          <p:cNvPr id="3" name="Content Placeholder 2">
            <a:extLst>
              <a:ext uri="{FF2B5EF4-FFF2-40B4-BE49-F238E27FC236}">
                <a16:creationId xmlns:a16="http://schemas.microsoft.com/office/drawing/2014/main" id="{1B94249A-57EC-4FF9-BACC-88BEC3B83790}"/>
              </a:ext>
            </a:extLst>
          </p:cNvPr>
          <p:cNvSpPr>
            <a:spLocks noGrp="1"/>
          </p:cNvSpPr>
          <p:nvPr>
            <p:ph idx="1"/>
          </p:nvPr>
        </p:nvSpPr>
        <p:spPr/>
        <p:txBody>
          <a:bodyPr/>
          <a:lstStyle/>
          <a:p>
            <a:pPr marL="0" indent="0">
              <a:buNone/>
            </a:pPr>
            <a:r>
              <a:rPr lang="en-IN" sz="2000" dirty="0">
                <a:solidFill>
                  <a:srgbClr val="3B3835"/>
                </a:solidFill>
                <a:effectLst/>
                <a:ea typeface="Times New Roman" panose="02020603050405020304" pitchFamily="18" charset="0"/>
                <a:cs typeface="Times New Roman" panose="02020603050405020304" pitchFamily="18" charset="0"/>
              </a:rPr>
              <a:t>● Failure occurs during acquisition</a:t>
            </a:r>
          </a:p>
          <a:p>
            <a:pPr marL="0" indent="0">
              <a:buNone/>
            </a:pPr>
            <a:r>
              <a:rPr lang="en-IN" sz="2000" dirty="0">
                <a:solidFill>
                  <a:srgbClr val="3B3835"/>
                </a:solidFill>
                <a:effectLst/>
                <a:ea typeface="Times New Roman" panose="02020603050405020304" pitchFamily="18" charset="0"/>
                <a:cs typeface="Times New Roman" panose="02020603050405020304" pitchFamily="18" charset="0"/>
              </a:rPr>
              <a:t> </a:t>
            </a:r>
            <a:r>
              <a:rPr lang="en-IN" sz="2000" dirty="0">
                <a:solidFill>
                  <a:srgbClr val="3B3835"/>
                </a:solidFill>
                <a:effectLst/>
                <a:ea typeface="Times New Roman" panose="02020603050405020304" pitchFamily="18" charset="0"/>
                <a:cs typeface="Source Sans Pro" panose="020B0503030403020204" pitchFamily="34" charset="0"/>
              </a:rPr>
              <a:t>–</a:t>
            </a:r>
            <a:r>
              <a:rPr lang="en-IN" sz="2000" dirty="0">
                <a:solidFill>
                  <a:srgbClr val="3B3835"/>
                </a:solidFill>
                <a:effectLst/>
                <a:ea typeface="Times New Roman" panose="02020603050405020304" pitchFamily="18" charset="0"/>
                <a:cs typeface="Times New Roman" panose="02020603050405020304" pitchFamily="18" charset="0"/>
              </a:rPr>
              <a:t> Recovery methods </a:t>
            </a:r>
          </a:p>
          <a:p>
            <a:pPr marL="0" indent="0">
              <a:buNone/>
            </a:pPr>
            <a:r>
              <a:rPr lang="en-IN" sz="2000" dirty="0">
                <a:solidFill>
                  <a:srgbClr val="3B3835"/>
                </a:solidFill>
                <a:effectLst/>
                <a:ea typeface="Times New Roman" panose="02020603050405020304" pitchFamily="18" charset="0"/>
                <a:cs typeface="Times New Roman" panose="02020603050405020304" pitchFamily="18" charset="0"/>
              </a:rPr>
              <a:t>● Make multiple copies</a:t>
            </a:r>
          </a:p>
          <a:p>
            <a:pPr marL="457200" lvl="1" indent="0">
              <a:buNone/>
            </a:pPr>
            <a:r>
              <a:rPr lang="en-IN" sz="2000" dirty="0">
                <a:solidFill>
                  <a:srgbClr val="3B3835"/>
                </a:solidFill>
                <a:effectLst/>
                <a:ea typeface="Times New Roman" panose="02020603050405020304" pitchFamily="18" charset="0"/>
                <a:cs typeface="Times New Roman" panose="02020603050405020304" pitchFamily="18" charset="0"/>
              </a:rPr>
              <a:t> </a:t>
            </a:r>
            <a:r>
              <a:rPr lang="en-IN" sz="2000" dirty="0">
                <a:solidFill>
                  <a:srgbClr val="3B3835"/>
                </a:solidFill>
                <a:effectLst/>
                <a:ea typeface="Times New Roman" panose="02020603050405020304" pitchFamily="18" charset="0"/>
                <a:cs typeface="Source Sans Pro" panose="020B0503030403020204" pitchFamily="34" charset="0"/>
              </a:rPr>
              <a:t>–</a:t>
            </a:r>
            <a:r>
              <a:rPr lang="en-IN" sz="2000" dirty="0">
                <a:solidFill>
                  <a:srgbClr val="3B3835"/>
                </a:solidFill>
                <a:effectLst/>
                <a:ea typeface="Times New Roman" panose="02020603050405020304" pitchFamily="18" charset="0"/>
                <a:cs typeface="Times New Roman" panose="02020603050405020304" pitchFamily="18" charset="0"/>
              </a:rPr>
              <a:t> At least 2 copies</a:t>
            </a:r>
          </a:p>
          <a:p>
            <a:pPr marL="0" indent="0">
              <a:buNone/>
            </a:pPr>
            <a:r>
              <a:rPr lang="en-IN" sz="2000" dirty="0">
                <a:solidFill>
                  <a:srgbClr val="3B3835"/>
                </a:solidFill>
                <a:effectLst/>
                <a:ea typeface="Times New Roman" panose="02020603050405020304" pitchFamily="18" charset="0"/>
                <a:cs typeface="Times New Roman" panose="02020603050405020304" pitchFamily="18" charset="0"/>
              </a:rPr>
              <a:t> ● Encryption decryption techniques so that the evidence is not corrupted</a:t>
            </a:r>
            <a:endParaRPr lang="en-IN" sz="2000" dirty="0">
              <a:solidFill>
                <a:srgbClr val="3B3835"/>
              </a:solidFill>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53555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40824-DB00-484F-B4D5-EFD579688ECF}"/>
              </a:ext>
            </a:extLst>
          </p:cNvPr>
          <p:cNvSpPr>
            <a:spLocks noGrp="1"/>
          </p:cNvSpPr>
          <p:nvPr>
            <p:ph type="title"/>
          </p:nvPr>
        </p:nvSpPr>
        <p:spPr/>
        <p:txBody>
          <a:bodyPr/>
          <a:lstStyle/>
          <a:p>
            <a:r>
              <a:rPr lang="en-US" dirty="0"/>
              <a:t>ACPO Principles of Computer Based Evidence</a:t>
            </a:r>
            <a:endParaRPr lang="en-IN" dirty="0"/>
          </a:p>
        </p:txBody>
      </p:sp>
      <p:sp>
        <p:nvSpPr>
          <p:cNvPr id="3" name="Content Placeholder 2">
            <a:extLst>
              <a:ext uri="{FF2B5EF4-FFF2-40B4-BE49-F238E27FC236}">
                <a16:creationId xmlns:a16="http://schemas.microsoft.com/office/drawing/2014/main" id="{04BA7C8F-9E9E-4027-A643-20C5E1043910}"/>
              </a:ext>
            </a:extLst>
          </p:cNvPr>
          <p:cNvSpPr>
            <a:spLocks noGrp="1"/>
          </p:cNvSpPr>
          <p:nvPr>
            <p:ph idx="1"/>
          </p:nvPr>
        </p:nvSpPr>
        <p:spPr/>
        <p:txBody>
          <a:bodyPr/>
          <a:lstStyle/>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Nature of computer based electronic evidence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effectLst/>
                <a:ea typeface="Calibri" panose="020F0502020204030204" pitchFamily="34" charset="0"/>
                <a:cs typeface="Times New Roman" panose="02020603050405020304" pitchFamily="18" charset="0"/>
              </a:rPr>
              <a:t>Computer based electronic evidence is information and data of investigation value that is stored on or transmitted by a computer. As such, this evidence is latent evidence in the same sense that fingerprints or DNA evidence is latent. </a:t>
            </a:r>
          </a:p>
          <a:p>
            <a:pPr algn="just">
              <a:lnSpc>
                <a:spcPct val="107000"/>
              </a:lnSpc>
              <a:spcAft>
                <a:spcPts val="800"/>
              </a:spcAft>
            </a:pPr>
            <a:r>
              <a:rPr lang="en-IN" sz="2000" dirty="0">
                <a:effectLst/>
                <a:ea typeface="Calibri" panose="020F0502020204030204" pitchFamily="34" charset="0"/>
                <a:cs typeface="Times New Roman" panose="02020603050405020304" pitchFamily="18" charset="0"/>
              </a:rPr>
              <a:t>In its natural state ,we cannot see what is contained in the physical object that hold our evidence. Equipment and software are required to make the evidence available. Testimony may be required to explain the examination and any process limitations.</a:t>
            </a:r>
          </a:p>
          <a:p>
            <a:pPr algn="just"/>
            <a:r>
              <a:rPr lang="en-IN" sz="2000" dirty="0">
                <a:solidFill>
                  <a:srgbClr val="3B3835"/>
                </a:solidFill>
                <a:effectLst/>
                <a:ea typeface="Times New Roman" panose="02020603050405020304" pitchFamily="18" charset="0"/>
                <a:cs typeface="Times New Roman" panose="02020603050405020304" pitchFamily="18" charset="0"/>
              </a:rPr>
              <a:t>Computer based electronic evidence is by its very nature, fragile. It can be altered, damaged, or destroyed by improper handling or improper examination. for this reason, special precautions should be taken to document, collect, preserve and examine this type of evidence. Failure to do so may render it unusable or lead to an inaccurate conclusion</a:t>
            </a:r>
            <a:endParaRPr lang="en-IN" sz="20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94971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9D7AE-0B3B-44B6-9C6D-088AA9C4EE3A}"/>
              </a:ext>
            </a:extLst>
          </p:cNvPr>
          <p:cNvSpPr>
            <a:spLocks noGrp="1"/>
          </p:cNvSpPr>
          <p:nvPr>
            <p:ph type="title"/>
          </p:nvPr>
        </p:nvSpPr>
        <p:spPr/>
        <p:txBody>
          <a:bodyPr/>
          <a:lstStyle/>
          <a:p>
            <a:r>
              <a:rPr lang="en-IN" sz="44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Storage Area Network Security Systems</a:t>
            </a:r>
            <a:endParaRPr lang="en-IN" dirty="0"/>
          </a:p>
        </p:txBody>
      </p:sp>
      <p:sp>
        <p:nvSpPr>
          <p:cNvPr id="3" name="Content Placeholder 2">
            <a:extLst>
              <a:ext uri="{FF2B5EF4-FFF2-40B4-BE49-F238E27FC236}">
                <a16:creationId xmlns:a16="http://schemas.microsoft.com/office/drawing/2014/main" id="{CA340283-0FB2-4FA4-BCDD-0887B0385B31}"/>
              </a:ext>
            </a:extLst>
          </p:cNvPr>
          <p:cNvSpPr>
            <a:spLocks noGrp="1"/>
          </p:cNvSpPr>
          <p:nvPr>
            <p:ph idx="1"/>
          </p:nvPr>
        </p:nvSpPr>
        <p:spPr/>
        <p:txBody>
          <a:bodyPr/>
          <a:lstStyle/>
          <a:p>
            <a:pPr marL="0" indent="0" algn="just">
              <a:buNone/>
            </a:pPr>
            <a:r>
              <a:rPr lang="en-IN" sz="2000" dirty="0">
                <a:solidFill>
                  <a:srgbClr val="3B3835"/>
                </a:solidFill>
                <a:effectLst/>
                <a:ea typeface="Times New Roman" panose="02020603050405020304" pitchFamily="18" charset="0"/>
                <a:cs typeface="Times New Roman" panose="02020603050405020304" pitchFamily="18" charset="0"/>
              </a:rPr>
              <a:t>● </a:t>
            </a:r>
            <a:r>
              <a:rPr lang="en-IN" sz="2000" b="1" dirty="0">
                <a:solidFill>
                  <a:srgbClr val="3B3835"/>
                </a:solidFill>
                <a:effectLst/>
                <a:ea typeface="Times New Roman" panose="02020603050405020304" pitchFamily="18" charset="0"/>
                <a:cs typeface="Times New Roman" panose="02020603050405020304" pitchFamily="18" charset="0"/>
              </a:rPr>
              <a:t>High performance networks that connects all the storage systems</a:t>
            </a:r>
          </a:p>
          <a:p>
            <a:pPr marL="457200" lvl="1" indent="0" algn="just">
              <a:buNone/>
            </a:pPr>
            <a:r>
              <a:rPr lang="en-IN" sz="2000" dirty="0">
                <a:solidFill>
                  <a:srgbClr val="3B3835"/>
                </a:solidFill>
                <a:effectLst/>
                <a:ea typeface="Times New Roman" panose="02020603050405020304" pitchFamily="18" charset="0"/>
                <a:cs typeface="Times New Roman" panose="02020603050405020304" pitchFamily="18" charset="0"/>
              </a:rPr>
              <a:t> </a:t>
            </a:r>
            <a:r>
              <a:rPr lang="en-IN" sz="2000" dirty="0">
                <a:solidFill>
                  <a:srgbClr val="3B3835"/>
                </a:solidFill>
                <a:effectLst/>
                <a:ea typeface="Times New Roman" panose="02020603050405020304" pitchFamily="18" charset="0"/>
                <a:cs typeface="Source Sans Pro" panose="020B0503030403020204" pitchFamily="34" charset="0"/>
              </a:rPr>
              <a:t>–</a:t>
            </a:r>
            <a:r>
              <a:rPr lang="en-IN" sz="2000" dirty="0">
                <a:solidFill>
                  <a:srgbClr val="3B3835"/>
                </a:solidFill>
                <a:effectLst/>
                <a:ea typeface="Times New Roman" panose="02020603050405020304" pitchFamily="18" charset="0"/>
                <a:cs typeface="Times New Roman" panose="02020603050405020304" pitchFamily="18" charset="0"/>
              </a:rPr>
              <a:t> After as disaster such as terrorism or natural disaster (9/11 or Katrina), the data has to be availability – Database systems is a special kind of storage system </a:t>
            </a:r>
          </a:p>
          <a:p>
            <a:pPr marL="0" indent="0" algn="just">
              <a:buNone/>
            </a:pPr>
            <a:r>
              <a:rPr lang="en-IN" sz="2000" b="1" dirty="0">
                <a:solidFill>
                  <a:srgbClr val="3B3835"/>
                </a:solidFill>
                <a:effectLst/>
                <a:ea typeface="Times New Roman" panose="02020603050405020304" pitchFamily="18" charset="0"/>
                <a:cs typeface="Times New Roman" panose="02020603050405020304" pitchFamily="18" charset="0"/>
              </a:rPr>
              <a:t>● Benefits include centralized management, scalability reliability, performance</a:t>
            </a:r>
          </a:p>
          <a:p>
            <a:pPr marL="0" indent="0" algn="just">
              <a:buNone/>
            </a:pPr>
            <a:r>
              <a:rPr lang="en-IN" sz="2000" dirty="0">
                <a:solidFill>
                  <a:srgbClr val="3B3835"/>
                </a:solidFill>
                <a:effectLst/>
                <a:ea typeface="Times New Roman" panose="02020603050405020304" pitchFamily="18" charset="0"/>
                <a:cs typeface="Times New Roman" panose="02020603050405020304" pitchFamily="18" charset="0"/>
              </a:rPr>
              <a:t> ● </a:t>
            </a:r>
            <a:r>
              <a:rPr lang="en-IN" sz="2000" b="1" dirty="0">
                <a:solidFill>
                  <a:srgbClr val="3B3835"/>
                </a:solidFill>
                <a:effectLst/>
                <a:ea typeface="Times New Roman" panose="02020603050405020304" pitchFamily="18" charset="0"/>
                <a:cs typeface="Times New Roman" panose="02020603050405020304" pitchFamily="18" charset="0"/>
              </a:rPr>
              <a:t>Security attacks on multiple storage devices</a:t>
            </a:r>
          </a:p>
          <a:p>
            <a:pPr marL="457200" lvl="1" indent="0" algn="just">
              <a:buNone/>
            </a:pPr>
            <a:r>
              <a:rPr lang="en-IN" sz="2000" dirty="0">
                <a:solidFill>
                  <a:srgbClr val="3B3835"/>
                </a:solidFill>
                <a:effectLst/>
                <a:ea typeface="Times New Roman" panose="02020603050405020304" pitchFamily="18" charset="0"/>
                <a:cs typeface="Times New Roman" panose="02020603050405020304" pitchFamily="18" charset="0"/>
              </a:rPr>
              <a:t> </a:t>
            </a:r>
            <a:r>
              <a:rPr lang="en-IN" sz="2000" dirty="0">
                <a:solidFill>
                  <a:srgbClr val="3B3835"/>
                </a:solidFill>
                <a:effectLst/>
                <a:ea typeface="Times New Roman" panose="02020603050405020304" pitchFamily="18" charset="0"/>
                <a:cs typeface="Source Sans Pro" panose="020B0503030403020204" pitchFamily="34" charset="0"/>
              </a:rPr>
              <a:t>–</a:t>
            </a:r>
            <a:r>
              <a:rPr lang="en-IN" sz="2000" dirty="0">
                <a:solidFill>
                  <a:srgbClr val="3B3835"/>
                </a:solidFill>
                <a:effectLst/>
                <a:ea typeface="Times New Roman" panose="02020603050405020304" pitchFamily="18" charset="0"/>
                <a:cs typeface="Times New Roman" panose="02020603050405020304" pitchFamily="18" charset="0"/>
              </a:rPr>
              <a:t> Secure storage is being investigated</a:t>
            </a:r>
            <a:endParaRPr lang="en-IN" sz="2000" dirty="0">
              <a:solidFill>
                <a:srgbClr val="3B3835"/>
              </a:solidFill>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20863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95D92-60C0-43F2-AAE7-364024B7A6A6}"/>
              </a:ext>
            </a:extLst>
          </p:cNvPr>
          <p:cNvSpPr>
            <a:spLocks noGrp="1"/>
          </p:cNvSpPr>
          <p:nvPr>
            <p:ph type="title"/>
          </p:nvPr>
        </p:nvSpPr>
        <p:spPr/>
        <p:txBody>
          <a:bodyPr/>
          <a:lstStyle/>
          <a:p>
            <a:r>
              <a:rPr lang="en-IN" sz="44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Network Disaster Recovery Systems</a:t>
            </a:r>
            <a:endParaRPr lang="en-IN" dirty="0"/>
          </a:p>
        </p:txBody>
      </p:sp>
      <p:sp>
        <p:nvSpPr>
          <p:cNvPr id="3" name="Content Placeholder 2">
            <a:extLst>
              <a:ext uri="{FF2B5EF4-FFF2-40B4-BE49-F238E27FC236}">
                <a16:creationId xmlns:a16="http://schemas.microsoft.com/office/drawing/2014/main" id="{C9BBF982-8FB6-4E01-BD97-FFA711A359B8}"/>
              </a:ext>
            </a:extLst>
          </p:cNvPr>
          <p:cNvSpPr>
            <a:spLocks noGrp="1"/>
          </p:cNvSpPr>
          <p:nvPr>
            <p:ph idx="1"/>
          </p:nvPr>
        </p:nvSpPr>
        <p:spPr>
          <a:xfrm>
            <a:off x="838200" y="1825625"/>
            <a:ext cx="10515600" cy="4667250"/>
          </a:xfrm>
        </p:spPr>
        <p:txBody>
          <a:bodyPr>
            <a:normAutofit fontScale="92500" lnSpcReduction="20000"/>
          </a:bodyPr>
          <a:lstStyle/>
          <a:p>
            <a:pPr marL="0" indent="0" algn="just">
              <a:buNone/>
            </a:pPr>
            <a:r>
              <a:rPr lang="en-IN" sz="1800" dirty="0">
                <a:solidFill>
                  <a:srgbClr val="3B3835"/>
                </a:solidFill>
                <a:effectLst/>
                <a:latin typeface="Arial" panose="020B0604020202020204" pitchFamily="34" charset="0"/>
                <a:ea typeface="Times New Roman" panose="02020603050405020304" pitchFamily="18" charset="0"/>
                <a:cs typeface="Times New Roman" panose="02020603050405020304" pitchFamily="18" charset="0"/>
              </a:rPr>
              <a:t>●</a:t>
            </a: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 </a:t>
            </a:r>
            <a:r>
              <a:rPr lang="en-IN" sz="2200" dirty="0">
                <a:solidFill>
                  <a:srgbClr val="3B3835"/>
                </a:solidFill>
                <a:effectLst/>
                <a:ea typeface="Times New Roman" panose="02020603050405020304" pitchFamily="18" charset="0"/>
                <a:cs typeface="Times New Roman" panose="02020603050405020304" pitchFamily="18" charset="0"/>
              </a:rPr>
              <a:t>Network disaster recovery is the ability to respond to an interruption in network services by implementing a disaster recovery plan </a:t>
            </a:r>
          </a:p>
          <a:p>
            <a:pPr marL="0" indent="0" algn="just">
              <a:buNone/>
            </a:pPr>
            <a:r>
              <a:rPr lang="en-IN" sz="2200" dirty="0">
                <a:solidFill>
                  <a:srgbClr val="3B3835"/>
                </a:solidFill>
                <a:effectLst/>
                <a:ea typeface="Times New Roman" panose="02020603050405020304" pitchFamily="18" charset="0"/>
                <a:cs typeface="Times New Roman" panose="02020603050405020304" pitchFamily="18" charset="0"/>
              </a:rPr>
              <a:t>● Policies and procedures have to be defined and subsequently enforced </a:t>
            </a:r>
          </a:p>
          <a:p>
            <a:pPr marL="0" indent="0" algn="just">
              <a:buNone/>
            </a:pPr>
            <a:r>
              <a:rPr lang="en-IN" sz="2200" dirty="0">
                <a:solidFill>
                  <a:srgbClr val="3B3835"/>
                </a:solidFill>
                <a:effectLst/>
                <a:ea typeface="Times New Roman" panose="02020603050405020304" pitchFamily="18" charset="0"/>
                <a:cs typeface="Times New Roman" panose="02020603050405020304" pitchFamily="18" charset="0"/>
              </a:rPr>
              <a:t>● Which machines to shut down, determine which backup servers to use, When should law enforcement be notified</a:t>
            </a:r>
            <a:endParaRPr lang="en-IN" sz="2200" dirty="0">
              <a:solidFill>
                <a:srgbClr val="3B3835"/>
              </a:solidFill>
              <a:effectLst/>
              <a:ea typeface="Calibri" panose="020F0502020204030204" pitchFamily="34" charset="0"/>
              <a:cs typeface="Times New Roman" panose="02020603050405020304" pitchFamily="18" charset="0"/>
            </a:endParaRPr>
          </a:p>
          <a:p>
            <a:pPr marL="0" indent="0">
              <a:buNone/>
            </a:pPr>
            <a:r>
              <a:rPr lang="en-IN" sz="2200" b="1" dirty="0">
                <a:solidFill>
                  <a:srgbClr val="3B3835"/>
                </a:solidFill>
                <a:effectLst/>
                <a:ea typeface="Times New Roman" panose="02020603050405020304" pitchFamily="18" charset="0"/>
                <a:cs typeface="Times New Roman" panose="02020603050405020304" pitchFamily="18" charset="0"/>
              </a:rPr>
              <a:t>Using Acquisition Tools</a:t>
            </a:r>
          </a:p>
          <a:p>
            <a:pPr marL="0" indent="0">
              <a:buNone/>
            </a:pPr>
            <a:r>
              <a:rPr lang="en-IN" sz="2200" dirty="0">
                <a:solidFill>
                  <a:srgbClr val="3B3835"/>
                </a:solidFill>
                <a:effectLst/>
                <a:ea typeface="Times New Roman" panose="02020603050405020304" pitchFamily="18" charset="0"/>
                <a:cs typeface="Times New Roman" panose="02020603050405020304" pitchFamily="18" charset="0"/>
              </a:rPr>
              <a:t> ● Acquisition tools have been developed for different operating systems including Windows, Linux, Mac </a:t>
            </a:r>
          </a:p>
          <a:p>
            <a:pPr marL="0" indent="0">
              <a:buNone/>
            </a:pPr>
            <a:r>
              <a:rPr lang="en-IN" sz="2200" dirty="0">
                <a:solidFill>
                  <a:srgbClr val="3B3835"/>
                </a:solidFill>
                <a:effectLst/>
                <a:ea typeface="Times New Roman" panose="02020603050405020304" pitchFamily="18" charset="0"/>
                <a:cs typeface="Times New Roman" panose="02020603050405020304" pitchFamily="18" charset="0"/>
              </a:rPr>
              <a:t>● It is important that the evidence drive is write protected </a:t>
            </a:r>
          </a:p>
          <a:p>
            <a:pPr marL="0" indent="0">
              <a:buNone/>
            </a:pPr>
            <a:r>
              <a:rPr lang="en-IN" sz="2200" dirty="0">
                <a:solidFill>
                  <a:srgbClr val="3B3835"/>
                </a:solidFill>
                <a:effectLst/>
                <a:ea typeface="Times New Roman" panose="02020603050405020304" pitchFamily="18" charset="0"/>
                <a:cs typeface="Times New Roman" panose="02020603050405020304" pitchFamily="18" charset="0"/>
              </a:rPr>
              <a:t>● Example acquisition method:</a:t>
            </a:r>
          </a:p>
          <a:p>
            <a:pPr marL="0" indent="0">
              <a:buNone/>
            </a:pPr>
            <a:r>
              <a:rPr lang="en-IN" sz="2200" dirty="0">
                <a:solidFill>
                  <a:srgbClr val="3B3835"/>
                </a:solidFill>
                <a:effectLst/>
                <a:ea typeface="Times New Roman" panose="02020603050405020304" pitchFamily="18" charset="0"/>
                <a:cs typeface="Times New Roman" panose="02020603050405020304" pitchFamily="18" charset="0"/>
              </a:rPr>
              <a:t> </a:t>
            </a:r>
            <a:r>
              <a:rPr lang="en-IN" sz="2200" dirty="0">
                <a:solidFill>
                  <a:srgbClr val="3B3835"/>
                </a:solidFill>
                <a:effectLst/>
                <a:ea typeface="Times New Roman" panose="02020603050405020304" pitchFamily="18" charset="0"/>
                <a:cs typeface="Source Sans Pro" panose="020B0503030403020204" pitchFamily="34" charset="0"/>
              </a:rPr>
              <a:t>–</a:t>
            </a:r>
            <a:r>
              <a:rPr lang="en-IN" sz="2200" dirty="0">
                <a:solidFill>
                  <a:srgbClr val="3B3835"/>
                </a:solidFill>
                <a:effectLst/>
                <a:ea typeface="Times New Roman" panose="02020603050405020304" pitchFamily="18" charset="0"/>
                <a:cs typeface="Times New Roman" panose="02020603050405020304" pitchFamily="18" charset="0"/>
              </a:rPr>
              <a:t> Document the chain of evidence for the drive to be acquired </a:t>
            </a:r>
          </a:p>
          <a:p>
            <a:pPr marL="0" indent="0">
              <a:buNone/>
            </a:pPr>
            <a:r>
              <a:rPr lang="en-IN" sz="2200" dirty="0">
                <a:solidFill>
                  <a:srgbClr val="3B3835"/>
                </a:solidFill>
                <a:effectLst/>
                <a:ea typeface="Times New Roman" panose="02020603050405020304" pitchFamily="18" charset="0"/>
                <a:cs typeface="Source Sans Pro" panose="020B0503030403020204" pitchFamily="34" charset="0"/>
              </a:rPr>
              <a:t>–</a:t>
            </a:r>
            <a:r>
              <a:rPr lang="en-IN" sz="2200" dirty="0">
                <a:solidFill>
                  <a:srgbClr val="3B3835"/>
                </a:solidFill>
                <a:effectLst/>
                <a:ea typeface="Times New Roman" panose="02020603050405020304" pitchFamily="18" charset="0"/>
                <a:cs typeface="Times New Roman" panose="02020603050405020304" pitchFamily="18" charset="0"/>
              </a:rPr>
              <a:t> Remove drive from suspect</a:t>
            </a:r>
            <a:r>
              <a:rPr lang="en-IN" sz="2200" dirty="0">
                <a:solidFill>
                  <a:srgbClr val="3B3835"/>
                </a:solidFill>
                <a:effectLst/>
                <a:ea typeface="Times New Roman" panose="02020603050405020304" pitchFamily="18" charset="0"/>
                <a:cs typeface="Source Sans Pro" panose="020B0503030403020204" pitchFamily="34" charset="0"/>
              </a:rPr>
              <a:t>’</a:t>
            </a:r>
            <a:r>
              <a:rPr lang="en-IN" sz="2200" dirty="0">
                <a:solidFill>
                  <a:srgbClr val="3B3835"/>
                </a:solidFill>
                <a:effectLst/>
                <a:ea typeface="Times New Roman" panose="02020603050405020304" pitchFamily="18" charset="0"/>
                <a:cs typeface="Times New Roman" panose="02020603050405020304" pitchFamily="18" charset="0"/>
              </a:rPr>
              <a:t>s computer </a:t>
            </a:r>
          </a:p>
          <a:p>
            <a:pPr marL="0" indent="0">
              <a:buNone/>
            </a:pPr>
            <a:r>
              <a:rPr lang="en-IN" sz="2200" dirty="0">
                <a:solidFill>
                  <a:srgbClr val="3B3835"/>
                </a:solidFill>
                <a:effectLst/>
                <a:ea typeface="Times New Roman" panose="02020603050405020304" pitchFamily="18" charset="0"/>
                <a:cs typeface="Source Sans Pro" panose="020B0503030403020204" pitchFamily="34" charset="0"/>
              </a:rPr>
              <a:t>–</a:t>
            </a:r>
            <a:r>
              <a:rPr lang="en-IN" sz="2200" dirty="0">
                <a:solidFill>
                  <a:srgbClr val="3B3835"/>
                </a:solidFill>
                <a:effectLst/>
                <a:ea typeface="Times New Roman" panose="02020603050405020304" pitchFamily="18" charset="0"/>
                <a:cs typeface="Times New Roman" panose="02020603050405020304" pitchFamily="18" charset="0"/>
              </a:rPr>
              <a:t> Connect the suspect drive to USB or Firewire write-blocker device (if USB, write protect it via Registry write protect feature) </a:t>
            </a:r>
          </a:p>
          <a:p>
            <a:pPr marL="0" indent="0">
              <a:buNone/>
            </a:pPr>
            <a:r>
              <a:rPr lang="en-IN" sz="2200" dirty="0">
                <a:solidFill>
                  <a:srgbClr val="3B3835"/>
                </a:solidFill>
                <a:effectLst/>
                <a:ea typeface="Times New Roman" panose="02020603050405020304" pitchFamily="18" charset="0"/>
                <a:cs typeface="Times New Roman" panose="02020603050405020304" pitchFamily="18" charset="0"/>
              </a:rPr>
              <a:t>– Create a storage folder on the target drive</a:t>
            </a:r>
            <a:endParaRPr lang="en-IN" sz="2200" dirty="0">
              <a:solidFill>
                <a:srgbClr val="3B3835"/>
              </a:solidFill>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4066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64E4D-C8AF-4AF3-ACEC-F23DB67D9B59}"/>
              </a:ext>
            </a:extLst>
          </p:cNvPr>
          <p:cNvSpPr>
            <a:spLocks noGrp="1"/>
          </p:cNvSpPr>
          <p:nvPr>
            <p:ph type="title"/>
          </p:nvPr>
        </p:nvSpPr>
        <p:spPr/>
        <p:txBody>
          <a:bodyPr/>
          <a:lstStyle/>
          <a:p>
            <a:r>
              <a:rPr lang="en-IN" sz="44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RAID Acquisition Methods</a:t>
            </a:r>
            <a:endParaRPr lang="en-IN" dirty="0"/>
          </a:p>
        </p:txBody>
      </p:sp>
      <p:sp>
        <p:nvSpPr>
          <p:cNvPr id="3" name="Content Placeholder 2">
            <a:extLst>
              <a:ext uri="{FF2B5EF4-FFF2-40B4-BE49-F238E27FC236}">
                <a16:creationId xmlns:a16="http://schemas.microsoft.com/office/drawing/2014/main" id="{4D7492C9-7285-426C-8B29-F15E6A0CE300}"/>
              </a:ext>
            </a:extLst>
          </p:cNvPr>
          <p:cNvSpPr>
            <a:spLocks noGrp="1"/>
          </p:cNvSpPr>
          <p:nvPr>
            <p:ph idx="1"/>
          </p:nvPr>
        </p:nvSpPr>
        <p:spPr/>
        <p:txBody>
          <a:bodyPr/>
          <a:lstStyle/>
          <a:p>
            <a:pPr marL="0" indent="0">
              <a:buNone/>
            </a:pPr>
            <a:r>
              <a:rPr lang="en-IN" sz="1800" dirty="0">
                <a:solidFill>
                  <a:srgbClr val="3B3835"/>
                </a:solidFill>
                <a:effectLst/>
                <a:latin typeface="Arial" panose="020B0604020202020204" pitchFamily="34" charset="0"/>
                <a:ea typeface="Times New Roman" panose="02020603050405020304" pitchFamily="18" charset="0"/>
                <a:cs typeface="Times New Roman" panose="02020603050405020304" pitchFamily="18" charset="0"/>
              </a:rPr>
              <a:t>●</a:t>
            </a: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 RAID: Redundant array of independent disks</a:t>
            </a:r>
          </a:p>
          <a:p>
            <a:pPr marL="0" indent="0">
              <a:buNone/>
            </a:pP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 </a:t>
            </a:r>
            <a:r>
              <a:rPr lang="en-IN" sz="1800" dirty="0">
                <a:solidFill>
                  <a:srgbClr val="3B3835"/>
                </a:solidFill>
                <a:effectLst/>
                <a:latin typeface="Arial" panose="020B0604020202020204" pitchFamily="34" charset="0"/>
                <a:ea typeface="Times New Roman" panose="02020603050405020304" pitchFamily="18" charset="0"/>
                <a:cs typeface="Times New Roman" panose="02020603050405020304" pitchFamily="18" charset="0"/>
              </a:rPr>
              <a:t>●</a:t>
            </a: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 RAID storage is used for large files and to support replication </a:t>
            </a:r>
          </a:p>
          <a:p>
            <a:pPr marL="0" indent="0">
              <a:buNone/>
            </a:pPr>
            <a:r>
              <a:rPr lang="en-IN" sz="1800" dirty="0">
                <a:solidFill>
                  <a:srgbClr val="3B3835"/>
                </a:solidFill>
                <a:effectLst/>
                <a:latin typeface="Arial" panose="020B0604020202020204" pitchFamily="34" charset="0"/>
                <a:ea typeface="Times New Roman" panose="02020603050405020304" pitchFamily="18" charset="0"/>
                <a:cs typeface="Times New Roman" panose="02020603050405020304" pitchFamily="18" charset="0"/>
              </a:rPr>
              <a:t>●</a:t>
            </a: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 Data is stored using multiple methods </a:t>
            </a:r>
            <a:r>
              <a:rPr lang="en-IN" sz="1800" dirty="0">
                <a:solidFill>
                  <a:srgbClr val="3B3835"/>
                </a:solidFill>
                <a:effectLst/>
                <a:latin typeface="Source Sans Pro" panose="020B0503030403020204" pitchFamily="34" charset="0"/>
                <a:ea typeface="Times New Roman" panose="02020603050405020304" pitchFamily="18" charset="0"/>
                <a:cs typeface="Source Sans Pro" panose="020B0503030403020204" pitchFamily="34" charset="0"/>
              </a:rPr>
              <a:t>–</a:t>
            </a: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 </a:t>
            </a:r>
            <a:r>
              <a:rPr lang="en-IN" sz="1800" dirty="0" err="1">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E.g</a:t>
            </a: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 Striping</a:t>
            </a:r>
          </a:p>
          <a:p>
            <a:pPr marL="0" indent="0">
              <a:buNone/>
            </a:pP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 </a:t>
            </a:r>
            <a:r>
              <a:rPr lang="en-IN" sz="1800" dirty="0">
                <a:solidFill>
                  <a:srgbClr val="3B3835"/>
                </a:solidFill>
                <a:effectLst/>
                <a:latin typeface="Arial" panose="020B0604020202020204" pitchFamily="34" charset="0"/>
                <a:ea typeface="Times New Roman" panose="02020603050405020304" pitchFamily="18" charset="0"/>
                <a:cs typeface="Times New Roman" panose="02020603050405020304" pitchFamily="18" charset="0"/>
              </a:rPr>
              <a:t>●</a:t>
            </a: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 When RAID is acquired, need special tools to be used depending on the way the data is stored</a:t>
            </a:r>
            <a:endParaRPr lang="en-IN" sz="1800" dirty="0">
              <a:solidFill>
                <a:srgbClr val="3B3835"/>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b="1"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Remote Network Acquisition Tools </a:t>
            </a:r>
          </a:p>
          <a:p>
            <a:pPr marL="0" indent="0">
              <a:buNone/>
            </a:pPr>
            <a:r>
              <a:rPr lang="en-IN" sz="1800" dirty="0">
                <a:solidFill>
                  <a:srgbClr val="3B3835"/>
                </a:solidFill>
                <a:effectLst/>
                <a:latin typeface="Arial" panose="020B0604020202020204" pitchFamily="34" charset="0"/>
                <a:ea typeface="Times New Roman" panose="02020603050405020304" pitchFamily="18" charset="0"/>
                <a:cs typeface="Times New Roman" panose="02020603050405020304" pitchFamily="18" charset="0"/>
              </a:rPr>
              <a:t>●</a:t>
            </a: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 Preview suspects file remotely while its being used or powered on </a:t>
            </a:r>
          </a:p>
          <a:p>
            <a:pPr marL="0" indent="0">
              <a:buNone/>
            </a:pPr>
            <a:r>
              <a:rPr lang="en-IN" sz="1800" dirty="0">
                <a:solidFill>
                  <a:srgbClr val="3B3835"/>
                </a:solidFill>
                <a:effectLst/>
                <a:latin typeface="Arial" panose="020B0604020202020204" pitchFamily="34" charset="0"/>
                <a:ea typeface="Times New Roman" panose="02020603050405020304" pitchFamily="18" charset="0"/>
                <a:cs typeface="Times New Roman" panose="02020603050405020304" pitchFamily="18" charset="0"/>
              </a:rPr>
              <a:t>●</a:t>
            </a: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 Perform live acquisition while the suspect</a:t>
            </a:r>
            <a:r>
              <a:rPr lang="en-IN" sz="1800" dirty="0">
                <a:solidFill>
                  <a:srgbClr val="3B3835"/>
                </a:solidFill>
                <a:effectLst/>
                <a:latin typeface="Source Sans Pro" panose="020B0503030403020204" pitchFamily="34" charset="0"/>
                <a:ea typeface="Times New Roman" panose="02020603050405020304" pitchFamily="18" charset="0"/>
                <a:cs typeface="Source Sans Pro" panose="020B0503030403020204" pitchFamily="34" charset="0"/>
              </a:rPr>
              <a:t>’</a:t>
            </a: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s computer is powered on </a:t>
            </a:r>
          </a:p>
          <a:p>
            <a:pPr marL="0" indent="0">
              <a:buNone/>
            </a:pPr>
            <a:r>
              <a:rPr lang="en-IN" sz="1800" dirty="0">
                <a:solidFill>
                  <a:srgbClr val="3B3835"/>
                </a:solidFill>
                <a:effectLst/>
                <a:latin typeface="Arial" panose="020B0604020202020204" pitchFamily="34" charset="0"/>
                <a:ea typeface="Times New Roman" panose="02020603050405020304" pitchFamily="18" charset="0"/>
                <a:cs typeface="Times New Roman" panose="02020603050405020304" pitchFamily="18" charset="0"/>
              </a:rPr>
              <a:t>●</a:t>
            </a: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 Encrypt the connection between the suspect</a:t>
            </a:r>
            <a:r>
              <a:rPr lang="en-IN" sz="1800" dirty="0">
                <a:solidFill>
                  <a:srgbClr val="3B3835"/>
                </a:solidFill>
                <a:effectLst/>
                <a:latin typeface="Source Sans Pro" panose="020B0503030403020204" pitchFamily="34" charset="0"/>
                <a:ea typeface="Times New Roman" panose="02020603050405020304" pitchFamily="18" charset="0"/>
                <a:cs typeface="Source Sans Pro" panose="020B0503030403020204" pitchFamily="34" charset="0"/>
              </a:rPr>
              <a:t>’</a:t>
            </a: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s computer and the examiner</a:t>
            </a:r>
            <a:r>
              <a:rPr lang="en-IN" sz="1800" dirty="0">
                <a:solidFill>
                  <a:srgbClr val="3B3835"/>
                </a:solidFill>
                <a:effectLst/>
                <a:latin typeface="Source Sans Pro" panose="020B0503030403020204" pitchFamily="34" charset="0"/>
                <a:ea typeface="Times New Roman" panose="02020603050405020304" pitchFamily="18" charset="0"/>
                <a:cs typeface="Source Sans Pro" panose="020B0503030403020204" pitchFamily="34" charset="0"/>
              </a:rPr>
              <a:t>’</a:t>
            </a: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s computer </a:t>
            </a:r>
          </a:p>
          <a:p>
            <a:pPr marL="0" indent="0">
              <a:buNone/>
            </a:pPr>
            <a:r>
              <a:rPr lang="en-IN" sz="1800" dirty="0">
                <a:solidFill>
                  <a:srgbClr val="3B3835"/>
                </a:solidFill>
                <a:effectLst/>
                <a:latin typeface="Arial" panose="020B0604020202020204" pitchFamily="34" charset="0"/>
                <a:ea typeface="Times New Roman" panose="02020603050405020304" pitchFamily="18" charset="0"/>
                <a:cs typeface="Times New Roman" panose="02020603050405020304" pitchFamily="18" charset="0"/>
              </a:rPr>
              <a:t>●</a:t>
            </a: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 Copy the RAM while the computer is powered on</a:t>
            </a:r>
          </a:p>
          <a:p>
            <a:pPr marL="0" indent="0">
              <a:buNone/>
            </a:pP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 </a:t>
            </a:r>
            <a:r>
              <a:rPr lang="en-IN" sz="1800" dirty="0">
                <a:solidFill>
                  <a:srgbClr val="3B3835"/>
                </a:solidFill>
                <a:effectLst/>
                <a:latin typeface="Arial" panose="020B0604020202020204" pitchFamily="34" charset="0"/>
                <a:ea typeface="Times New Roman" panose="02020603050405020304" pitchFamily="18" charset="0"/>
                <a:cs typeface="Times New Roman" panose="02020603050405020304" pitchFamily="18" charset="0"/>
              </a:rPr>
              <a:t>●</a:t>
            </a: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 Use stealth mode to hide the remote connection from the suspect</a:t>
            </a:r>
            <a:r>
              <a:rPr lang="en-IN" sz="1800" dirty="0">
                <a:solidFill>
                  <a:srgbClr val="3B3835"/>
                </a:solidFill>
                <a:effectLst/>
                <a:latin typeface="Source Sans Pro" panose="020B0503030403020204" pitchFamily="34" charset="0"/>
                <a:ea typeface="Times New Roman" panose="02020603050405020304" pitchFamily="18" charset="0"/>
                <a:cs typeface="Source Sans Pro" panose="020B0503030403020204" pitchFamily="34" charset="0"/>
              </a:rPr>
              <a:t>’</a:t>
            </a: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s computer</a:t>
            </a:r>
          </a:p>
          <a:p>
            <a:pPr marL="0" indent="0">
              <a:buNone/>
            </a:pP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 </a:t>
            </a:r>
            <a:r>
              <a:rPr lang="en-IN" sz="1800" dirty="0">
                <a:solidFill>
                  <a:srgbClr val="3B3835"/>
                </a:solidFill>
                <a:effectLst/>
                <a:latin typeface="Arial" panose="020B0604020202020204" pitchFamily="34" charset="0"/>
                <a:ea typeface="Times New Roman" panose="02020603050405020304" pitchFamily="18" charset="0"/>
                <a:cs typeface="Times New Roman" panose="02020603050405020304" pitchFamily="18" charset="0"/>
              </a:rPr>
              <a:t>●</a:t>
            </a: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 Variation for the individual tools (</a:t>
            </a:r>
            <a:r>
              <a:rPr lang="en-IN" sz="1800" dirty="0" err="1">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ProDiscover</a:t>
            </a: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 EnCase)</a:t>
            </a:r>
            <a:endParaRPr lang="en-IN" sz="1800" dirty="0">
              <a:solidFill>
                <a:srgbClr val="3B3835"/>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07800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4DE6B-DAEE-470A-BF79-6060D48877F7}"/>
              </a:ext>
            </a:extLst>
          </p:cNvPr>
          <p:cNvSpPr>
            <a:spLocks noGrp="1"/>
          </p:cNvSpPr>
          <p:nvPr>
            <p:ph type="title"/>
          </p:nvPr>
        </p:nvSpPr>
        <p:spPr/>
        <p:txBody>
          <a:bodyPr/>
          <a:lstStyle/>
          <a:p>
            <a:r>
              <a:rPr lang="en-IN" dirty="0"/>
              <a:t>Forensic Duplication</a:t>
            </a:r>
          </a:p>
        </p:txBody>
      </p:sp>
      <p:sp>
        <p:nvSpPr>
          <p:cNvPr id="3" name="Content Placeholder 2">
            <a:extLst>
              <a:ext uri="{FF2B5EF4-FFF2-40B4-BE49-F238E27FC236}">
                <a16:creationId xmlns:a16="http://schemas.microsoft.com/office/drawing/2014/main" id="{6A9D048D-577E-4CCF-8BE5-1F22458E4413}"/>
              </a:ext>
            </a:extLst>
          </p:cNvPr>
          <p:cNvSpPr>
            <a:spLocks noGrp="1"/>
          </p:cNvSpPr>
          <p:nvPr>
            <p:ph idx="1"/>
          </p:nvPr>
        </p:nvSpPr>
        <p:spPr/>
        <p:txBody>
          <a:bodyPr>
            <a:normAutofit lnSpcReduction="10000"/>
          </a:bodyPr>
          <a:lstStyle/>
          <a:p>
            <a:r>
              <a:rPr lang="en-US" sz="2000" dirty="0"/>
              <a:t>A file that contains every bit of information from the source in a raw bitstream format.</a:t>
            </a:r>
          </a:p>
          <a:p>
            <a:pPr marL="0" indent="0">
              <a:buNone/>
            </a:pPr>
            <a:r>
              <a:rPr lang="en-US" sz="2000" b="1" dirty="0"/>
              <a:t>Tools that create forensic duplicates:</a:t>
            </a:r>
          </a:p>
          <a:p>
            <a:pPr marL="0" indent="0">
              <a:buNone/>
            </a:pPr>
            <a:r>
              <a:rPr lang="en-US" sz="2000" dirty="0"/>
              <a:t>1.dd </a:t>
            </a:r>
          </a:p>
          <a:p>
            <a:pPr marL="0" indent="0">
              <a:buNone/>
            </a:pPr>
            <a:r>
              <a:rPr lang="en-US" sz="2000" dirty="0"/>
              <a:t>2. FTK Imager, Access Data </a:t>
            </a:r>
          </a:p>
          <a:p>
            <a:pPr marL="0" indent="0">
              <a:buNone/>
            </a:pPr>
            <a:r>
              <a:rPr lang="en-US" sz="2000" dirty="0"/>
              <a:t>3. </a:t>
            </a:r>
            <a:r>
              <a:rPr lang="en-US" sz="2000" dirty="0" err="1"/>
              <a:t>Dfcldd</a:t>
            </a:r>
            <a:r>
              <a:rPr lang="en-US" sz="2000" dirty="0"/>
              <a:t>, US DOD Computer Forensics Lab version of the dd command.</a:t>
            </a:r>
          </a:p>
          <a:p>
            <a:pPr marL="0" indent="0">
              <a:buNone/>
            </a:pPr>
            <a:r>
              <a:rPr lang="en-IN" sz="2000" b="1" dirty="0"/>
              <a:t>Qualified Forensic Duplicate?</a:t>
            </a:r>
            <a:endParaRPr lang="en-US" sz="2000" b="1" dirty="0"/>
          </a:p>
          <a:p>
            <a:pPr marL="0" indent="0">
              <a:buNone/>
            </a:pPr>
            <a:r>
              <a:rPr lang="en-US" sz="2000" dirty="0"/>
              <a:t>A file that contains every bit of information from the source, but may be stored in a altered form.</a:t>
            </a:r>
          </a:p>
          <a:p>
            <a:pPr marL="0" indent="0">
              <a:buNone/>
            </a:pPr>
            <a:r>
              <a:rPr lang="en-US" sz="2000" b="1" dirty="0"/>
              <a:t>Tools that create qualified forensic duplicate output files: </a:t>
            </a:r>
          </a:p>
          <a:p>
            <a:pPr marL="457200" indent="-457200">
              <a:buAutoNum type="arabicPeriod"/>
            </a:pPr>
            <a:r>
              <a:rPr lang="en-US" sz="2000" dirty="0" err="1"/>
              <a:t>SafeBack</a:t>
            </a:r>
            <a:r>
              <a:rPr lang="en-US" sz="2000" dirty="0"/>
              <a:t> </a:t>
            </a:r>
          </a:p>
          <a:p>
            <a:pPr marL="457200" indent="-457200">
              <a:buAutoNum type="arabicPeriod"/>
            </a:pPr>
            <a:r>
              <a:rPr lang="en-US" sz="2000" dirty="0"/>
              <a:t>2. EnCase </a:t>
            </a:r>
          </a:p>
          <a:p>
            <a:pPr marL="457200" indent="-457200">
              <a:buAutoNum type="arabicPeriod"/>
            </a:pPr>
            <a:r>
              <a:rPr lang="en-US" sz="2000" dirty="0"/>
              <a:t>3. FTK Imager</a:t>
            </a:r>
            <a:endParaRPr lang="en-IN" sz="2000" dirty="0"/>
          </a:p>
        </p:txBody>
      </p:sp>
    </p:spTree>
    <p:extLst>
      <p:ext uri="{BB962C8B-B14F-4D97-AF65-F5344CB8AC3E}">
        <p14:creationId xmlns:p14="http://schemas.microsoft.com/office/powerpoint/2010/main" val="1767632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A74B-172B-42E3-B4A8-51D32BA4BB1D}"/>
              </a:ext>
            </a:extLst>
          </p:cNvPr>
          <p:cNvSpPr>
            <a:spLocks noGrp="1"/>
          </p:cNvSpPr>
          <p:nvPr>
            <p:ph type="title"/>
          </p:nvPr>
        </p:nvSpPr>
        <p:spPr/>
        <p:txBody>
          <a:bodyPr/>
          <a:lstStyle/>
          <a:p>
            <a:r>
              <a:rPr lang="en-IN" dirty="0"/>
              <a:t>Restored Image</a:t>
            </a:r>
          </a:p>
        </p:txBody>
      </p:sp>
      <p:sp>
        <p:nvSpPr>
          <p:cNvPr id="3" name="Content Placeholder 2">
            <a:extLst>
              <a:ext uri="{FF2B5EF4-FFF2-40B4-BE49-F238E27FC236}">
                <a16:creationId xmlns:a16="http://schemas.microsoft.com/office/drawing/2014/main" id="{74C4F30F-91AE-47A1-AA2E-66FE44177296}"/>
              </a:ext>
            </a:extLst>
          </p:cNvPr>
          <p:cNvSpPr>
            <a:spLocks noGrp="1"/>
          </p:cNvSpPr>
          <p:nvPr>
            <p:ph idx="1"/>
          </p:nvPr>
        </p:nvSpPr>
        <p:spPr/>
        <p:txBody>
          <a:bodyPr/>
          <a:lstStyle/>
          <a:p>
            <a:r>
              <a:rPr lang="en-US" dirty="0"/>
              <a:t>A restored image is what you get when you restore a forensic duplicate or a qualified forensic duplicate to another storage medium.</a:t>
            </a:r>
          </a:p>
          <a:p>
            <a:r>
              <a:rPr lang="en-US" dirty="0"/>
              <a:t>Mismatched drive geometries can cause problems. </a:t>
            </a:r>
          </a:p>
          <a:p>
            <a:r>
              <a:rPr lang="en-US" dirty="0"/>
              <a:t>For example, partition table or </a:t>
            </a:r>
            <a:r>
              <a:rPr lang="en-US" dirty="0" err="1"/>
              <a:t>mbr</a:t>
            </a:r>
            <a:r>
              <a:rPr lang="en-US" dirty="0"/>
              <a:t> problems</a:t>
            </a:r>
          </a:p>
          <a:p>
            <a:pPr marL="0" indent="0">
              <a:buNone/>
            </a:pPr>
            <a:r>
              <a:rPr lang="en-IN" b="1" dirty="0"/>
              <a:t>Mirror Image</a:t>
            </a:r>
          </a:p>
          <a:p>
            <a:r>
              <a:rPr lang="en-US" sz="2000" dirty="0"/>
              <a:t>Created from hardware that does at bit for bit copy from one hard drive to another. </a:t>
            </a:r>
          </a:p>
          <a:p>
            <a:pPr lvl="1"/>
            <a:r>
              <a:rPr lang="en-US" sz="2000" dirty="0"/>
              <a:t>Requires two identical hard drives </a:t>
            </a:r>
          </a:p>
          <a:p>
            <a:r>
              <a:rPr lang="en-US" sz="2000" dirty="0"/>
              <a:t>Doesn’t happen very often</a:t>
            </a:r>
            <a:r>
              <a:rPr lang="en-US" dirty="0"/>
              <a:t>.</a:t>
            </a:r>
            <a:endParaRPr lang="en-IN" dirty="0"/>
          </a:p>
          <a:p>
            <a:pPr marL="0" indent="0">
              <a:buNone/>
            </a:pPr>
            <a:endParaRPr lang="en-IN" b="1" dirty="0"/>
          </a:p>
        </p:txBody>
      </p:sp>
    </p:spTree>
    <p:extLst>
      <p:ext uri="{BB962C8B-B14F-4D97-AF65-F5344CB8AC3E}">
        <p14:creationId xmlns:p14="http://schemas.microsoft.com/office/powerpoint/2010/main" val="2562006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CC68B-4491-43FE-A80B-8124255288C3}"/>
              </a:ext>
            </a:extLst>
          </p:cNvPr>
          <p:cNvSpPr>
            <a:spLocks noGrp="1"/>
          </p:cNvSpPr>
          <p:nvPr>
            <p:ph type="title"/>
          </p:nvPr>
        </p:nvSpPr>
        <p:spPr/>
        <p:txBody>
          <a:bodyPr/>
          <a:lstStyle/>
          <a:p>
            <a:r>
              <a:rPr lang="en-IN" dirty="0"/>
              <a:t>HD Development</a:t>
            </a:r>
          </a:p>
        </p:txBody>
      </p:sp>
      <p:sp>
        <p:nvSpPr>
          <p:cNvPr id="3" name="Content Placeholder 2">
            <a:extLst>
              <a:ext uri="{FF2B5EF4-FFF2-40B4-BE49-F238E27FC236}">
                <a16:creationId xmlns:a16="http://schemas.microsoft.com/office/drawing/2014/main" id="{27F3551B-44E5-4E98-8E62-39656B782EE1}"/>
              </a:ext>
            </a:extLst>
          </p:cNvPr>
          <p:cNvSpPr>
            <a:spLocks noGrp="1"/>
          </p:cNvSpPr>
          <p:nvPr>
            <p:ph idx="1"/>
          </p:nvPr>
        </p:nvSpPr>
        <p:spPr/>
        <p:txBody>
          <a:bodyPr>
            <a:normAutofit/>
          </a:bodyPr>
          <a:lstStyle/>
          <a:p>
            <a:pPr algn="just"/>
            <a:r>
              <a:rPr lang="en-US" sz="2000" dirty="0"/>
              <a:t>When hard drives grew beyond 512MB, the PC-BIOS needed to be updated (to recognize larger drives).</a:t>
            </a:r>
          </a:p>
          <a:p>
            <a:pPr lvl="1" algn="just"/>
            <a:r>
              <a:rPr lang="en-US" sz="2000" dirty="0"/>
              <a:t> …software emulated a modern BIOS.</a:t>
            </a:r>
          </a:p>
          <a:p>
            <a:pPr lvl="1" algn="just"/>
            <a:r>
              <a:rPr lang="en-US" sz="2000" dirty="0"/>
              <a:t> Software pushed all of the real data on the drive down one sector and stored its program and information in sector 2. </a:t>
            </a:r>
          </a:p>
          <a:p>
            <a:pPr lvl="1" algn="just"/>
            <a:r>
              <a:rPr lang="en-US" sz="2000" dirty="0"/>
              <a:t> The real partition table would be at cylinder 0, head 0, sector2. </a:t>
            </a:r>
          </a:p>
          <a:p>
            <a:pPr algn="just"/>
            <a:r>
              <a:rPr lang="en-US" sz="2000" dirty="0"/>
              <a:t> </a:t>
            </a:r>
            <a:r>
              <a:rPr lang="en-US" sz="2000" dirty="0" err="1"/>
              <a:t>Safeback</a:t>
            </a:r>
            <a:r>
              <a:rPr lang="en-US" sz="2000" dirty="0"/>
              <a:t>, EnCase, FTK Imager, and dd will create a restored image from the qualified forensic duplicate.</a:t>
            </a:r>
          </a:p>
          <a:p>
            <a:pPr algn="just"/>
            <a:r>
              <a:rPr lang="en-US" sz="2000" dirty="0"/>
              <a:t> EnCase and dd images may not need to be restored.</a:t>
            </a:r>
          </a:p>
          <a:p>
            <a:pPr lvl="1" algn="just"/>
            <a:r>
              <a:rPr lang="en-US" sz="2000" dirty="0"/>
              <a:t>  Treat images as virtual disks, eliminating the need for restoration.</a:t>
            </a:r>
          </a:p>
          <a:p>
            <a:pPr lvl="1" algn="just"/>
            <a:r>
              <a:rPr lang="en-US" sz="2000" dirty="0"/>
              <a:t> Note, FTK Imager can create images in the EnCase Format.</a:t>
            </a:r>
            <a:endParaRPr lang="en-IN" sz="2000" dirty="0"/>
          </a:p>
        </p:txBody>
      </p:sp>
    </p:spTree>
    <p:extLst>
      <p:ext uri="{BB962C8B-B14F-4D97-AF65-F5344CB8AC3E}">
        <p14:creationId xmlns:p14="http://schemas.microsoft.com/office/powerpoint/2010/main" val="31502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660E0-282D-49A8-A37F-F3FE64C5227D}"/>
              </a:ext>
            </a:extLst>
          </p:cNvPr>
          <p:cNvSpPr>
            <a:spLocks noGrp="1"/>
          </p:cNvSpPr>
          <p:nvPr>
            <p:ph type="title"/>
          </p:nvPr>
        </p:nvSpPr>
        <p:spPr/>
        <p:txBody>
          <a:bodyPr/>
          <a:lstStyle/>
          <a:p>
            <a:r>
              <a:rPr lang="en-IN" dirty="0"/>
              <a:t>Tool Requirements: Forensic Duplication</a:t>
            </a:r>
          </a:p>
        </p:txBody>
      </p:sp>
      <p:sp>
        <p:nvSpPr>
          <p:cNvPr id="3" name="Content Placeholder 2">
            <a:extLst>
              <a:ext uri="{FF2B5EF4-FFF2-40B4-BE49-F238E27FC236}">
                <a16:creationId xmlns:a16="http://schemas.microsoft.com/office/drawing/2014/main" id="{FD8BA949-36F6-4A64-A328-E70EF94101CB}"/>
              </a:ext>
            </a:extLst>
          </p:cNvPr>
          <p:cNvSpPr>
            <a:spLocks noGrp="1"/>
          </p:cNvSpPr>
          <p:nvPr>
            <p:ph idx="1"/>
          </p:nvPr>
        </p:nvSpPr>
        <p:spPr/>
        <p:txBody>
          <a:bodyPr/>
          <a:lstStyle/>
          <a:p>
            <a:r>
              <a:rPr lang="en-US" dirty="0"/>
              <a:t>Tool must: </a:t>
            </a:r>
          </a:p>
          <a:p>
            <a:r>
              <a:rPr lang="en-US" dirty="0"/>
              <a:t>Create a forensic duplicate or mirror image of the original. </a:t>
            </a:r>
          </a:p>
          <a:p>
            <a:r>
              <a:rPr lang="en-US" dirty="0"/>
              <a:t>Handle read errors in a robust and graceful manner. </a:t>
            </a:r>
          </a:p>
          <a:p>
            <a:r>
              <a:rPr lang="en-US" dirty="0"/>
              <a:t>Not make any changes to source medium. </a:t>
            </a:r>
          </a:p>
          <a:p>
            <a:r>
              <a:rPr lang="en-US" dirty="0"/>
              <a:t>Capable of scientific and peer review.</a:t>
            </a:r>
          </a:p>
          <a:p>
            <a:r>
              <a:rPr lang="en-US" dirty="0"/>
              <a:t> Results must be third party repeatable and verifiable. </a:t>
            </a:r>
            <a:endParaRPr lang="en-IN" dirty="0"/>
          </a:p>
        </p:txBody>
      </p:sp>
    </p:spTree>
    <p:extLst>
      <p:ext uri="{BB962C8B-B14F-4D97-AF65-F5344CB8AC3E}">
        <p14:creationId xmlns:p14="http://schemas.microsoft.com/office/powerpoint/2010/main" val="4063818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F3863-8721-4796-BE62-80BA400A3E6E}"/>
              </a:ext>
            </a:extLst>
          </p:cNvPr>
          <p:cNvSpPr>
            <a:spLocks noGrp="1"/>
          </p:cNvSpPr>
          <p:nvPr>
            <p:ph type="title"/>
          </p:nvPr>
        </p:nvSpPr>
        <p:spPr/>
        <p:txBody>
          <a:bodyPr/>
          <a:lstStyle/>
          <a:p>
            <a:r>
              <a:rPr lang="en-IN" dirty="0"/>
              <a:t>Legal Issues </a:t>
            </a:r>
          </a:p>
        </p:txBody>
      </p:sp>
      <p:sp>
        <p:nvSpPr>
          <p:cNvPr id="3" name="Content Placeholder 2">
            <a:extLst>
              <a:ext uri="{FF2B5EF4-FFF2-40B4-BE49-F238E27FC236}">
                <a16:creationId xmlns:a16="http://schemas.microsoft.com/office/drawing/2014/main" id="{4B2DF8AB-28C6-41B7-9874-94F966DCA1DF}"/>
              </a:ext>
            </a:extLst>
          </p:cNvPr>
          <p:cNvSpPr>
            <a:spLocks noGrp="1"/>
          </p:cNvSpPr>
          <p:nvPr>
            <p:ph idx="1"/>
          </p:nvPr>
        </p:nvSpPr>
        <p:spPr/>
        <p:txBody>
          <a:bodyPr/>
          <a:lstStyle/>
          <a:p>
            <a:pPr algn="just"/>
            <a:r>
              <a:rPr lang="en-US" dirty="0"/>
              <a:t>Tools used for forensic duplication must pass the legal tests for reliability. </a:t>
            </a:r>
          </a:p>
          <a:p>
            <a:pPr algn="just"/>
            <a:r>
              <a:rPr lang="en-US" dirty="0"/>
              <a:t>Note, when tool is generally accepted by others in the field, it is easier to prove that information was gathered in a reliable, accurate manner. </a:t>
            </a:r>
            <a:endParaRPr lang="en-IN" dirty="0"/>
          </a:p>
        </p:txBody>
      </p:sp>
    </p:spTree>
    <p:extLst>
      <p:ext uri="{BB962C8B-B14F-4D97-AF65-F5344CB8AC3E}">
        <p14:creationId xmlns:p14="http://schemas.microsoft.com/office/powerpoint/2010/main" val="4141741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358B9-ED70-4F28-9B0B-7DE59D01E7CD}"/>
              </a:ext>
            </a:extLst>
          </p:cNvPr>
          <p:cNvSpPr>
            <a:spLocks noGrp="1"/>
          </p:cNvSpPr>
          <p:nvPr>
            <p:ph type="title"/>
          </p:nvPr>
        </p:nvSpPr>
        <p:spPr/>
        <p:txBody>
          <a:bodyPr/>
          <a:lstStyle/>
          <a:p>
            <a:r>
              <a:rPr lang="en-US" dirty="0"/>
              <a:t>Creating a Forensic Duplicate of a Hard Drive</a:t>
            </a:r>
            <a:endParaRPr lang="en-IN" dirty="0"/>
          </a:p>
        </p:txBody>
      </p:sp>
      <p:sp>
        <p:nvSpPr>
          <p:cNvPr id="3" name="Content Placeholder 2">
            <a:extLst>
              <a:ext uri="{FF2B5EF4-FFF2-40B4-BE49-F238E27FC236}">
                <a16:creationId xmlns:a16="http://schemas.microsoft.com/office/drawing/2014/main" id="{5C5106D4-1FF4-4748-946B-22B74E9EB4ED}"/>
              </a:ext>
            </a:extLst>
          </p:cNvPr>
          <p:cNvSpPr>
            <a:spLocks noGrp="1"/>
          </p:cNvSpPr>
          <p:nvPr>
            <p:ph idx="1"/>
          </p:nvPr>
        </p:nvSpPr>
        <p:spPr/>
        <p:txBody>
          <a:bodyPr/>
          <a:lstStyle/>
          <a:p>
            <a:r>
              <a:rPr lang="en-US" dirty="0"/>
              <a:t>dd, part of the GNU software suite.</a:t>
            </a:r>
          </a:p>
          <a:p>
            <a:r>
              <a:rPr lang="en-US" dirty="0" err="1"/>
              <a:t>dcfldd</a:t>
            </a:r>
            <a:r>
              <a:rPr lang="en-US" dirty="0"/>
              <a:t>, from the DOD </a:t>
            </a:r>
          </a:p>
          <a:p>
            <a:r>
              <a:rPr lang="en-US" dirty="0"/>
              <a:t>dd utility the most reliable tool for creating a true forensic duplicate image.</a:t>
            </a:r>
          </a:p>
          <a:p>
            <a:r>
              <a:rPr lang="en-US" dirty="0"/>
              <a:t>Dd a tool that you should be intimately familiar with before you need to use it on a real investigation. </a:t>
            </a:r>
            <a:endParaRPr lang="en-IN" dirty="0"/>
          </a:p>
        </p:txBody>
      </p:sp>
    </p:spTree>
    <p:extLst>
      <p:ext uri="{BB962C8B-B14F-4D97-AF65-F5344CB8AC3E}">
        <p14:creationId xmlns:p14="http://schemas.microsoft.com/office/powerpoint/2010/main" val="25166344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0EE5F-5DD1-4932-9D4E-17D5449A40EE}"/>
              </a:ext>
            </a:extLst>
          </p:cNvPr>
          <p:cNvSpPr>
            <a:spLocks noGrp="1"/>
          </p:cNvSpPr>
          <p:nvPr>
            <p:ph type="title"/>
          </p:nvPr>
        </p:nvSpPr>
        <p:spPr/>
        <p:txBody>
          <a:bodyPr/>
          <a:lstStyle/>
          <a:p>
            <a:r>
              <a:rPr lang="en-IN" dirty="0"/>
              <a:t>Process</a:t>
            </a:r>
          </a:p>
        </p:txBody>
      </p:sp>
      <p:sp>
        <p:nvSpPr>
          <p:cNvPr id="3" name="Content Placeholder 2">
            <a:extLst>
              <a:ext uri="{FF2B5EF4-FFF2-40B4-BE49-F238E27FC236}">
                <a16:creationId xmlns:a16="http://schemas.microsoft.com/office/drawing/2014/main" id="{B7FAC5EC-5E55-47B4-86AF-5864CB1A9E6F}"/>
              </a:ext>
            </a:extLst>
          </p:cNvPr>
          <p:cNvSpPr>
            <a:spLocks noGrp="1"/>
          </p:cNvSpPr>
          <p:nvPr>
            <p:ph idx="1"/>
          </p:nvPr>
        </p:nvSpPr>
        <p:spPr/>
        <p:txBody>
          <a:bodyPr>
            <a:normAutofit/>
          </a:bodyPr>
          <a:lstStyle/>
          <a:p>
            <a:pPr algn="just"/>
            <a:r>
              <a:rPr lang="en-US" dirty="0"/>
              <a:t>Creating Linux boot media</a:t>
            </a:r>
          </a:p>
          <a:p>
            <a:pPr algn="just"/>
            <a:r>
              <a:rPr lang="en-US" dirty="0"/>
              <a:t>Start with a precompiled version of Linux.</a:t>
            </a:r>
          </a:p>
          <a:p>
            <a:pPr algn="just"/>
            <a:r>
              <a:rPr lang="en-US" dirty="0"/>
              <a:t>Once you have the basic package up and running, disassemble the packages and add your own binaries, such as </a:t>
            </a:r>
            <a:r>
              <a:rPr lang="en-US" dirty="0" err="1"/>
              <a:t>dcfldd</a:t>
            </a:r>
            <a:r>
              <a:rPr lang="en-US" dirty="0"/>
              <a:t>. </a:t>
            </a:r>
          </a:p>
          <a:p>
            <a:pPr algn="just"/>
            <a:r>
              <a:rPr lang="en-US" dirty="0"/>
              <a:t>In certain situations, duplications will be stored in a series of files that are sized to fit on a particular media type (such as CDs or DVDs) or file system type (such as files under 2.1 GB). </a:t>
            </a:r>
          </a:p>
          <a:p>
            <a:pPr lvl="1" algn="just"/>
            <a:r>
              <a:rPr lang="en-US" dirty="0"/>
              <a:t>Called a segmented image.</a:t>
            </a:r>
          </a:p>
          <a:p>
            <a:pPr lvl="1" algn="just"/>
            <a:r>
              <a:rPr lang="en-US" dirty="0"/>
              <a:t>Most commercial forensic packages have the ability to process segmented images. </a:t>
            </a:r>
            <a:endParaRPr lang="en-IN" dirty="0"/>
          </a:p>
        </p:txBody>
      </p:sp>
    </p:spTree>
    <p:extLst>
      <p:ext uri="{BB962C8B-B14F-4D97-AF65-F5344CB8AC3E}">
        <p14:creationId xmlns:p14="http://schemas.microsoft.com/office/powerpoint/2010/main" val="2016520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78FF6-0783-4A65-8DED-D3314C1016E0}"/>
              </a:ext>
            </a:extLst>
          </p:cNvPr>
          <p:cNvSpPr>
            <a:spLocks noGrp="1"/>
          </p:cNvSpPr>
          <p:nvPr>
            <p:ph type="title"/>
          </p:nvPr>
        </p:nvSpPr>
        <p:spPr/>
        <p:txBody>
          <a:bodyPr/>
          <a:lstStyle/>
          <a:p>
            <a:r>
              <a:rPr lang="en-IN" sz="1800" b="1"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dirty="0"/>
              <a:t>ACPO Principles of Computer Based Evidence</a:t>
            </a:r>
            <a:endParaRPr lang="en-IN" dirty="0"/>
          </a:p>
        </p:txBody>
      </p:sp>
      <p:sp>
        <p:nvSpPr>
          <p:cNvPr id="3" name="Content Placeholder 2">
            <a:extLst>
              <a:ext uri="{FF2B5EF4-FFF2-40B4-BE49-F238E27FC236}">
                <a16:creationId xmlns:a16="http://schemas.microsoft.com/office/drawing/2014/main" id="{26FCEEF2-C33E-48A2-85B4-3490B41A2191}"/>
              </a:ext>
            </a:extLst>
          </p:cNvPr>
          <p:cNvSpPr>
            <a:spLocks noGrp="1"/>
          </p:cNvSpPr>
          <p:nvPr>
            <p:ph idx="1"/>
          </p:nvPr>
        </p:nvSpPr>
        <p:spPr/>
        <p:txBody>
          <a:bodyPr>
            <a:normAutofit lnSpcReduction="10000"/>
          </a:bodyPr>
          <a:lstStyle/>
          <a:p>
            <a:pPr marL="0" indent="0">
              <a:lnSpc>
                <a:spcPct val="107000"/>
              </a:lnSpc>
              <a:spcAft>
                <a:spcPts val="800"/>
              </a:spcAft>
              <a:buNone/>
            </a:pPr>
            <a:r>
              <a:rPr lang="en-IN" sz="1800" b="1"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Devices subjected to digital investigation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Desktop and laptop computers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Personal organisers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Main unit: usually the box to which the monitor and keyboard are attached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Monitor, keyboard and mouse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Leads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Power supply units and batteries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Hard disks not fitted inside the computer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Dongles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Modems(some contain phone numbers)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413350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ED3CF-395B-4C58-8CF5-3F0BCA23383D}"/>
              </a:ext>
            </a:extLst>
          </p:cNvPr>
          <p:cNvSpPr>
            <a:spLocks noGrp="1"/>
          </p:cNvSpPr>
          <p:nvPr>
            <p:ph type="title"/>
          </p:nvPr>
        </p:nvSpPr>
        <p:spPr/>
        <p:txBody>
          <a:bodyPr/>
          <a:lstStyle/>
          <a:p>
            <a:r>
              <a:rPr lang="en-US" dirty="0"/>
              <a:t>Creating A Qualified Forensic Duplicate</a:t>
            </a:r>
            <a:endParaRPr lang="en-IN" dirty="0"/>
          </a:p>
        </p:txBody>
      </p:sp>
      <p:sp>
        <p:nvSpPr>
          <p:cNvPr id="3" name="Content Placeholder 2">
            <a:extLst>
              <a:ext uri="{FF2B5EF4-FFF2-40B4-BE49-F238E27FC236}">
                <a16:creationId xmlns:a16="http://schemas.microsoft.com/office/drawing/2014/main" id="{FA9F2FB1-7120-48A0-B296-5F9B128E6958}"/>
              </a:ext>
            </a:extLst>
          </p:cNvPr>
          <p:cNvSpPr>
            <a:spLocks noGrp="1"/>
          </p:cNvSpPr>
          <p:nvPr>
            <p:ph idx="1"/>
          </p:nvPr>
        </p:nvSpPr>
        <p:spPr/>
        <p:txBody>
          <a:bodyPr>
            <a:normAutofit/>
          </a:bodyPr>
          <a:lstStyle/>
          <a:p>
            <a:r>
              <a:rPr lang="en-US" sz="2000" dirty="0"/>
              <a:t>Never boot from evidence drive.</a:t>
            </a:r>
          </a:p>
          <a:p>
            <a:r>
              <a:rPr lang="en-US" sz="2000" dirty="0"/>
              <a:t>In preparation, create a bootable disk </a:t>
            </a:r>
          </a:p>
          <a:p>
            <a:r>
              <a:rPr lang="en-US" sz="2000" dirty="0"/>
              <a:t>To prevent compressed disks from loading and changing time stamps, disable the DRVSPACE.BIN driver file </a:t>
            </a:r>
          </a:p>
          <a:p>
            <a:r>
              <a:rPr lang="en-US" sz="2000" dirty="0"/>
              <a:t>Hack IO.SYS </a:t>
            </a:r>
          </a:p>
          <a:p>
            <a:pPr lvl="1"/>
            <a:r>
              <a:rPr lang="en-US" sz="2000" dirty="0"/>
              <a:t>4 instances need to be changed </a:t>
            </a:r>
            <a:endParaRPr lang="en-IN" sz="2000" dirty="0"/>
          </a:p>
        </p:txBody>
      </p:sp>
    </p:spTree>
    <p:extLst>
      <p:ext uri="{BB962C8B-B14F-4D97-AF65-F5344CB8AC3E}">
        <p14:creationId xmlns:p14="http://schemas.microsoft.com/office/powerpoint/2010/main" val="42619745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057FD-DFC3-45EC-BF99-FC4A41A12FF9}"/>
              </a:ext>
            </a:extLst>
          </p:cNvPr>
          <p:cNvSpPr>
            <a:spLocks noGrp="1"/>
          </p:cNvSpPr>
          <p:nvPr>
            <p:ph type="title"/>
          </p:nvPr>
        </p:nvSpPr>
        <p:spPr/>
        <p:txBody>
          <a:bodyPr/>
          <a:lstStyle/>
          <a:p>
            <a:r>
              <a:rPr lang="en-IN" dirty="0" err="1"/>
              <a:t>SafeBack</a:t>
            </a:r>
            <a:endParaRPr lang="en-IN" dirty="0"/>
          </a:p>
        </p:txBody>
      </p:sp>
      <p:sp>
        <p:nvSpPr>
          <p:cNvPr id="3" name="Content Placeholder 2">
            <a:extLst>
              <a:ext uri="{FF2B5EF4-FFF2-40B4-BE49-F238E27FC236}">
                <a16:creationId xmlns:a16="http://schemas.microsoft.com/office/drawing/2014/main" id="{2F362DB1-8D74-4D83-A9D7-D89E94A09E49}"/>
              </a:ext>
            </a:extLst>
          </p:cNvPr>
          <p:cNvSpPr>
            <a:spLocks noGrp="1"/>
          </p:cNvSpPr>
          <p:nvPr>
            <p:ph idx="1"/>
          </p:nvPr>
        </p:nvSpPr>
        <p:spPr/>
        <p:txBody>
          <a:bodyPr>
            <a:normAutofit fontScale="77500" lnSpcReduction="20000"/>
          </a:bodyPr>
          <a:lstStyle/>
          <a:p>
            <a:r>
              <a:rPr lang="en-US" dirty="0" err="1"/>
              <a:t>SafeBack</a:t>
            </a:r>
            <a:r>
              <a:rPr lang="en-US" dirty="0"/>
              <a:t>, a small application that is designed to run from a DOS boot floppy </a:t>
            </a:r>
          </a:p>
          <a:p>
            <a:r>
              <a:rPr lang="en-US" dirty="0"/>
              <a:t>Requires a clean DOS environment ready on a boot floppy. </a:t>
            </a:r>
          </a:p>
          <a:p>
            <a:r>
              <a:rPr lang="en-US" dirty="0"/>
              <a:t>Offered by New Technologies Inc. (NTI)</a:t>
            </a:r>
          </a:p>
          <a:p>
            <a:pPr marL="0" indent="0">
              <a:buNone/>
            </a:pPr>
            <a:r>
              <a:rPr lang="en-IN" b="1" dirty="0"/>
              <a:t>Four operating modes </a:t>
            </a:r>
          </a:p>
          <a:p>
            <a:r>
              <a:rPr lang="en-IN" dirty="0"/>
              <a:t>Backup function </a:t>
            </a:r>
          </a:p>
          <a:p>
            <a:r>
              <a:rPr lang="en-IN" dirty="0"/>
              <a:t>Produces a forensically sound image file for the source media.</a:t>
            </a:r>
          </a:p>
          <a:p>
            <a:r>
              <a:rPr lang="en-IN" dirty="0"/>
              <a:t>Restore function</a:t>
            </a:r>
          </a:p>
          <a:p>
            <a:r>
              <a:rPr lang="en-IN" dirty="0"/>
              <a:t>Restores forensically sound image files. </a:t>
            </a:r>
          </a:p>
          <a:p>
            <a:r>
              <a:rPr lang="en-IN" dirty="0"/>
              <a:t>Verify function </a:t>
            </a:r>
          </a:p>
          <a:p>
            <a:r>
              <a:rPr lang="en-IN" dirty="0"/>
              <a:t>Verifies the checksum values within an image file. </a:t>
            </a:r>
          </a:p>
          <a:p>
            <a:r>
              <a:rPr lang="en-IN" dirty="0"/>
              <a:t>Copy function </a:t>
            </a:r>
          </a:p>
          <a:p>
            <a:r>
              <a:rPr lang="en-IN" dirty="0"/>
              <a:t>Performs the Backup and Restore operations in one action. </a:t>
            </a:r>
            <a:r>
              <a:rPr lang="en-US" dirty="0"/>
              <a:t> </a:t>
            </a:r>
            <a:endParaRPr lang="en-IN" dirty="0"/>
          </a:p>
        </p:txBody>
      </p:sp>
    </p:spTree>
    <p:extLst>
      <p:ext uri="{BB962C8B-B14F-4D97-AF65-F5344CB8AC3E}">
        <p14:creationId xmlns:p14="http://schemas.microsoft.com/office/powerpoint/2010/main" val="2970487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AB1BF-76CB-4AAB-90F1-75AE1D7EBF8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9ED3B56-D6C0-43F2-9764-8E9DC669C938}"/>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External drives and others external devices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Wireless network cards, Modems, Routers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Digital cameras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Floppy disks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Backup tapes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Jaz/Zip cartridges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err="1">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CDs,DVDs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PCM CIA cards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Memory sticks, memory cards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USB/firewire connected devices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86404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E60DA-3F9D-49BA-B9B8-6E8B6A59FF2B}"/>
              </a:ext>
            </a:extLst>
          </p:cNvPr>
          <p:cNvSpPr>
            <a:spLocks noGrp="1"/>
          </p:cNvSpPr>
          <p:nvPr>
            <p:ph type="title"/>
          </p:nvPr>
        </p:nvSpPr>
        <p:spPr/>
        <p:txBody>
          <a:bodyPr>
            <a:normAutofit fontScale="90000"/>
          </a:bodyPr>
          <a:lstStyle/>
          <a:p>
            <a:pPr>
              <a:lnSpc>
                <a:spcPct val="107000"/>
              </a:lnSpc>
              <a:spcAft>
                <a:spcPts val="800"/>
              </a:spcAft>
            </a:pPr>
            <a:r>
              <a:rPr lang="en-IN" sz="1800" dirty="0">
                <a:solidFill>
                  <a:srgbClr val="3B3835"/>
                </a:solidFill>
                <a:effectLst/>
                <a:latin typeface="Source Sans Pro" panose="020B0503030403020204" pitchFamily="34" charset="0"/>
                <a:ea typeface="Times New Roman" panose="02020603050405020304" pitchFamily="18"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4900" b="1" dirty="0">
                <a:solidFill>
                  <a:srgbClr val="3B3835"/>
                </a:solidFill>
                <a:effectLst/>
                <a:ea typeface="Times New Roman" panose="02020603050405020304" pitchFamily="18" charset="0"/>
                <a:cs typeface="Times New Roman" panose="02020603050405020304" pitchFamily="18" charset="0"/>
              </a:rPr>
              <a:t>Home networks &amp; wireless technology</a:t>
            </a:r>
            <a:br>
              <a:rPr lang="en-IN" sz="4900" dirty="0">
                <a:effectLst/>
                <a:ea typeface="Calibri" panose="020F0502020204030204" pitchFamily="34" charset="0"/>
                <a:cs typeface="Times New Roman" panose="02020603050405020304" pitchFamily="18" charset="0"/>
              </a:rPr>
            </a:br>
            <a:endParaRPr lang="en-IN" sz="4900" dirty="0"/>
          </a:p>
        </p:txBody>
      </p:sp>
      <p:sp>
        <p:nvSpPr>
          <p:cNvPr id="6" name="Content Placeholder 5">
            <a:extLst>
              <a:ext uri="{FF2B5EF4-FFF2-40B4-BE49-F238E27FC236}">
                <a16:creationId xmlns:a16="http://schemas.microsoft.com/office/drawing/2014/main" id="{42ABA255-19FB-4569-9941-58CE76F306D7}"/>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2000" dirty="0">
                <a:solidFill>
                  <a:srgbClr val="3B3835"/>
                </a:solidFill>
                <a:effectLst/>
                <a:ea typeface="Times New Roman" panose="02020603050405020304" pitchFamily="18" charset="0"/>
                <a:cs typeface="Times New Roman" panose="02020603050405020304" pitchFamily="18" charset="0"/>
              </a:rPr>
              <a:t>Switches, hubs, routers, firewalls (or devices which combine all three)</a:t>
            </a:r>
            <a:endParaRPr lang="en-IN" sz="2000" dirty="0">
              <a:effectLs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000" dirty="0">
                <a:solidFill>
                  <a:srgbClr val="3B3835"/>
                </a:solidFill>
                <a:effectLst/>
                <a:ea typeface="Times New Roman" panose="02020603050405020304" pitchFamily="18" charset="0"/>
                <a:cs typeface="Times New Roman" panose="02020603050405020304" pitchFamily="18" charset="0"/>
              </a:rPr>
              <a:t>Embedded network cards(</a:t>
            </a:r>
            <a:r>
              <a:rPr lang="en-IN" sz="2000" dirty="0" err="1">
                <a:solidFill>
                  <a:srgbClr val="3B3835"/>
                </a:solidFill>
                <a:effectLst/>
                <a:ea typeface="Times New Roman" panose="02020603050405020304" pitchFamily="18" charset="0"/>
                <a:cs typeface="Times New Roman" panose="02020603050405020304" pitchFamily="18" charset="0"/>
              </a:rPr>
              <a:t>e.g.intel</a:t>
            </a:r>
            <a:r>
              <a:rPr lang="en-IN" sz="2000" dirty="0">
                <a:solidFill>
                  <a:srgbClr val="3B3835"/>
                </a:solidFill>
                <a:effectLst/>
                <a:ea typeface="Times New Roman" panose="02020603050405020304" pitchFamily="18" charset="0"/>
                <a:cs typeface="Times New Roman" panose="02020603050405020304" pitchFamily="18" charset="0"/>
              </a:rPr>
              <a:t> </a:t>
            </a:r>
            <a:r>
              <a:rPr lang="en-IN" sz="2000" dirty="0" err="1">
                <a:solidFill>
                  <a:srgbClr val="3B3835"/>
                </a:solidFill>
                <a:effectLst/>
                <a:ea typeface="Times New Roman" panose="02020603050405020304" pitchFamily="18" charset="0"/>
                <a:cs typeface="Times New Roman" panose="02020603050405020304" pitchFamily="18" charset="0"/>
              </a:rPr>
              <a:t>centrino</a:t>
            </a:r>
            <a:r>
              <a:rPr lang="en-IN" sz="2000" dirty="0">
                <a:solidFill>
                  <a:srgbClr val="3B3835"/>
                </a:solidFill>
                <a:effectLst/>
                <a:ea typeface="Times New Roman" panose="02020603050405020304" pitchFamily="18" charset="0"/>
                <a:cs typeface="Times New Roman" panose="02020603050405020304" pitchFamily="18" charset="0"/>
              </a:rPr>
              <a:t>)</a:t>
            </a:r>
            <a:endParaRPr lang="en-IN" sz="2000" dirty="0">
              <a:effectLs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000" dirty="0">
                <a:solidFill>
                  <a:srgbClr val="3B3835"/>
                </a:solidFill>
                <a:effectLst/>
                <a:ea typeface="Times New Roman" panose="02020603050405020304" pitchFamily="18" charset="0"/>
                <a:cs typeface="Times New Roman" panose="02020603050405020304" pitchFamily="18" charset="0"/>
              </a:rPr>
              <a:t>Access  points.</a:t>
            </a:r>
            <a:endParaRPr lang="en-IN" sz="2000" dirty="0">
              <a:effectLs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000" dirty="0">
                <a:solidFill>
                  <a:srgbClr val="3B3835"/>
                </a:solidFill>
                <a:effectLst/>
                <a:ea typeface="Times New Roman" panose="02020603050405020304" pitchFamily="18" charset="0"/>
                <a:cs typeface="Times New Roman" panose="02020603050405020304" pitchFamily="18" charset="0"/>
              </a:rPr>
              <a:t>Printers and cameras.</a:t>
            </a:r>
            <a:endParaRPr lang="en-IN" sz="2000" dirty="0">
              <a:effectLs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000" dirty="0">
                <a:solidFill>
                  <a:srgbClr val="3B3835"/>
                </a:solidFill>
                <a:effectLst/>
                <a:ea typeface="Times New Roman" panose="02020603050405020304" pitchFamily="18" charset="0"/>
                <a:cs typeface="Times New Roman" panose="02020603050405020304" pitchFamily="18" charset="0"/>
              </a:rPr>
              <a:t>Bluetooth devices-PDA, Mobile </a:t>
            </a:r>
            <a:r>
              <a:rPr lang="en-IN" sz="2000" dirty="0" err="1">
                <a:solidFill>
                  <a:srgbClr val="3B3835"/>
                </a:solidFill>
                <a:effectLst/>
                <a:ea typeface="Times New Roman" panose="02020603050405020304" pitchFamily="18" charset="0"/>
                <a:cs typeface="Times New Roman" panose="02020603050405020304" pitchFamily="18" charset="0"/>
              </a:rPr>
              <a:t>phones,dongles</a:t>
            </a:r>
            <a:r>
              <a:rPr lang="en-IN" sz="2000" dirty="0">
                <a:solidFill>
                  <a:srgbClr val="3B3835"/>
                </a:solidFill>
                <a:effectLst/>
                <a:ea typeface="Times New Roman" panose="02020603050405020304" pitchFamily="18" charset="0"/>
                <a:cs typeface="Times New Roman" panose="02020603050405020304" pitchFamily="18" charset="0"/>
              </a:rPr>
              <a:t> etc.</a:t>
            </a:r>
            <a:endParaRPr lang="en-IN" sz="20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000" dirty="0">
                <a:solidFill>
                  <a:srgbClr val="3B3835"/>
                </a:solidFill>
                <a:effectLst/>
                <a:ea typeface="Times New Roman" panose="02020603050405020304" pitchFamily="18" charset="0"/>
                <a:cs typeface="Times New Roman" panose="02020603050405020304" pitchFamily="18" charset="0"/>
              </a:rPr>
              <a:t>Hard drives both wired and wireless.</a:t>
            </a:r>
            <a:endParaRPr lang="en-IN" sz="20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95138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750EB-31B5-4B8E-BD2E-74E2BE6E7DBE}"/>
              </a:ext>
            </a:extLst>
          </p:cNvPr>
          <p:cNvSpPr>
            <a:spLocks noGrp="1"/>
          </p:cNvSpPr>
          <p:nvPr>
            <p:ph type="title"/>
          </p:nvPr>
        </p:nvSpPr>
        <p:spPr/>
        <p:txBody>
          <a:bodyPr>
            <a:normAutofit/>
          </a:bodyPr>
          <a:lstStyle/>
          <a:p>
            <a:r>
              <a:rPr lang="en-IN" b="1" dirty="0">
                <a:solidFill>
                  <a:srgbClr val="3B3835"/>
                </a:solidFill>
                <a:effectLst/>
                <a:ea typeface="Times New Roman" panose="02020603050405020304" pitchFamily="18" charset="0"/>
                <a:cs typeface="Times New Roman" panose="02020603050405020304" pitchFamily="18" charset="0"/>
              </a:rPr>
              <a:t>Other digital devices</a:t>
            </a:r>
            <a:endParaRPr lang="en-IN" dirty="0"/>
          </a:p>
        </p:txBody>
      </p:sp>
      <p:pic>
        <p:nvPicPr>
          <p:cNvPr id="5" name="Content Placeholder 4">
            <a:extLst>
              <a:ext uri="{FF2B5EF4-FFF2-40B4-BE49-F238E27FC236}">
                <a16:creationId xmlns:a16="http://schemas.microsoft.com/office/drawing/2014/main" id="{E9D3FCD9-99EC-4D50-963B-4F07D418EB12}"/>
              </a:ext>
            </a:extLst>
          </p:cNvPr>
          <p:cNvPicPr>
            <a:picLocks noGrp="1" noChangeAspect="1"/>
          </p:cNvPicPr>
          <p:nvPr>
            <p:ph idx="1"/>
          </p:nvPr>
        </p:nvPicPr>
        <p:blipFill>
          <a:blip r:embed="rId2"/>
          <a:stretch>
            <a:fillRect/>
          </a:stretch>
        </p:blipFill>
        <p:spPr>
          <a:xfrm>
            <a:off x="1990725" y="2305050"/>
            <a:ext cx="6915150" cy="3333750"/>
          </a:xfrm>
        </p:spPr>
      </p:pic>
    </p:spTree>
    <p:extLst>
      <p:ext uri="{BB962C8B-B14F-4D97-AF65-F5344CB8AC3E}">
        <p14:creationId xmlns:p14="http://schemas.microsoft.com/office/powerpoint/2010/main" val="1140110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EEA8E-50F4-4902-8822-6D61BE88DFF0}"/>
              </a:ext>
            </a:extLst>
          </p:cNvPr>
          <p:cNvSpPr>
            <a:spLocks noGrp="1"/>
          </p:cNvSpPr>
          <p:nvPr>
            <p:ph type="title"/>
          </p:nvPr>
        </p:nvSpPr>
        <p:spPr/>
        <p:txBody>
          <a:bodyPr/>
          <a:lstStyle/>
          <a:p>
            <a:r>
              <a:rPr lang="en-IN" b="1" dirty="0">
                <a:effectLst/>
                <a:ea typeface="Times New Roman" panose="02020603050405020304" pitchFamily="18" charset="0"/>
                <a:cs typeface="Times New Roman" panose="02020603050405020304" pitchFamily="18" charset="0"/>
              </a:rPr>
              <a:t>considerations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20F4D907-5F57-4971-93F6-B0CADF1E8099}"/>
              </a:ext>
            </a:extLst>
          </p:cNvPr>
          <p:cNvPicPr>
            <a:picLocks noGrp="1" noChangeAspect="1"/>
          </p:cNvPicPr>
          <p:nvPr>
            <p:ph idx="1"/>
          </p:nvPr>
        </p:nvPicPr>
        <p:blipFill>
          <a:blip r:embed="rId2"/>
          <a:stretch>
            <a:fillRect/>
          </a:stretch>
        </p:blipFill>
        <p:spPr>
          <a:xfrm>
            <a:off x="1143001" y="1762126"/>
            <a:ext cx="7486650" cy="2920206"/>
          </a:xfrm>
        </p:spPr>
      </p:pic>
    </p:spTree>
    <p:extLst>
      <p:ext uri="{BB962C8B-B14F-4D97-AF65-F5344CB8AC3E}">
        <p14:creationId xmlns:p14="http://schemas.microsoft.com/office/powerpoint/2010/main" val="3544503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08427-0388-4906-B513-AE237593B49F}"/>
              </a:ext>
            </a:extLst>
          </p:cNvPr>
          <p:cNvSpPr>
            <a:spLocks noGrp="1"/>
          </p:cNvSpPr>
          <p:nvPr>
            <p:ph type="title"/>
          </p:nvPr>
        </p:nvSpPr>
        <p:spPr>
          <a:xfrm>
            <a:off x="838199" y="276225"/>
            <a:ext cx="10696575" cy="1549400"/>
          </a:xfrm>
        </p:spPr>
        <p:txBody>
          <a:bodyPr>
            <a:normAutofit fontScale="90000"/>
          </a:bodyPr>
          <a:lstStyle/>
          <a:p>
            <a:r>
              <a:rPr lang="en-IN" b="1" dirty="0">
                <a:solidFill>
                  <a:srgbClr val="3B3835"/>
                </a:solidFill>
                <a:effectLst/>
                <a:ea typeface="Times New Roman" panose="02020603050405020304" pitchFamily="18" charset="0"/>
                <a:cs typeface="Times New Roman" panose="02020603050405020304" pitchFamily="18" charset="0"/>
              </a:rPr>
              <a:t>Association of Chief Police Officers Guidelines</a:t>
            </a:r>
            <a:br>
              <a:rPr lang="en-IN" b="1" dirty="0">
                <a:solidFill>
                  <a:srgbClr val="3B3835"/>
                </a:solidFill>
                <a:effectLst/>
                <a:ea typeface="Times New Roman" panose="02020603050405020304" pitchFamily="18" charset="0"/>
                <a:cs typeface="Times New Roman" panose="02020603050405020304" pitchFamily="18" charset="0"/>
              </a:rPr>
            </a:br>
            <a:r>
              <a:rPr lang="en-IN" b="1" dirty="0">
                <a:solidFill>
                  <a:srgbClr val="3B3835"/>
                </a:solidFill>
                <a:effectLst/>
                <a:ea typeface="Times New Roman" panose="02020603050405020304" pitchFamily="18" charset="0"/>
                <a:cs typeface="Times New Roman" panose="02020603050405020304" pitchFamily="18" charset="0"/>
              </a:rPr>
              <a:t>(ACPO)</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7" name="Content Placeholder 6">
            <a:extLst>
              <a:ext uri="{FF2B5EF4-FFF2-40B4-BE49-F238E27FC236}">
                <a16:creationId xmlns:a16="http://schemas.microsoft.com/office/drawing/2014/main" id="{F0FF32BB-4224-48AB-A566-C2C93C65E577}"/>
              </a:ext>
            </a:extLst>
          </p:cNvPr>
          <p:cNvSpPr>
            <a:spLocks noGrp="1"/>
          </p:cNvSpPr>
          <p:nvPr>
            <p:ph idx="1"/>
          </p:nvPr>
        </p:nvSpPr>
        <p:spPr/>
        <p:txBody>
          <a:bodyPr/>
          <a:lstStyle/>
          <a:p>
            <a:r>
              <a:rPr lang="en-IN" dirty="0"/>
              <a:t>Principle 1</a:t>
            </a:r>
          </a:p>
          <a:p>
            <a:pPr marL="0" indent="0">
              <a:buNone/>
            </a:pPr>
            <a:r>
              <a:rPr lang="en-US"/>
              <a:t>No </a:t>
            </a:r>
            <a:r>
              <a:rPr lang="en-US" dirty="0"/>
              <a:t>action taken by officers or their agents should change data held on a computer or other media which may subsequently be relied upon in court.</a:t>
            </a:r>
            <a:endParaRPr lang="en-IN" dirty="0"/>
          </a:p>
          <a:p>
            <a:r>
              <a:rPr lang="en-IN" dirty="0"/>
              <a:t>Principle 2</a:t>
            </a:r>
          </a:p>
          <a:p>
            <a:pPr marL="0" indent="0">
              <a:buNone/>
            </a:pPr>
            <a:r>
              <a:rPr lang="en-US" dirty="0"/>
              <a:t>In exceptional circumstances where a person finds it necessary to access original data held on a target computer that person must be competent to do so and to give evidence explaining the relevance and implications of their actions.</a:t>
            </a:r>
            <a:endParaRPr lang="en-IN" dirty="0"/>
          </a:p>
        </p:txBody>
      </p:sp>
    </p:spTree>
    <p:extLst>
      <p:ext uri="{BB962C8B-B14F-4D97-AF65-F5344CB8AC3E}">
        <p14:creationId xmlns:p14="http://schemas.microsoft.com/office/powerpoint/2010/main" val="3620962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F6812-6AA5-4457-A01B-F06D657F8B5C}"/>
              </a:ext>
            </a:extLst>
          </p:cNvPr>
          <p:cNvSpPr>
            <a:spLocks noGrp="1"/>
          </p:cNvSpPr>
          <p:nvPr>
            <p:ph type="title"/>
          </p:nvPr>
        </p:nvSpPr>
        <p:spPr/>
        <p:txBody>
          <a:bodyPr/>
          <a:lstStyle/>
          <a:p>
            <a:r>
              <a:rPr lang="en-IN" b="1" dirty="0">
                <a:solidFill>
                  <a:srgbClr val="3B3835"/>
                </a:solidFill>
                <a:effectLst/>
                <a:ea typeface="Times New Roman" panose="02020603050405020304" pitchFamily="18" charset="0"/>
                <a:cs typeface="Times New Roman" panose="02020603050405020304" pitchFamily="18" charset="0"/>
              </a:rPr>
              <a:t>APCO Guidelines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DDF0ECA5-71AA-4F62-9561-6C63126FFC40}"/>
              </a:ext>
            </a:extLst>
          </p:cNvPr>
          <p:cNvPicPr>
            <a:picLocks noGrp="1" noChangeAspect="1"/>
          </p:cNvPicPr>
          <p:nvPr>
            <p:ph idx="1"/>
          </p:nvPr>
        </p:nvPicPr>
        <p:blipFill>
          <a:blip r:embed="rId2"/>
          <a:stretch>
            <a:fillRect/>
          </a:stretch>
        </p:blipFill>
        <p:spPr>
          <a:xfrm>
            <a:off x="971550" y="1857375"/>
            <a:ext cx="9391650" cy="2963069"/>
          </a:xfrm>
        </p:spPr>
      </p:pic>
    </p:spTree>
    <p:extLst>
      <p:ext uri="{BB962C8B-B14F-4D97-AF65-F5344CB8AC3E}">
        <p14:creationId xmlns:p14="http://schemas.microsoft.com/office/powerpoint/2010/main" val="1577220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1828</Words>
  <Application>Microsoft Office PowerPoint</Application>
  <PresentationFormat>Widescreen</PresentationFormat>
  <Paragraphs>201</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Source Sans Pro</vt:lpstr>
      <vt:lpstr>Symbol</vt:lpstr>
      <vt:lpstr>Office Theme</vt:lpstr>
      <vt:lpstr>Unit-2</vt:lpstr>
      <vt:lpstr>ACPO Principles of Computer Based Evidence</vt:lpstr>
      <vt:lpstr>  ACPO Principles of Computer Based Evidence</vt:lpstr>
      <vt:lpstr>PowerPoint Presentation</vt:lpstr>
      <vt:lpstr>  Home networks &amp; wireless technology </vt:lpstr>
      <vt:lpstr>Other digital devices</vt:lpstr>
      <vt:lpstr>considerations </vt:lpstr>
      <vt:lpstr>Association of Chief Police Officers Guidelines (ACPO) </vt:lpstr>
      <vt:lpstr>APCO Guidelines </vt:lpstr>
      <vt:lpstr>Computer Misuse Act 1990(UK Wide) </vt:lpstr>
      <vt:lpstr>The police &amp; criminal Evidence Act 1984 </vt:lpstr>
      <vt:lpstr>Criminal justice &amp; police Act 2001 </vt:lpstr>
      <vt:lpstr>Investigation process </vt:lpstr>
      <vt:lpstr>Introduction to computer Storage Formats</vt:lpstr>
      <vt:lpstr>Types of Acquisition</vt:lpstr>
      <vt:lpstr>Digital Evidence Storage Formats</vt:lpstr>
      <vt:lpstr>Acquisition Methods</vt:lpstr>
      <vt:lpstr>Compression Methods</vt:lpstr>
      <vt:lpstr>Contingency Planning</vt:lpstr>
      <vt:lpstr>Storage Area Network Security Systems</vt:lpstr>
      <vt:lpstr>Network Disaster Recovery Systems</vt:lpstr>
      <vt:lpstr>RAID Acquisition Methods</vt:lpstr>
      <vt:lpstr>Forensic Duplication</vt:lpstr>
      <vt:lpstr>Restored Image</vt:lpstr>
      <vt:lpstr>HD Development</vt:lpstr>
      <vt:lpstr>Tool Requirements: Forensic Duplication</vt:lpstr>
      <vt:lpstr>Legal Issues </vt:lpstr>
      <vt:lpstr>Creating a Forensic Duplicate of a Hard Drive</vt:lpstr>
      <vt:lpstr>Process</vt:lpstr>
      <vt:lpstr>Creating A Qualified Forensic Duplicate</vt:lpstr>
      <vt:lpstr>SafeBack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Bharathi V</dc:creator>
  <cp:lastModifiedBy>Bharathi V</cp:lastModifiedBy>
  <cp:revision>15</cp:revision>
  <dcterms:created xsi:type="dcterms:W3CDTF">2022-02-10T06:55:35Z</dcterms:created>
  <dcterms:modified xsi:type="dcterms:W3CDTF">2022-02-10T11:01:19Z</dcterms:modified>
</cp:coreProperties>
</file>