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1" r:id="rId5"/>
    <p:sldId id="260" r:id="rId6"/>
    <p:sldId id="265" r:id="rId7"/>
    <p:sldId id="264" r:id="rId8"/>
    <p:sldId id="268" r:id="rId9"/>
    <p:sldId id="267" r:id="rId10"/>
    <p:sldId id="266" r:id="rId11"/>
    <p:sldId id="263" r:id="rId12"/>
    <p:sldId id="259" r:id="rId13"/>
    <p:sldId id="272" r:id="rId14"/>
    <p:sldId id="271" r:id="rId15"/>
    <p:sldId id="270" r:id="rId16"/>
    <p:sldId id="278" r:id="rId17"/>
    <p:sldId id="277" r:id="rId18"/>
    <p:sldId id="276" r:id="rId19"/>
    <p:sldId id="275" r:id="rId20"/>
    <p:sldId id="269" r:id="rId21"/>
    <p:sldId id="274" r:id="rId22"/>
    <p:sldId id="328" r:id="rId23"/>
    <p:sldId id="329" r:id="rId24"/>
    <p:sldId id="309" r:id="rId25"/>
    <p:sldId id="273" r:id="rId26"/>
    <p:sldId id="308" r:id="rId27"/>
    <p:sldId id="307" r:id="rId28"/>
    <p:sldId id="313" r:id="rId29"/>
    <p:sldId id="282" r:id="rId30"/>
    <p:sldId id="281" r:id="rId31"/>
    <p:sldId id="280" r:id="rId32"/>
    <p:sldId id="279" r:id="rId33"/>
    <p:sldId id="291" r:id="rId34"/>
    <p:sldId id="292" r:id="rId35"/>
    <p:sldId id="290" r:id="rId36"/>
    <p:sldId id="289" r:id="rId37"/>
    <p:sldId id="288" r:id="rId38"/>
    <p:sldId id="287" r:id="rId39"/>
    <p:sldId id="286" r:id="rId40"/>
    <p:sldId id="285" r:id="rId41"/>
    <p:sldId id="284" r:id="rId42"/>
    <p:sldId id="293" r:id="rId43"/>
    <p:sldId id="298" r:id="rId44"/>
    <p:sldId id="297" r:id="rId45"/>
    <p:sldId id="296" r:id="rId46"/>
    <p:sldId id="295" r:id="rId47"/>
    <p:sldId id="294" r:id="rId48"/>
    <p:sldId id="303" r:id="rId49"/>
    <p:sldId id="302" r:id="rId50"/>
    <p:sldId id="301" r:id="rId51"/>
    <p:sldId id="306" r:id="rId52"/>
    <p:sldId id="300" r:id="rId53"/>
    <p:sldId id="299" r:id="rId54"/>
    <p:sldId id="305" r:id="rId55"/>
    <p:sldId id="304" r:id="rId56"/>
    <p:sldId id="318" r:id="rId57"/>
    <p:sldId id="317" r:id="rId58"/>
    <p:sldId id="316" r:id="rId59"/>
    <p:sldId id="315" r:id="rId60"/>
    <p:sldId id="321" r:id="rId61"/>
    <p:sldId id="320" r:id="rId62"/>
    <p:sldId id="314" r:id="rId63"/>
    <p:sldId id="322" r:id="rId64"/>
    <p:sldId id="319" r:id="rId65"/>
    <p:sldId id="325" r:id="rId66"/>
    <p:sldId id="326" r:id="rId67"/>
    <p:sldId id="324" r:id="rId68"/>
    <p:sldId id="323" r:id="rId69"/>
    <p:sldId id="32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E3B525-B1CC-4D9B-9C8E-214D80D1BD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EDEFF87-FADD-4621-8FDC-44CC38DF9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3162F4B-B870-4DE8-B96B-3E55E853B381}"/>
              </a:ext>
            </a:extLst>
          </p:cNvPr>
          <p:cNvSpPr>
            <a:spLocks noGrp="1"/>
          </p:cNvSpPr>
          <p:nvPr>
            <p:ph type="dt" sz="half" idx="10"/>
          </p:nvPr>
        </p:nvSpPr>
        <p:spPr/>
        <p:txBody>
          <a:bodyPr/>
          <a:lstStyle/>
          <a:p>
            <a:fld id="{AEF54F9D-160D-439F-8EA9-63A75E96C790}" type="datetimeFigureOut">
              <a:rPr lang="en-IN" smtClean="0"/>
              <a:t>03-03-2022</a:t>
            </a:fld>
            <a:endParaRPr lang="en-IN"/>
          </a:p>
        </p:txBody>
      </p:sp>
      <p:sp>
        <p:nvSpPr>
          <p:cNvPr id="5" name="Footer Placeholder 4">
            <a:extLst>
              <a:ext uri="{FF2B5EF4-FFF2-40B4-BE49-F238E27FC236}">
                <a16:creationId xmlns:a16="http://schemas.microsoft.com/office/drawing/2014/main" xmlns="" id="{DF53C8AA-C256-469A-9096-7076E0B879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914A875-D47D-418A-A61E-FFBA4561D353}"/>
              </a:ext>
            </a:extLst>
          </p:cNvPr>
          <p:cNvSpPr>
            <a:spLocks noGrp="1"/>
          </p:cNvSpPr>
          <p:nvPr>
            <p:ph type="sldNum" sz="quarter" idx="12"/>
          </p:nvPr>
        </p:nvSpPr>
        <p:spPr/>
        <p:txBody>
          <a:bodyPr/>
          <a:lstStyle/>
          <a:p>
            <a:fld id="{8E6E211D-ED2D-4682-A77E-FB9B4CBD9158}" type="slidenum">
              <a:rPr lang="en-IN" smtClean="0"/>
              <a:t>‹#›</a:t>
            </a:fld>
            <a:endParaRPr lang="en-IN"/>
          </a:p>
        </p:txBody>
      </p:sp>
    </p:spTree>
    <p:extLst>
      <p:ext uri="{BB962C8B-B14F-4D97-AF65-F5344CB8AC3E}">
        <p14:creationId xmlns:p14="http://schemas.microsoft.com/office/powerpoint/2010/main" val="271645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3C217-03A9-4509-96FD-D31E02C9E1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41F1C0C-AD60-4F8F-B241-3CE515C3DB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5FC935E-5457-461D-BC13-F9EAFFC50E2D}"/>
              </a:ext>
            </a:extLst>
          </p:cNvPr>
          <p:cNvSpPr>
            <a:spLocks noGrp="1"/>
          </p:cNvSpPr>
          <p:nvPr>
            <p:ph type="dt" sz="half" idx="10"/>
          </p:nvPr>
        </p:nvSpPr>
        <p:spPr/>
        <p:txBody>
          <a:bodyPr/>
          <a:lstStyle/>
          <a:p>
            <a:fld id="{AEF54F9D-160D-439F-8EA9-63A75E96C790}" type="datetimeFigureOut">
              <a:rPr lang="en-IN" smtClean="0"/>
              <a:t>03-03-2022</a:t>
            </a:fld>
            <a:endParaRPr lang="en-IN"/>
          </a:p>
        </p:txBody>
      </p:sp>
      <p:sp>
        <p:nvSpPr>
          <p:cNvPr id="5" name="Footer Placeholder 4">
            <a:extLst>
              <a:ext uri="{FF2B5EF4-FFF2-40B4-BE49-F238E27FC236}">
                <a16:creationId xmlns:a16="http://schemas.microsoft.com/office/drawing/2014/main" xmlns="" id="{6A9EF575-6BD8-4428-AB5C-98659888F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8E18100-409C-400B-990A-2BD1AB605BC8}"/>
              </a:ext>
            </a:extLst>
          </p:cNvPr>
          <p:cNvSpPr>
            <a:spLocks noGrp="1"/>
          </p:cNvSpPr>
          <p:nvPr>
            <p:ph type="sldNum" sz="quarter" idx="12"/>
          </p:nvPr>
        </p:nvSpPr>
        <p:spPr/>
        <p:txBody>
          <a:bodyPr/>
          <a:lstStyle/>
          <a:p>
            <a:fld id="{8E6E211D-ED2D-4682-A77E-FB9B4CBD9158}" type="slidenum">
              <a:rPr lang="en-IN" smtClean="0"/>
              <a:t>‹#›</a:t>
            </a:fld>
            <a:endParaRPr lang="en-IN"/>
          </a:p>
        </p:txBody>
      </p:sp>
    </p:spTree>
    <p:extLst>
      <p:ext uri="{BB962C8B-B14F-4D97-AF65-F5344CB8AC3E}">
        <p14:creationId xmlns:p14="http://schemas.microsoft.com/office/powerpoint/2010/main" val="34359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F9DAA58-67C7-4D1F-8771-6C96DBB39E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45B2FCF-1C3A-4E2C-88AB-B0E739A48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0289EE8-C65B-4250-B7E6-5A4C868E97D3}"/>
              </a:ext>
            </a:extLst>
          </p:cNvPr>
          <p:cNvSpPr>
            <a:spLocks noGrp="1"/>
          </p:cNvSpPr>
          <p:nvPr>
            <p:ph type="dt" sz="half" idx="10"/>
          </p:nvPr>
        </p:nvSpPr>
        <p:spPr/>
        <p:txBody>
          <a:bodyPr/>
          <a:lstStyle/>
          <a:p>
            <a:fld id="{AEF54F9D-160D-439F-8EA9-63A75E96C790}" type="datetimeFigureOut">
              <a:rPr lang="en-IN" smtClean="0"/>
              <a:t>03-03-2022</a:t>
            </a:fld>
            <a:endParaRPr lang="en-IN"/>
          </a:p>
        </p:txBody>
      </p:sp>
      <p:sp>
        <p:nvSpPr>
          <p:cNvPr id="5" name="Footer Placeholder 4">
            <a:extLst>
              <a:ext uri="{FF2B5EF4-FFF2-40B4-BE49-F238E27FC236}">
                <a16:creationId xmlns:a16="http://schemas.microsoft.com/office/drawing/2014/main" xmlns="" id="{F8E14A42-DA62-428A-8FD5-5B04D831ED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0C83DE2-D82A-4881-9CE4-FB2BA5B80343}"/>
              </a:ext>
            </a:extLst>
          </p:cNvPr>
          <p:cNvSpPr>
            <a:spLocks noGrp="1"/>
          </p:cNvSpPr>
          <p:nvPr>
            <p:ph type="sldNum" sz="quarter" idx="12"/>
          </p:nvPr>
        </p:nvSpPr>
        <p:spPr/>
        <p:txBody>
          <a:bodyPr/>
          <a:lstStyle/>
          <a:p>
            <a:fld id="{8E6E211D-ED2D-4682-A77E-FB9B4CBD9158}" type="slidenum">
              <a:rPr lang="en-IN" smtClean="0"/>
              <a:t>‹#›</a:t>
            </a:fld>
            <a:endParaRPr lang="en-IN"/>
          </a:p>
        </p:txBody>
      </p:sp>
    </p:spTree>
    <p:extLst>
      <p:ext uri="{BB962C8B-B14F-4D97-AF65-F5344CB8AC3E}">
        <p14:creationId xmlns:p14="http://schemas.microsoft.com/office/powerpoint/2010/main" val="208970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2D108-6D5A-4772-96AD-57E02498CB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2DFB575-888B-42EF-BB16-731F7FFE42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2893299-2413-4588-8537-D79AB5D7C32B}"/>
              </a:ext>
            </a:extLst>
          </p:cNvPr>
          <p:cNvSpPr>
            <a:spLocks noGrp="1"/>
          </p:cNvSpPr>
          <p:nvPr>
            <p:ph type="dt" sz="half" idx="10"/>
          </p:nvPr>
        </p:nvSpPr>
        <p:spPr/>
        <p:txBody>
          <a:bodyPr/>
          <a:lstStyle/>
          <a:p>
            <a:fld id="{AEF54F9D-160D-439F-8EA9-63A75E96C790}" type="datetimeFigureOut">
              <a:rPr lang="en-IN" smtClean="0"/>
              <a:t>03-03-2022</a:t>
            </a:fld>
            <a:endParaRPr lang="en-IN"/>
          </a:p>
        </p:txBody>
      </p:sp>
      <p:sp>
        <p:nvSpPr>
          <p:cNvPr id="5" name="Footer Placeholder 4">
            <a:extLst>
              <a:ext uri="{FF2B5EF4-FFF2-40B4-BE49-F238E27FC236}">
                <a16:creationId xmlns:a16="http://schemas.microsoft.com/office/drawing/2014/main" xmlns="" id="{6C3466F0-CC09-4260-BE7A-342D94E8A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EE9EF7C-9D70-419C-B37F-BA6637258C7B}"/>
              </a:ext>
            </a:extLst>
          </p:cNvPr>
          <p:cNvSpPr>
            <a:spLocks noGrp="1"/>
          </p:cNvSpPr>
          <p:nvPr>
            <p:ph type="sldNum" sz="quarter" idx="12"/>
          </p:nvPr>
        </p:nvSpPr>
        <p:spPr/>
        <p:txBody>
          <a:bodyPr/>
          <a:lstStyle/>
          <a:p>
            <a:fld id="{8E6E211D-ED2D-4682-A77E-FB9B4CBD9158}" type="slidenum">
              <a:rPr lang="en-IN" smtClean="0"/>
              <a:t>‹#›</a:t>
            </a:fld>
            <a:endParaRPr lang="en-IN"/>
          </a:p>
        </p:txBody>
      </p:sp>
    </p:spTree>
    <p:extLst>
      <p:ext uri="{BB962C8B-B14F-4D97-AF65-F5344CB8AC3E}">
        <p14:creationId xmlns:p14="http://schemas.microsoft.com/office/powerpoint/2010/main" val="220689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925E0-0DC0-42DE-BFC0-7373BC5C54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295DF0F-396C-4E34-BA6B-B0F19570C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6F8F10A-DE9C-4E92-9E08-2C86F4D7B0F7}"/>
              </a:ext>
            </a:extLst>
          </p:cNvPr>
          <p:cNvSpPr>
            <a:spLocks noGrp="1"/>
          </p:cNvSpPr>
          <p:nvPr>
            <p:ph type="dt" sz="half" idx="10"/>
          </p:nvPr>
        </p:nvSpPr>
        <p:spPr/>
        <p:txBody>
          <a:bodyPr/>
          <a:lstStyle/>
          <a:p>
            <a:fld id="{AEF54F9D-160D-439F-8EA9-63A75E96C790}" type="datetimeFigureOut">
              <a:rPr lang="en-IN" smtClean="0"/>
              <a:t>03-03-2022</a:t>
            </a:fld>
            <a:endParaRPr lang="en-IN"/>
          </a:p>
        </p:txBody>
      </p:sp>
      <p:sp>
        <p:nvSpPr>
          <p:cNvPr id="5" name="Footer Placeholder 4">
            <a:extLst>
              <a:ext uri="{FF2B5EF4-FFF2-40B4-BE49-F238E27FC236}">
                <a16:creationId xmlns:a16="http://schemas.microsoft.com/office/drawing/2014/main" xmlns="" id="{30968037-4C30-4150-8CD9-25B87F7D31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2F75844-FBFB-4D21-91FA-DCA11887FB3B}"/>
              </a:ext>
            </a:extLst>
          </p:cNvPr>
          <p:cNvSpPr>
            <a:spLocks noGrp="1"/>
          </p:cNvSpPr>
          <p:nvPr>
            <p:ph type="sldNum" sz="quarter" idx="12"/>
          </p:nvPr>
        </p:nvSpPr>
        <p:spPr/>
        <p:txBody>
          <a:bodyPr/>
          <a:lstStyle/>
          <a:p>
            <a:fld id="{8E6E211D-ED2D-4682-A77E-FB9B4CBD9158}" type="slidenum">
              <a:rPr lang="en-IN" smtClean="0"/>
              <a:t>‹#›</a:t>
            </a:fld>
            <a:endParaRPr lang="en-IN"/>
          </a:p>
        </p:txBody>
      </p:sp>
    </p:spTree>
    <p:extLst>
      <p:ext uri="{BB962C8B-B14F-4D97-AF65-F5344CB8AC3E}">
        <p14:creationId xmlns:p14="http://schemas.microsoft.com/office/powerpoint/2010/main" val="212338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2DFCEA-EF2F-47C7-907A-6ED5F6DF5E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29E8DFB-D255-42B9-AEA9-11E973B79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154B7E2-5D04-49F2-B3ED-259E00278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650B5C5-FB93-47F5-B45D-024BE8A90A64}"/>
              </a:ext>
            </a:extLst>
          </p:cNvPr>
          <p:cNvSpPr>
            <a:spLocks noGrp="1"/>
          </p:cNvSpPr>
          <p:nvPr>
            <p:ph type="dt" sz="half" idx="10"/>
          </p:nvPr>
        </p:nvSpPr>
        <p:spPr/>
        <p:txBody>
          <a:bodyPr/>
          <a:lstStyle/>
          <a:p>
            <a:fld id="{AEF54F9D-160D-439F-8EA9-63A75E96C790}" type="datetimeFigureOut">
              <a:rPr lang="en-IN" smtClean="0"/>
              <a:t>03-03-2022</a:t>
            </a:fld>
            <a:endParaRPr lang="en-IN"/>
          </a:p>
        </p:txBody>
      </p:sp>
      <p:sp>
        <p:nvSpPr>
          <p:cNvPr id="6" name="Footer Placeholder 5">
            <a:extLst>
              <a:ext uri="{FF2B5EF4-FFF2-40B4-BE49-F238E27FC236}">
                <a16:creationId xmlns:a16="http://schemas.microsoft.com/office/drawing/2014/main" xmlns="" id="{E5AEB44F-36E6-461E-B919-38D3C84D8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1517964-DB1C-4505-97A7-8287FAC2CE79}"/>
              </a:ext>
            </a:extLst>
          </p:cNvPr>
          <p:cNvSpPr>
            <a:spLocks noGrp="1"/>
          </p:cNvSpPr>
          <p:nvPr>
            <p:ph type="sldNum" sz="quarter" idx="12"/>
          </p:nvPr>
        </p:nvSpPr>
        <p:spPr/>
        <p:txBody>
          <a:bodyPr/>
          <a:lstStyle/>
          <a:p>
            <a:fld id="{8E6E211D-ED2D-4682-A77E-FB9B4CBD9158}" type="slidenum">
              <a:rPr lang="en-IN" smtClean="0"/>
              <a:t>‹#›</a:t>
            </a:fld>
            <a:endParaRPr lang="en-IN"/>
          </a:p>
        </p:txBody>
      </p:sp>
    </p:spTree>
    <p:extLst>
      <p:ext uri="{BB962C8B-B14F-4D97-AF65-F5344CB8AC3E}">
        <p14:creationId xmlns:p14="http://schemas.microsoft.com/office/powerpoint/2010/main" val="67516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96575-E9B4-4335-AF87-D03A3995BE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1FFE902-B42B-422E-A750-5E1EBC702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32A5CDC-9752-4227-A5FE-9A5AE44E5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776E892-68C7-4880-9847-0C42F3541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0882F7B-04A6-444A-B325-464D9CCA4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86A14A7-75E3-444F-B5DC-A5096E46BB8B}"/>
              </a:ext>
            </a:extLst>
          </p:cNvPr>
          <p:cNvSpPr>
            <a:spLocks noGrp="1"/>
          </p:cNvSpPr>
          <p:nvPr>
            <p:ph type="dt" sz="half" idx="10"/>
          </p:nvPr>
        </p:nvSpPr>
        <p:spPr/>
        <p:txBody>
          <a:bodyPr/>
          <a:lstStyle/>
          <a:p>
            <a:fld id="{AEF54F9D-160D-439F-8EA9-63A75E96C790}" type="datetimeFigureOut">
              <a:rPr lang="en-IN" smtClean="0"/>
              <a:t>03-03-2022</a:t>
            </a:fld>
            <a:endParaRPr lang="en-IN"/>
          </a:p>
        </p:txBody>
      </p:sp>
      <p:sp>
        <p:nvSpPr>
          <p:cNvPr id="8" name="Footer Placeholder 7">
            <a:extLst>
              <a:ext uri="{FF2B5EF4-FFF2-40B4-BE49-F238E27FC236}">
                <a16:creationId xmlns:a16="http://schemas.microsoft.com/office/drawing/2014/main" xmlns="" id="{2FCEB0F2-7C8D-472F-A1F8-CAECF17CB9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4D8FE5D-E665-48D9-B7A2-3F72D69C20BC}"/>
              </a:ext>
            </a:extLst>
          </p:cNvPr>
          <p:cNvSpPr>
            <a:spLocks noGrp="1"/>
          </p:cNvSpPr>
          <p:nvPr>
            <p:ph type="sldNum" sz="quarter" idx="12"/>
          </p:nvPr>
        </p:nvSpPr>
        <p:spPr/>
        <p:txBody>
          <a:bodyPr/>
          <a:lstStyle/>
          <a:p>
            <a:fld id="{8E6E211D-ED2D-4682-A77E-FB9B4CBD9158}" type="slidenum">
              <a:rPr lang="en-IN" smtClean="0"/>
              <a:t>‹#›</a:t>
            </a:fld>
            <a:endParaRPr lang="en-IN"/>
          </a:p>
        </p:txBody>
      </p:sp>
    </p:spTree>
    <p:extLst>
      <p:ext uri="{BB962C8B-B14F-4D97-AF65-F5344CB8AC3E}">
        <p14:creationId xmlns:p14="http://schemas.microsoft.com/office/powerpoint/2010/main" val="376328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10C2AA-8041-4935-BAED-597C73BFC7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E3A3E6C-26EC-4F10-8F6D-FEDAC3E619D5}"/>
              </a:ext>
            </a:extLst>
          </p:cNvPr>
          <p:cNvSpPr>
            <a:spLocks noGrp="1"/>
          </p:cNvSpPr>
          <p:nvPr>
            <p:ph type="dt" sz="half" idx="10"/>
          </p:nvPr>
        </p:nvSpPr>
        <p:spPr/>
        <p:txBody>
          <a:bodyPr/>
          <a:lstStyle/>
          <a:p>
            <a:fld id="{AEF54F9D-160D-439F-8EA9-63A75E96C790}" type="datetimeFigureOut">
              <a:rPr lang="en-IN" smtClean="0"/>
              <a:t>03-03-2022</a:t>
            </a:fld>
            <a:endParaRPr lang="en-IN"/>
          </a:p>
        </p:txBody>
      </p:sp>
      <p:sp>
        <p:nvSpPr>
          <p:cNvPr id="4" name="Footer Placeholder 3">
            <a:extLst>
              <a:ext uri="{FF2B5EF4-FFF2-40B4-BE49-F238E27FC236}">
                <a16:creationId xmlns:a16="http://schemas.microsoft.com/office/drawing/2014/main" xmlns="" id="{10D1676D-A2CC-4F84-BB15-A34507804B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8EDA230-942A-405B-B7DD-34D2D3769A87}"/>
              </a:ext>
            </a:extLst>
          </p:cNvPr>
          <p:cNvSpPr>
            <a:spLocks noGrp="1"/>
          </p:cNvSpPr>
          <p:nvPr>
            <p:ph type="sldNum" sz="quarter" idx="12"/>
          </p:nvPr>
        </p:nvSpPr>
        <p:spPr/>
        <p:txBody>
          <a:bodyPr/>
          <a:lstStyle/>
          <a:p>
            <a:fld id="{8E6E211D-ED2D-4682-A77E-FB9B4CBD9158}" type="slidenum">
              <a:rPr lang="en-IN" smtClean="0"/>
              <a:t>‹#›</a:t>
            </a:fld>
            <a:endParaRPr lang="en-IN"/>
          </a:p>
        </p:txBody>
      </p:sp>
    </p:spTree>
    <p:extLst>
      <p:ext uri="{BB962C8B-B14F-4D97-AF65-F5344CB8AC3E}">
        <p14:creationId xmlns:p14="http://schemas.microsoft.com/office/powerpoint/2010/main" val="69241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2959AE-71D2-40A8-8A78-EC672E733671}"/>
              </a:ext>
            </a:extLst>
          </p:cNvPr>
          <p:cNvSpPr>
            <a:spLocks noGrp="1"/>
          </p:cNvSpPr>
          <p:nvPr>
            <p:ph type="dt" sz="half" idx="10"/>
          </p:nvPr>
        </p:nvSpPr>
        <p:spPr/>
        <p:txBody>
          <a:bodyPr/>
          <a:lstStyle/>
          <a:p>
            <a:fld id="{AEF54F9D-160D-439F-8EA9-63A75E96C790}" type="datetimeFigureOut">
              <a:rPr lang="en-IN" smtClean="0"/>
              <a:t>03-03-2022</a:t>
            </a:fld>
            <a:endParaRPr lang="en-IN"/>
          </a:p>
        </p:txBody>
      </p:sp>
      <p:sp>
        <p:nvSpPr>
          <p:cNvPr id="3" name="Footer Placeholder 2">
            <a:extLst>
              <a:ext uri="{FF2B5EF4-FFF2-40B4-BE49-F238E27FC236}">
                <a16:creationId xmlns:a16="http://schemas.microsoft.com/office/drawing/2014/main" xmlns="" id="{2C813B3F-FAE4-4DB9-82E6-E5494C19CC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36657A8-94E8-419F-B3AB-1C1260E266D1}"/>
              </a:ext>
            </a:extLst>
          </p:cNvPr>
          <p:cNvSpPr>
            <a:spLocks noGrp="1"/>
          </p:cNvSpPr>
          <p:nvPr>
            <p:ph type="sldNum" sz="quarter" idx="12"/>
          </p:nvPr>
        </p:nvSpPr>
        <p:spPr/>
        <p:txBody>
          <a:bodyPr/>
          <a:lstStyle/>
          <a:p>
            <a:fld id="{8E6E211D-ED2D-4682-A77E-FB9B4CBD9158}" type="slidenum">
              <a:rPr lang="en-IN" smtClean="0"/>
              <a:t>‹#›</a:t>
            </a:fld>
            <a:endParaRPr lang="en-IN"/>
          </a:p>
        </p:txBody>
      </p:sp>
    </p:spTree>
    <p:extLst>
      <p:ext uri="{BB962C8B-B14F-4D97-AF65-F5344CB8AC3E}">
        <p14:creationId xmlns:p14="http://schemas.microsoft.com/office/powerpoint/2010/main" val="329457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21925-0643-4F4F-B31B-FF8A1D853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6157C84-68C0-437F-B57E-95E6A9C3E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0F29439-ECE0-4BC4-B3A3-7D4A4C44F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98EC832-C79F-456D-BE24-BF3E6B54AD0B}"/>
              </a:ext>
            </a:extLst>
          </p:cNvPr>
          <p:cNvSpPr>
            <a:spLocks noGrp="1"/>
          </p:cNvSpPr>
          <p:nvPr>
            <p:ph type="dt" sz="half" idx="10"/>
          </p:nvPr>
        </p:nvSpPr>
        <p:spPr/>
        <p:txBody>
          <a:bodyPr/>
          <a:lstStyle/>
          <a:p>
            <a:fld id="{AEF54F9D-160D-439F-8EA9-63A75E96C790}" type="datetimeFigureOut">
              <a:rPr lang="en-IN" smtClean="0"/>
              <a:t>03-03-2022</a:t>
            </a:fld>
            <a:endParaRPr lang="en-IN"/>
          </a:p>
        </p:txBody>
      </p:sp>
      <p:sp>
        <p:nvSpPr>
          <p:cNvPr id="6" name="Footer Placeholder 5">
            <a:extLst>
              <a:ext uri="{FF2B5EF4-FFF2-40B4-BE49-F238E27FC236}">
                <a16:creationId xmlns:a16="http://schemas.microsoft.com/office/drawing/2014/main" xmlns="" id="{A7ABEBA1-A72F-4498-8DBA-0D6F7BFEA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0E7ADDE-E389-407B-AFEC-6C830B0B98A3}"/>
              </a:ext>
            </a:extLst>
          </p:cNvPr>
          <p:cNvSpPr>
            <a:spLocks noGrp="1"/>
          </p:cNvSpPr>
          <p:nvPr>
            <p:ph type="sldNum" sz="quarter" idx="12"/>
          </p:nvPr>
        </p:nvSpPr>
        <p:spPr/>
        <p:txBody>
          <a:bodyPr/>
          <a:lstStyle/>
          <a:p>
            <a:fld id="{8E6E211D-ED2D-4682-A77E-FB9B4CBD9158}" type="slidenum">
              <a:rPr lang="en-IN" smtClean="0"/>
              <a:t>‹#›</a:t>
            </a:fld>
            <a:endParaRPr lang="en-IN"/>
          </a:p>
        </p:txBody>
      </p:sp>
    </p:spTree>
    <p:extLst>
      <p:ext uri="{BB962C8B-B14F-4D97-AF65-F5344CB8AC3E}">
        <p14:creationId xmlns:p14="http://schemas.microsoft.com/office/powerpoint/2010/main" val="60532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300B3-E2A1-4024-8977-A68BE1CE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6DF2EF8-91D6-480A-98D6-790388C6E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336E2AF-B86D-44A8-B1A5-41FEC862B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8127963-026F-4DBA-852B-F88726A6B613}"/>
              </a:ext>
            </a:extLst>
          </p:cNvPr>
          <p:cNvSpPr>
            <a:spLocks noGrp="1"/>
          </p:cNvSpPr>
          <p:nvPr>
            <p:ph type="dt" sz="half" idx="10"/>
          </p:nvPr>
        </p:nvSpPr>
        <p:spPr/>
        <p:txBody>
          <a:bodyPr/>
          <a:lstStyle/>
          <a:p>
            <a:fld id="{AEF54F9D-160D-439F-8EA9-63A75E96C790}" type="datetimeFigureOut">
              <a:rPr lang="en-IN" smtClean="0"/>
              <a:t>03-03-2022</a:t>
            </a:fld>
            <a:endParaRPr lang="en-IN"/>
          </a:p>
        </p:txBody>
      </p:sp>
      <p:sp>
        <p:nvSpPr>
          <p:cNvPr id="6" name="Footer Placeholder 5">
            <a:extLst>
              <a:ext uri="{FF2B5EF4-FFF2-40B4-BE49-F238E27FC236}">
                <a16:creationId xmlns:a16="http://schemas.microsoft.com/office/drawing/2014/main" xmlns="" id="{DDC68F31-6562-49CA-98D3-562A26D721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4175797-A03B-4AEF-B35D-F2D39141281F}"/>
              </a:ext>
            </a:extLst>
          </p:cNvPr>
          <p:cNvSpPr>
            <a:spLocks noGrp="1"/>
          </p:cNvSpPr>
          <p:nvPr>
            <p:ph type="sldNum" sz="quarter" idx="12"/>
          </p:nvPr>
        </p:nvSpPr>
        <p:spPr/>
        <p:txBody>
          <a:bodyPr/>
          <a:lstStyle/>
          <a:p>
            <a:fld id="{8E6E211D-ED2D-4682-A77E-FB9B4CBD9158}" type="slidenum">
              <a:rPr lang="en-IN" smtClean="0"/>
              <a:t>‹#›</a:t>
            </a:fld>
            <a:endParaRPr lang="en-IN"/>
          </a:p>
        </p:txBody>
      </p:sp>
    </p:spTree>
    <p:extLst>
      <p:ext uri="{BB962C8B-B14F-4D97-AF65-F5344CB8AC3E}">
        <p14:creationId xmlns:p14="http://schemas.microsoft.com/office/powerpoint/2010/main" val="403597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DBFD648-D7FB-4B30-B2BF-AD717A1BCB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5833FFE-F01F-459F-841A-14AAD2D35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1E6EA02-9BF6-4F8B-876B-E906F9CB2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54F9D-160D-439F-8EA9-63A75E96C790}" type="datetimeFigureOut">
              <a:rPr lang="en-IN" smtClean="0"/>
              <a:t>03-03-2022</a:t>
            </a:fld>
            <a:endParaRPr lang="en-IN"/>
          </a:p>
        </p:txBody>
      </p:sp>
      <p:sp>
        <p:nvSpPr>
          <p:cNvPr id="5" name="Footer Placeholder 4">
            <a:extLst>
              <a:ext uri="{FF2B5EF4-FFF2-40B4-BE49-F238E27FC236}">
                <a16:creationId xmlns:a16="http://schemas.microsoft.com/office/drawing/2014/main" xmlns="" id="{48B3E946-3D1E-4754-AF09-3600FB1B1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0242277-EFFA-48B1-9111-A39084760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6E211D-ED2D-4682-A77E-FB9B4CBD9158}" type="slidenum">
              <a:rPr lang="en-IN" smtClean="0"/>
              <a:t>‹#›</a:t>
            </a:fld>
            <a:endParaRPr lang="en-IN"/>
          </a:p>
        </p:txBody>
      </p:sp>
    </p:spTree>
    <p:extLst>
      <p:ext uri="{BB962C8B-B14F-4D97-AF65-F5344CB8AC3E}">
        <p14:creationId xmlns:p14="http://schemas.microsoft.com/office/powerpoint/2010/main" val="2205418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D9812-79F9-4F04-83C0-724E6E729A0E}"/>
              </a:ext>
            </a:extLst>
          </p:cNvPr>
          <p:cNvSpPr>
            <a:spLocks noGrp="1"/>
          </p:cNvSpPr>
          <p:nvPr>
            <p:ph type="ctrTitle"/>
          </p:nvPr>
        </p:nvSpPr>
        <p:spPr/>
        <p:txBody>
          <a:bodyPr/>
          <a:lstStyle/>
          <a:p>
            <a:r>
              <a:rPr lang="en-US" dirty="0"/>
              <a:t>	UNIT-3</a:t>
            </a:r>
            <a:endParaRPr lang="en-IN" dirty="0"/>
          </a:p>
        </p:txBody>
      </p:sp>
      <p:sp>
        <p:nvSpPr>
          <p:cNvPr id="3" name="Subtitle 2">
            <a:extLst>
              <a:ext uri="{FF2B5EF4-FFF2-40B4-BE49-F238E27FC236}">
                <a16:creationId xmlns:a16="http://schemas.microsoft.com/office/drawing/2014/main" xmlns="" id="{B091208B-1190-4067-AECE-EE006E8C2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7256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Metadata Category</a:t>
            </a:r>
            <a:br>
              <a:rPr lang="en-US" dirty="0"/>
            </a:b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lstStyle/>
          <a:p>
            <a:r>
              <a:rPr lang="en-US" dirty="0"/>
              <a:t>Where the descriptive data resides</a:t>
            </a:r>
          </a:p>
          <a:p>
            <a:pPr lvl="1"/>
            <a:r>
              <a:rPr lang="en-US" dirty="0"/>
              <a:t>Last access time</a:t>
            </a:r>
          </a:p>
          <a:p>
            <a:pPr lvl="1"/>
            <a:r>
              <a:rPr lang="en-US" dirty="0"/>
              <a:t>Data units allocated to the file</a:t>
            </a:r>
          </a:p>
          <a:p>
            <a:r>
              <a:rPr lang="en-US" dirty="0"/>
              <a:t>Provides pointers to the address of the Logical File Address</a:t>
            </a:r>
          </a:p>
          <a:p>
            <a:r>
              <a:rPr lang="en-US" dirty="0"/>
              <a:t>MAC times</a:t>
            </a:r>
          </a:p>
          <a:p>
            <a:pPr lvl="1"/>
            <a:r>
              <a:rPr lang="en-US" dirty="0"/>
              <a:t>Modification, Access, Change</a:t>
            </a:r>
            <a:endParaRPr lang="en-IN" dirty="0"/>
          </a:p>
        </p:txBody>
      </p:sp>
    </p:spTree>
    <p:extLst>
      <p:ext uri="{BB962C8B-B14F-4D97-AF65-F5344CB8AC3E}">
        <p14:creationId xmlns:p14="http://schemas.microsoft.com/office/powerpoint/2010/main" val="1821857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IN" dirty="0"/>
              <a:t>File Addressing</a:t>
            </a:r>
          </a:p>
        </p:txBody>
      </p:sp>
      <p:pic>
        <p:nvPicPr>
          <p:cNvPr id="5" name="Content Placeholder 4">
            <a:extLst>
              <a:ext uri="{FF2B5EF4-FFF2-40B4-BE49-F238E27FC236}">
                <a16:creationId xmlns:a16="http://schemas.microsoft.com/office/drawing/2014/main" xmlns="" id="{D75B0BD5-C0F5-4611-8585-F262C8B9D0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425" y="2133600"/>
            <a:ext cx="9077325" cy="4114800"/>
          </a:xfrm>
        </p:spPr>
      </p:pic>
    </p:spTree>
    <p:extLst>
      <p:ext uri="{BB962C8B-B14F-4D97-AF65-F5344CB8AC3E}">
        <p14:creationId xmlns:p14="http://schemas.microsoft.com/office/powerpoint/2010/main" val="385949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IN" dirty="0"/>
              <a:t>Analysis Techniques</a:t>
            </a:r>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lstStyle/>
          <a:p>
            <a:r>
              <a:rPr lang="en-IN" dirty="0"/>
              <a:t>Metadata Lookup</a:t>
            </a:r>
          </a:p>
          <a:p>
            <a:pPr lvl="1"/>
            <a:r>
              <a:rPr lang="en-IN" dirty="0" err="1"/>
              <a:t>istat</a:t>
            </a:r>
            <a:r>
              <a:rPr lang="en-IN" dirty="0"/>
              <a:t> – shows values from the metadata data structure</a:t>
            </a:r>
          </a:p>
          <a:p>
            <a:r>
              <a:rPr lang="en-IN" dirty="0"/>
              <a:t>Logical file viewing</a:t>
            </a:r>
          </a:p>
          <a:p>
            <a:pPr lvl="1"/>
            <a:r>
              <a:rPr lang="en-IN" dirty="0" err="1"/>
              <a:t>icat</a:t>
            </a:r>
            <a:r>
              <a:rPr lang="en-IN" dirty="0"/>
              <a:t> - shows the content data for a given metadata structure</a:t>
            </a:r>
          </a:p>
          <a:p>
            <a:pPr lvl="1"/>
            <a:r>
              <a:rPr lang="en-IN" dirty="0"/>
              <a:t>-s option gives slack space</a:t>
            </a:r>
          </a:p>
          <a:p>
            <a:pPr lvl="1"/>
            <a:r>
              <a:rPr lang="en-IN" dirty="0"/>
              <a:t>-r attempts to recover deleted files</a:t>
            </a:r>
          </a:p>
          <a:p>
            <a:endParaRPr lang="en-IN" dirty="0"/>
          </a:p>
        </p:txBody>
      </p:sp>
    </p:spTree>
    <p:extLst>
      <p:ext uri="{BB962C8B-B14F-4D97-AF65-F5344CB8AC3E}">
        <p14:creationId xmlns:p14="http://schemas.microsoft.com/office/powerpoint/2010/main" val="370135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Linking Data Units to Files</a:t>
            </a:r>
            <a:br>
              <a:rPr lang="en-US" dirty="0"/>
            </a:b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lstStyle/>
          <a:p>
            <a:r>
              <a:rPr lang="en-US" dirty="0" err="1"/>
              <a:t>ifind</a:t>
            </a:r>
            <a:r>
              <a:rPr lang="en-US" dirty="0"/>
              <a:t> allows you to discover the rest of the data units allocated to a file</a:t>
            </a:r>
          </a:p>
          <a:p>
            <a:r>
              <a:rPr lang="en-US" dirty="0"/>
              <a:t>E.g. if we find something interesting in data unit 3, and want to look at the rest of the file</a:t>
            </a:r>
          </a:p>
          <a:p>
            <a:endParaRPr lang="en-IN" dirty="0"/>
          </a:p>
        </p:txBody>
      </p:sp>
      <p:pic>
        <p:nvPicPr>
          <p:cNvPr id="5" name="Picture 4">
            <a:extLst>
              <a:ext uri="{FF2B5EF4-FFF2-40B4-BE49-F238E27FC236}">
                <a16:creationId xmlns:a16="http://schemas.microsoft.com/office/drawing/2014/main" xmlns="" id="{931E7EEB-13C7-47A0-B77D-81EA12950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5" y="4095750"/>
            <a:ext cx="8982075" cy="1962185"/>
          </a:xfrm>
          <a:prstGeom prst="rect">
            <a:avLst/>
          </a:prstGeom>
        </p:spPr>
      </p:pic>
    </p:spTree>
    <p:extLst>
      <p:ext uri="{BB962C8B-B14F-4D97-AF65-F5344CB8AC3E}">
        <p14:creationId xmlns:p14="http://schemas.microsoft.com/office/powerpoint/2010/main" val="3544271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File Searching</a:t>
            </a: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lstStyle/>
          <a:p>
            <a:r>
              <a:rPr lang="en-US" dirty="0"/>
              <a:t>Logical File Search</a:t>
            </a:r>
          </a:p>
          <a:p>
            <a:pPr lvl="1"/>
            <a:r>
              <a:rPr lang="en-US" dirty="0"/>
              <a:t>Looks at the file-address level, takes into account fragmentation</a:t>
            </a:r>
          </a:p>
          <a:p>
            <a:pPr lvl="1"/>
            <a:r>
              <a:rPr lang="en-US" dirty="0"/>
              <a:t>Logical File Address allocated units only</a:t>
            </a:r>
          </a:p>
          <a:p>
            <a:endParaRPr lang="en-IN" dirty="0"/>
          </a:p>
        </p:txBody>
      </p:sp>
      <p:pic>
        <p:nvPicPr>
          <p:cNvPr id="5" name="Picture 4">
            <a:extLst>
              <a:ext uri="{FF2B5EF4-FFF2-40B4-BE49-F238E27FC236}">
                <a16:creationId xmlns:a16="http://schemas.microsoft.com/office/drawing/2014/main" xmlns="" id="{CA27FBAD-F1AF-4691-A31B-6D94E4C76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675" y="3429000"/>
            <a:ext cx="8896350" cy="2747963"/>
          </a:xfrm>
          <a:prstGeom prst="rect">
            <a:avLst/>
          </a:prstGeom>
        </p:spPr>
      </p:pic>
    </p:spTree>
    <p:extLst>
      <p:ext uri="{BB962C8B-B14F-4D97-AF65-F5344CB8AC3E}">
        <p14:creationId xmlns:p14="http://schemas.microsoft.com/office/powerpoint/2010/main" val="94555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Slack Space</a:t>
            </a: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lstStyle/>
          <a:p>
            <a:r>
              <a:rPr lang="en-US" dirty="0"/>
              <a:t>Disks are block-based </a:t>
            </a:r>
          </a:p>
          <a:p>
            <a:r>
              <a:rPr lang="en-US" dirty="0"/>
              <a:t>Example – File1.txt</a:t>
            </a:r>
          </a:p>
          <a:p>
            <a:pPr lvl="1"/>
            <a:r>
              <a:rPr lang="en-US" dirty="0"/>
              <a:t>700 byte file</a:t>
            </a:r>
          </a:p>
          <a:p>
            <a:pPr lvl="1"/>
            <a:r>
              <a:rPr lang="en-US" dirty="0"/>
              <a:t>Needs to allocate full data unit (2,048 bytes)</a:t>
            </a:r>
          </a:p>
          <a:p>
            <a:pPr lvl="1"/>
            <a:r>
              <a:rPr lang="en-US" dirty="0"/>
              <a:t>The remaining 1,348 would be slack</a:t>
            </a:r>
          </a:p>
          <a:p>
            <a:r>
              <a:rPr lang="en-US" dirty="0"/>
              <a:t>Two interesting areas:</a:t>
            </a:r>
          </a:p>
          <a:p>
            <a:pPr lvl="1"/>
            <a:r>
              <a:rPr lang="en-US" dirty="0"/>
              <a:t>Between end of file and end of sector</a:t>
            </a:r>
          </a:p>
          <a:p>
            <a:pPr lvl="1"/>
            <a:r>
              <a:rPr lang="en-US" dirty="0"/>
              <a:t>Allocated Data Unit Sectors that contain no file content</a:t>
            </a:r>
            <a:endParaRPr lang="en-IN" dirty="0"/>
          </a:p>
        </p:txBody>
      </p:sp>
    </p:spTree>
    <p:extLst>
      <p:ext uri="{BB962C8B-B14F-4D97-AF65-F5344CB8AC3E}">
        <p14:creationId xmlns:p14="http://schemas.microsoft.com/office/powerpoint/2010/main" val="331245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6B314-CD74-4E47-B603-B4E61EDD811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6E0FFA2B-D610-4623-8F65-E254B414D5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05050"/>
            <a:ext cx="10648950" cy="2847975"/>
          </a:xfrm>
        </p:spPr>
      </p:pic>
      <p:sp>
        <p:nvSpPr>
          <p:cNvPr id="7" name="TextBox 6">
            <a:extLst>
              <a:ext uri="{FF2B5EF4-FFF2-40B4-BE49-F238E27FC236}">
                <a16:creationId xmlns:a16="http://schemas.microsoft.com/office/drawing/2014/main" xmlns="" id="{24F595F3-5D49-4E8D-A309-CA3BF402A51B}"/>
              </a:ext>
            </a:extLst>
          </p:cNvPr>
          <p:cNvSpPr txBox="1"/>
          <p:nvPr/>
        </p:nvSpPr>
        <p:spPr>
          <a:xfrm>
            <a:off x="838200" y="5510122"/>
            <a:ext cx="10648949" cy="923330"/>
          </a:xfrm>
          <a:prstGeom prst="rect">
            <a:avLst/>
          </a:prstGeom>
          <a:noFill/>
        </p:spPr>
        <p:txBody>
          <a:bodyPr wrap="square">
            <a:spAutoFit/>
          </a:bodyPr>
          <a:lstStyle/>
          <a:p>
            <a:pPr marL="285750" indent="-285750" algn="just">
              <a:buFont typeface="Arial" panose="020B0604020202020204" pitchFamily="34" charset="0"/>
              <a:buChar char="•"/>
            </a:pPr>
            <a:r>
              <a:rPr lang="en-US" dirty="0"/>
              <a:t>End of file /sector space is sometimes padded with 0’s – in older systems this was random data from memory</a:t>
            </a:r>
          </a:p>
          <a:p>
            <a:pPr marL="285750" indent="-285750" algn="just">
              <a:buFont typeface="Arial" panose="020B0604020202020204" pitchFamily="34" charset="0"/>
              <a:buChar char="•"/>
            </a:pPr>
            <a:r>
              <a:rPr lang="en-US" dirty="0"/>
              <a:t>End of Data unit is either wiped and padded with zero’s, or it is not wiped, thus containing data from previously allocated files.</a:t>
            </a:r>
            <a:endParaRPr lang="en-IN" dirty="0"/>
          </a:p>
        </p:txBody>
      </p:sp>
    </p:spTree>
    <p:extLst>
      <p:ext uri="{BB962C8B-B14F-4D97-AF65-F5344CB8AC3E}">
        <p14:creationId xmlns:p14="http://schemas.microsoft.com/office/powerpoint/2010/main" val="359448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Unallocated Metadata</a:t>
            </a:r>
            <a:br>
              <a:rPr lang="en-US" dirty="0"/>
            </a:b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normAutofit fontScale="85000" lnSpcReduction="20000"/>
          </a:bodyPr>
          <a:lstStyle/>
          <a:p>
            <a:pPr algn="just"/>
            <a:r>
              <a:rPr lang="en-US" dirty="0"/>
              <a:t>File names may be deleted, but metadata may still exist</a:t>
            </a:r>
          </a:p>
          <a:p>
            <a:pPr algn="just"/>
            <a:r>
              <a:rPr lang="en-US" dirty="0"/>
              <a:t>Examine the metadata as this may contain evidence</a:t>
            </a:r>
          </a:p>
          <a:p>
            <a:pPr algn="just"/>
            <a:r>
              <a:rPr lang="en-US" dirty="0"/>
              <a:t>The tool </a:t>
            </a:r>
            <a:r>
              <a:rPr lang="en-US" dirty="0" err="1"/>
              <a:t>ils</a:t>
            </a:r>
            <a:r>
              <a:rPr lang="en-US" dirty="0"/>
              <a:t> will list unallocated structures</a:t>
            </a:r>
            <a:endParaRPr lang="en-IN" dirty="0"/>
          </a:p>
          <a:p>
            <a:pPr marL="0" indent="0">
              <a:buNone/>
            </a:pPr>
            <a:r>
              <a:rPr lang="en-US" b="1" dirty="0"/>
              <a:t>Metadata Searching </a:t>
            </a:r>
          </a:p>
          <a:p>
            <a:r>
              <a:rPr lang="en-US" dirty="0"/>
              <a:t>Allows time-based evaluation of activities</a:t>
            </a:r>
          </a:p>
          <a:p>
            <a:r>
              <a:rPr lang="en-US" dirty="0"/>
              <a:t>Timelining events</a:t>
            </a:r>
          </a:p>
          <a:p>
            <a:r>
              <a:rPr lang="en-US" dirty="0"/>
              <a:t>MAC</a:t>
            </a:r>
          </a:p>
          <a:p>
            <a:pPr lvl="1"/>
            <a:r>
              <a:rPr lang="en-US" dirty="0"/>
              <a:t>Modified</a:t>
            </a:r>
          </a:p>
          <a:p>
            <a:pPr lvl="1"/>
            <a:r>
              <a:rPr lang="en-US" dirty="0"/>
              <a:t>Access</a:t>
            </a:r>
          </a:p>
          <a:p>
            <a:pPr lvl="1"/>
            <a:r>
              <a:rPr lang="en-US" dirty="0"/>
              <a:t>Change</a:t>
            </a:r>
          </a:p>
          <a:p>
            <a:r>
              <a:rPr lang="en-US" dirty="0"/>
              <a:t>Also owner ID and file permissions</a:t>
            </a:r>
          </a:p>
          <a:p>
            <a:r>
              <a:rPr lang="en-US" i="1" dirty="0" err="1"/>
              <a:t>mactime</a:t>
            </a:r>
            <a:r>
              <a:rPr lang="en-US" dirty="0"/>
              <a:t> tool in CAINE</a:t>
            </a:r>
          </a:p>
          <a:p>
            <a:endParaRPr lang="en-IN" dirty="0"/>
          </a:p>
        </p:txBody>
      </p:sp>
    </p:spTree>
    <p:extLst>
      <p:ext uri="{BB962C8B-B14F-4D97-AF65-F5344CB8AC3E}">
        <p14:creationId xmlns:p14="http://schemas.microsoft.com/office/powerpoint/2010/main" val="430065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File Name Category</a:t>
            </a: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normAutofit fontScale="92500" lnSpcReduction="20000"/>
          </a:bodyPr>
          <a:lstStyle/>
          <a:p>
            <a:pPr algn="just"/>
            <a:r>
              <a:rPr lang="en-US" dirty="0"/>
              <a:t>Includes names of files</a:t>
            </a:r>
          </a:p>
          <a:p>
            <a:pPr algn="just"/>
            <a:r>
              <a:rPr lang="en-US" dirty="0"/>
              <a:t>Allows a user to find a file by name, instead of its metadata entry</a:t>
            </a:r>
          </a:p>
          <a:p>
            <a:pPr algn="just"/>
            <a:r>
              <a:rPr lang="en-US" dirty="0"/>
              <a:t>When recovering files based on file names</a:t>
            </a:r>
          </a:p>
          <a:p>
            <a:pPr lvl="1" algn="just"/>
            <a:r>
              <a:rPr lang="en-US" dirty="0"/>
              <a:t>We are still reliant on the metadata information</a:t>
            </a:r>
          </a:p>
          <a:p>
            <a:pPr lvl="1" algn="just"/>
            <a:r>
              <a:rPr lang="en-US" dirty="0"/>
              <a:t>File names and metadata can get out of sync</a:t>
            </a:r>
          </a:p>
          <a:p>
            <a:pPr marL="0" indent="0" algn="just">
              <a:buNone/>
            </a:pPr>
            <a:r>
              <a:rPr lang="en-US" b="1" dirty="0"/>
              <a:t>File Name Analysis Techniques</a:t>
            </a:r>
          </a:p>
          <a:p>
            <a:pPr algn="just"/>
            <a:r>
              <a:rPr lang="en-US" dirty="0"/>
              <a:t>File Listings – locate root directory and obtain list of files and corresponding metadata addresses</a:t>
            </a:r>
          </a:p>
          <a:p>
            <a:pPr algn="just"/>
            <a:r>
              <a:rPr lang="en-US" dirty="0"/>
              <a:t>File Name Searching - file extension filtering and searching</a:t>
            </a:r>
          </a:p>
          <a:p>
            <a:pPr lvl="1" algn="just"/>
            <a:r>
              <a:rPr lang="en-US" i="1" dirty="0" err="1"/>
              <a:t>ffind</a:t>
            </a:r>
            <a:r>
              <a:rPr lang="en-US" dirty="0"/>
              <a:t> - resolve metadata to file names</a:t>
            </a:r>
          </a:p>
          <a:p>
            <a:pPr lvl="1" algn="just"/>
            <a:r>
              <a:rPr lang="en-US" dirty="0"/>
              <a:t>When evidence in a data unit is found, search for the metadata unit allocated, search for file name</a:t>
            </a:r>
            <a:endParaRPr lang="en-IN" dirty="0"/>
          </a:p>
        </p:txBody>
      </p:sp>
    </p:spTree>
    <p:extLst>
      <p:ext uri="{BB962C8B-B14F-4D97-AF65-F5344CB8AC3E}">
        <p14:creationId xmlns:p14="http://schemas.microsoft.com/office/powerpoint/2010/main" val="243525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Application Category</a:t>
            </a: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a:xfrm>
            <a:off x="838200" y="1825625"/>
            <a:ext cx="10515600" cy="4667250"/>
          </a:xfrm>
        </p:spPr>
        <p:txBody>
          <a:bodyPr>
            <a:normAutofit/>
          </a:bodyPr>
          <a:lstStyle/>
          <a:p>
            <a:r>
              <a:rPr lang="en-US" sz="2400" dirty="0"/>
              <a:t>Non-Essential Data – file system journals</a:t>
            </a:r>
          </a:p>
          <a:p>
            <a:r>
              <a:rPr lang="en-US" sz="2400" dirty="0"/>
              <a:t>Can be application specific data</a:t>
            </a:r>
          </a:p>
          <a:p>
            <a:r>
              <a:rPr lang="en-US" sz="2400" dirty="0"/>
              <a:t>Search</a:t>
            </a:r>
          </a:p>
          <a:p>
            <a:pPr lvl="1"/>
            <a:r>
              <a:rPr lang="en-US" i="1" dirty="0"/>
              <a:t>grep</a:t>
            </a:r>
          </a:p>
          <a:p>
            <a:pPr lvl="1"/>
            <a:r>
              <a:rPr lang="en-US" dirty="0"/>
              <a:t>Data carving</a:t>
            </a:r>
          </a:p>
          <a:p>
            <a:pPr lvl="1"/>
            <a:r>
              <a:rPr lang="en-US" dirty="0"/>
              <a:t>File type sorting</a:t>
            </a:r>
          </a:p>
          <a:p>
            <a:pPr lvl="2"/>
            <a:r>
              <a:rPr lang="en-US" sz="2400" dirty="0"/>
              <a:t>Use </a:t>
            </a:r>
            <a:r>
              <a:rPr lang="en-US" sz="2400" i="1" dirty="0"/>
              <a:t>file</a:t>
            </a:r>
            <a:r>
              <a:rPr lang="en-US" sz="2400" dirty="0"/>
              <a:t> command to determine file types based on file signatures</a:t>
            </a:r>
            <a:endParaRPr lang="en-IN" sz="2400" dirty="0"/>
          </a:p>
        </p:txBody>
      </p:sp>
    </p:spTree>
    <p:extLst>
      <p:ext uri="{BB962C8B-B14F-4D97-AF65-F5344CB8AC3E}">
        <p14:creationId xmlns:p14="http://schemas.microsoft.com/office/powerpoint/2010/main" val="178863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objectives</a:t>
            </a:r>
            <a:br>
              <a:rPr lang="en-US" dirty="0"/>
            </a:b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lstStyle/>
          <a:p>
            <a:r>
              <a:rPr lang="en-US" dirty="0"/>
              <a:t>Investigative Process</a:t>
            </a:r>
          </a:p>
          <a:p>
            <a:pPr lvl="1"/>
            <a:r>
              <a:rPr lang="en-US" dirty="0"/>
              <a:t>Analysis Framework</a:t>
            </a:r>
          </a:p>
          <a:p>
            <a:r>
              <a:rPr lang="en-US" dirty="0"/>
              <a:t>File Systems</a:t>
            </a:r>
          </a:p>
          <a:p>
            <a:pPr lvl="1"/>
            <a:r>
              <a:rPr lang="en-US" dirty="0"/>
              <a:t>FAT</a:t>
            </a:r>
          </a:p>
          <a:p>
            <a:pPr lvl="1"/>
            <a:r>
              <a:rPr lang="en-US" dirty="0"/>
              <a:t>NTFS	next week</a:t>
            </a:r>
            <a:endParaRPr lang="en-IN" dirty="0"/>
          </a:p>
          <a:p>
            <a:pPr lvl="1"/>
            <a:r>
              <a:rPr lang="en-US" dirty="0"/>
              <a:t>EXT3</a:t>
            </a:r>
          </a:p>
        </p:txBody>
      </p:sp>
      <p:sp>
        <p:nvSpPr>
          <p:cNvPr id="4" name="Right Brace 3">
            <a:extLst>
              <a:ext uri="{FF2B5EF4-FFF2-40B4-BE49-F238E27FC236}">
                <a16:creationId xmlns:a16="http://schemas.microsoft.com/office/drawing/2014/main" xmlns="" id="{9A7095B9-7034-4168-8210-FBAC73211DC6}"/>
              </a:ext>
            </a:extLst>
          </p:cNvPr>
          <p:cNvSpPr/>
          <p:nvPr/>
        </p:nvSpPr>
        <p:spPr>
          <a:xfrm>
            <a:off x="2381250" y="3228975"/>
            <a:ext cx="257175" cy="10382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66923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File Systems</a:t>
            </a:r>
            <a:br>
              <a:rPr lang="en-US" dirty="0"/>
            </a:b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a:xfrm>
            <a:off x="838200" y="1371600"/>
            <a:ext cx="10515600" cy="5286375"/>
          </a:xfrm>
        </p:spPr>
        <p:txBody>
          <a:bodyPr>
            <a:noAutofit/>
          </a:bodyPr>
          <a:lstStyle/>
          <a:p>
            <a:pPr algn="just"/>
            <a:r>
              <a:rPr lang="en-US" sz="2200" dirty="0"/>
              <a:t>An operating system requires long term storage and retrieval</a:t>
            </a:r>
          </a:p>
          <a:p>
            <a:pPr algn="just"/>
            <a:r>
              <a:rPr lang="en-US" sz="2200" dirty="0"/>
              <a:t>A mechanism for storing files in hierarchy of files and directories</a:t>
            </a:r>
          </a:p>
          <a:p>
            <a:pPr lvl="1" algn="just"/>
            <a:r>
              <a:rPr lang="en-US" sz="2200" dirty="0"/>
              <a:t>For example, a patient record filing system</a:t>
            </a:r>
          </a:p>
          <a:p>
            <a:pPr algn="just"/>
            <a:r>
              <a:rPr lang="en-IN" sz="2200" b="1" dirty="0"/>
              <a:t>Data</a:t>
            </a:r>
          </a:p>
          <a:p>
            <a:pPr lvl="1" algn="just"/>
            <a:r>
              <a:rPr lang="en-IN" sz="2200" dirty="0"/>
              <a:t>Files </a:t>
            </a:r>
          </a:p>
          <a:p>
            <a:pPr lvl="1" algn="just"/>
            <a:r>
              <a:rPr lang="en-IN" sz="2200" dirty="0"/>
              <a:t>Directories</a:t>
            </a:r>
          </a:p>
          <a:p>
            <a:pPr algn="just"/>
            <a:r>
              <a:rPr lang="en-IN" sz="2200" dirty="0"/>
              <a:t> </a:t>
            </a:r>
            <a:r>
              <a:rPr lang="en-IN" sz="2200" b="1" dirty="0"/>
              <a:t>Metadata Structures</a:t>
            </a:r>
          </a:p>
          <a:p>
            <a:pPr lvl="1" algn="just"/>
            <a:r>
              <a:rPr lang="en-IN" sz="2200" dirty="0"/>
              <a:t>Time stamps (modify, access, create/change, delete)</a:t>
            </a:r>
          </a:p>
          <a:p>
            <a:pPr lvl="1" algn="just"/>
            <a:r>
              <a:rPr lang="en-IN" sz="2200" dirty="0"/>
              <a:t>Owner</a:t>
            </a:r>
          </a:p>
          <a:p>
            <a:pPr lvl="1" algn="just"/>
            <a:r>
              <a:rPr lang="en-IN" sz="2200" dirty="0"/>
              <a:t>Security properties</a:t>
            </a:r>
          </a:p>
          <a:p>
            <a:pPr algn="just"/>
            <a:r>
              <a:rPr lang="en-IN" sz="2200" b="1" dirty="0"/>
              <a:t>Structures</a:t>
            </a:r>
          </a:p>
          <a:p>
            <a:pPr lvl="1" algn="just"/>
            <a:r>
              <a:rPr lang="en-IN" sz="2200" dirty="0"/>
              <a:t>Superblock/Master File Table/File Access Table</a:t>
            </a:r>
          </a:p>
          <a:p>
            <a:pPr lvl="1" algn="just"/>
            <a:r>
              <a:rPr lang="en-IN" sz="2200" dirty="0" err="1"/>
              <a:t>inodes</a:t>
            </a:r>
            <a:r>
              <a:rPr lang="en-IN" sz="2200" dirty="0"/>
              <a:t>/clusters</a:t>
            </a:r>
          </a:p>
          <a:p>
            <a:pPr lvl="1" algn="just"/>
            <a:r>
              <a:rPr lang="en-IN" sz="2200" dirty="0"/>
              <a:t>data</a:t>
            </a:r>
          </a:p>
        </p:txBody>
      </p:sp>
    </p:spTree>
    <p:extLst>
      <p:ext uri="{BB962C8B-B14F-4D97-AF65-F5344CB8AC3E}">
        <p14:creationId xmlns:p14="http://schemas.microsoft.com/office/powerpoint/2010/main" val="3524728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IN" dirty="0"/>
              <a:t>File Systems</a:t>
            </a:r>
            <a:br>
              <a:rPr lang="en-IN" dirty="0"/>
            </a:b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normAutofit/>
          </a:bodyPr>
          <a:lstStyle/>
          <a:p>
            <a:pPr algn="just"/>
            <a:r>
              <a:rPr lang="en-IN" dirty="0"/>
              <a:t>More sophisticated data recovery requires deep knowledge of file system internals</a:t>
            </a:r>
          </a:p>
          <a:p>
            <a:pPr algn="just"/>
            <a:r>
              <a:rPr lang="en-IN" dirty="0"/>
              <a:t>Structures that manage file system metadata</a:t>
            </a:r>
          </a:p>
          <a:p>
            <a:pPr algn="just"/>
            <a:r>
              <a:rPr lang="en-IN" dirty="0"/>
              <a:t>Disk layout</a:t>
            </a:r>
          </a:p>
          <a:p>
            <a:pPr algn="just"/>
            <a:r>
              <a:rPr lang="en-IN" dirty="0"/>
              <a:t>File deletion issues</a:t>
            </a:r>
          </a:p>
          <a:p>
            <a:pPr algn="just"/>
            <a:r>
              <a:rPr lang="en-IN" dirty="0"/>
              <a:t>Many important file systems</a:t>
            </a:r>
          </a:p>
          <a:p>
            <a:pPr lvl="1" algn="just"/>
            <a:r>
              <a:rPr lang="en-IN" dirty="0"/>
              <a:t>DOS / Windows: FAT, FAT16, FAT32, NTFS</a:t>
            </a:r>
          </a:p>
          <a:p>
            <a:pPr lvl="1" algn="just"/>
            <a:r>
              <a:rPr lang="en-IN" dirty="0"/>
              <a:t>Unix: ext2, ext3, Reiser, JFS</a:t>
            </a:r>
          </a:p>
          <a:p>
            <a:pPr lvl="1" algn="just"/>
            <a:r>
              <a:rPr lang="en-IN" dirty="0"/>
              <a:t>Mac: MFS, HFS, HFS+</a:t>
            </a:r>
          </a:p>
        </p:txBody>
      </p:sp>
    </p:spTree>
    <p:extLst>
      <p:ext uri="{BB962C8B-B14F-4D97-AF65-F5344CB8AC3E}">
        <p14:creationId xmlns:p14="http://schemas.microsoft.com/office/powerpoint/2010/main" val="1737572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365"/>
            <a:ext cx="10515600" cy="1325563"/>
          </a:xfrm>
        </p:spPr>
        <p:txBody>
          <a:bodyPr/>
          <a:lstStyle/>
          <a:p>
            <a:r>
              <a:rPr lang="en-US" dirty="0" smtClean="0"/>
              <a:t>Five Data Categories of File System</a:t>
            </a:r>
            <a:endParaRPr lang="en-US" dirty="0"/>
          </a:p>
        </p:txBody>
      </p:sp>
      <p:sp>
        <p:nvSpPr>
          <p:cNvPr id="3" name="Content Placeholder 2"/>
          <p:cNvSpPr>
            <a:spLocks noGrp="1"/>
          </p:cNvSpPr>
          <p:nvPr>
            <p:ph idx="1"/>
          </p:nvPr>
        </p:nvSpPr>
        <p:spPr>
          <a:xfrm>
            <a:off x="448408" y="1204546"/>
            <a:ext cx="10905392" cy="4972417"/>
          </a:xfrm>
        </p:spPr>
        <p:txBody>
          <a:bodyPr>
            <a:normAutofit/>
          </a:bodyPr>
          <a:lstStyle/>
          <a:p>
            <a:pPr algn="just"/>
            <a:r>
              <a:rPr lang="en-US" sz="2400" b="1" dirty="0"/>
              <a:t>FAT:</a:t>
            </a:r>
            <a:r>
              <a:rPr lang="en-US" sz="2400" dirty="0"/>
              <a:t> </a:t>
            </a:r>
            <a:r>
              <a:rPr lang="en-US" sz="2400" dirty="0" smtClean="0"/>
              <a:t>FAT (File Allocation Table) </a:t>
            </a:r>
            <a:r>
              <a:rPr lang="en-US" sz="2400" dirty="0"/>
              <a:t>is a type of file system, which is developed for hard drives. It stands for file allocation table and was first introduced in </a:t>
            </a:r>
            <a:r>
              <a:rPr lang="en-US" sz="2400" dirty="0" smtClean="0"/>
              <a:t>1977</a:t>
            </a:r>
          </a:p>
          <a:p>
            <a:pPr algn="just"/>
            <a:r>
              <a:rPr lang="en-US" sz="2400" b="1" dirty="0"/>
              <a:t>GFS:</a:t>
            </a:r>
            <a:r>
              <a:rPr lang="en-US" sz="2400" dirty="0"/>
              <a:t> A GFS is a file system, which stands for Global File System. It has the ability to make enable multiple computers to act as an integrated machine</a:t>
            </a:r>
            <a:r>
              <a:rPr lang="en-US" sz="2400" dirty="0" smtClean="0"/>
              <a:t>,</a:t>
            </a:r>
          </a:p>
          <a:p>
            <a:pPr algn="just"/>
            <a:r>
              <a:rPr lang="en-US" sz="2400" b="1" dirty="0"/>
              <a:t>HFS:</a:t>
            </a:r>
            <a:r>
              <a:rPr lang="en-US" sz="2400" dirty="0"/>
              <a:t> HFS (Hierarchical file system) is the file system that is used on a Macintosh computer for creating a directory at the time a hard disk is formatted. Generally, its basic function is to organize or hold the files on a Macintosh hard disk</a:t>
            </a:r>
            <a:r>
              <a:rPr lang="en-US" sz="2400" dirty="0" smtClean="0"/>
              <a:t>.</a:t>
            </a:r>
          </a:p>
          <a:p>
            <a:pPr algn="just"/>
            <a:r>
              <a:rPr lang="en-US" sz="2400" b="1" dirty="0"/>
              <a:t>NTFS</a:t>
            </a:r>
            <a:r>
              <a:rPr lang="en-US" sz="2400" dirty="0"/>
              <a:t>: NTFS is the file system, which stands for NT file system and stores and retrieves files on Windows NT operating system and other versions of Windows like Windows 2000, Windows XP, Windows 7, and Windows 10</a:t>
            </a:r>
            <a:r>
              <a:rPr lang="en-US" sz="2400" dirty="0"/>
              <a:t>.</a:t>
            </a:r>
          </a:p>
          <a:p>
            <a:pPr algn="just"/>
            <a:r>
              <a:rPr lang="en-US" sz="2400" b="1" dirty="0"/>
              <a:t>UDF</a:t>
            </a:r>
            <a:r>
              <a:rPr lang="en-US" sz="2400" dirty="0"/>
              <a:t>: A UDF is a file system, stands for Universal Disk Format and used first developed by OSTA (Optical Storage Technology Association) in 1995 for ensuring consistency among data written to several optical media.</a:t>
            </a:r>
          </a:p>
        </p:txBody>
      </p:sp>
    </p:spTree>
    <p:extLst>
      <p:ext uri="{BB962C8B-B14F-4D97-AF65-F5344CB8AC3E}">
        <p14:creationId xmlns:p14="http://schemas.microsoft.com/office/powerpoint/2010/main" val="398314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238" y="74980"/>
            <a:ext cx="10515600" cy="1147152"/>
          </a:xfrm>
        </p:spPr>
        <p:txBody>
          <a:bodyPr/>
          <a:lstStyle/>
          <a:p>
            <a:r>
              <a:rPr lang="en-US" dirty="0" smtClean="0"/>
              <a:t>Types of File Systems</a:t>
            </a:r>
            <a:endParaRPr lang="en-US" dirty="0"/>
          </a:p>
        </p:txBody>
      </p:sp>
      <p:sp>
        <p:nvSpPr>
          <p:cNvPr id="3" name="Content Placeholder 2"/>
          <p:cNvSpPr>
            <a:spLocks noGrp="1"/>
          </p:cNvSpPr>
          <p:nvPr>
            <p:ph idx="1"/>
          </p:nvPr>
        </p:nvSpPr>
        <p:spPr>
          <a:xfrm>
            <a:off x="386862" y="1037492"/>
            <a:ext cx="11456376" cy="5139471"/>
          </a:xfrm>
        </p:spPr>
        <p:txBody>
          <a:bodyPr/>
          <a:lstStyle/>
          <a:p>
            <a:r>
              <a:rPr lang="en-US" dirty="0" smtClean="0"/>
              <a:t>Disk File Systems</a:t>
            </a:r>
          </a:p>
          <a:p>
            <a:r>
              <a:rPr lang="en-US" dirty="0" smtClean="0"/>
              <a:t>Flash File Systems</a:t>
            </a:r>
          </a:p>
          <a:p>
            <a:r>
              <a:rPr lang="en-US" dirty="0" smtClean="0"/>
              <a:t>Tape File Systems</a:t>
            </a:r>
          </a:p>
          <a:p>
            <a:r>
              <a:rPr lang="en-US" dirty="0" smtClean="0"/>
              <a:t>Database File Systems</a:t>
            </a:r>
          </a:p>
          <a:p>
            <a:r>
              <a:rPr lang="en-US" dirty="0" smtClean="0"/>
              <a:t>Transactional File Systems</a:t>
            </a:r>
          </a:p>
          <a:p>
            <a:r>
              <a:rPr lang="en-US" dirty="0" smtClean="0"/>
              <a:t>Network File Systems</a:t>
            </a:r>
          </a:p>
          <a:p>
            <a:r>
              <a:rPr lang="en-US" dirty="0" smtClean="0"/>
              <a:t>Shared Disk File Systems</a:t>
            </a:r>
          </a:p>
          <a:p>
            <a:r>
              <a:rPr lang="en-US" dirty="0" smtClean="0"/>
              <a:t>Minimal File Systems</a:t>
            </a:r>
          </a:p>
          <a:p>
            <a:r>
              <a:rPr lang="en-US" dirty="0" smtClean="0"/>
              <a:t>Flat File Systems</a:t>
            </a:r>
            <a:endParaRPr lang="en-US" dirty="0"/>
          </a:p>
        </p:txBody>
      </p:sp>
    </p:spTree>
    <p:extLst>
      <p:ext uri="{BB962C8B-B14F-4D97-AF65-F5344CB8AC3E}">
        <p14:creationId xmlns:p14="http://schemas.microsoft.com/office/powerpoint/2010/main" val="80968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DF1CA0-58E9-4575-B309-128D2EA054AC}"/>
              </a:ext>
            </a:extLst>
          </p:cNvPr>
          <p:cNvSpPr>
            <a:spLocks noGrp="1"/>
          </p:cNvSpPr>
          <p:nvPr>
            <p:ph type="title"/>
          </p:nvPr>
        </p:nvSpPr>
        <p:spPr/>
        <p:txBody>
          <a:bodyPr/>
          <a:lstStyle/>
          <a:p>
            <a:r>
              <a:rPr lang="en-US" dirty="0"/>
              <a:t>FAT</a:t>
            </a:r>
            <a:endParaRPr lang="en-IN" dirty="0"/>
          </a:p>
        </p:txBody>
      </p:sp>
      <p:sp>
        <p:nvSpPr>
          <p:cNvPr id="3" name="Content Placeholder 2">
            <a:extLst>
              <a:ext uri="{FF2B5EF4-FFF2-40B4-BE49-F238E27FC236}">
                <a16:creationId xmlns:a16="http://schemas.microsoft.com/office/drawing/2014/main" xmlns="" id="{F069EC87-9F07-40BB-9313-69182B840470}"/>
              </a:ext>
            </a:extLst>
          </p:cNvPr>
          <p:cNvSpPr>
            <a:spLocks noGrp="1"/>
          </p:cNvSpPr>
          <p:nvPr>
            <p:ph idx="1"/>
          </p:nvPr>
        </p:nvSpPr>
        <p:spPr>
          <a:xfrm>
            <a:off x="838200" y="1228725"/>
            <a:ext cx="10515600" cy="5524500"/>
          </a:xfrm>
        </p:spPr>
        <p:txBody>
          <a:bodyPr>
            <a:normAutofit fontScale="77500" lnSpcReduction="20000"/>
          </a:bodyPr>
          <a:lstStyle/>
          <a:p>
            <a:r>
              <a:rPr lang="en-US" dirty="0"/>
              <a:t>FAT (File Allocation Table) file systems are a legacy format that originated in DOS and Windows 9x</a:t>
            </a:r>
          </a:p>
          <a:p>
            <a:r>
              <a:rPr lang="en-US" dirty="0"/>
              <a:t>Reasons why Windows supports FAT file systems:</a:t>
            </a:r>
          </a:p>
          <a:p>
            <a:r>
              <a:rPr lang="en-US" dirty="0"/>
              <a:t>to enable upgrades from other versions of Windows</a:t>
            </a:r>
          </a:p>
          <a:p>
            <a:r>
              <a:rPr lang="en-US" dirty="0"/>
              <a:t>compatibility with other operating systems in multiboot systems</a:t>
            </a:r>
          </a:p>
          <a:p>
            <a:r>
              <a:rPr lang="en-US" dirty="0"/>
              <a:t>as a floppy disk format</a:t>
            </a:r>
          </a:p>
          <a:p>
            <a:r>
              <a:rPr lang="en-US" dirty="0"/>
              <a:t>Windows FAT file system driver is implemented in \</a:t>
            </a:r>
            <a:r>
              <a:rPr lang="en-US" dirty="0" err="1"/>
              <a:t>Winnt</a:t>
            </a:r>
            <a:r>
              <a:rPr lang="en-US" dirty="0"/>
              <a:t>\System32\Drivers\Fastfat.sys</a:t>
            </a:r>
          </a:p>
          <a:p>
            <a:r>
              <a:rPr lang="en-US" dirty="0"/>
              <a:t>Each FAT format includes a number that indicates the number of bits the format uses to identify clusters on a disk</a:t>
            </a:r>
          </a:p>
          <a:p>
            <a:r>
              <a:rPr lang="en-US" dirty="0"/>
              <a:t>Boot sector</a:t>
            </a:r>
          </a:p>
          <a:p>
            <a:r>
              <a:rPr lang="en-US" dirty="0"/>
              <a:t>File allocation table 1</a:t>
            </a:r>
          </a:p>
          <a:p>
            <a:r>
              <a:rPr lang="en-US" dirty="0"/>
              <a:t>File allocation table 2 (duplicate)</a:t>
            </a:r>
          </a:p>
          <a:p>
            <a:r>
              <a:rPr lang="en-US" dirty="0"/>
              <a:t>Root directory</a:t>
            </a:r>
          </a:p>
          <a:p>
            <a:r>
              <a:rPr lang="en-US" dirty="0"/>
              <a:t>Other directories and all files</a:t>
            </a:r>
          </a:p>
          <a:p>
            <a:r>
              <a:rPr lang="en-US" dirty="0"/>
              <a:t>FAT format organization</a:t>
            </a:r>
            <a:endParaRPr lang="en-IN" dirty="0"/>
          </a:p>
        </p:txBody>
      </p:sp>
    </p:spTree>
    <p:extLst>
      <p:ext uri="{BB962C8B-B14F-4D97-AF65-F5344CB8AC3E}">
        <p14:creationId xmlns:p14="http://schemas.microsoft.com/office/powerpoint/2010/main" val="29281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File Systems: FAT</a:t>
            </a: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normAutofit lnSpcReduction="10000"/>
          </a:bodyPr>
          <a:lstStyle/>
          <a:p>
            <a:r>
              <a:rPr lang="en-US" dirty="0"/>
              <a:t>FAT12, FAT16, FAT32</a:t>
            </a:r>
          </a:p>
          <a:p>
            <a:pPr lvl="1"/>
            <a:r>
              <a:rPr lang="en-US" dirty="0"/>
              <a:t>different size of addressable </a:t>
            </a:r>
            <a:r>
              <a:rPr lang="en-US" dirty="0" err="1"/>
              <a:t>cluseter</a:t>
            </a:r>
            <a:endParaRPr lang="en-US" dirty="0"/>
          </a:p>
          <a:p>
            <a:r>
              <a:rPr lang="en-US" dirty="0"/>
              <a:t>Common format for floppy disks (remember those?)</a:t>
            </a:r>
          </a:p>
          <a:p>
            <a:r>
              <a:rPr lang="en-US" dirty="0"/>
              <a:t>Limited time/date information for FAT files</a:t>
            </a:r>
          </a:p>
          <a:p>
            <a:pPr lvl="1"/>
            <a:r>
              <a:rPr lang="en-US" dirty="0"/>
              <a:t>Last write date/time is always available</a:t>
            </a:r>
          </a:p>
          <a:p>
            <a:pPr lvl="1"/>
            <a:r>
              <a:rPr lang="en-US" dirty="0"/>
              <a:t>Creation date/time is optional and may not be available</a:t>
            </a:r>
          </a:p>
          <a:p>
            <a:pPr lvl="1"/>
            <a:r>
              <a:rPr lang="en-US" dirty="0"/>
              <a:t>Last access DATE ONLY is optional and may not be available</a:t>
            </a:r>
          </a:p>
          <a:p>
            <a:r>
              <a:rPr lang="en-US" dirty="0"/>
              <a:t>Short file names (8.3) on FAT12 and FAT16</a:t>
            </a:r>
          </a:p>
          <a:p>
            <a:r>
              <a:rPr lang="en-US" dirty="0"/>
              <a:t>No security features</a:t>
            </a:r>
          </a:p>
          <a:p>
            <a:r>
              <a:rPr lang="en-US" dirty="0"/>
              <a:t>Long names for FAT32</a:t>
            </a:r>
            <a:endParaRPr lang="en-IN" dirty="0"/>
          </a:p>
        </p:txBody>
      </p:sp>
    </p:spTree>
    <p:extLst>
      <p:ext uri="{BB962C8B-B14F-4D97-AF65-F5344CB8AC3E}">
        <p14:creationId xmlns:p14="http://schemas.microsoft.com/office/powerpoint/2010/main" val="280276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C54107-29CC-4E6C-990E-5E3181BF20E7}"/>
              </a:ext>
            </a:extLst>
          </p:cNvPr>
          <p:cNvSpPr>
            <a:spLocks noGrp="1"/>
          </p:cNvSpPr>
          <p:nvPr>
            <p:ph type="title"/>
          </p:nvPr>
        </p:nvSpPr>
        <p:spPr/>
        <p:txBody>
          <a:bodyPr/>
          <a:lstStyle/>
          <a:p>
            <a:r>
              <a:rPr lang="en-US" dirty="0"/>
              <a:t>FAT12</a:t>
            </a:r>
            <a:br>
              <a:rPr lang="en-US" dirty="0"/>
            </a:br>
            <a:endParaRPr lang="en-IN" dirty="0"/>
          </a:p>
        </p:txBody>
      </p:sp>
      <p:sp>
        <p:nvSpPr>
          <p:cNvPr id="3" name="Content Placeholder 2">
            <a:extLst>
              <a:ext uri="{FF2B5EF4-FFF2-40B4-BE49-F238E27FC236}">
                <a16:creationId xmlns:a16="http://schemas.microsoft.com/office/drawing/2014/main" xmlns="" id="{26F08F01-F92C-4E37-8710-85713AC7FAA6}"/>
              </a:ext>
            </a:extLst>
          </p:cNvPr>
          <p:cNvSpPr>
            <a:spLocks noGrp="1"/>
          </p:cNvSpPr>
          <p:nvPr>
            <p:ph idx="1"/>
          </p:nvPr>
        </p:nvSpPr>
        <p:spPr/>
        <p:txBody>
          <a:bodyPr/>
          <a:lstStyle/>
          <a:p>
            <a:pPr algn="just"/>
            <a:r>
              <a:rPr lang="en-US" dirty="0"/>
              <a:t>FAT12's 12-bit cluster identifier limits a partition to storing a maximum of 212 (4096) clusters</a:t>
            </a:r>
          </a:p>
          <a:p>
            <a:pPr lvl="1" algn="just"/>
            <a:r>
              <a:rPr lang="en-US" dirty="0"/>
              <a:t>Windows uses cluster sizes from 512 bytes to 8 KB in size, which limits a FAT12 volume size to 32 MB</a:t>
            </a:r>
          </a:p>
          <a:p>
            <a:pPr lvl="1" algn="just"/>
            <a:r>
              <a:rPr lang="en-US" dirty="0"/>
              <a:t>Windows uses FAT12 as the format for all 5-inch floppy disks and 3.5-inch floppy disks, which store up to 1.44 MB of data</a:t>
            </a:r>
            <a:endParaRPr lang="en-IN" dirty="0"/>
          </a:p>
        </p:txBody>
      </p:sp>
    </p:spTree>
    <p:extLst>
      <p:ext uri="{BB962C8B-B14F-4D97-AF65-F5344CB8AC3E}">
        <p14:creationId xmlns:p14="http://schemas.microsoft.com/office/powerpoint/2010/main" val="3169364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03D1F-B46C-4C1F-BEB4-BD0127C08221}"/>
              </a:ext>
            </a:extLst>
          </p:cNvPr>
          <p:cNvSpPr>
            <a:spLocks noGrp="1"/>
          </p:cNvSpPr>
          <p:nvPr>
            <p:ph type="title"/>
          </p:nvPr>
        </p:nvSpPr>
        <p:spPr/>
        <p:txBody>
          <a:bodyPr/>
          <a:lstStyle/>
          <a:p>
            <a:r>
              <a:rPr lang="en-US" dirty="0"/>
              <a:t>FAT16</a:t>
            </a:r>
            <a:br>
              <a:rPr lang="en-US" dirty="0"/>
            </a:br>
            <a:endParaRPr lang="en-IN" dirty="0"/>
          </a:p>
        </p:txBody>
      </p:sp>
      <p:sp>
        <p:nvSpPr>
          <p:cNvPr id="3" name="Content Placeholder 2">
            <a:extLst>
              <a:ext uri="{FF2B5EF4-FFF2-40B4-BE49-F238E27FC236}">
                <a16:creationId xmlns:a16="http://schemas.microsoft.com/office/drawing/2014/main" xmlns="" id="{FA8E27FB-8C4A-4605-A3F2-E4007584956D}"/>
              </a:ext>
            </a:extLst>
          </p:cNvPr>
          <p:cNvSpPr>
            <a:spLocks noGrp="1"/>
          </p:cNvSpPr>
          <p:nvPr>
            <p:ph idx="1"/>
          </p:nvPr>
        </p:nvSpPr>
        <p:spPr/>
        <p:txBody>
          <a:bodyPr/>
          <a:lstStyle/>
          <a:p>
            <a:pPr algn="just"/>
            <a:r>
              <a:rPr lang="en-US" dirty="0"/>
              <a:t>FAT16, with a 16-bit cluster identifier, can address 216 (65,536) clusters</a:t>
            </a:r>
          </a:p>
          <a:p>
            <a:pPr lvl="1" algn="just"/>
            <a:r>
              <a:rPr lang="en-US" dirty="0"/>
              <a:t>On Windows, FAT16 cluster sizes range from 512 bytes (the sector size) to 64 KB, which limits FAT16 volume sizes to 4 GB</a:t>
            </a:r>
          </a:p>
          <a:p>
            <a:pPr algn="just"/>
            <a:r>
              <a:rPr lang="en-US" dirty="0"/>
              <a:t>The cluster size Windows uses depends on the size of a volume</a:t>
            </a:r>
            <a:endParaRPr lang="en-IN" dirty="0"/>
          </a:p>
        </p:txBody>
      </p:sp>
    </p:spTree>
    <p:extLst>
      <p:ext uri="{BB962C8B-B14F-4D97-AF65-F5344CB8AC3E}">
        <p14:creationId xmlns:p14="http://schemas.microsoft.com/office/powerpoint/2010/main" val="72435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2664C-1405-4AF9-AF29-FACA678558E3}"/>
              </a:ext>
            </a:extLst>
          </p:cNvPr>
          <p:cNvSpPr>
            <a:spLocks noGrp="1"/>
          </p:cNvSpPr>
          <p:nvPr>
            <p:ph type="title"/>
          </p:nvPr>
        </p:nvSpPr>
        <p:spPr/>
        <p:txBody>
          <a:bodyPr/>
          <a:lstStyle/>
          <a:p>
            <a:r>
              <a:rPr lang="en-US" dirty="0"/>
              <a:t>FAT32</a:t>
            </a:r>
            <a:endParaRPr lang="en-IN" dirty="0"/>
          </a:p>
        </p:txBody>
      </p:sp>
      <p:sp>
        <p:nvSpPr>
          <p:cNvPr id="3" name="Content Placeholder 2">
            <a:extLst>
              <a:ext uri="{FF2B5EF4-FFF2-40B4-BE49-F238E27FC236}">
                <a16:creationId xmlns:a16="http://schemas.microsoft.com/office/drawing/2014/main" xmlns="" id="{0274AC61-B885-4CAD-AF94-95F7662826E9}"/>
              </a:ext>
            </a:extLst>
          </p:cNvPr>
          <p:cNvSpPr>
            <a:spLocks noGrp="1"/>
          </p:cNvSpPr>
          <p:nvPr>
            <p:ph idx="1"/>
          </p:nvPr>
        </p:nvSpPr>
        <p:spPr/>
        <p:txBody>
          <a:bodyPr>
            <a:normAutofit fontScale="92500" lnSpcReduction="10000"/>
          </a:bodyPr>
          <a:lstStyle/>
          <a:p>
            <a:pPr algn="just"/>
            <a:r>
              <a:rPr lang="en-US" dirty="0"/>
              <a:t>FAT32 is the most recently defined FAT-based file system format</a:t>
            </a:r>
          </a:p>
          <a:p>
            <a:pPr lvl="1" algn="just"/>
            <a:r>
              <a:rPr lang="en-US" dirty="0"/>
              <a:t>it's included with Windows 95 OSR2, Windows 98, and Windows Millennium Edition</a:t>
            </a:r>
          </a:p>
          <a:p>
            <a:pPr algn="just"/>
            <a:r>
              <a:rPr lang="en-US" dirty="0"/>
              <a:t>FAT32 uses 32-bit cluster identifiers but reserves the high 4 bits, so in effect it has 28-bit cluster identifiers</a:t>
            </a:r>
          </a:p>
          <a:p>
            <a:pPr lvl="1" algn="just"/>
            <a:r>
              <a:rPr lang="en-US" dirty="0"/>
              <a:t>Because FAT32 cluster sizes can be as large as 32 KB, FAT32 has a theoretical ability to address 8 TB volumes</a:t>
            </a:r>
          </a:p>
          <a:p>
            <a:pPr lvl="1" algn="just"/>
            <a:r>
              <a:rPr lang="en-US" dirty="0"/>
              <a:t>Although Windows works with existing FAT32 volumes of larger sizes (created in other operating systems), it limits new FAT32 volumes to a maximum of 32 GB</a:t>
            </a:r>
          </a:p>
          <a:p>
            <a:pPr lvl="1" algn="just"/>
            <a:r>
              <a:rPr lang="en-US" dirty="0"/>
              <a:t>FAT32's higher potential cluster numbers let it more efficiently manage disks than FAT16; it can handle up to 128-MB volumes with 512-byte clusters</a:t>
            </a:r>
          </a:p>
          <a:p>
            <a:pPr algn="just"/>
            <a:r>
              <a:rPr lang="en-US" dirty="0"/>
              <a:t>Unlike FAT12 and FAT16, root directory is not fixed size or location</a:t>
            </a:r>
          </a:p>
          <a:p>
            <a:pPr lvl="1" algn="just"/>
            <a:r>
              <a:rPr lang="en-US" dirty="0"/>
              <a:t>Largest file size on Windows is 4GB (largest on Win9x is 2G)</a:t>
            </a:r>
            <a:endParaRPr lang="en-IN" dirty="0"/>
          </a:p>
        </p:txBody>
      </p:sp>
    </p:spTree>
    <p:extLst>
      <p:ext uri="{BB962C8B-B14F-4D97-AF65-F5344CB8AC3E}">
        <p14:creationId xmlns:p14="http://schemas.microsoft.com/office/powerpoint/2010/main" val="3231469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E4DE05-020D-4494-860A-90C67DB960EF}"/>
              </a:ext>
            </a:extLst>
          </p:cNvPr>
          <p:cNvSpPr>
            <a:spLocks noGrp="1"/>
          </p:cNvSpPr>
          <p:nvPr>
            <p:ph type="title"/>
          </p:nvPr>
        </p:nvSpPr>
        <p:spPr/>
        <p:txBody>
          <a:bodyPr/>
          <a:lstStyle/>
          <a:p>
            <a:r>
              <a:rPr lang="en-US" dirty="0"/>
              <a:t>FAT: Short Filename Storage</a:t>
            </a:r>
            <a:br>
              <a:rPr lang="en-US" dirty="0"/>
            </a:br>
            <a:endParaRPr lang="en-IN" dirty="0"/>
          </a:p>
        </p:txBody>
      </p:sp>
      <p:sp>
        <p:nvSpPr>
          <p:cNvPr id="3" name="Content Placeholder 2">
            <a:extLst>
              <a:ext uri="{FF2B5EF4-FFF2-40B4-BE49-F238E27FC236}">
                <a16:creationId xmlns:a16="http://schemas.microsoft.com/office/drawing/2014/main" xmlns="" id="{BC333F71-E437-4106-9BC8-0310C282854C}"/>
              </a:ext>
            </a:extLst>
          </p:cNvPr>
          <p:cNvSpPr>
            <a:spLocks noGrp="1"/>
          </p:cNvSpPr>
          <p:nvPr>
            <p:ph idx="1"/>
          </p:nvPr>
        </p:nvSpPr>
        <p:spPr/>
        <p:txBody>
          <a:bodyPr>
            <a:normAutofit fontScale="92500" lnSpcReduction="20000"/>
          </a:bodyPr>
          <a:lstStyle/>
          <a:p>
            <a:r>
              <a:rPr lang="en-US" dirty="0"/>
              <a:t>“</a:t>
            </a:r>
            <a:r>
              <a:rPr lang="en-US" dirty="0" err="1"/>
              <a:t>foo.bar</a:t>
            </a:r>
            <a:r>
              <a:rPr lang="en-US" dirty="0"/>
              <a:t>” 		-&gt; “FOO BAR”</a:t>
            </a:r>
          </a:p>
          <a:p>
            <a:r>
              <a:rPr lang="en-US" dirty="0"/>
              <a:t>“FOO.BAR” 		-&gt; “FOO BAR”</a:t>
            </a:r>
          </a:p>
          <a:p>
            <a:r>
              <a:rPr lang="en-US" dirty="0"/>
              <a:t>“</a:t>
            </a:r>
            <a:r>
              <a:rPr lang="en-US" dirty="0" err="1"/>
              <a:t>Foo.Bar</a:t>
            </a:r>
            <a:r>
              <a:rPr lang="en-US" dirty="0"/>
              <a:t>” 		-&gt; “FOO BAR”</a:t>
            </a:r>
          </a:p>
          <a:p>
            <a:r>
              <a:rPr lang="en-US" dirty="0"/>
              <a:t>“foo” 		-&gt; “FOO ”</a:t>
            </a:r>
          </a:p>
          <a:p>
            <a:r>
              <a:rPr lang="en-US" dirty="0"/>
              <a:t>“foo.” 		-&gt; “FOO ”</a:t>
            </a:r>
          </a:p>
          <a:p>
            <a:r>
              <a:rPr lang="en-US" dirty="0"/>
              <a:t>“PICKLE.A” 		-&gt; “PICKLE A ”</a:t>
            </a:r>
          </a:p>
          <a:p>
            <a:r>
              <a:rPr lang="en-US" dirty="0"/>
              <a:t>“</a:t>
            </a:r>
            <a:r>
              <a:rPr lang="en-US" dirty="0" err="1"/>
              <a:t>prettybg.big</a:t>
            </a:r>
            <a:r>
              <a:rPr lang="en-US" dirty="0"/>
              <a:t>” 	-&gt; “PRETTYBGBIG”</a:t>
            </a:r>
          </a:p>
          <a:p>
            <a:r>
              <a:rPr lang="en-US" dirty="0"/>
              <a:t>Note case is not significant</a:t>
            </a:r>
          </a:p>
          <a:p>
            <a:r>
              <a:rPr lang="en-US" dirty="0"/>
              <a:t>“.” between primary filename and extension is implied (not actually stored)</a:t>
            </a:r>
          </a:p>
          <a:p>
            <a:r>
              <a:rPr lang="en-US" dirty="0"/>
              <a:t>Further, everything is space-padded</a:t>
            </a:r>
            <a:endParaRPr lang="en-IN" dirty="0"/>
          </a:p>
        </p:txBody>
      </p:sp>
    </p:spTree>
    <p:extLst>
      <p:ext uri="{BB962C8B-B14F-4D97-AF65-F5344CB8AC3E}">
        <p14:creationId xmlns:p14="http://schemas.microsoft.com/office/powerpoint/2010/main" val="286349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IN" dirty="0"/>
              <a:t>Investigative process</a:t>
            </a:r>
          </a:p>
        </p:txBody>
      </p:sp>
      <p:pic>
        <p:nvPicPr>
          <p:cNvPr id="5" name="Content Placeholder 4">
            <a:extLst>
              <a:ext uri="{FF2B5EF4-FFF2-40B4-BE49-F238E27FC236}">
                <a16:creationId xmlns:a16="http://schemas.microsoft.com/office/drawing/2014/main" xmlns="" id="{60FC5AF9-AA07-4D6C-BF9F-38CA87C2B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550" y="1771650"/>
            <a:ext cx="8286750" cy="4524375"/>
          </a:xfrm>
        </p:spPr>
      </p:pic>
    </p:spTree>
    <p:extLst>
      <p:ext uri="{BB962C8B-B14F-4D97-AF65-F5344CB8AC3E}">
        <p14:creationId xmlns:p14="http://schemas.microsoft.com/office/powerpoint/2010/main" val="4054661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9502C-B16C-4087-BBF2-28A28447CF33}"/>
              </a:ext>
            </a:extLst>
          </p:cNvPr>
          <p:cNvSpPr>
            <a:spLocks noGrp="1"/>
          </p:cNvSpPr>
          <p:nvPr>
            <p:ph type="title"/>
          </p:nvPr>
        </p:nvSpPr>
        <p:spPr/>
        <p:txBody>
          <a:bodyPr/>
          <a:lstStyle/>
          <a:p>
            <a:r>
              <a:rPr lang="en-US" dirty="0"/>
              <a:t>FAT: More Dir Entry Details</a:t>
            </a:r>
            <a:br>
              <a:rPr lang="en-US" dirty="0"/>
            </a:br>
            <a:endParaRPr lang="en-IN" dirty="0"/>
          </a:p>
        </p:txBody>
      </p:sp>
      <p:sp>
        <p:nvSpPr>
          <p:cNvPr id="3" name="Content Placeholder 2">
            <a:extLst>
              <a:ext uri="{FF2B5EF4-FFF2-40B4-BE49-F238E27FC236}">
                <a16:creationId xmlns:a16="http://schemas.microsoft.com/office/drawing/2014/main" xmlns="" id="{578EC86E-6B45-4223-8032-6106E2600469}"/>
              </a:ext>
            </a:extLst>
          </p:cNvPr>
          <p:cNvSpPr>
            <a:spLocks noGrp="1"/>
          </p:cNvSpPr>
          <p:nvPr>
            <p:ph idx="1"/>
          </p:nvPr>
        </p:nvSpPr>
        <p:spPr/>
        <p:txBody>
          <a:bodyPr>
            <a:normAutofit lnSpcReduction="10000"/>
          </a:bodyPr>
          <a:lstStyle/>
          <a:p>
            <a:pPr algn="just"/>
            <a:r>
              <a:rPr lang="en-US" dirty="0"/>
              <a:t>Date format:</a:t>
            </a:r>
          </a:p>
          <a:p>
            <a:pPr lvl="1" algn="just"/>
            <a:r>
              <a:rPr lang="en-US" dirty="0"/>
              <a:t>Bits 0–4: Day of month, valid value range 1-31 inclusive.</a:t>
            </a:r>
          </a:p>
          <a:p>
            <a:pPr lvl="1" algn="just"/>
            <a:r>
              <a:rPr lang="en-US" dirty="0"/>
              <a:t>Bits 5–8: Month of year, 1 = January, valid value range 1–12 inclusive.</a:t>
            </a:r>
          </a:p>
          <a:p>
            <a:pPr lvl="1" algn="just"/>
            <a:r>
              <a:rPr lang="en-US" dirty="0"/>
              <a:t>Bits 9–15: Count of years from 1980, valid value range 0–127 inclusive (1980–2107).</a:t>
            </a:r>
          </a:p>
          <a:p>
            <a:pPr algn="just"/>
            <a:r>
              <a:rPr lang="en-US" dirty="0"/>
              <a:t>Time Format:</a:t>
            </a:r>
          </a:p>
          <a:p>
            <a:pPr lvl="1" algn="just"/>
            <a:r>
              <a:rPr lang="en-US" dirty="0"/>
              <a:t>A FAT directory entry time stamp is a 16-bit field that has a granularity of 2 seconds</a:t>
            </a:r>
          </a:p>
          <a:p>
            <a:pPr lvl="1" algn="just"/>
            <a:r>
              <a:rPr lang="en-US" dirty="0"/>
              <a:t>Bits 0–4: 2-second count, valid value range 0–29 inclusive (0 – 58 seconds).</a:t>
            </a:r>
          </a:p>
          <a:p>
            <a:pPr lvl="1" algn="just"/>
            <a:r>
              <a:rPr lang="en-US" dirty="0"/>
              <a:t>Bits 5–10: Minutes, valid value range 0–59 inclusive</a:t>
            </a:r>
          </a:p>
          <a:p>
            <a:pPr lvl="1" algn="just"/>
            <a:r>
              <a:rPr lang="en-US" dirty="0"/>
              <a:t>Bits 11–15: Hours, valid value range 0–23 inclusive</a:t>
            </a:r>
            <a:endParaRPr lang="en-IN" dirty="0"/>
          </a:p>
        </p:txBody>
      </p:sp>
    </p:spTree>
    <p:extLst>
      <p:ext uri="{BB962C8B-B14F-4D97-AF65-F5344CB8AC3E}">
        <p14:creationId xmlns:p14="http://schemas.microsoft.com/office/powerpoint/2010/main" val="1194942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EF73A0-7A50-495D-9CF8-DA9683605136}"/>
              </a:ext>
            </a:extLst>
          </p:cNvPr>
          <p:cNvSpPr>
            <a:spLocks noGrp="1"/>
          </p:cNvSpPr>
          <p:nvPr>
            <p:ph type="title"/>
          </p:nvPr>
        </p:nvSpPr>
        <p:spPr/>
        <p:txBody>
          <a:bodyPr/>
          <a:lstStyle/>
          <a:p>
            <a:r>
              <a:rPr lang="en-US" dirty="0"/>
              <a:t>FAT: Long Filenames</a:t>
            </a:r>
            <a:br>
              <a:rPr lang="en-US" dirty="0"/>
            </a:br>
            <a:endParaRPr lang="en-IN" dirty="0"/>
          </a:p>
        </p:txBody>
      </p:sp>
      <p:sp>
        <p:nvSpPr>
          <p:cNvPr id="3" name="Content Placeholder 2">
            <a:extLst>
              <a:ext uri="{FF2B5EF4-FFF2-40B4-BE49-F238E27FC236}">
                <a16:creationId xmlns:a16="http://schemas.microsoft.com/office/drawing/2014/main" xmlns="" id="{52E7AFA1-551F-4E71-98EE-D2D5FA03AC91}"/>
              </a:ext>
            </a:extLst>
          </p:cNvPr>
          <p:cNvSpPr>
            <a:spLocks noGrp="1"/>
          </p:cNvSpPr>
          <p:nvPr>
            <p:ph idx="1"/>
          </p:nvPr>
        </p:nvSpPr>
        <p:spPr/>
        <p:txBody>
          <a:bodyPr>
            <a:normAutofit fontScale="85000" lnSpcReduction="20000"/>
          </a:bodyPr>
          <a:lstStyle/>
          <a:p>
            <a:r>
              <a:rPr lang="en-US" dirty="0"/>
              <a:t>Summary: a kludge to add support without changing short-name handling</a:t>
            </a:r>
          </a:p>
          <a:p>
            <a:r>
              <a:rPr lang="en-US" dirty="0"/>
              <a:t>Up to 255 characters in pathname component</a:t>
            </a:r>
          </a:p>
          <a:p>
            <a:r>
              <a:rPr lang="en-US" dirty="0"/>
              <a:t>Total pathname no longer than 260</a:t>
            </a:r>
          </a:p>
          <a:p>
            <a:r>
              <a:rPr lang="en-US" dirty="0"/>
              <a:t>More supported characters</a:t>
            </a:r>
          </a:p>
          <a:p>
            <a:r>
              <a:rPr lang="en-US" dirty="0"/>
              <a:t>Leading/trailing spaces ignored</a:t>
            </a:r>
          </a:p>
          <a:p>
            <a:r>
              <a:rPr lang="en-US" dirty="0"/>
              <a:t>Internal spaces allowed</a:t>
            </a:r>
          </a:p>
          <a:p>
            <a:r>
              <a:rPr lang="en-US" dirty="0"/>
              <a:t>Leading/embedded “.” allowed</a:t>
            </a:r>
          </a:p>
          <a:p>
            <a:r>
              <a:rPr lang="en-US" dirty="0"/>
              <a:t>Trailing “.” are ignored</a:t>
            </a:r>
          </a:p>
          <a:p>
            <a:r>
              <a:rPr lang="en-US" dirty="0"/>
              <a:t>Stored case-sensitive</a:t>
            </a:r>
          </a:p>
          <a:p>
            <a:r>
              <a:rPr lang="en-US" dirty="0"/>
              <a:t>Processed case-insensitive (for compatibility)</a:t>
            </a:r>
          </a:p>
          <a:p>
            <a:r>
              <a:rPr lang="en-US" dirty="0"/>
              <a:t>File created with short name (uses “~1”, “~2”, etc. suffix)</a:t>
            </a:r>
          </a:p>
          <a:p>
            <a:endParaRPr lang="en-IN" dirty="0"/>
          </a:p>
        </p:txBody>
      </p:sp>
    </p:spTree>
    <p:extLst>
      <p:ext uri="{BB962C8B-B14F-4D97-AF65-F5344CB8AC3E}">
        <p14:creationId xmlns:p14="http://schemas.microsoft.com/office/powerpoint/2010/main" val="3193635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3C58-F51D-4981-8C32-C43E9ABCE176}"/>
              </a:ext>
            </a:extLst>
          </p:cNvPr>
          <p:cNvSpPr>
            <a:spLocks noGrp="1"/>
          </p:cNvSpPr>
          <p:nvPr>
            <p:ph type="title"/>
          </p:nvPr>
        </p:nvSpPr>
        <p:spPr/>
        <p:txBody>
          <a:bodyPr/>
          <a:lstStyle/>
          <a:p>
            <a:r>
              <a:rPr lang="en-IN" dirty="0"/>
              <a:t>FAT Layout</a:t>
            </a:r>
          </a:p>
        </p:txBody>
      </p:sp>
      <p:pic>
        <p:nvPicPr>
          <p:cNvPr id="5" name="Content Placeholder 4">
            <a:extLst>
              <a:ext uri="{FF2B5EF4-FFF2-40B4-BE49-F238E27FC236}">
                <a16:creationId xmlns:a16="http://schemas.microsoft.com/office/drawing/2014/main" xmlns="" id="{F2DF618E-5F16-4F19-8BCB-17C8B6837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725" y="2085974"/>
            <a:ext cx="11258550" cy="3914775"/>
          </a:xfrm>
        </p:spPr>
      </p:pic>
    </p:spTree>
    <p:extLst>
      <p:ext uri="{BB962C8B-B14F-4D97-AF65-F5344CB8AC3E}">
        <p14:creationId xmlns:p14="http://schemas.microsoft.com/office/powerpoint/2010/main" val="839008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4035D4-E578-4DCB-85FF-CE0BF8F2FD57}"/>
              </a:ext>
            </a:extLst>
          </p:cNvPr>
          <p:cNvSpPr>
            <a:spLocks noGrp="1"/>
          </p:cNvSpPr>
          <p:nvPr>
            <p:ph type="title"/>
          </p:nvPr>
        </p:nvSpPr>
        <p:spPr/>
        <p:txBody>
          <a:bodyPr/>
          <a:lstStyle/>
          <a:p>
            <a:r>
              <a:rPr lang="en-US" dirty="0"/>
              <a:t>FAT32 Directory Structure</a:t>
            </a:r>
            <a:br>
              <a:rPr lang="en-US" dirty="0"/>
            </a:br>
            <a:endParaRPr lang="en-IN" dirty="0"/>
          </a:p>
        </p:txBody>
      </p:sp>
      <p:sp>
        <p:nvSpPr>
          <p:cNvPr id="3" name="Content Placeholder 2">
            <a:extLst>
              <a:ext uri="{FF2B5EF4-FFF2-40B4-BE49-F238E27FC236}">
                <a16:creationId xmlns:a16="http://schemas.microsoft.com/office/drawing/2014/main" xmlns="" id="{93F1047A-5199-4A90-8C5C-EF5A76DA19D7}"/>
              </a:ext>
            </a:extLst>
          </p:cNvPr>
          <p:cNvSpPr>
            <a:spLocks noGrp="1"/>
          </p:cNvSpPr>
          <p:nvPr>
            <p:ph idx="1"/>
          </p:nvPr>
        </p:nvSpPr>
        <p:spPr/>
        <p:txBody>
          <a:bodyPr/>
          <a:lstStyle/>
          <a:p>
            <a:pPr algn="just"/>
            <a:r>
              <a:rPr lang="en-US" dirty="0"/>
              <a:t>An ordinary cluster chain</a:t>
            </a:r>
          </a:p>
          <a:p>
            <a:pPr algn="just"/>
            <a:r>
              <a:rPr lang="en-US" dirty="0"/>
              <a:t>Directory entry</a:t>
            </a:r>
          </a:p>
          <a:p>
            <a:pPr algn="just"/>
            <a:r>
              <a:rPr lang="en-US" dirty="0"/>
              <a:t>32 bytes for both files and directories</a:t>
            </a:r>
          </a:p>
          <a:p>
            <a:pPr algn="just"/>
            <a:r>
              <a:rPr lang="en-US" dirty="0"/>
              <a:t>For deleted entries, first byte is set to 0xE5</a:t>
            </a:r>
          </a:p>
          <a:p>
            <a:pPr algn="just"/>
            <a:r>
              <a:rPr lang="en-US" dirty="0"/>
              <a:t>First two entries in subdirectories are . and ..</a:t>
            </a:r>
          </a:p>
          <a:p>
            <a:pPr algn="just"/>
            <a:r>
              <a:rPr lang="en-US" dirty="0"/>
              <a:t>Uses more than one entry to implement </a:t>
            </a:r>
          </a:p>
          <a:p>
            <a:pPr marL="0" indent="0" algn="just">
              <a:buNone/>
            </a:pPr>
            <a:r>
              <a:rPr lang="en-US" dirty="0"/>
              <a:t>long filenames</a:t>
            </a:r>
            <a:endParaRPr lang="en-IN" dirty="0"/>
          </a:p>
        </p:txBody>
      </p:sp>
      <p:pic>
        <p:nvPicPr>
          <p:cNvPr id="5" name="Picture 4">
            <a:extLst>
              <a:ext uri="{FF2B5EF4-FFF2-40B4-BE49-F238E27FC236}">
                <a16:creationId xmlns:a16="http://schemas.microsoft.com/office/drawing/2014/main" xmlns="" id="{4EA001C0-9A79-4A81-83F2-13B6D94C1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175" y="1825625"/>
            <a:ext cx="3244917" cy="4127500"/>
          </a:xfrm>
          <a:prstGeom prst="rect">
            <a:avLst/>
          </a:prstGeom>
        </p:spPr>
      </p:pic>
    </p:spTree>
    <p:extLst>
      <p:ext uri="{BB962C8B-B14F-4D97-AF65-F5344CB8AC3E}">
        <p14:creationId xmlns:p14="http://schemas.microsoft.com/office/powerpoint/2010/main" val="2681262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2AA8D-DBD2-442D-8021-14B7D722D14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6C097879-A420-4699-BF0D-33DB19543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275" y="2028825"/>
            <a:ext cx="9067800" cy="4362450"/>
          </a:xfrm>
        </p:spPr>
      </p:pic>
    </p:spTree>
    <p:extLst>
      <p:ext uri="{BB962C8B-B14F-4D97-AF65-F5344CB8AC3E}">
        <p14:creationId xmlns:p14="http://schemas.microsoft.com/office/powerpoint/2010/main" val="1057680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940D1-7E36-4B4A-B201-3A404AD15B7F}"/>
              </a:ext>
            </a:extLst>
          </p:cNvPr>
          <p:cNvSpPr>
            <a:spLocks noGrp="1"/>
          </p:cNvSpPr>
          <p:nvPr>
            <p:ph type="title"/>
          </p:nvPr>
        </p:nvSpPr>
        <p:spPr/>
        <p:txBody>
          <a:bodyPr/>
          <a:lstStyle/>
          <a:p>
            <a:r>
              <a:rPr lang="en-IN" dirty="0"/>
              <a:t>Creating a File</a:t>
            </a:r>
          </a:p>
        </p:txBody>
      </p:sp>
      <p:pic>
        <p:nvPicPr>
          <p:cNvPr id="5" name="Content Placeholder 4">
            <a:extLst>
              <a:ext uri="{FF2B5EF4-FFF2-40B4-BE49-F238E27FC236}">
                <a16:creationId xmlns:a16="http://schemas.microsoft.com/office/drawing/2014/main" xmlns="" id="{E82344A8-E5F5-4F80-B0B4-7AE3DEA8E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025" y="1390650"/>
            <a:ext cx="9963150" cy="4943475"/>
          </a:xfrm>
        </p:spPr>
      </p:pic>
    </p:spTree>
    <p:extLst>
      <p:ext uri="{BB962C8B-B14F-4D97-AF65-F5344CB8AC3E}">
        <p14:creationId xmlns:p14="http://schemas.microsoft.com/office/powerpoint/2010/main" val="1955977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BB7F2A-6EF8-4380-9421-18C7FB6B4D30}"/>
              </a:ext>
            </a:extLst>
          </p:cNvPr>
          <p:cNvSpPr>
            <a:spLocks noGrp="1"/>
          </p:cNvSpPr>
          <p:nvPr>
            <p:ph type="title"/>
          </p:nvPr>
        </p:nvSpPr>
        <p:spPr/>
        <p:txBody>
          <a:bodyPr/>
          <a:lstStyle/>
          <a:p>
            <a:r>
              <a:rPr lang="en-IN" dirty="0"/>
              <a:t>File Deletion</a:t>
            </a:r>
          </a:p>
        </p:txBody>
      </p:sp>
      <p:pic>
        <p:nvPicPr>
          <p:cNvPr id="5" name="Content Placeholder 4">
            <a:extLst>
              <a:ext uri="{FF2B5EF4-FFF2-40B4-BE49-F238E27FC236}">
                <a16:creationId xmlns:a16="http://schemas.microsoft.com/office/drawing/2014/main" xmlns="" id="{5C711100-3438-4F02-9293-4A3789841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690689"/>
            <a:ext cx="9947430" cy="4881562"/>
          </a:xfrm>
        </p:spPr>
      </p:pic>
    </p:spTree>
    <p:extLst>
      <p:ext uri="{BB962C8B-B14F-4D97-AF65-F5344CB8AC3E}">
        <p14:creationId xmlns:p14="http://schemas.microsoft.com/office/powerpoint/2010/main" val="2502923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D08C0-C9E8-43F7-B32F-A8C72F856FC4}"/>
              </a:ext>
            </a:extLst>
          </p:cNvPr>
          <p:cNvSpPr>
            <a:spLocks noGrp="1"/>
          </p:cNvSpPr>
          <p:nvPr>
            <p:ph type="title"/>
          </p:nvPr>
        </p:nvSpPr>
        <p:spPr/>
        <p:txBody>
          <a:bodyPr/>
          <a:lstStyle/>
          <a:p>
            <a:r>
              <a:rPr lang="en-US" dirty="0"/>
              <a:t>FAT File Deletion</a:t>
            </a:r>
            <a:endParaRPr lang="en-IN" dirty="0"/>
          </a:p>
        </p:txBody>
      </p:sp>
      <p:sp>
        <p:nvSpPr>
          <p:cNvPr id="3" name="Content Placeholder 2">
            <a:extLst>
              <a:ext uri="{FF2B5EF4-FFF2-40B4-BE49-F238E27FC236}">
                <a16:creationId xmlns:a16="http://schemas.microsoft.com/office/drawing/2014/main" xmlns="" id="{E2D20E1B-5CFB-45AC-BC6F-246FA08C2A77}"/>
              </a:ext>
            </a:extLst>
          </p:cNvPr>
          <p:cNvSpPr>
            <a:spLocks noGrp="1"/>
          </p:cNvSpPr>
          <p:nvPr>
            <p:ph idx="1"/>
          </p:nvPr>
        </p:nvSpPr>
        <p:spPr/>
        <p:txBody>
          <a:bodyPr/>
          <a:lstStyle/>
          <a:p>
            <a:r>
              <a:rPr lang="en-US" dirty="0"/>
              <a:t>First letter of the file is overwritten with 0xE5</a:t>
            </a:r>
          </a:p>
          <a:p>
            <a:r>
              <a:rPr lang="en-US" dirty="0"/>
              <a:t>FAT pointers to allocation areas set to zero</a:t>
            </a:r>
          </a:p>
          <a:p>
            <a:pPr lvl="1"/>
            <a:r>
              <a:rPr lang="en-US" dirty="0"/>
              <a:t>Indicated that they are ready for re-use</a:t>
            </a:r>
          </a:p>
          <a:p>
            <a:endParaRPr lang="en-IN" dirty="0"/>
          </a:p>
        </p:txBody>
      </p:sp>
    </p:spTree>
    <p:extLst>
      <p:ext uri="{BB962C8B-B14F-4D97-AF65-F5344CB8AC3E}">
        <p14:creationId xmlns:p14="http://schemas.microsoft.com/office/powerpoint/2010/main" val="1978250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D08C0-C9E8-43F7-B32F-A8C72F856FC4}"/>
              </a:ext>
            </a:extLst>
          </p:cNvPr>
          <p:cNvSpPr>
            <a:spLocks noGrp="1"/>
          </p:cNvSpPr>
          <p:nvPr>
            <p:ph type="title"/>
          </p:nvPr>
        </p:nvSpPr>
        <p:spPr/>
        <p:txBody>
          <a:bodyPr/>
          <a:lstStyle/>
          <a:p>
            <a:r>
              <a:rPr lang="en-IN" dirty="0"/>
              <a:t>Forensic Analysis - Examples</a:t>
            </a:r>
          </a:p>
        </p:txBody>
      </p:sp>
      <p:sp>
        <p:nvSpPr>
          <p:cNvPr id="3" name="Content Placeholder 2">
            <a:extLst>
              <a:ext uri="{FF2B5EF4-FFF2-40B4-BE49-F238E27FC236}">
                <a16:creationId xmlns:a16="http://schemas.microsoft.com/office/drawing/2014/main" xmlns="" id="{E2D20E1B-5CFB-45AC-BC6F-246FA08C2A77}"/>
              </a:ext>
            </a:extLst>
          </p:cNvPr>
          <p:cNvSpPr>
            <a:spLocks noGrp="1"/>
          </p:cNvSpPr>
          <p:nvPr>
            <p:ph sz="half" idx="1"/>
          </p:nvPr>
        </p:nvSpPr>
        <p:spPr>
          <a:xfrm>
            <a:off x="838200" y="1825625"/>
            <a:ext cx="5181600" cy="4775200"/>
          </a:xfrm>
        </p:spPr>
        <p:txBody>
          <a:bodyPr>
            <a:normAutofit fontScale="77500" lnSpcReduction="20000"/>
          </a:bodyPr>
          <a:lstStyle/>
          <a:p>
            <a:pPr marL="0" indent="0">
              <a:buNone/>
            </a:pPr>
            <a:r>
              <a:rPr lang="en-IN" b="1" dirty="0" err="1"/>
              <a:t>fsstat</a:t>
            </a:r>
            <a:r>
              <a:rPr lang="en-IN" b="1" dirty="0"/>
              <a:t> - display general details of a file system</a:t>
            </a:r>
          </a:p>
          <a:p>
            <a:r>
              <a:rPr lang="en-IN" u="sng" dirty="0"/>
              <a:t>FILE SYSTEM INFORMATION</a:t>
            </a:r>
          </a:p>
          <a:p>
            <a:endParaRPr lang="en-IN" dirty="0"/>
          </a:p>
          <a:p>
            <a:r>
              <a:rPr lang="en-IN" dirty="0"/>
              <a:t>File System Type: FAT16</a:t>
            </a:r>
          </a:p>
          <a:p>
            <a:endParaRPr lang="en-IN" dirty="0"/>
          </a:p>
          <a:p>
            <a:r>
              <a:rPr lang="en-IN" dirty="0"/>
              <a:t>OEM Name: MSDOS5.0</a:t>
            </a:r>
          </a:p>
          <a:p>
            <a:r>
              <a:rPr lang="en-IN" dirty="0"/>
              <a:t>Volume ID: 0x3abd23ec</a:t>
            </a:r>
          </a:p>
          <a:p>
            <a:r>
              <a:rPr lang="en-IN" dirty="0"/>
              <a:t>Volume Label (Boot Sector): NO NAME</a:t>
            </a:r>
          </a:p>
          <a:p>
            <a:r>
              <a:rPr lang="en-IN" dirty="0"/>
              <a:t>Volume Label (Root Directory):</a:t>
            </a:r>
          </a:p>
          <a:p>
            <a:r>
              <a:rPr lang="en-IN" dirty="0"/>
              <a:t>File System Type Label: FAT16</a:t>
            </a:r>
          </a:p>
          <a:p>
            <a:endParaRPr lang="en-IN" dirty="0"/>
          </a:p>
        </p:txBody>
      </p:sp>
      <p:sp>
        <p:nvSpPr>
          <p:cNvPr id="4" name="Content Placeholder 3">
            <a:extLst>
              <a:ext uri="{FF2B5EF4-FFF2-40B4-BE49-F238E27FC236}">
                <a16:creationId xmlns:a16="http://schemas.microsoft.com/office/drawing/2014/main" xmlns="" id="{AA855B8E-A15F-4718-8B9C-8D851B0E45F7}"/>
              </a:ext>
            </a:extLst>
          </p:cNvPr>
          <p:cNvSpPr>
            <a:spLocks noGrp="1"/>
          </p:cNvSpPr>
          <p:nvPr>
            <p:ph sz="half" idx="2"/>
          </p:nvPr>
        </p:nvSpPr>
        <p:spPr/>
        <p:txBody>
          <a:bodyPr>
            <a:normAutofit fontScale="77500" lnSpcReduction="20000"/>
          </a:bodyPr>
          <a:lstStyle/>
          <a:p>
            <a:r>
              <a:rPr lang="en-IN" dirty="0"/>
              <a:t>Sectors before file system: 32</a:t>
            </a:r>
          </a:p>
          <a:p>
            <a:endParaRPr lang="en-IN" dirty="0"/>
          </a:p>
          <a:p>
            <a:r>
              <a:rPr lang="en-IN" dirty="0"/>
              <a:t>File System Layout (in sectors)</a:t>
            </a:r>
          </a:p>
          <a:p>
            <a:r>
              <a:rPr lang="en-IN" dirty="0"/>
              <a:t>Total Range:</a:t>
            </a:r>
          </a:p>
          <a:p>
            <a:r>
              <a:rPr lang="en-IN" dirty="0"/>
              <a:t>* Reserved: 0 - 5</a:t>
            </a:r>
          </a:p>
          <a:p>
            <a:r>
              <a:rPr lang="en-IN" dirty="0"/>
              <a:t>** Boot Sector: 0</a:t>
            </a:r>
          </a:p>
          <a:p>
            <a:r>
              <a:rPr lang="en-IN" dirty="0"/>
              <a:t>* FAT 0:6-250</a:t>
            </a:r>
          </a:p>
          <a:p>
            <a:r>
              <a:rPr lang="en-IN" dirty="0"/>
              <a:t>* FAT 1:251-495</a:t>
            </a:r>
          </a:p>
          <a:p>
            <a:r>
              <a:rPr lang="en-IN" dirty="0"/>
              <a:t>* Data Area:496-2003919</a:t>
            </a:r>
          </a:p>
          <a:p>
            <a:r>
              <a:rPr lang="en-IN" dirty="0"/>
              <a:t>** Root Directory:496-527</a:t>
            </a:r>
          </a:p>
          <a:p>
            <a:r>
              <a:rPr lang="en-IN" dirty="0"/>
              <a:t>** Cluster Area:528-2003935</a:t>
            </a:r>
          </a:p>
          <a:p>
            <a:r>
              <a:rPr lang="en-IN" dirty="0"/>
              <a:t>** Non-clustered:2003920-2003935</a:t>
            </a:r>
          </a:p>
        </p:txBody>
      </p:sp>
    </p:spTree>
    <p:extLst>
      <p:ext uri="{BB962C8B-B14F-4D97-AF65-F5344CB8AC3E}">
        <p14:creationId xmlns:p14="http://schemas.microsoft.com/office/powerpoint/2010/main" val="2993426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4A8C40-E240-4739-BFCA-835FA422CFCB}"/>
              </a:ext>
            </a:extLst>
          </p:cNvPr>
          <p:cNvSpPr>
            <a:spLocks noGrp="1"/>
          </p:cNvSpPr>
          <p:nvPr>
            <p:ph type="title"/>
          </p:nvPr>
        </p:nvSpPr>
        <p:spPr/>
        <p:txBody>
          <a:bodyPr/>
          <a:lstStyle/>
          <a:p>
            <a:r>
              <a:rPr lang="en-IN" dirty="0" err="1"/>
              <a:t>fsstat</a:t>
            </a:r>
            <a:r>
              <a:rPr lang="en-IN" dirty="0"/>
              <a:t> (continue)</a:t>
            </a:r>
          </a:p>
        </p:txBody>
      </p:sp>
      <p:sp>
        <p:nvSpPr>
          <p:cNvPr id="3" name="Content Placeholder 2">
            <a:extLst>
              <a:ext uri="{FF2B5EF4-FFF2-40B4-BE49-F238E27FC236}">
                <a16:creationId xmlns:a16="http://schemas.microsoft.com/office/drawing/2014/main" xmlns="" id="{CF51FCC7-4F54-4B6E-921E-DA0F76E99418}"/>
              </a:ext>
            </a:extLst>
          </p:cNvPr>
          <p:cNvSpPr>
            <a:spLocks noGrp="1"/>
          </p:cNvSpPr>
          <p:nvPr>
            <p:ph idx="1"/>
          </p:nvPr>
        </p:nvSpPr>
        <p:spPr/>
        <p:txBody>
          <a:bodyPr>
            <a:normAutofit fontScale="55000" lnSpcReduction="20000"/>
          </a:bodyPr>
          <a:lstStyle/>
          <a:p>
            <a:pPr marL="0" indent="0">
              <a:buNone/>
            </a:pPr>
            <a:r>
              <a:rPr lang="en-IN" u="sng" dirty="0"/>
              <a:t>METADATA INFORMATION</a:t>
            </a:r>
          </a:p>
          <a:p>
            <a:r>
              <a:rPr lang="en-IN" dirty="0"/>
              <a:t>Range:2-32055046</a:t>
            </a:r>
          </a:p>
          <a:p>
            <a:r>
              <a:rPr lang="en-IN" dirty="0"/>
              <a:t>Root Directory: 2</a:t>
            </a:r>
          </a:p>
          <a:p>
            <a:pPr marL="0" indent="0">
              <a:buNone/>
            </a:pPr>
            <a:r>
              <a:rPr lang="en-IN" u="sng" dirty="0"/>
              <a:t>CONTENT INFORMATION</a:t>
            </a:r>
          </a:p>
          <a:p>
            <a:r>
              <a:rPr lang="en-IN" dirty="0"/>
              <a:t>Sector Size: 512</a:t>
            </a:r>
          </a:p>
          <a:p>
            <a:r>
              <a:rPr lang="en-IN" dirty="0"/>
              <a:t>Cluster Size: 16384</a:t>
            </a:r>
          </a:p>
          <a:p>
            <a:r>
              <a:rPr lang="en-IN" dirty="0"/>
              <a:t>Total Cluster Range:2 - 62607</a:t>
            </a:r>
          </a:p>
          <a:p>
            <a:pPr marL="0" indent="0">
              <a:buNone/>
            </a:pPr>
            <a:r>
              <a:rPr lang="en-IN" u="sng" dirty="0"/>
              <a:t>FAT CONTENTS (in sectors)</a:t>
            </a:r>
          </a:p>
          <a:p>
            <a:r>
              <a:rPr lang="en-IN" dirty="0"/>
              <a:t>528-559(32) -&gt; EOF</a:t>
            </a:r>
          </a:p>
          <a:p>
            <a:r>
              <a:rPr lang="en-IN" dirty="0"/>
              <a:t>560-591(32) -&gt; EOF</a:t>
            </a:r>
          </a:p>
          <a:p>
            <a:r>
              <a:rPr lang="en-IN" dirty="0"/>
              <a:t>592-623(32) -&gt; EOF</a:t>
            </a:r>
          </a:p>
          <a:p>
            <a:r>
              <a:rPr lang="en-IN" dirty="0"/>
              <a:t>624-687(64) -&gt; EOF</a:t>
            </a:r>
          </a:p>
          <a:p>
            <a:r>
              <a:rPr lang="en-IN" dirty="0"/>
              <a:t>688-719(32) -&gt; EOF</a:t>
            </a:r>
          </a:p>
          <a:p>
            <a:r>
              <a:rPr lang="en-IN" dirty="0"/>
              <a:t>720-751(32) -&gt; EOF</a:t>
            </a:r>
          </a:p>
        </p:txBody>
      </p:sp>
    </p:spTree>
    <p:extLst>
      <p:ext uri="{BB962C8B-B14F-4D97-AF65-F5344CB8AC3E}">
        <p14:creationId xmlns:p14="http://schemas.microsoft.com/office/powerpoint/2010/main" val="265220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IN" dirty="0"/>
              <a:t>Analysis Framework</a:t>
            </a:r>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lstStyle/>
          <a:p>
            <a:r>
              <a:rPr lang="en-US" dirty="0"/>
              <a:t>B Carrier, File System Forensic Analysis</a:t>
            </a:r>
          </a:p>
          <a:p>
            <a:r>
              <a:rPr lang="en-US" dirty="0"/>
              <a:t>Data Categories provide a basic reference model</a:t>
            </a:r>
          </a:p>
          <a:p>
            <a:pPr lvl="1"/>
            <a:r>
              <a:rPr lang="en-US" dirty="0"/>
              <a:t>Good for comparing different file system types</a:t>
            </a:r>
          </a:p>
          <a:p>
            <a:pPr lvl="1"/>
            <a:r>
              <a:rPr lang="en-US" dirty="0"/>
              <a:t>Also allows us to understand how to search using various tool types</a:t>
            </a:r>
          </a:p>
          <a:p>
            <a:pPr marL="457200" lvl="1" indent="0">
              <a:buNone/>
            </a:pPr>
            <a:r>
              <a:rPr lang="en-US" b="1" dirty="0"/>
              <a:t>Categories</a:t>
            </a:r>
          </a:p>
          <a:p>
            <a:pPr lvl="1"/>
            <a:r>
              <a:rPr lang="en-US" dirty="0"/>
              <a:t>File System Category</a:t>
            </a:r>
          </a:p>
          <a:p>
            <a:pPr lvl="1"/>
            <a:r>
              <a:rPr lang="en-US" dirty="0"/>
              <a:t>Content Category </a:t>
            </a:r>
          </a:p>
          <a:p>
            <a:pPr lvl="1"/>
            <a:r>
              <a:rPr lang="en-US" dirty="0"/>
              <a:t>Metadata Category</a:t>
            </a:r>
          </a:p>
          <a:p>
            <a:pPr lvl="1"/>
            <a:r>
              <a:rPr lang="en-US" dirty="0"/>
              <a:t>File Name Category</a:t>
            </a:r>
          </a:p>
          <a:p>
            <a:pPr lvl="1"/>
            <a:r>
              <a:rPr lang="en-US" dirty="0"/>
              <a:t>Application Category</a:t>
            </a:r>
          </a:p>
        </p:txBody>
      </p:sp>
    </p:spTree>
    <p:extLst>
      <p:ext uri="{BB962C8B-B14F-4D97-AF65-F5344CB8AC3E}">
        <p14:creationId xmlns:p14="http://schemas.microsoft.com/office/powerpoint/2010/main" val="1616596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0BC5D-E067-47CC-9D00-553134E396F0}"/>
              </a:ext>
            </a:extLst>
          </p:cNvPr>
          <p:cNvSpPr>
            <a:spLocks noGrp="1"/>
          </p:cNvSpPr>
          <p:nvPr>
            <p:ph type="title"/>
          </p:nvPr>
        </p:nvSpPr>
        <p:spPr/>
        <p:txBody>
          <a:bodyPr>
            <a:normAutofit fontScale="90000"/>
          </a:bodyPr>
          <a:lstStyle/>
          <a:p>
            <a:r>
              <a:rPr lang="en-US" dirty="0" err="1"/>
              <a:t>fls</a:t>
            </a:r>
            <a:r>
              <a:rPr lang="en-US" dirty="0"/>
              <a:t> - list file and directory names in a disk image</a:t>
            </a:r>
            <a:br>
              <a:rPr lang="en-US" dirty="0"/>
            </a:br>
            <a:endParaRPr lang="en-IN" dirty="0"/>
          </a:p>
        </p:txBody>
      </p:sp>
      <p:sp>
        <p:nvSpPr>
          <p:cNvPr id="3" name="Content Placeholder 2">
            <a:extLst>
              <a:ext uri="{FF2B5EF4-FFF2-40B4-BE49-F238E27FC236}">
                <a16:creationId xmlns:a16="http://schemas.microsoft.com/office/drawing/2014/main" xmlns="" id="{15CF985F-33CC-429D-91CC-089A24DD6F14}"/>
              </a:ext>
            </a:extLst>
          </p:cNvPr>
          <p:cNvSpPr>
            <a:spLocks noGrp="1"/>
          </p:cNvSpPr>
          <p:nvPr>
            <p:ph idx="1"/>
          </p:nvPr>
        </p:nvSpPr>
        <p:spPr/>
        <p:txBody>
          <a:bodyPr/>
          <a:lstStyle/>
          <a:p>
            <a:r>
              <a:rPr lang="en-US" dirty="0"/>
              <a:t>d/d 4: Project_2010</a:t>
            </a:r>
          </a:p>
          <a:p>
            <a:r>
              <a:rPr lang="en-US" dirty="0"/>
              <a:t>d/d 6: Report2010</a:t>
            </a:r>
          </a:p>
          <a:p>
            <a:r>
              <a:rPr lang="en-US" dirty="0"/>
              <a:t>d/d 8: Other</a:t>
            </a:r>
          </a:p>
          <a:p>
            <a:r>
              <a:rPr lang="en-US" dirty="0"/>
              <a:t>v/v : $MBR</a:t>
            </a:r>
          </a:p>
          <a:p>
            <a:r>
              <a:rPr lang="en-US" dirty="0"/>
              <a:t>v/v : $FAT1</a:t>
            </a:r>
          </a:p>
          <a:p>
            <a:r>
              <a:rPr lang="en-US" dirty="0"/>
              <a:t>v/v : $FAT2</a:t>
            </a:r>
          </a:p>
          <a:p>
            <a:r>
              <a:rPr lang="en-US" dirty="0"/>
              <a:t>d/d : $</a:t>
            </a:r>
            <a:r>
              <a:rPr lang="en-US" dirty="0" err="1"/>
              <a:t>OrphanFiles</a:t>
            </a:r>
            <a:endParaRPr lang="en-US" dirty="0"/>
          </a:p>
          <a:p>
            <a:endParaRPr lang="en-IN" dirty="0"/>
          </a:p>
        </p:txBody>
      </p:sp>
    </p:spTree>
    <p:extLst>
      <p:ext uri="{BB962C8B-B14F-4D97-AF65-F5344CB8AC3E}">
        <p14:creationId xmlns:p14="http://schemas.microsoft.com/office/powerpoint/2010/main" val="2337227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E2B2DE-33D7-4C37-A379-0DF264850744}"/>
              </a:ext>
            </a:extLst>
          </p:cNvPr>
          <p:cNvSpPr>
            <a:spLocks noGrp="1"/>
          </p:cNvSpPr>
          <p:nvPr>
            <p:ph type="title"/>
          </p:nvPr>
        </p:nvSpPr>
        <p:spPr/>
        <p:txBody>
          <a:bodyPr>
            <a:normAutofit fontScale="90000"/>
          </a:bodyPr>
          <a:lstStyle/>
          <a:p>
            <a:r>
              <a:rPr lang="en-US" dirty="0" err="1"/>
              <a:t>istat</a:t>
            </a:r>
            <a:r>
              <a:rPr lang="en-US" dirty="0"/>
              <a:t> - Display details of a meta-data structure (i.e. </a:t>
            </a:r>
            <a:r>
              <a:rPr lang="en-US" dirty="0" err="1"/>
              <a:t>inode</a:t>
            </a:r>
            <a:r>
              <a:rPr lang="en-US" dirty="0"/>
              <a:t>)</a:t>
            </a:r>
            <a:br>
              <a:rPr lang="en-US" dirty="0"/>
            </a:br>
            <a:endParaRPr lang="en-IN" dirty="0"/>
          </a:p>
        </p:txBody>
      </p:sp>
      <p:sp>
        <p:nvSpPr>
          <p:cNvPr id="3" name="Content Placeholder 2">
            <a:extLst>
              <a:ext uri="{FF2B5EF4-FFF2-40B4-BE49-F238E27FC236}">
                <a16:creationId xmlns:a16="http://schemas.microsoft.com/office/drawing/2014/main" xmlns="" id="{058A182D-D55B-4FA9-A980-A5181EA6F817}"/>
              </a:ext>
            </a:extLst>
          </p:cNvPr>
          <p:cNvSpPr>
            <a:spLocks noGrp="1"/>
          </p:cNvSpPr>
          <p:nvPr>
            <p:ph idx="1"/>
          </p:nvPr>
        </p:nvSpPr>
        <p:spPr>
          <a:xfrm>
            <a:off x="838200" y="1224644"/>
            <a:ext cx="10515600" cy="5633356"/>
          </a:xfrm>
        </p:spPr>
        <p:txBody>
          <a:bodyPr>
            <a:normAutofit fontScale="92500" lnSpcReduction="20000"/>
          </a:bodyPr>
          <a:lstStyle/>
          <a:p>
            <a:r>
              <a:rPr lang="en-US" sz="2600" dirty="0"/>
              <a:t>Directory Entry: 6</a:t>
            </a:r>
          </a:p>
          <a:p>
            <a:r>
              <a:rPr lang="en-US" sz="2600" dirty="0"/>
              <a:t>Allocated</a:t>
            </a:r>
          </a:p>
          <a:p>
            <a:r>
              <a:rPr lang="en-US" sz="2600" dirty="0"/>
              <a:t>File Attributes: Directory</a:t>
            </a:r>
          </a:p>
          <a:p>
            <a:r>
              <a:rPr lang="en-US" sz="2600" dirty="0"/>
              <a:t>Size: 16384</a:t>
            </a:r>
          </a:p>
          <a:p>
            <a:r>
              <a:rPr lang="en-US" sz="2600" dirty="0"/>
              <a:t>Name: REPORT~1</a:t>
            </a:r>
          </a:p>
          <a:p>
            <a:r>
              <a:rPr lang="en-US" sz="2600" dirty="0"/>
              <a:t>Directory Entry Times:</a:t>
            </a:r>
          </a:p>
          <a:p>
            <a:r>
              <a:rPr lang="en-US" sz="2600" dirty="0"/>
              <a:t>Written: 	Thu Oct 20 06:36:</a:t>
            </a:r>
          </a:p>
          <a:p>
            <a:r>
              <a:rPr lang="en-US" sz="2600" dirty="0"/>
              <a:t>Accessed: 	 Thu Oct 20 00:00:</a:t>
            </a:r>
          </a:p>
          <a:p>
            <a:r>
              <a:rPr lang="en-US" sz="2600" dirty="0"/>
              <a:t>Created: 	  Thu Oct 20 06:36:</a:t>
            </a:r>
          </a:p>
          <a:p>
            <a:pPr marL="0" indent="0">
              <a:buNone/>
            </a:pPr>
            <a:r>
              <a:rPr lang="en-US" sz="2600" dirty="0"/>
              <a:t>Sectors:</a:t>
            </a:r>
          </a:p>
          <a:p>
            <a:pPr marL="514350" indent="-514350">
              <a:buAutoNum type="arabicPlain" startAt="1488"/>
            </a:pPr>
            <a:r>
              <a:rPr lang="en-US" sz="2600" dirty="0"/>
              <a:t> 1489 1490 1491 1492 1493 1494 1495</a:t>
            </a:r>
          </a:p>
          <a:p>
            <a:pPr marL="0" indent="0">
              <a:buNone/>
            </a:pPr>
            <a:r>
              <a:rPr lang="en-US" sz="2600" dirty="0"/>
              <a:t>1496 1497 1498 1499 1500 1501 1502</a:t>
            </a:r>
          </a:p>
          <a:p>
            <a:pPr marL="0" indent="0">
              <a:buNone/>
            </a:pPr>
            <a:r>
              <a:rPr lang="en-US" sz="2600" dirty="0"/>
              <a:t>1503 1504 1505 1506 1507 1508 1509</a:t>
            </a:r>
          </a:p>
          <a:p>
            <a:pPr marL="0" indent="0">
              <a:buNone/>
            </a:pPr>
            <a:r>
              <a:rPr lang="en-US" sz="2600" dirty="0"/>
              <a:t>1510 1511 1512 1513 1514 1515 1516</a:t>
            </a:r>
          </a:p>
          <a:p>
            <a:pPr marL="0" indent="0">
              <a:buNone/>
            </a:pPr>
            <a:endParaRPr lang="en-US" sz="2800" dirty="0"/>
          </a:p>
          <a:p>
            <a:pPr marL="0" indent="0">
              <a:buNone/>
            </a:pPr>
            <a:endParaRPr lang="en-US" sz="28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91325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416AB-1827-494E-84AC-280F10760200}"/>
              </a:ext>
            </a:extLst>
          </p:cNvPr>
          <p:cNvSpPr>
            <a:spLocks noGrp="1"/>
          </p:cNvSpPr>
          <p:nvPr>
            <p:ph type="title"/>
          </p:nvPr>
        </p:nvSpPr>
        <p:spPr/>
        <p:txBody>
          <a:bodyPr/>
          <a:lstStyle/>
          <a:p>
            <a:r>
              <a:rPr lang="en-US" dirty="0" err="1"/>
              <a:t>icat</a:t>
            </a:r>
            <a:r>
              <a:rPr lang="en-US" dirty="0"/>
              <a:t> - Output the contents of a file based on its </a:t>
            </a:r>
            <a:r>
              <a:rPr lang="en-US" dirty="0" err="1"/>
              <a:t>inode</a:t>
            </a:r>
            <a:r>
              <a:rPr lang="en-US" dirty="0"/>
              <a:t> number</a:t>
            </a:r>
            <a:endParaRPr lang="en-IN" dirty="0"/>
          </a:p>
        </p:txBody>
      </p:sp>
      <p:pic>
        <p:nvPicPr>
          <p:cNvPr id="9" name="Content Placeholder 8">
            <a:extLst>
              <a:ext uri="{FF2B5EF4-FFF2-40B4-BE49-F238E27FC236}">
                <a16:creationId xmlns:a16="http://schemas.microsoft.com/office/drawing/2014/main" xmlns="" id="{6F74B209-E93B-440F-AD4D-E066D1F1CA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550" y="1997765"/>
            <a:ext cx="10763249" cy="4495109"/>
          </a:xfrm>
        </p:spPr>
      </p:pic>
    </p:spTree>
    <p:extLst>
      <p:ext uri="{BB962C8B-B14F-4D97-AF65-F5344CB8AC3E}">
        <p14:creationId xmlns:p14="http://schemas.microsoft.com/office/powerpoint/2010/main" val="246493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7A7F2-1DCA-489D-AB06-14D310A6D6B6}"/>
              </a:ext>
            </a:extLst>
          </p:cNvPr>
          <p:cNvSpPr>
            <a:spLocks noGrp="1"/>
          </p:cNvSpPr>
          <p:nvPr>
            <p:ph type="title"/>
          </p:nvPr>
        </p:nvSpPr>
        <p:spPr/>
        <p:txBody>
          <a:bodyPr/>
          <a:lstStyle/>
          <a:p>
            <a:r>
              <a:rPr lang="en-IN" dirty="0"/>
              <a:t>FAT Allocation Table</a:t>
            </a:r>
          </a:p>
        </p:txBody>
      </p:sp>
      <p:pic>
        <p:nvPicPr>
          <p:cNvPr id="5" name="Content Placeholder 4">
            <a:extLst>
              <a:ext uri="{FF2B5EF4-FFF2-40B4-BE49-F238E27FC236}">
                <a16:creationId xmlns:a16="http://schemas.microsoft.com/office/drawing/2014/main" xmlns="" id="{53B6E8C6-5F72-4068-956F-86B3FE4563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150" y="1690688"/>
            <a:ext cx="9848850" cy="4681537"/>
          </a:xfrm>
        </p:spPr>
      </p:pic>
    </p:spTree>
    <p:extLst>
      <p:ext uri="{BB962C8B-B14F-4D97-AF65-F5344CB8AC3E}">
        <p14:creationId xmlns:p14="http://schemas.microsoft.com/office/powerpoint/2010/main" val="2934473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917145-84E3-47A1-BFA0-42D210391D98}"/>
              </a:ext>
            </a:extLst>
          </p:cNvPr>
          <p:cNvSpPr>
            <a:spLocks noGrp="1"/>
          </p:cNvSpPr>
          <p:nvPr>
            <p:ph type="title"/>
          </p:nvPr>
        </p:nvSpPr>
        <p:spPr/>
        <p:txBody>
          <a:bodyPr/>
          <a:lstStyle/>
          <a:p>
            <a:r>
              <a:rPr lang="en-IN" dirty="0"/>
              <a:t>NTFS- </a:t>
            </a:r>
            <a:r>
              <a:rPr lang="en-US" dirty="0"/>
              <a:t>Roadmap </a:t>
            </a:r>
            <a:endParaRPr lang="en-IN" dirty="0"/>
          </a:p>
        </p:txBody>
      </p:sp>
      <p:sp>
        <p:nvSpPr>
          <p:cNvPr id="3" name="Content Placeholder 2">
            <a:extLst>
              <a:ext uri="{FF2B5EF4-FFF2-40B4-BE49-F238E27FC236}">
                <a16:creationId xmlns:a16="http://schemas.microsoft.com/office/drawing/2014/main" xmlns="" id="{5C8EC972-0206-4D8A-8DD8-B2F0BE355A68}"/>
              </a:ext>
            </a:extLst>
          </p:cNvPr>
          <p:cNvSpPr>
            <a:spLocks noGrp="1"/>
          </p:cNvSpPr>
          <p:nvPr>
            <p:ph idx="1"/>
          </p:nvPr>
        </p:nvSpPr>
        <p:spPr/>
        <p:txBody>
          <a:bodyPr>
            <a:normAutofit/>
          </a:bodyPr>
          <a:lstStyle/>
          <a:p>
            <a:pPr algn="just"/>
            <a:r>
              <a:rPr lang="en-US" sz="2400" dirty="0"/>
              <a:t>File Systems supported by Windows NTFS Design Goals</a:t>
            </a:r>
          </a:p>
          <a:p>
            <a:pPr algn="just"/>
            <a:r>
              <a:rPr lang="en-US" sz="2400" dirty="0"/>
              <a:t>File System Driver Architecture</a:t>
            </a:r>
          </a:p>
          <a:p>
            <a:pPr algn="just"/>
            <a:r>
              <a:rPr lang="en-US" sz="2400" dirty="0"/>
              <a:t>NTFS Operation</a:t>
            </a:r>
          </a:p>
          <a:p>
            <a:pPr algn="just"/>
            <a:r>
              <a:rPr lang="en-US" sz="2400" dirty="0"/>
              <a:t>Windows File System On-Disk Structure</a:t>
            </a:r>
          </a:p>
          <a:p>
            <a:pPr algn="just"/>
            <a:r>
              <a:rPr lang="en-US" sz="2400" dirty="0"/>
              <a:t>NTFS File Compression</a:t>
            </a:r>
          </a:p>
          <a:p>
            <a:pPr marL="0" indent="0">
              <a:buNone/>
            </a:pPr>
            <a:endParaRPr lang="en-IN" dirty="0"/>
          </a:p>
        </p:txBody>
      </p:sp>
    </p:spTree>
    <p:extLst>
      <p:ext uri="{BB962C8B-B14F-4D97-AF65-F5344CB8AC3E}">
        <p14:creationId xmlns:p14="http://schemas.microsoft.com/office/powerpoint/2010/main" val="2091096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723B1-3286-4E1A-AE67-D20F63937DB6}"/>
              </a:ext>
            </a:extLst>
          </p:cNvPr>
          <p:cNvSpPr>
            <a:spLocks noGrp="1"/>
          </p:cNvSpPr>
          <p:nvPr>
            <p:ph type="title"/>
          </p:nvPr>
        </p:nvSpPr>
        <p:spPr/>
        <p:txBody>
          <a:bodyPr/>
          <a:lstStyle/>
          <a:p>
            <a:r>
              <a:rPr lang="en-US" dirty="0"/>
              <a:t>Windows File System - Terminology</a:t>
            </a:r>
            <a:br>
              <a:rPr lang="en-US" dirty="0"/>
            </a:br>
            <a:endParaRPr lang="en-IN" dirty="0"/>
          </a:p>
        </p:txBody>
      </p:sp>
      <p:sp>
        <p:nvSpPr>
          <p:cNvPr id="3" name="Content Placeholder 2">
            <a:extLst>
              <a:ext uri="{FF2B5EF4-FFF2-40B4-BE49-F238E27FC236}">
                <a16:creationId xmlns:a16="http://schemas.microsoft.com/office/drawing/2014/main" xmlns="" id="{4B43D7B0-1BEC-4402-8DFD-323AC12854EB}"/>
              </a:ext>
            </a:extLst>
          </p:cNvPr>
          <p:cNvSpPr>
            <a:spLocks noGrp="1"/>
          </p:cNvSpPr>
          <p:nvPr>
            <p:ph idx="1"/>
          </p:nvPr>
        </p:nvSpPr>
        <p:spPr>
          <a:xfrm>
            <a:off x="647700" y="1323975"/>
            <a:ext cx="10515600" cy="5334000"/>
          </a:xfrm>
        </p:spPr>
        <p:txBody>
          <a:bodyPr>
            <a:noAutofit/>
          </a:bodyPr>
          <a:lstStyle/>
          <a:p>
            <a:pPr marL="0" indent="0" algn="just">
              <a:buNone/>
            </a:pPr>
            <a:r>
              <a:rPr lang="en-US" sz="2400" b="1" dirty="0"/>
              <a:t>Sectors:</a:t>
            </a:r>
          </a:p>
          <a:p>
            <a:pPr algn="just"/>
            <a:r>
              <a:rPr lang="en-US" sz="2400" dirty="0"/>
              <a:t>hardware-addressable blocks on a storage medium</a:t>
            </a:r>
          </a:p>
          <a:p>
            <a:pPr algn="just"/>
            <a:r>
              <a:rPr lang="en-US" sz="2400" dirty="0"/>
              <a:t>Typical sector size on hard disks for x86-based systems is 512 bytes</a:t>
            </a:r>
          </a:p>
          <a:p>
            <a:pPr algn="just"/>
            <a:r>
              <a:rPr lang="en-US" sz="2400" dirty="0"/>
              <a:t>File system formats:</a:t>
            </a:r>
          </a:p>
          <a:p>
            <a:pPr algn="just"/>
            <a:r>
              <a:rPr lang="en-US" sz="2400" dirty="0"/>
              <a:t>Define the way data is stored on storage media</a:t>
            </a:r>
          </a:p>
          <a:p>
            <a:pPr algn="just"/>
            <a:r>
              <a:rPr lang="en-US" sz="2400" dirty="0"/>
              <a:t>Impact a file system features: permissions &amp; security, limitations on file size, support for small/large files/disks</a:t>
            </a:r>
          </a:p>
          <a:p>
            <a:pPr marL="0" indent="0" algn="just">
              <a:buNone/>
            </a:pPr>
            <a:r>
              <a:rPr lang="en-US" sz="2400" b="1" dirty="0"/>
              <a:t>Clusters:</a:t>
            </a:r>
          </a:p>
          <a:p>
            <a:pPr algn="just"/>
            <a:r>
              <a:rPr lang="en-US" sz="2400" dirty="0"/>
              <a:t>Addressable blocks that many file system formats use</a:t>
            </a:r>
          </a:p>
          <a:p>
            <a:pPr algn="just"/>
            <a:r>
              <a:rPr lang="en-US" sz="2400" dirty="0"/>
              <a:t>Cluster size is always a multiple of the sector size</a:t>
            </a:r>
          </a:p>
          <a:p>
            <a:pPr algn="just"/>
            <a:r>
              <a:rPr lang="en-US" sz="2400" dirty="0"/>
              <a:t>Cluster size tradeoff: space efficiency vs. access speed</a:t>
            </a:r>
          </a:p>
        </p:txBody>
      </p:sp>
    </p:spTree>
    <p:extLst>
      <p:ext uri="{BB962C8B-B14F-4D97-AF65-F5344CB8AC3E}">
        <p14:creationId xmlns:p14="http://schemas.microsoft.com/office/powerpoint/2010/main" val="774043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56B5E6-BC18-43EB-AC79-82F460E8EAE2}"/>
              </a:ext>
            </a:extLst>
          </p:cNvPr>
          <p:cNvSpPr>
            <a:spLocks noGrp="1"/>
          </p:cNvSpPr>
          <p:nvPr>
            <p:ph type="title"/>
          </p:nvPr>
        </p:nvSpPr>
        <p:spPr/>
        <p:txBody>
          <a:bodyPr/>
          <a:lstStyle/>
          <a:p>
            <a:r>
              <a:rPr lang="en-US" dirty="0"/>
              <a:t>Windows File System - Terminology</a:t>
            </a:r>
            <a:endParaRPr lang="en-IN" dirty="0"/>
          </a:p>
        </p:txBody>
      </p:sp>
      <p:sp>
        <p:nvSpPr>
          <p:cNvPr id="3" name="Content Placeholder 2">
            <a:extLst>
              <a:ext uri="{FF2B5EF4-FFF2-40B4-BE49-F238E27FC236}">
                <a16:creationId xmlns:a16="http://schemas.microsoft.com/office/drawing/2014/main" xmlns="" id="{CF8C5D00-0991-433C-9FDC-46C6687BC210}"/>
              </a:ext>
            </a:extLst>
          </p:cNvPr>
          <p:cNvSpPr>
            <a:spLocks noGrp="1"/>
          </p:cNvSpPr>
          <p:nvPr>
            <p:ph idx="1"/>
          </p:nvPr>
        </p:nvSpPr>
        <p:spPr/>
        <p:txBody>
          <a:bodyPr>
            <a:normAutofit/>
          </a:bodyPr>
          <a:lstStyle/>
          <a:p>
            <a:pPr marL="0" indent="0" algn="just">
              <a:buNone/>
            </a:pPr>
            <a:r>
              <a:rPr lang="en-US" sz="2400" b="1" dirty="0"/>
              <a:t>Metadata:</a:t>
            </a:r>
          </a:p>
          <a:p>
            <a:pPr algn="just"/>
            <a:r>
              <a:rPr lang="en-US" sz="2400" dirty="0"/>
              <a:t>Data stored on a volume in support of file system format management</a:t>
            </a:r>
          </a:p>
          <a:p>
            <a:pPr algn="just"/>
            <a:r>
              <a:rPr lang="en-US" sz="2400" dirty="0"/>
              <a:t>Metadata includes the data that defines the placement of files and directories on a volume, for example</a:t>
            </a:r>
          </a:p>
          <a:p>
            <a:pPr algn="just"/>
            <a:r>
              <a:rPr lang="en-US" sz="2400" dirty="0"/>
              <a:t>Typically not accessible to applications</a:t>
            </a:r>
          </a:p>
          <a:p>
            <a:endParaRPr lang="en-IN" dirty="0"/>
          </a:p>
        </p:txBody>
      </p:sp>
    </p:spTree>
    <p:extLst>
      <p:ext uri="{BB962C8B-B14F-4D97-AF65-F5344CB8AC3E}">
        <p14:creationId xmlns:p14="http://schemas.microsoft.com/office/powerpoint/2010/main" val="401967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A9544F-FD5D-4C0C-A977-B00B5A7B755E}"/>
              </a:ext>
            </a:extLst>
          </p:cNvPr>
          <p:cNvSpPr>
            <a:spLocks noGrp="1"/>
          </p:cNvSpPr>
          <p:nvPr>
            <p:ph type="title"/>
          </p:nvPr>
        </p:nvSpPr>
        <p:spPr/>
        <p:txBody>
          <a:bodyPr/>
          <a:lstStyle/>
          <a:p>
            <a:r>
              <a:rPr lang="en-US" dirty="0"/>
              <a:t>Formats Supported by Windows</a:t>
            </a:r>
            <a:br>
              <a:rPr lang="en-US" dirty="0"/>
            </a:br>
            <a:endParaRPr lang="en-IN" dirty="0"/>
          </a:p>
        </p:txBody>
      </p:sp>
      <p:sp>
        <p:nvSpPr>
          <p:cNvPr id="3" name="Content Placeholder 2">
            <a:extLst>
              <a:ext uri="{FF2B5EF4-FFF2-40B4-BE49-F238E27FC236}">
                <a16:creationId xmlns:a16="http://schemas.microsoft.com/office/drawing/2014/main" xmlns="" id="{8377F963-745D-4136-8307-87560AFFA14E}"/>
              </a:ext>
            </a:extLst>
          </p:cNvPr>
          <p:cNvSpPr>
            <a:spLocks noGrp="1"/>
          </p:cNvSpPr>
          <p:nvPr>
            <p:ph idx="1"/>
          </p:nvPr>
        </p:nvSpPr>
        <p:spPr/>
        <p:txBody>
          <a:bodyPr>
            <a:normAutofit/>
          </a:bodyPr>
          <a:lstStyle/>
          <a:p>
            <a:r>
              <a:rPr lang="en-US" sz="2400" dirty="0"/>
              <a:t>CD-ROM File System (CDFS)</a:t>
            </a:r>
          </a:p>
          <a:p>
            <a:r>
              <a:rPr lang="en-US" sz="2400" dirty="0"/>
              <a:t>Universal Disk Format (UDF)</a:t>
            </a:r>
          </a:p>
          <a:p>
            <a:r>
              <a:rPr lang="en-US" sz="2400" dirty="0"/>
              <a:t>File Allocation Table (FAT12, FAT16, and FAT32)</a:t>
            </a:r>
          </a:p>
          <a:p>
            <a:r>
              <a:rPr lang="en-US" sz="2400" dirty="0"/>
              <a:t>New Technology File System (NTFS)</a:t>
            </a:r>
            <a:endParaRPr lang="en-IN" sz="2400" dirty="0"/>
          </a:p>
        </p:txBody>
      </p:sp>
    </p:spTree>
    <p:extLst>
      <p:ext uri="{BB962C8B-B14F-4D97-AF65-F5344CB8AC3E}">
        <p14:creationId xmlns:p14="http://schemas.microsoft.com/office/powerpoint/2010/main" val="2524500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40CB77-AEDD-434C-BA91-4566312B0CB1}"/>
              </a:ext>
            </a:extLst>
          </p:cNvPr>
          <p:cNvSpPr>
            <a:spLocks noGrp="1"/>
          </p:cNvSpPr>
          <p:nvPr>
            <p:ph type="title"/>
          </p:nvPr>
        </p:nvSpPr>
        <p:spPr/>
        <p:txBody>
          <a:bodyPr/>
          <a:lstStyle/>
          <a:p>
            <a:r>
              <a:rPr lang="en-US" dirty="0"/>
              <a:t>CDFS</a:t>
            </a:r>
            <a:br>
              <a:rPr lang="en-US" dirty="0"/>
            </a:br>
            <a:endParaRPr lang="en-IN" dirty="0"/>
          </a:p>
        </p:txBody>
      </p:sp>
      <p:sp>
        <p:nvSpPr>
          <p:cNvPr id="3" name="Content Placeholder 2">
            <a:extLst>
              <a:ext uri="{FF2B5EF4-FFF2-40B4-BE49-F238E27FC236}">
                <a16:creationId xmlns:a16="http://schemas.microsoft.com/office/drawing/2014/main" xmlns="" id="{0C27A0F9-E7ED-412E-A2AC-F6A1FFF39F19}"/>
              </a:ext>
            </a:extLst>
          </p:cNvPr>
          <p:cNvSpPr>
            <a:spLocks noGrp="1"/>
          </p:cNvSpPr>
          <p:nvPr>
            <p:ph idx="1"/>
          </p:nvPr>
        </p:nvSpPr>
        <p:spPr/>
        <p:txBody>
          <a:bodyPr>
            <a:normAutofit/>
          </a:bodyPr>
          <a:lstStyle/>
          <a:p>
            <a:pPr algn="just"/>
            <a:r>
              <a:rPr lang="en-US" sz="2400" dirty="0"/>
              <a:t>CDFS, or, is a relatively simple format that was defined in 1988 as the read-only formatting standard for CD-ROM media.</a:t>
            </a:r>
          </a:p>
          <a:p>
            <a:pPr algn="just"/>
            <a:r>
              <a:rPr lang="en-US" sz="2400" dirty="0"/>
              <a:t>Windows 2000 implements ISO 9660-compliant CDFS in \</a:t>
            </a:r>
            <a:r>
              <a:rPr lang="en-US" sz="2400" dirty="0" err="1"/>
              <a:t>Winnt</a:t>
            </a:r>
            <a:r>
              <a:rPr lang="en-US" sz="2400" dirty="0"/>
              <a:t>\System32\Drivers\Cdfs.sys, with long filename support defined by Level 2 of the ISO 9660 standard</a:t>
            </a:r>
          </a:p>
          <a:p>
            <a:pPr algn="just"/>
            <a:r>
              <a:rPr lang="en-US" sz="2400" dirty="0"/>
              <a:t>Because of its simplicity, the CDFS format has a number of restrictions</a:t>
            </a:r>
          </a:p>
          <a:p>
            <a:pPr algn="just"/>
            <a:r>
              <a:rPr lang="en-US" sz="2400" dirty="0"/>
              <a:t>Directory and file names must be fewer than 32 characters long</a:t>
            </a:r>
          </a:p>
          <a:p>
            <a:pPr algn="just"/>
            <a:r>
              <a:rPr lang="en-US" sz="2400" dirty="0"/>
              <a:t>Directory trees can be no more than eight levels deep</a:t>
            </a:r>
          </a:p>
          <a:p>
            <a:pPr algn="just"/>
            <a:r>
              <a:rPr lang="en-US" sz="2400" dirty="0"/>
              <a:t>CDFS is considered a legacy format because the industry has adopted the Universal Disk Format (UDF) as the standard for read-only media</a:t>
            </a:r>
            <a:endParaRPr lang="en-IN" sz="2400" dirty="0"/>
          </a:p>
        </p:txBody>
      </p:sp>
    </p:spTree>
    <p:extLst>
      <p:ext uri="{BB962C8B-B14F-4D97-AF65-F5344CB8AC3E}">
        <p14:creationId xmlns:p14="http://schemas.microsoft.com/office/powerpoint/2010/main" val="28470258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DAFB8-A942-4D45-87C9-EB48D33FE540}"/>
              </a:ext>
            </a:extLst>
          </p:cNvPr>
          <p:cNvSpPr>
            <a:spLocks noGrp="1"/>
          </p:cNvSpPr>
          <p:nvPr>
            <p:ph type="title"/>
          </p:nvPr>
        </p:nvSpPr>
        <p:spPr/>
        <p:txBody>
          <a:bodyPr/>
          <a:lstStyle/>
          <a:p>
            <a:r>
              <a:rPr lang="en-US" dirty="0"/>
              <a:t>UDF</a:t>
            </a:r>
            <a:br>
              <a:rPr lang="en-US" dirty="0"/>
            </a:br>
            <a:endParaRPr lang="en-IN" dirty="0"/>
          </a:p>
        </p:txBody>
      </p:sp>
      <p:sp>
        <p:nvSpPr>
          <p:cNvPr id="3" name="Content Placeholder 2">
            <a:extLst>
              <a:ext uri="{FF2B5EF4-FFF2-40B4-BE49-F238E27FC236}">
                <a16:creationId xmlns:a16="http://schemas.microsoft.com/office/drawing/2014/main" xmlns="" id="{3186E951-9D10-4D42-8248-6DCF7C792EA9}"/>
              </a:ext>
            </a:extLst>
          </p:cNvPr>
          <p:cNvSpPr>
            <a:spLocks noGrp="1"/>
          </p:cNvSpPr>
          <p:nvPr>
            <p:ph idx="1"/>
          </p:nvPr>
        </p:nvSpPr>
        <p:spPr/>
        <p:txBody>
          <a:bodyPr>
            <a:normAutofit fontScale="92500" lnSpcReduction="10000"/>
          </a:bodyPr>
          <a:lstStyle/>
          <a:p>
            <a:pPr algn="just"/>
            <a:r>
              <a:rPr lang="en-US" dirty="0"/>
              <a:t>OSTA (Optical Storage Technology Association) defined UDF in 1995 as a format to replace CDFS for magneto-optical storage media, mainly DVD-ROM</a:t>
            </a:r>
          </a:p>
          <a:p>
            <a:pPr algn="just"/>
            <a:r>
              <a:rPr lang="en-US" dirty="0"/>
              <a:t>The Windows 2000 UDF file system implementation is ISO compliant and supports UDF versions 1.02 and 1.5</a:t>
            </a:r>
          </a:p>
          <a:p>
            <a:pPr algn="just"/>
            <a:r>
              <a:rPr lang="en-US" dirty="0"/>
              <a:t>UDF file systems have the following traits:</a:t>
            </a:r>
          </a:p>
          <a:p>
            <a:pPr algn="just"/>
            <a:r>
              <a:rPr lang="en-US" dirty="0"/>
              <a:t>Filenames can be 255 characters long</a:t>
            </a:r>
          </a:p>
          <a:p>
            <a:pPr algn="just"/>
            <a:r>
              <a:rPr lang="en-US" dirty="0"/>
              <a:t>The maximum path length is 1023 characters</a:t>
            </a:r>
          </a:p>
          <a:p>
            <a:pPr algn="just"/>
            <a:r>
              <a:rPr lang="en-US" dirty="0"/>
              <a:t>Although the UDF format was designed with rewritable media in mind, the Windows 2000 UDF driver (\</a:t>
            </a:r>
            <a:r>
              <a:rPr lang="en-US" dirty="0" err="1"/>
              <a:t>Winnt</a:t>
            </a:r>
            <a:r>
              <a:rPr lang="en-US" dirty="0"/>
              <a:t>\System32\Drivers\Udfs.sys) provides read-only support</a:t>
            </a:r>
            <a:endParaRPr lang="en-IN" dirty="0"/>
          </a:p>
        </p:txBody>
      </p:sp>
    </p:spTree>
    <p:extLst>
      <p:ext uri="{BB962C8B-B14F-4D97-AF65-F5344CB8AC3E}">
        <p14:creationId xmlns:p14="http://schemas.microsoft.com/office/powerpoint/2010/main" val="246415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b="1" dirty="0"/>
              <a:t>File System Category</a:t>
            </a:r>
            <a:br>
              <a:rPr lang="en-US" b="1" dirty="0"/>
            </a:br>
            <a:endParaRPr lang="en-IN" dirty="0"/>
          </a:p>
        </p:txBody>
      </p:sp>
      <p:pic>
        <p:nvPicPr>
          <p:cNvPr id="5" name="Content Placeholder 4">
            <a:extLst>
              <a:ext uri="{FF2B5EF4-FFF2-40B4-BE49-F238E27FC236}">
                <a16:creationId xmlns:a16="http://schemas.microsoft.com/office/drawing/2014/main" xmlns="" id="{1FBA36DC-0281-4BE5-AC29-BC9352069B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875" y="2066926"/>
            <a:ext cx="9286875" cy="4638674"/>
          </a:xfrm>
        </p:spPr>
      </p:pic>
    </p:spTree>
    <p:extLst>
      <p:ext uri="{BB962C8B-B14F-4D97-AF65-F5344CB8AC3E}">
        <p14:creationId xmlns:p14="http://schemas.microsoft.com/office/powerpoint/2010/main" val="1879021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8C037-22BB-4240-8A2C-0CE2D0E77A63}"/>
              </a:ext>
            </a:extLst>
          </p:cNvPr>
          <p:cNvSpPr>
            <a:spLocks noGrp="1"/>
          </p:cNvSpPr>
          <p:nvPr>
            <p:ph type="title"/>
          </p:nvPr>
        </p:nvSpPr>
        <p:spPr>
          <a:xfrm>
            <a:off x="838200" y="365125"/>
            <a:ext cx="10515600" cy="796925"/>
          </a:xfrm>
        </p:spPr>
        <p:txBody>
          <a:bodyPr>
            <a:normAutofit fontScale="90000"/>
          </a:bodyPr>
          <a:lstStyle/>
          <a:p>
            <a:r>
              <a:rPr lang="en-US" dirty="0"/>
              <a:t/>
            </a:r>
            <a:br>
              <a:rPr lang="en-US" dirty="0"/>
            </a:br>
            <a:r>
              <a:rPr lang="en-US" dirty="0"/>
              <a:t>NTFS</a:t>
            </a:r>
            <a:br>
              <a:rPr lang="en-US" dirty="0"/>
            </a:br>
            <a:endParaRPr lang="en-IN" dirty="0"/>
          </a:p>
        </p:txBody>
      </p:sp>
      <p:sp>
        <p:nvSpPr>
          <p:cNvPr id="3" name="Content Placeholder 2">
            <a:extLst>
              <a:ext uri="{FF2B5EF4-FFF2-40B4-BE49-F238E27FC236}">
                <a16:creationId xmlns:a16="http://schemas.microsoft.com/office/drawing/2014/main" xmlns="" id="{751BD7BC-17DC-407E-A7F0-9BB03DC2B460}"/>
              </a:ext>
            </a:extLst>
          </p:cNvPr>
          <p:cNvSpPr>
            <a:spLocks noGrp="1"/>
          </p:cNvSpPr>
          <p:nvPr>
            <p:ph idx="1"/>
          </p:nvPr>
        </p:nvSpPr>
        <p:spPr>
          <a:xfrm>
            <a:off x="838200" y="1409700"/>
            <a:ext cx="10515600" cy="5305425"/>
          </a:xfrm>
        </p:spPr>
        <p:txBody>
          <a:bodyPr>
            <a:normAutofit/>
          </a:bodyPr>
          <a:lstStyle/>
          <a:p>
            <a:r>
              <a:rPr lang="en-US" dirty="0"/>
              <a:t>NTFS is the native file system format of Windows</a:t>
            </a:r>
          </a:p>
          <a:p>
            <a:r>
              <a:rPr lang="en-US" dirty="0"/>
              <a:t>NTFS uses 64-bit cluster indexes</a:t>
            </a:r>
          </a:p>
          <a:p>
            <a:pPr lvl="1"/>
            <a:r>
              <a:rPr lang="en-US" dirty="0"/>
              <a:t>Theoretical ability to address volumes of up to 16 exabytes (16 billion GB)</a:t>
            </a:r>
          </a:p>
          <a:p>
            <a:pPr lvl="1"/>
            <a:r>
              <a:rPr lang="en-US" dirty="0"/>
              <a:t>Windows 2000 limits the size of an NTFS volume to that addressable with 32-bit clusters, which is 128 TB (using 64-KB clusters)</a:t>
            </a:r>
          </a:p>
          <a:p>
            <a:r>
              <a:rPr lang="en-US" dirty="0"/>
              <a:t>Why use NTFS instead of FAT? FAT is simpler, making it faster for some operations, but NTFS supports:</a:t>
            </a:r>
          </a:p>
          <a:p>
            <a:pPr lvl="1"/>
            <a:r>
              <a:rPr lang="en-US" dirty="0"/>
              <a:t>Larger file sizes and disks</a:t>
            </a:r>
          </a:p>
          <a:p>
            <a:pPr lvl="1"/>
            <a:r>
              <a:rPr lang="en-US" dirty="0"/>
              <a:t>Better performance on large disks, large directories, and small files</a:t>
            </a:r>
          </a:p>
          <a:p>
            <a:pPr lvl="1"/>
            <a:r>
              <a:rPr lang="en-US" dirty="0"/>
              <a:t>Reliability</a:t>
            </a:r>
          </a:p>
          <a:p>
            <a:pPr lvl="1"/>
            <a:r>
              <a:rPr lang="en-US" dirty="0"/>
              <a:t>Security</a:t>
            </a:r>
          </a:p>
          <a:p>
            <a:endParaRPr lang="en-IN" dirty="0"/>
          </a:p>
        </p:txBody>
      </p:sp>
    </p:spTree>
    <p:extLst>
      <p:ext uri="{BB962C8B-B14F-4D97-AF65-F5344CB8AC3E}">
        <p14:creationId xmlns:p14="http://schemas.microsoft.com/office/powerpoint/2010/main" val="3338800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E4A6F-226D-43C6-956C-9FC0FB8B8061}"/>
              </a:ext>
            </a:extLst>
          </p:cNvPr>
          <p:cNvSpPr>
            <a:spLocks noGrp="1"/>
          </p:cNvSpPr>
          <p:nvPr>
            <p:ph type="title"/>
          </p:nvPr>
        </p:nvSpPr>
        <p:spPr/>
        <p:txBody>
          <a:bodyPr/>
          <a:lstStyle/>
          <a:p>
            <a:r>
              <a:rPr lang="en-IN" dirty="0"/>
              <a:t>File System Format Compatibility</a:t>
            </a:r>
            <a:br>
              <a:rPr lang="en-IN" dirty="0"/>
            </a:br>
            <a:endParaRPr lang="en-IN" dirty="0"/>
          </a:p>
        </p:txBody>
      </p:sp>
      <p:sp>
        <p:nvSpPr>
          <p:cNvPr id="3" name="Content Placeholder 2">
            <a:extLst>
              <a:ext uri="{FF2B5EF4-FFF2-40B4-BE49-F238E27FC236}">
                <a16:creationId xmlns:a16="http://schemas.microsoft.com/office/drawing/2014/main" xmlns="" id="{54BB57FD-CACE-4743-AADE-0153FED88CEB}"/>
              </a:ext>
            </a:extLst>
          </p:cNvPr>
          <p:cNvSpPr>
            <a:spLocks noGrp="1"/>
          </p:cNvSpPr>
          <p:nvPr>
            <p:ph idx="1"/>
          </p:nvPr>
        </p:nvSpPr>
        <p:spPr/>
        <p:txBody>
          <a:bodyPr>
            <a:normAutofit/>
          </a:bodyPr>
          <a:lstStyle/>
          <a:p>
            <a:r>
              <a:rPr lang="en-IN" dirty="0"/>
              <a:t>FAT12/FAT16 supported on all Microsoft OS’s</a:t>
            </a:r>
          </a:p>
          <a:p>
            <a:r>
              <a:rPr lang="en-IN" dirty="0"/>
              <a:t>FAT32:</a:t>
            </a:r>
          </a:p>
          <a:p>
            <a:pPr lvl="1"/>
            <a:r>
              <a:rPr lang="en-IN" dirty="0"/>
              <a:t>Only Windows 2000/XP/2003</a:t>
            </a:r>
          </a:p>
          <a:p>
            <a:pPr lvl="1"/>
            <a:r>
              <a:rPr lang="en-IN" dirty="0" err="1"/>
              <a:t>Winternals</a:t>
            </a:r>
            <a:r>
              <a:rPr lang="en-IN" dirty="0"/>
              <a:t> FAT32 driver for NT4</a:t>
            </a:r>
          </a:p>
          <a:p>
            <a:r>
              <a:rPr lang="en-IN" dirty="0"/>
              <a:t>NTFS:</a:t>
            </a:r>
          </a:p>
          <a:p>
            <a:pPr lvl="1"/>
            <a:r>
              <a:rPr lang="en-IN" dirty="0"/>
              <a:t>Only Windows NT-based OS’s</a:t>
            </a:r>
          </a:p>
          <a:p>
            <a:pPr lvl="1"/>
            <a:r>
              <a:rPr lang="en-IN" dirty="0" err="1"/>
              <a:t>Winternals</a:t>
            </a:r>
            <a:r>
              <a:rPr lang="en-IN" dirty="0"/>
              <a:t> NTFSDOS for DOS access</a:t>
            </a:r>
          </a:p>
          <a:p>
            <a:pPr lvl="1"/>
            <a:r>
              <a:rPr lang="en-IN" dirty="0" err="1"/>
              <a:t>Winternals</a:t>
            </a:r>
            <a:r>
              <a:rPr lang="en-IN" dirty="0"/>
              <a:t> NTFS for Windows 98 for Win9x/Me</a:t>
            </a:r>
          </a:p>
          <a:p>
            <a:endParaRPr lang="en-IN" dirty="0"/>
          </a:p>
        </p:txBody>
      </p:sp>
    </p:spTree>
    <p:extLst>
      <p:ext uri="{BB962C8B-B14F-4D97-AF65-F5344CB8AC3E}">
        <p14:creationId xmlns:p14="http://schemas.microsoft.com/office/powerpoint/2010/main" val="34955663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E95B26-4104-4026-A839-7E43F5C389A5}"/>
              </a:ext>
            </a:extLst>
          </p:cNvPr>
          <p:cNvSpPr>
            <a:spLocks noGrp="1"/>
          </p:cNvSpPr>
          <p:nvPr>
            <p:ph type="title"/>
          </p:nvPr>
        </p:nvSpPr>
        <p:spPr/>
        <p:txBody>
          <a:bodyPr/>
          <a:lstStyle/>
          <a:p>
            <a:r>
              <a:rPr lang="en-US" dirty="0"/>
              <a:t>NTFS Design Goals</a:t>
            </a:r>
            <a:endParaRPr lang="en-IN" dirty="0"/>
          </a:p>
        </p:txBody>
      </p:sp>
      <p:sp>
        <p:nvSpPr>
          <p:cNvPr id="3" name="Content Placeholder 2">
            <a:extLst>
              <a:ext uri="{FF2B5EF4-FFF2-40B4-BE49-F238E27FC236}">
                <a16:creationId xmlns:a16="http://schemas.microsoft.com/office/drawing/2014/main" xmlns="" id="{6DB4E1F3-E427-4093-8AF7-3890285BB01C}"/>
              </a:ext>
            </a:extLst>
          </p:cNvPr>
          <p:cNvSpPr>
            <a:spLocks noGrp="1"/>
          </p:cNvSpPr>
          <p:nvPr>
            <p:ph idx="1"/>
          </p:nvPr>
        </p:nvSpPr>
        <p:spPr/>
        <p:txBody>
          <a:bodyPr/>
          <a:lstStyle/>
          <a:p>
            <a:pPr algn="just"/>
            <a:r>
              <a:rPr lang="en-US" dirty="0"/>
              <a:t>Overcome limitations inherent in FAT / HPFS</a:t>
            </a:r>
          </a:p>
          <a:p>
            <a:pPr algn="just"/>
            <a:r>
              <a:rPr lang="en-US" dirty="0"/>
              <a:t>FAT (File Allocation Table) does not support large disks very well</a:t>
            </a:r>
          </a:p>
          <a:p>
            <a:pPr algn="just"/>
            <a:r>
              <a:rPr lang="en-US" dirty="0"/>
              <a:t>FAT16 (MS-DOS file system) supports only up to 216 clusters and 2 GB disks (with 64 </a:t>
            </a:r>
            <a:r>
              <a:rPr lang="en-US" dirty="0" err="1"/>
              <a:t>Kb</a:t>
            </a:r>
            <a:r>
              <a:rPr lang="en-US" dirty="0"/>
              <a:t> clusters!!)</a:t>
            </a:r>
          </a:p>
          <a:p>
            <a:pPr algn="just"/>
            <a:r>
              <a:rPr lang="en-US" dirty="0"/>
              <a:t>FAT / root directory represents single point of failure</a:t>
            </a:r>
          </a:p>
          <a:p>
            <a:pPr algn="just"/>
            <a:r>
              <a:rPr lang="en-US" dirty="0"/>
              <a:t>Number of entries in root directory is limited</a:t>
            </a:r>
          </a:p>
          <a:p>
            <a:pPr algn="just"/>
            <a:r>
              <a:rPr lang="en-US" dirty="0"/>
              <a:t>HPFS removed some of FAT‘s limitations, but still did not support recoverability, security, data redundancy, and fault-tolerance (later versions of HPFS support up to 2TeraByte disks)</a:t>
            </a:r>
          </a:p>
          <a:p>
            <a:endParaRPr lang="en-IN" dirty="0"/>
          </a:p>
        </p:txBody>
      </p:sp>
    </p:spTree>
    <p:extLst>
      <p:ext uri="{BB962C8B-B14F-4D97-AF65-F5344CB8AC3E}">
        <p14:creationId xmlns:p14="http://schemas.microsoft.com/office/powerpoint/2010/main" val="3006043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2F9C7-FDD5-4A65-8FC5-A3983EB90D0B}"/>
              </a:ext>
            </a:extLst>
          </p:cNvPr>
          <p:cNvSpPr>
            <a:spLocks noGrp="1"/>
          </p:cNvSpPr>
          <p:nvPr>
            <p:ph type="title"/>
          </p:nvPr>
        </p:nvSpPr>
        <p:spPr/>
        <p:txBody>
          <a:bodyPr/>
          <a:lstStyle/>
          <a:p>
            <a:r>
              <a:rPr lang="en-US" dirty="0"/>
              <a:t>NTFS Recoverability</a:t>
            </a:r>
            <a:br>
              <a:rPr lang="en-US" dirty="0"/>
            </a:br>
            <a:endParaRPr lang="en-IN" dirty="0"/>
          </a:p>
        </p:txBody>
      </p:sp>
      <p:sp>
        <p:nvSpPr>
          <p:cNvPr id="3" name="Content Placeholder 2">
            <a:extLst>
              <a:ext uri="{FF2B5EF4-FFF2-40B4-BE49-F238E27FC236}">
                <a16:creationId xmlns:a16="http://schemas.microsoft.com/office/drawing/2014/main" xmlns="" id="{6235D36E-834C-4105-8F3D-5670CF2A3F24}"/>
              </a:ext>
            </a:extLst>
          </p:cNvPr>
          <p:cNvSpPr>
            <a:spLocks noGrp="1"/>
          </p:cNvSpPr>
          <p:nvPr>
            <p:ph idx="1"/>
          </p:nvPr>
        </p:nvSpPr>
        <p:spPr/>
        <p:txBody>
          <a:bodyPr>
            <a:normAutofit lnSpcReduction="10000"/>
          </a:bodyPr>
          <a:lstStyle/>
          <a:p>
            <a:r>
              <a:rPr lang="en-US" dirty="0"/>
              <a:t>PC disk I/O in the old days: Speed was most important</a:t>
            </a:r>
          </a:p>
          <a:p>
            <a:r>
              <a:rPr lang="en-US" dirty="0"/>
              <a:t>NTFS changes this view – Reliability counts most:</a:t>
            </a:r>
          </a:p>
          <a:p>
            <a:pPr lvl="1"/>
            <a:r>
              <a:rPr lang="en-US" dirty="0"/>
              <a:t>I/O operations that alter NTFS structure are implemented as atomic transactions</a:t>
            </a:r>
          </a:p>
          <a:p>
            <a:pPr lvl="2"/>
            <a:r>
              <a:rPr lang="en-US" dirty="0"/>
              <a:t>Change directory structure,</a:t>
            </a:r>
          </a:p>
          <a:p>
            <a:pPr lvl="2"/>
            <a:r>
              <a:rPr lang="en-US" dirty="0"/>
              <a:t>extend files, allocate space for new files</a:t>
            </a:r>
          </a:p>
          <a:p>
            <a:r>
              <a:rPr lang="en-US" dirty="0"/>
              <a:t>Transactions are either completed or rolled back</a:t>
            </a:r>
          </a:p>
          <a:p>
            <a:r>
              <a:rPr lang="en-US" dirty="0"/>
              <a:t>NTFS uses redundant storage for vital FS information</a:t>
            </a:r>
          </a:p>
          <a:p>
            <a:pPr lvl="1"/>
            <a:r>
              <a:rPr lang="en-US" dirty="0"/>
              <a:t>Contrasts with FAT / HPFS on-disk structures, which have single sectors containing critical file system data</a:t>
            </a:r>
          </a:p>
          <a:p>
            <a:pPr lvl="1"/>
            <a:r>
              <a:rPr lang="en-US" dirty="0"/>
              <a:t>Read error in these sectors -&gt; volume lost</a:t>
            </a:r>
            <a:endParaRPr lang="en-IN" dirty="0"/>
          </a:p>
        </p:txBody>
      </p:sp>
    </p:spTree>
    <p:extLst>
      <p:ext uri="{BB962C8B-B14F-4D97-AF65-F5344CB8AC3E}">
        <p14:creationId xmlns:p14="http://schemas.microsoft.com/office/powerpoint/2010/main" val="27803187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C7AC52-2E3D-4770-8548-4202019B9D07}"/>
              </a:ext>
            </a:extLst>
          </p:cNvPr>
          <p:cNvSpPr>
            <a:spLocks noGrp="1"/>
          </p:cNvSpPr>
          <p:nvPr>
            <p:ph type="title"/>
          </p:nvPr>
        </p:nvSpPr>
        <p:spPr/>
        <p:txBody>
          <a:bodyPr/>
          <a:lstStyle/>
          <a:p>
            <a:r>
              <a:rPr lang="en-US" dirty="0"/>
              <a:t>NTFS Security and Recoverability</a:t>
            </a:r>
            <a:br>
              <a:rPr lang="en-US" dirty="0"/>
            </a:br>
            <a:endParaRPr lang="en-IN" dirty="0"/>
          </a:p>
        </p:txBody>
      </p:sp>
      <p:sp>
        <p:nvSpPr>
          <p:cNvPr id="3" name="Content Placeholder 2">
            <a:extLst>
              <a:ext uri="{FF2B5EF4-FFF2-40B4-BE49-F238E27FC236}">
                <a16:creationId xmlns:a16="http://schemas.microsoft.com/office/drawing/2014/main" xmlns="" id="{5C7788C5-85FB-44E0-B5CF-7BC1562BF910}"/>
              </a:ext>
            </a:extLst>
          </p:cNvPr>
          <p:cNvSpPr>
            <a:spLocks noGrp="1"/>
          </p:cNvSpPr>
          <p:nvPr>
            <p:ph idx="1"/>
          </p:nvPr>
        </p:nvSpPr>
        <p:spPr/>
        <p:txBody>
          <a:bodyPr>
            <a:normAutofit/>
          </a:bodyPr>
          <a:lstStyle/>
          <a:p>
            <a:pPr algn="just"/>
            <a:r>
              <a:rPr lang="en-US" dirty="0"/>
              <a:t>NTFS security is derived from Windows object model</a:t>
            </a:r>
          </a:p>
          <a:p>
            <a:pPr lvl="1" algn="just"/>
            <a:r>
              <a:rPr lang="en-US" dirty="0"/>
              <a:t>Open file is implemented as file object; security descriptor is stored on disk as part of the file</a:t>
            </a:r>
          </a:p>
          <a:p>
            <a:pPr lvl="1" algn="just"/>
            <a:r>
              <a:rPr lang="en-US" dirty="0"/>
              <a:t>NT security system verifies access rights when a process tries to open a handle to any object</a:t>
            </a:r>
          </a:p>
          <a:p>
            <a:pPr lvl="1" algn="just"/>
            <a:r>
              <a:rPr lang="en-US" dirty="0"/>
              <a:t>Administrator or file owner may set permissions</a:t>
            </a:r>
          </a:p>
          <a:p>
            <a:pPr algn="just"/>
            <a:r>
              <a:rPr lang="en-US" dirty="0"/>
              <a:t>NTFS recoverability ensures integrity of FS structure</a:t>
            </a:r>
          </a:p>
          <a:p>
            <a:pPr lvl="1" algn="just"/>
            <a:r>
              <a:rPr lang="en-US" dirty="0"/>
              <a:t>No guarantees for complete recovery of user files</a:t>
            </a:r>
          </a:p>
          <a:p>
            <a:pPr lvl="1" algn="just"/>
            <a:r>
              <a:rPr lang="en-US" dirty="0"/>
              <a:t>Layered driver model + FTDISK driver</a:t>
            </a:r>
          </a:p>
          <a:p>
            <a:pPr lvl="2" algn="just"/>
            <a:r>
              <a:rPr lang="en-US" dirty="0"/>
              <a:t>Mirroring of data – RAID level 1</a:t>
            </a:r>
          </a:p>
          <a:p>
            <a:pPr lvl="2" algn="just"/>
            <a:r>
              <a:rPr lang="en-US" dirty="0"/>
              <a:t>Striping of data - RAID level 5 (one disk with parity info)</a:t>
            </a:r>
            <a:endParaRPr lang="en-IN" dirty="0"/>
          </a:p>
        </p:txBody>
      </p:sp>
    </p:spTree>
    <p:extLst>
      <p:ext uri="{BB962C8B-B14F-4D97-AF65-F5344CB8AC3E}">
        <p14:creationId xmlns:p14="http://schemas.microsoft.com/office/powerpoint/2010/main" val="2411215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75E2C-2460-455F-80BB-378DD8F310E4}"/>
              </a:ext>
            </a:extLst>
          </p:cNvPr>
          <p:cNvSpPr>
            <a:spLocks noGrp="1"/>
          </p:cNvSpPr>
          <p:nvPr>
            <p:ph type="title"/>
          </p:nvPr>
        </p:nvSpPr>
        <p:spPr/>
        <p:txBody>
          <a:bodyPr/>
          <a:lstStyle/>
          <a:p>
            <a:r>
              <a:rPr lang="en-US" dirty="0"/>
              <a:t>Large Disks and Large Files</a:t>
            </a:r>
            <a:br>
              <a:rPr lang="en-US" dirty="0"/>
            </a:br>
            <a:endParaRPr lang="en-IN" dirty="0"/>
          </a:p>
        </p:txBody>
      </p:sp>
      <p:sp>
        <p:nvSpPr>
          <p:cNvPr id="3" name="Content Placeholder 2">
            <a:extLst>
              <a:ext uri="{FF2B5EF4-FFF2-40B4-BE49-F238E27FC236}">
                <a16:creationId xmlns:a16="http://schemas.microsoft.com/office/drawing/2014/main" xmlns="" id="{CF4949E8-6014-4BFF-945F-1F00059C43FD}"/>
              </a:ext>
            </a:extLst>
          </p:cNvPr>
          <p:cNvSpPr>
            <a:spLocks noGrp="1"/>
          </p:cNvSpPr>
          <p:nvPr>
            <p:ph idx="1"/>
          </p:nvPr>
        </p:nvSpPr>
        <p:spPr>
          <a:xfrm>
            <a:off x="838200" y="1825625"/>
            <a:ext cx="10515600" cy="4756150"/>
          </a:xfrm>
        </p:spPr>
        <p:txBody>
          <a:bodyPr>
            <a:normAutofit fontScale="92500" lnSpcReduction="10000"/>
          </a:bodyPr>
          <a:lstStyle/>
          <a:p>
            <a:pPr algn="just"/>
            <a:r>
              <a:rPr lang="en-US" dirty="0"/>
              <a:t>Efficient support for large files and disks in NTFS</a:t>
            </a:r>
          </a:p>
          <a:p>
            <a:pPr algn="just"/>
            <a:r>
              <a:rPr lang="en-US" dirty="0"/>
              <a:t>FAT16:</a:t>
            </a:r>
          </a:p>
          <a:p>
            <a:pPr lvl="1" algn="just"/>
            <a:r>
              <a:rPr lang="en-US" dirty="0"/>
              <a:t>16-bit wide table stores allocation status of disk</a:t>
            </a:r>
          </a:p>
          <a:p>
            <a:pPr lvl="1" algn="just"/>
            <a:r>
              <a:rPr lang="en-US" dirty="0"/>
              <a:t>Up to clusters per volume (#files !!); adjustable cluster size</a:t>
            </a:r>
          </a:p>
          <a:p>
            <a:pPr algn="just"/>
            <a:r>
              <a:rPr lang="en-US" dirty="0"/>
              <a:t>FAT32:</a:t>
            </a:r>
          </a:p>
          <a:p>
            <a:pPr lvl="1" algn="just"/>
            <a:r>
              <a:rPr lang="en-US" dirty="0"/>
              <a:t>New in since Windows 2000</a:t>
            </a:r>
          </a:p>
          <a:p>
            <a:pPr lvl="1" algn="just"/>
            <a:r>
              <a:rPr lang="en-US" dirty="0"/>
              <a:t>4kb clusters on volumes up to 8 GB</a:t>
            </a:r>
          </a:p>
          <a:p>
            <a:pPr lvl="1" algn="just"/>
            <a:r>
              <a:rPr lang="en-US" dirty="0"/>
              <a:t>Can relocate root directory / use backup copy of FAT</a:t>
            </a:r>
          </a:p>
          <a:p>
            <a:pPr lvl="1" algn="just"/>
            <a:r>
              <a:rPr lang="en-US" dirty="0"/>
              <a:t>Root directory is ordinary cluster chain – no limits on #entries</a:t>
            </a:r>
          </a:p>
          <a:p>
            <a:pPr algn="just"/>
            <a:r>
              <a:rPr lang="en-US" dirty="0"/>
              <a:t>HPFS (support dropped in NT 4.0):</a:t>
            </a:r>
          </a:p>
          <a:p>
            <a:pPr lvl="1" algn="just"/>
            <a:r>
              <a:rPr lang="en-US" dirty="0"/>
              <a:t>32 bits to enumerate allocation units; maximum file size: 4GB</a:t>
            </a:r>
          </a:p>
          <a:p>
            <a:pPr lvl="1" algn="just"/>
            <a:r>
              <a:rPr lang="en-US" dirty="0"/>
              <a:t>Allocates disk space in terms of physical sectors of 512 bytes; problem with some disks (1024 bit sectors)</a:t>
            </a:r>
            <a:endParaRPr lang="en-IN" dirty="0"/>
          </a:p>
        </p:txBody>
      </p:sp>
    </p:spTree>
    <p:extLst>
      <p:ext uri="{BB962C8B-B14F-4D97-AF65-F5344CB8AC3E}">
        <p14:creationId xmlns:p14="http://schemas.microsoft.com/office/powerpoint/2010/main" val="36002038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B07B2-5D96-48AC-B911-FA4A337AD3BF}"/>
              </a:ext>
            </a:extLst>
          </p:cNvPr>
          <p:cNvSpPr>
            <a:spLocks noGrp="1"/>
          </p:cNvSpPr>
          <p:nvPr>
            <p:ph type="title"/>
          </p:nvPr>
        </p:nvSpPr>
        <p:spPr/>
        <p:txBody>
          <a:bodyPr/>
          <a:lstStyle/>
          <a:p>
            <a:r>
              <a:rPr lang="en-US" dirty="0"/>
              <a:t>Large Disks and Large Files (contd.)</a:t>
            </a:r>
            <a:br>
              <a:rPr lang="en-US" dirty="0"/>
            </a:br>
            <a:endParaRPr lang="en-IN" dirty="0"/>
          </a:p>
        </p:txBody>
      </p:sp>
      <p:sp>
        <p:nvSpPr>
          <p:cNvPr id="3" name="Content Placeholder 2">
            <a:extLst>
              <a:ext uri="{FF2B5EF4-FFF2-40B4-BE49-F238E27FC236}">
                <a16:creationId xmlns:a16="http://schemas.microsoft.com/office/drawing/2014/main" xmlns="" id="{FC0AD8A9-6C31-4067-90F3-C03B7B3263FD}"/>
              </a:ext>
            </a:extLst>
          </p:cNvPr>
          <p:cNvSpPr>
            <a:spLocks noGrp="1"/>
          </p:cNvSpPr>
          <p:nvPr>
            <p:ph idx="1"/>
          </p:nvPr>
        </p:nvSpPr>
        <p:spPr/>
        <p:txBody>
          <a:bodyPr>
            <a:normAutofit fontScale="92500" lnSpcReduction="20000"/>
          </a:bodyPr>
          <a:lstStyle/>
          <a:p>
            <a:r>
              <a:rPr lang="en-US" dirty="0"/>
              <a:t>NTFS enumerates cluster with 64-bit numbers</a:t>
            </a:r>
          </a:p>
          <a:p>
            <a:r>
              <a:rPr lang="en-US" dirty="0"/>
              <a:t>Up to 264 clusters of up to 64 Kbytes size</a:t>
            </a:r>
          </a:p>
          <a:p>
            <a:r>
              <a:rPr lang="en-US" dirty="0"/>
              <a:t>Maximum file size: 264 bytes</a:t>
            </a:r>
          </a:p>
          <a:p>
            <a:r>
              <a:rPr lang="en-US" dirty="0"/>
              <a:t>Cluster size is adjustable</a:t>
            </a:r>
          </a:p>
          <a:p>
            <a:pPr lvl="1"/>
            <a:r>
              <a:rPr lang="en-US" dirty="0"/>
              <a:t>512 bytes on small disks</a:t>
            </a:r>
          </a:p>
          <a:p>
            <a:pPr lvl="1"/>
            <a:r>
              <a:rPr lang="en-US" dirty="0"/>
              <a:t>Maximum of 64Kb on large disks</a:t>
            </a:r>
          </a:p>
          <a:p>
            <a:r>
              <a:rPr lang="en-US" dirty="0"/>
              <a:t>Multiple data streams</a:t>
            </a:r>
          </a:p>
          <a:p>
            <a:pPr lvl="1"/>
            <a:r>
              <a:rPr lang="en-US" dirty="0"/>
              <a:t>File info: name, owner, time stamps, type implemented as attribute</a:t>
            </a:r>
          </a:p>
          <a:p>
            <a:pPr lvl="1"/>
            <a:r>
              <a:rPr lang="en-US" dirty="0"/>
              <a:t>Each attribute consists of a stream – sequence of bytes</a:t>
            </a:r>
          </a:p>
          <a:p>
            <a:pPr lvl="1"/>
            <a:r>
              <a:rPr lang="en-US" dirty="0"/>
              <a:t>Default data stream has no name</a:t>
            </a:r>
          </a:p>
          <a:p>
            <a:pPr lvl="1"/>
            <a:r>
              <a:rPr lang="en-US" dirty="0"/>
              <a:t>New streams can be added: myfile.dat:stream2</a:t>
            </a:r>
          </a:p>
          <a:p>
            <a:pPr lvl="1"/>
            <a:r>
              <a:rPr lang="en-US" dirty="0"/>
              <a:t>File operations manipulate all streams simultaneously</a:t>
            </a:r>
          </a:p>
        </p:txBody>
      </p:sp>
    </p:spTree>
    <p:extLst>
      <p:ext uri="{BB962C8B-B14F-4D97-AF65-F5344CB8AC3E}">
        <p14:creationId xmlns:p14="http://schemas.microsoft.com/office/powerpoint/2010/main" val="690446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72E698-02C7-47F0-9CB2-E845CA99AC3C}"/>
              </a:ext>
            </a:extLst>
          </p:cNvPr>
          <p:cNvSpPr>
            <a:spLocks noGrp="1"/>
          </p:cNvSpPr>
          <p:nvPr>
            <p:ph type="title"/>
          </p:nvPr>
        </p:nvSpPr>
        <p:spPr/>
        <p:txBody>
          <a:bodyPr/>
          <a:lstStyle/>
          <a:p>
            <a:r>
              <a:rPr lang="en-IN" sz="4400" dirty="0"/>
              <a:t>Master File Table</a:t>
            </a:r>
            <a:endParaRPr lang="en-IN" dirty="0"/>
          </a:p>
        </p:txBody>
      </p:sp>
      <p:sp>
        <p:nvSpPr>
          <p:cNvPr id="3" name="Content Placeholder 2">
            <a:extLst>
              <a:ext uri="{FF2B5EF4-FFF2-40B4-BE49-F238E27FC236}">
                <a16:creationId xmlns:a16="http://schemas.microsoft.com/office/drawing/2014/main" xmlns="" id="{1D3E3607-1B49-4195-8738-E6CD4CF99AA1}"/>
              </a:ext>
            </a:extLst>
          </p:cNvPr>
          <p:cNvSpPr>
            <a:spLocks noGrp="1"/>
          </p:cNvSpPr>
          <p:nvPr>
            <p:ph idx="1"/>
          </p:nvPr>
        </p:nvSpPr>
        <p:spPr>
          <a:xfrm>
            <a:off x="838200" y="1825624"/>
            <a:ext cx="10515600" cy="4784725"/>
          </a:xfrm>
        </p:spPr>
        <p:txBody>
          <a:bodyPr>
            <a:noAutofit/>
          </a:bodyPr>
          <a:lstStyle/>
          <a:p>
            <a:r>
              <a:rPr lang="en-IN" sz="2400" dirty="0"/>
              <a:t>All data stored on a volume is contained in a file</a:t>
            </a:r>
          </a:p>
          <a:p>
            <a:r>
              <a:rPr lang="en-IN" sz="2400" dirty="0"/>
              <a:t>MFT: Heart of NTFS volume structure</a:t>
            </a:r>
          </a:p>
          <a:p>
            <a:r>
              <a:rPr lang="en-IN" sz="2400" dirty="0"/>
              <a:t>Implemented as array of file records</a:t>
            </a:r>
          </a:p>
          <a:p>
            <a:r>
              <a:rPr lang="en-IN" sz="2400" dirty="0"/>
              <a:t>One row for each file on the volume</a:t>
            </a:r>
          </a:p>
          <a:p>
            <a:pPr marL="0" indent="0">
              <a:buNone/>
            </a:pPr>
            <a:r>
              <a:rPr lang="en-IN" sz="2400" dirty="0"/>
              <a:t> (including one row for MFT itself)</a:t>
            </a:r>
          </a:p>
          <a:p>
            <a:r>
              <a:rPr lang="en-IN" sz="2400" dirty="0"/>
              <a:t>Metadata files store file system </a:t>
            </a:r>
          </a:p>
          <a:p>
            <a:pPr marL="0" indent="0">
              <a:buNone/>
            </a:pPr>
            <a:r>
              <a:rPr lang="en-IN" sz="2400" dirty="0"/>
              <a:t>structure information (hidden files; $MFT; $Volume...)</a:t>
            </a:r>
          </a:p>
          <a:p>
            <a:r>
              <a:rPr lang="en-IN" sz="2400" dirty="0"/>
              <a:t>More than one MFT record for highly fragmented files</a:t>
            </a:r>
          </a:p>
          <a:p>
            <a:r>
              <a:rPr lang="en-IN" sz="2400" dirty="0"/>
              <a:t>Nfi.exe Utility from OEM Support Tools allows to dump</a:t>
            </a:r>
          </a:p>
          <a:p>
            <a:pPr marL="0" indent="0">
              <a:buNone/>
            </a:pPr>
            <a:r>
              <a:rPr lang="en-IN" sz="2400" dirty="0"/>
              <a:t> MFT content (see support.microsoft.com/support/ kb/articles/Q253/0/66.asp)</a:t>
            </a:r>
          </a:p>
          <a:p>
            <a:endParaRPr lang="en-IN" sz="1400" dirty="0"/>
          </a:p>
        </p:txBody>
      </p:sp>
      <p:pic>
        <p:nvPicPr>
          <p:cNvPr id="5" name="Picture 4">
            <a:extLst>
              <a:ext uri="{FF2B5EF4-FFF2-40B4-BE49-F238E27FC236}">
                <a16:creationId xmlns:a16="http://schemas.microsoft.com/office/drawing/2014/main" xmlns="" id="{DF857CB2-90F4-48DD-970F-3F4A8F0FF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553" y="2050966"/>
            <a:ext cx="1828894" cy="3251367"/>
          </a:xfrm>
          <a:prstGeom prst="rect">
            <a:avLst/>
          </a:prstGeom>
        </p:spPr>
      </p:pic>
    </p:spTree>
    <p:extLst>
      <p:ext uri="{BB962C8B-B14F-4D97-AF65-F5344CB8AC3E}">
        <p14:creationId xmlns:p14="http://schemas.microsoft.com/office/powerpoint/2010/main" val="1892105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BF8825-47B6-4CC0-B50C-C313C259D820}"/>
              </a:ext>
            </a:extLst>
          </p:cNvPr>
          <p:cNvSpPr>
            <a:spLocks noGrp="1"/>
          </p:cNvSpPr>
          <p:nvPr>
            <p:ph type="title"/>
          </p:nvPr>
        </p:nvSpPr>
        <p:spPr/>
        <p:txBody>
          <a:bodyPr/>
          <a:lstStyle/>
          <a:p>
            <a:r>
              <a:rPr lang="en-IN" dirty="0"/>
              <a:t>NTFS operation</a:t>
            </a:r>
          </a:p>
        </p:txBody>
      </p:sp>
      <p:sp>
        <p:nvSpPr>
          <p:cNvPr id="3" name="Content Placeholder 2">
            <a:extLst>
              <a:ext uri="{FF2B5EF4-FFF2-40B4-BE49-F238E27FC236}">
                <a16:creationId xmlns:a16="http://schemas.microsoft.com/office/drawing/2014/main" xmlns="" id="{1950C54B-62D8-4A8F-B1AD-5476B1A6BF63}"/>
              </a:ext>
            </a:extLst>
          </p:cNvPr>
          <p:cNvSpPr>
            <a:spLocks noGrp="1"/>
          </p:cNvSpPr>
          <p:nvPr>
            <p:ph idx="1"/>
          </p:nvPr>
        </p:nvSpPr>
        <p:spPr/>
        <p:txBody>
          <a:bodyPr>
            <a:normAutofit/>
          </a:bodyPr>
          <a:lstStyle/>
          <a:p>
            <a:r>
              <a:rPr lang="en-IN" dirty="0"/>
              <a:t>Mounting a volume</a:t>
            </a:r>
          </a:p>
          <a:p>
            <a:r>
              <a:rPr lang="en-IN" dirty="0"/>
              <a:t>NTFS looks in boot file for physical address of MFT ($MFT)</a:t>
            </a:r>
          </a:p>
          <a:p>
            <a:r>
              <a:rPr lang="en-IN" dirty="0"/>
              <a:t>2nd entry in MFT points to copy of MFT ($</a:t>
            </a:r>
            <a:r>
              <a:rPr lang="en-IN" dirty="0" err="1"/>
              <a:t>MFTMirr</a:t>
            </a:r>
            <a:r>
              <a:rPr lang="en-IN" dirty="0"/>
              <a:t>)</a:t>
            </a:r>
          </a:p>
          <a:p>
            <a:pPr lvl="1"/>
            <a:r>
              <a:rPr lang="en-IN" dirty="0"/>
              <a:t>used to locate metadata files if MFT is corrupted</a:t>
            </a:r>
          </a:p>
          <a:p>
            <a:r>
              <a:rPr lang="en-IN" dirty="0"/>
              <a:t>MFT entry in MFT contains VCN-to-LCN mapping info</a:t>
            </a:r>
          </a:p>
          <a:p>
            <a:r>
              <a:rPr lang="en-IN" dirty="0"/>
              <a:t>NTFS obtains from MFT addresses of metadata files</a:t>
            </a:r>
          </a:p>
          <a:p>
            <a:pPr lvl="1"/>
            <a:r>
              <a:rPr lang="en-IN" dirty="0"/>
              <a:t>NTFS opens these files</a:t>
            </a:r>
          </a:p>
          <a:p>
            <a:r>
              <a:rPr lang="en-IN" dirty="0"/>
              <a:t>NTFS performs recovery operations</a:t>
            </a:r>
          </a:p>
          <a:p>
            <a:r>
              <a:rPr lang="en-IN" dirty="0"/>
              <a:t>File system is now ready for user access</a:t>
            </a:r>
          </a:p>
        </p:txBody>
      </p:sp>
    </p:spTree>
    <p:extLst>
      <p:ext uri="{BB962C8B-B14F-4D97-AF65-F5344CB8AC3E}">
        <p14:creationId xmlns:p14="http://schemas.microsoft.com/office/powerpoint/2010/main" val="2970849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75E2C-2460-455F-80BB-378DD8F310E4}"/>
              </a:ext>
            </a:extLst>
          </p:cNvPr>
          <p:cNvSpPr>
            <a:spLocks noGrp="1"/>
          </p:cNvSpPr>
          <p:nvPr>
            <p:ph type="title"/>
          </p:nvPr>
        </p:nvSpPr>
        <p:spPr/>
        <p:txBody>
          <a:bodyPr/>
          <a:lstStyle/>
          <a:p>
            <a:r>
              <a:rPr lang="en-US" dirty="0"/>
              <a:t>NTFS metadata</a:t>
            </a:r>
            <a:endParaRPr lang="en-IN" dirty="0"/>
          </a:p>
        </p:txBody>
      </p:sp>
      <p:sp>
        <p:nvSpPr>
          <p:cNvPr id="3" name="Content Placeholder 2">
            <a:extLst>
              <a:ext uri="{FF2B5EF4-FFF2-40B4-BE49-F238E27FC236}">
                <a16:creationId xmlns:a16="http://schemas.microsoft.com/office/drawing/2014/main" xmlns="" id="{CF4949E8-6014-4BFF-945F-1F00059C43FD}"/>
              </a:ext>
            </a:extLst>
          </p:cNvPr>
          <p:cNvSpPr>
            <a:spLocks noGrp="1"/>
          </p:cNvSpPr>
          <p:nvPr>
            <p:ph idx="1"/>
          </p:nvPr>
        </p:nvSpPr>
        <p:spPr/>
        <p:txBody>
          <a:bodyPr>
            <a:normAutofit fontScale="92500" lnSpcReduction="20000"/>
          </a:bodyPr>
          <a:lstStyle/>
          <a:p>
            <a:r>
              <a:rPr lang="en-US" dirty="0"/>
              <a:t>NTFS writes to log file ($</a:t>
            </a:r>
            <a:r>
              <a:rPr lang="en-US" dirty="0" err="1"/>
              <a:t>LogFile</a:t>
            </a:r>
            <a:r>
              <a:rPr lang="en-US" dirty="0"/>
              <a:t>)</a:t>
            </a:r>
          </a:p>
          <a:p>
            <a:pPr lvl="1"/>
            <a:r>
              <a:rPr lang="en-US" dirty="0"/>
              <a:t>Record all commands that change volume structure</a:t>
            </a:r>
          </a:p>
          <a:p>
            <a:r>
              <a:rPr lang="en-US" dirty="0"/>
              <a:t>Root directory:</a:t>
            </a:r>
          </a:p>
          <a:p>
            <a:pPr lvl="1"/>
            <a:r>
              <a:rPr lang="en-US" dirty="0"/>
              <a:t>When NTFS tries to open a file, it starts search in the root directory</a:t>
            </a:r>
          </a:p>
          <a:p>
            <a:pPr lvl="1"/>
            <a:r>
              <a:rPr lang="en-US" dirty="0"/>
              <a:t>Once the file is found, NTFS stores the file‘s MFT file reference</a:t>
            </a:r>
          </a:p>
          <a:p>
            <a:pPr lvl="1"/>
            <a:r>
              <a:rPr lang="en-US" dirty="0"/>
              <a:t>Subsequent read/write ops. may access file‘s MFT record directly</a:t>
            </a:r>
          </a:p>
          <a:p>
            <a:r>
              <a:rPr lang="en-US" dirty="0"/>
              <a:t>Bitmap file ($Bitmap):</a:t>
            </a:r>
          </a:p>
          <a:p>
            <a:pPr lvl="1"/>
            <a:r>
              <a:rPr lang="en-US" dirty="0"/>
              <a:t>stores allocation state volume; each bit represents one cluster</a:t>
            </a:r>
          </a:p>
          <a:p>
            <a:r>
              <a:rPr lang="en-US" dirty="0"/>
              <a:t>Boot file ($Boot):</a:t>
            </a:r>
          </a:p>
          <a:p>
            <a:pPr lvl="1"/>
            <a:r>
              <a:rPr lang="en-US" dirty="0"/>
              <a:t>Stores bootstrap code</a:t>
            </a:r>
          </a:p>
          <a:p>
            <a:pPr lvl="1"/>
            <a:r>
              <a:rPr lang="en-US" dirty="0"/>
              <a:t>Has to be located at special disk address</a:t>
            </a:r>
          </a:p>
          <a:p>
            <a:pPr lvl="1"/>
            <a:r>
              <a:rPr lang="en-US" dirty="0"/>
              <a:t>Represented as file by NTFS -&gt; file ops. possible (!) (no editing)</a:t>
            </a:r>
            <a:endParaRPr lang="en-IN" dirty="0"/>
          </a:p>
        </p:txBody>
      </p:sp>
    </p:spTree>
    <p:extLst>
      <p:ext uri="{BB962C8B-B14F-4D97-AF65-F5344CB8AC3E}">
        <p14:creationId xmlns:p14="http://schemas.microsoft.com/office/powerpoint/2010/main" val="189679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IN" dirty="0"/>
              <a:t>Analysis by Category</a:t>
            </a:r>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normAutofit fontScale="85000" lnSpcReduction="20000"/>
          </a:bodyPr>
          <a:lstStyle/>
          <a:p>
            <a:pPr algn="just"/>
            <a:r>
              <a:rPr lang="en-US" dirty="0"/>
              <a:t>Categories are important as they allow us to filter and search for files</a:t>
            </a:r>
          </a:p>
          <a:p>
            <a:pPr algn="just"/>
            <a:r>
              <a:rPr lang="en-US" dirty="0"/>
              <a:t>For example, if we want to search for all images</a:t>
            </a:r>
          </a:p>
          <a:p>
            <a:pPr lvl="1" algn="just"/>
            <a:r>
              <a:rPr lang="en-US" dirty="0"/>
              <a:t>GIF, JPEG</a:t>
            </a:r>
          </a:p>
          <a:p>
            <a:pPr lvl="1" algn="just"/>
            <a:r>
              <a:rPr lang="en-US" dirty="0"/>
              <a:t>Search for all files ending in .gif or .jpg, OR their file-header</a:t>
            </a:r>
          </a:p>
          <a:p>
            <a:pPr algn="just"/>
            <a:r>
              <a:rPr lang="en-US" b="1" dirty="0"/>
              <a:t>File System Category </a:t>
            </a:r>
          </a:p>
          <a:p>
            <a:pPr algn="just"/>
            <a:r>
              <a:rPr lang="en-US" dirty="0"/>
              <a:t>All file systems have a general structure</a:t>
            </a:r>
          </a:p>
          <a:p>
            <a:pPr algn="just"/>
            <a:r>
              <a:rPr lang="en-US" dirty="0"/>
              <a:t>Informs of where to find data structures</a:t>
            </a:r>
          </a:p>
          <a:p>
            <a:pPr lvl="1" algn="just"/>
            <a:r>
              <a:rPr lang="en-US" dirty="0"/>
              <a:t>Think of this as a map</a:t>
            </a:r>
          </a:p>
          <a:p>
            <a:pPr algn="just"/>
            <a:r>
              <a:rPr lang="en-US" dirty="0"/>
              <a:t>File system data resides on the first few sectors of the disk</a:t>
            </a:r>
          </a:p>
          <a:p>
            <a:pPr algn="just"/>
            <a:r>
              <a:rPr lang="en-US" dirty="0"/>
              <a:t>If corrupted, rebuilding by hand may need to occur</a:t>
            </a:r>
          </a:p>
          <a:p>
            <a:pPr algn="just"/>
            <a:r>
              <a:rPr lang="en-US" dirty="0"/>
              <a:t>Small amounts of data hiding can occur due to the sparse usage of the pre-allocated data structures</a:t>
            </a:r>
          </a:p>
        </p:txBody>
      </p:sp>
    </p:spTree>
    <p:extLst>
      <p:ext uri="{BB962C8B-B14F-4D97-AF65-F5344CB8AC3E}">
        <p14:creationId xmlns:p14="http://schemas.microsoft.com/office/powerpoint/2010/main" val="250990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86565C-E19D-4080-B871-B0E047C49671}"/>
              </a:ext>
            </a:extLst>
          </p:cNvPr>
          <p:cNvSpPr>
            <a:spLocks noGrp="1"/>
          </p:cNvSpPr>
          <p:nvPr>
            <p:ph type="title"/>
          </p:nvPr>
        </p:nvSpPr>
        <p:spPr/>
        <p:txBody>
          <a:bodyPr/>
          <a:lstStyle/>
          <a:p>
            <a:r>
              <a:rPr lang="en-US" dirty="0"/>
              <a:t>NTFS metadata (contd.)</a:t>
            </a:r>
            <a:endParaRPr lang="en-IN" dirty="0"/>
          </a:p>
        </p:txBody>
      </p:sp>
      <p:sp>
        <p:nvSpPr>
          <p:cNvPr id="3" name="Content Placeholder 2">
            <a:extLst>
              <a:ext uri="{FF2B5EF4-FFF2-40B4-BE49-F238E27FC236}">
                <a16:creationId xmlns:a16="http://schemas.microsoft.com/office/drawing/2014/main" xmlns="" id="{B77A8AD4-F1AA-421C-849E-529F956353C4}"/>
              </a:ext>
            </a:extLst>
          </p:cNvPr>
          <p:cNvSpPr>
            <a:spLocks noGrp="1"/>
          </p:cNvSpPr>
          <p:nvPr>
            <p:ph idx="1"/>
          </p:nvPr>
        </p:nvSpPr>
        <p:spPr/>
        <p:txBody>
          <a:bodyPr/>
          <a:lstStyle/>
          <a:p>
            <a:r>
              <a:rPr lang="en-US" dirty="0"/>
              <a:t>Bad-cluster file ($</a:t>
            </a:r>
            <a:r>
              <a:rPr lang="en-US" dirty="0" err="1"/>
              <a:t>BadClus</a:t>
            </a:r>
            <a:r>
              <a:rPr lang="en-US" dirty="0"/>
              <a:t>)</a:t>
            </a:r>
          </a:p>
          <a:p>
            <a:pPr lvl="1"/>
            <a:r>
              <a:rPr lang="en-US" dirty="0"/>
              <a:t>Records bad spots on the disk</a:t>
            </a:r>
          </a:p>
          <a:p>
            <a:r>
              <a:rPr lang="en-US" dirty="0"/>
              <a:t>Volume file ($Volume)</a:t>
            </a:r>
          </a:p>
          <a:p>
            <a:pPr lvl="1"/>
            <a:r>
              <a:rPr lang="en-US" dirty="0"/>
              <a:t>Contains: volume name, NTFS version</a:t>
            </a:r>
          </a:p>
          <a:p>
            <a:pPr lvl="1"/>
            <a:r>
              <a:rPr lang="en-US" dirty="0"/>
              <a:t>Bit, which indicates whether volume is corrupted</a:t>
            </a:r>
          </a:p>
          <a:p>
            <a:r>
              <a:rPr lang="en-US" dirty="0"/>
              <a:t>Attribute Definition Table ($</a:t>
            </a:r>
            <a:r>
              <a:rPr lang="en-US" dirty="0" err="1"/>
              <a:t>AttrDef</a:t>
            </a:r>
            <a:r>
              <a:rPr lang="en-US" dirty="0"/>
              <a:t>)</a:t>
            </a:r>
          </a:p>
          <a:p>
            <a:pPr lvl="1"/>
            <a:r>
              <a:rPr lang="en-US" dirty="0"/>
              <a:t>Defines attribute types supported on the volume</a:t>
            </a:r>
          </a:p>
          <a:p>
            <a:pPr lvl="1"/>
            <a:r>
              <a:rPr lang="en-US" dirty="0"/>
              <a:t>Indicates whether they can be indexed, recovered, etc.</a:t>
            </a:r>
            <a:endParaRPr lang="en-IN" dirty="0"/>
          </a:p>
        </p:txBody>
      </p:sp>
    </p:spTree>
    <p:extLst>
      <p:ext uri="{BB962C8B-B14F-4D97-AF65-F5344CB8AC3E}">
        <p14:creationId xmlns:p14="http://schemas.microsoft.com/office/powerpoint/2010/main" val="565545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3B17E-BC72-4F7C-8E48-44ADDD8FC4CC}"/>
              </a:ext>
            </a:extLst>
          </p:cNvPr>
          <p:cNvSpPr>
            <a:spLocks noGrp="1"/>
          </p:cNvSpPr>
          <p:nvPr>
            <p:ph type="title"/>
          </p:nvPr>
        </p:nvSpPr>
        <p:spPr/>
        <p:txBody>
          <a:bodyPr/>
          <a:lstStyle/>
          <a:p>
            <a:r>
              <a:rPr lang="en-US" dirty="0"/>
              <a:t>File Records &amp; File Reference Numbers</a:t>
            </a:r>
            <a:br>
              <a:rPr lang="en-US" dirty="0"/>
            </a:br>
            <a:endParaRPr lang="en-IN" dirty="0"/>
          </a:p>
        </p:txBody>
      </p:sp>
      <p:sp>
        <p:nvSpPr>
          <p:cNvPr id="3" name="Content Placeholder 2">
            <a:extLst>
              <a:ext uri="{FF2B5EF4-FFF2-40B4-BE49-F238E27FC236}">
                <a16:creationId xmlns:a16="http://schemas.microsoft.com/office/drawing/2014/main" xmlns="" id="{E9826FF9-05DE-4CC9-AA08-1DFB6EEE08B7}"/>
              </a:ext>
            </a:extLst>
          </p:cNvPr>
          <p:cNvSpPr>
            <a:spLocks noGrp="1"/>
          </p:cNvSpPr>
          <p:nvPr>
            <p:ph idx="1"/>
          </p:nvPr>
        </p:nvSpPr>
        <p:spPr/>
        <p:txBody>
          <a:bodyPr>
            <a:normAutofit fontScale="92500" lnSpcReduction="10000"/>
          </a:bodyPr>
          <a:lstStyle/>
          <a:p>
            <a:endParaRPr lang="en-US" dirty="0"/>
          </a:p>
          <a:p>
            <a:endParaRPr lang="en-US" dirty="0"/>
          </a:p>
          <a:p>
            <a:r>
              <a:rPr lang="en-US" dirty="0"/>
              <a:t>File on NTFS volume is identified by file reference</a:t>
            </a:r>
          </a:p>
          <a:p>
            <a:pPr lvl="1"/>
            <a:r>
              <a:rPr lang="en-US" dirty="0"/>
              <a:t>File number == index in MFT</a:t>
            </a:r>
          </a:p>
          <a:p>
            <a:pPr lvl="1"/>
            <a:r>
              <a:rPr lang="en-US" dirty="0"/>
              <a:t>Sequence number – used by NTFS for consistency checking; incremented each time a reference is re-used</a:t>
            </a:r>
          </a:p>
          <a:p>
            <a:r>
              <a:rPr lang="en-US" dirty="0"/>
              <a:t>File Records:</a:t>
            </a:r>
          </a:p>
          <a:p>
            <a:pPr lvl="1"/>
            <a:r>
              <a:rPr lang="en-US" dirty="0"/>
              <a:t>File is collection of attribute/value pairs (one of which is data)</a:t>
            </a:r>
          </a:p>
          <a:p>
            <a:pPr lvl="1"/>
            <a:r>
              <a:rPr lang="en-US" dirty="0"/>
              <a:t>Unnamed data attribute</a:t>
            </a:r>
          </a:p>
          <a:p>
            <a:pPr lvl="1"/>
            <a:r>
              <a:rPr lang="en-US" dirty="0"/>
              <a:t>Other attributes: filename, time stamp, security descriptor,...</a:t>
            </a:r>
          </a:p>
          <a:p>
            <a:pPr lvl="1"/>
            <a:r>
              <a:rPr lang="en-US" dirty="0"/>
              <a:t>Each file attribute is stored as separate stream of bytes within a file</a:t>
            </a:r>
          </a:p>
          <a:p>
            <a:endParaRPr lang="en-IN" dirty="0"/>
          </a:p>
        </p:txBody>
      </p:sp>
      <p:pic>
        <p:nvPicPr>
          <p:cNvPr id="5" name="Picture 4">
            <a:extLst>
              <a:ext uri="{FF2B5EF4-FFF2-40B4-BE49-F238E27FC236}">
                <a16:creationId xmlns:a16="http://schemas.microsoft.com/office/drawing/2014/main" xmlns="" id="{835A3564-1C8C-476E-A4ED-5A1969563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666" y="1690688"/>
            <a:ext cx="4660983" cy="762039"/>
          </a:xfrm>
          <a:prstGeom prst="rect">
            <a:avLst/>
          </a:prstGeom>
        </p:spPr>
      </p:pic>
    </p:spTree>
    <p:extLst>
      <p:ext uri="{BB962C8B-B14F-4D97-AF65-F5344CB8AC3E}">
        <p14:creationId xmlns:p14="http://schemas.microsoft.com/office/powerpoint/2010/main" val="10191262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75E2C-2460-455F-80BB-378DD8F310E4}"/>
              </a:ext>
            </a:extLst>
          </p:cNvPr>
          <p:cNvSpPr>
            <a:spLocks noGrp="1"/>
          </p:cNvSpPr>
          <p:nvPr>
            <p:ph type="title"/>
          </p:nvPr>
        </p:nvSpPr>
        <p:spPr/>
        <p:txBody>
          <a:bodyPr/>
          <a:lstStyle/>
          <a:p>
            <a:r>
              <a:rPr lang="en-IN" dirty="0"/>
              <a:t>File Records (contd.)</a:t>
            </a:r>
          </a:p>
        </p:txBody>
      </p:sp>
      <p:pic>
        <p:nvPicPr>
          <p:cNvPr id="5" name="Content Placeholder 4">
            <a:extLst>
              <a:ext uri="{FF2B5EF4-FFF2-40B4-BE49-F238E27FC236}">
                <a16:creationId xmlns:a16="http://schemas.microsoft.com/office/drawing/2014/main" xmlns="" id="{2E718542-DF54-4B1C-8477-A933EDEC0D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625" y="2153349"/>
            <a:ext cx="9601200" cy="4409376"/>
          </a:xfrm>
        </p:spPr>
      </p:pic>
    </p:spTree>
    <p:extLst>
      <p:ext uri="{BB962C8B-B14F-4D97-AF65-F5344CB8AC3E}">
        <p14:creationId xmlns:p14="http://schemas.microsoft.com/office/powerpoint/2010/main" val="39143466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75E2C-2460-455F-80BB-378DD8F310E4}"/>
              </a:ext>
            </a:extLst>
          </p:cNvPr>
          <p:cNvSpPr>
            <a:spLocks noGrp="1"/>
          </p:cNvSpPr>
          <p:nvPr>
            <p:ph type="title"/>
          </p:nvPr>
        </p:nvSpPr>
        <p:spPr/>
        <p:txBody>
          <a:bodyPr/>
          <a:lstStyle/>
          <a:p>
            <a:r>
              <a:rPr lang="en-IN" dirty="0"/>
              <a:t>Filenames</a:t>
            </a:r>
          </a:p>
        </p:txBody>
      </p:sp>
      <p:sp>
        <p:nvSpPr>
          <p:cNvPr id="3" name="Content Placeholder 2">
            <a:extLst>
              <a:ext uri="{FF2B5EF4-FFF2-40B4-BE49-F238E27FC236}">
                <a16:creationId xmlns:a16="http://schemas.microsoft.com/office/drawing/2014/main" xmlns="" id="{CF4949E8-6014-4BFF-945F-1F00059C43FD}"/>
              </a:ext>
            </a:extLst>
          </p:cNvPr>
          <p:cNvSpPr>
            <a:spLocks noGrp="1"/>
          </p:cNvSpPr>
          <p:nvPr>
            <p:ph idx="1"/>
          </p:nvPr>
        </p:nvSpPr>
        <p:spPr/>
        <p:txBody>
          <a:bodyPr>
            <a:normAutofit fontScale="92500" lnSpcReduction="10000"/>
          </a:bodyPr>
          <a:lstStyle/>
          <a:p>
            <a:r>
              <a:rPr lang="en-IN" dirty="0"/>
              <a:t>POSIX: Win32: MS-DOS: Namespaces</a:t>
            </a:r>
          </a:p>
          <a:p>
            <a:pPr lvl="1"/>
            <a:r>
              <a:rPr lang="en-IN" dirty="0"/>
              <a:t>Case-sensitive, trailing periods &amp; spaces</a:t>
            </a:r>
          </a:p>
          <a:p>
            <a:pPr lvl="1"/>
            <a:r>
              <a:rPr lang="en-IN" dirty="0"/>
              <a:t>NTFS namespace equiv. to POSIX space</a:t>
            </a:r>
          </a:p>
          <a:p>
            <a:r>
              <a:rPr lang="en-IN" dirty="0"/>
              <a:t>Win32:</a:t>
            </a:r>
          </a:p>
          <a:p>
            <a:pPr lvl="1"/>
            <a:r>
              <a:rPr lang="en-IN" dirty="0"/>
              <a:t>Long filenames, </a:t>
            </a:r>
            <a:r>
              <a:rPr lang="en-IN" dirty="0" err="1"/>
              <a:t>unicode</a:t>
            </a:r>
            <a:r>
              <a:rPr lang="en-IN" dirty="0"/>
              <a:t> names</a:t>
            </a:r>
          </a:p>
          <a:p>
            <a:pPr lvl="1"/>
            <a:r>
              <a:rPr lang="en-IN" dirty="0"/>
              <a:t>Multiple dots, embedded spaces, beginning dots</a:t>
            </a:r>
          </a:p>
          <a:p>
            <a:r>
              <a:rPr lang="en-IN" dirty="0"/>
              <a:t>MS-DOS:</a:t>
            </a:r>
          </a:p>
          <a:p>
            <a:pPr lvl="1"/>
            <a:r>
              <a:rPr lang="en-IN" dirty="0"/>
              <a:t>8.3 names, case does not matter</a:t>
            </a:r>
          </a:p>
          <a:p>
            <a:r>
              <a:rPr lang="en-IN" dirty="0"/>
              <a:t>NTFS generates MS-DOS names for Win32 files automatically</a:t>
            </a:r>
          </a:p>
          <a:p>
            <a:pPr lvl="1"/>
            <a:r>
              <a:rPr lang="en-IN" dirty="0"/>
              <a:t>Fully functional aliases for NTFS names</a:t>
            </a:r>
          </a:p>
          <a:p>
            <a:pPr lvl="1"/>
            <a:r>
              <a:rPr lang="en-IN" dirty="0"/>
              <a:t>Stored in same directory as long names; </a:t>
            </a:r>
            <a:r>
              <a:rPr lang="en-IN" dirty="0" err="1"/>
              <a:t>dir</a:t>
            </a:r>
            <a:r>
              <a:rPr lang="en-IN" dirty="0"/>
              <a:t> /x</a:t>
            </a:r>
          </a:p>
        </p:txBody>
      </p:sp>
      <p:pic>
        <p:nvPicPr>
          <p:cNvPr id="5" name="Picture 4">
            <a:extLst>
              <a:ext uri="{FF2B5EF4-FFF2-40B4-BE49-F238E27FC236}">
                <a16:creationId xmlns:a16="http://schemas.microsoft.com/office/drawing/2014/main" xmlns="" id="{8DD0FB77-E9B0-40E5-AEFE-E3CFEA109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84" y="2146234"/>
            <a:ext cx="1568531" cy="2565532"/>
          </a:xfrm>
          <a:prstGeom prst="rect">
            <a:avLst/>
          </a:prstGeom>
        </p:spPr>
      </p:pic>
    </p:spTree>
    <p:extLst>
      <p:ext uri="{BB962C8B-B14F-4D97-AF65-F5344CB8AC3E}">
        <p14:creationId xmlns:p14="http://schemas.microsoft.com/office/powerpoint/2010/main" val="33037870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EB74B2-417D-4F63-ACF8-DF58C593E878}"/>
              </a:ext>
            </a:extLst>
          </p:cNvPr>
          <p:cNvSpPr>
            <a:spLocks noGrp="1"/>
          </p:cNvSpPr>
          <p:nvPr>
            <p:ph type="title"/>
          </p:nvPr>
        </p:nvSpPr>
        <p:spPr/>
        <p:txBody>
          <a:bodyPr/>
          <a:lstStyle/>
          <a:p>
            <a:r>
              <a:rPr lang="en-IN" dirty="0"/>
              <a:t>MS-DOS filenames in NTFS</a:t>
            </a:r>
          </a:p>
        </p:txBody>
      </p:sp>
      <p:sp>
        <p:nvSpPr>
          <p:cNvPr id="3" name="Content Placeholder 2">
            <a:extLst>
              <a:ext uri="{FF2B5EF4-FFF2-40B4-BE49-F238E27FC236}">
                <a16:creationId xmlns:a16="http://schemas.microsoft.com/office/drawing/2014/main" xmlns="" id="{D03BB782-2F63-4027-BEA2-03A5D29769FB}"/>
              </a:ext>
            </a:extLst>
          </p:cNvPr>
          <p:cNvSpPr>
            <a:spLocks noGrp="1"/>
          </p:cNvSpPr>
          <p:nvPr>
            <p:ph idx="1"/>
          </p:nvPr>
        </p:nvSpPr>
        <p:spPr/>
        <p:txBody>
          <a:bodyPr>
            <a:normAutofit fontScale="85000" lnSpcReduction="20000"/>
          </a:bodyPr>
          <a:lstStyle/>
          <a:p>
            <a:pPr algn="just"/>
            <a:endParaRPr lang="en-US" dirty="0"/>
          </a:p>
          <a:p>
            <a:pPr algn="just"/>
            <a:endParaRPr lang="en-US" dirty="0"/>
          </a:p>
          <a:p>
            <a:pPr algn="just"/>
            <a:endParaRPr lang="en-US" dirty="0"/>
          </a:p>
          <a:p>
            <a:pPr algn="just"/>
            <a:r>
              <a:rPr lang="en-US" dirty="0"/>
              <a:t>NTFS name and MS-DOS name are stored in same file record and refer to same file</a:t>
            </a:r>
          </a:p>
          <a:p>
            <a:pPr lvl="1" algn="just"/>
            <a:r>
              <a:rPr lang="en-US" dirty="0"/>
              <a:t>Renaming changes both filenames</a:t>
            </a:r>
          </a:p>
          <a:p>
            <a:pPr lvl="1" algn="just"/>
            <a:r>
              <a:rPr lang="en-US" dirty="0"/>
              <a:t>Open, read, write, delete work with both names equally</a:t>
            </a:r>
          </a:p>
          <a:p>
            <a:pPr algn="just"/>
            <a:r>
              <a:rPr lang="en-US" dirty="0"/>
              <a:t>POSIX </a:t>
            </a:r>
            <a:r>
              <a:rPr lang="en-US" dirty="0" err="1"/>
              <a:t>hardlinks</a:t>
            </a:r>
            <a:r>
              <a:rPr lang="en-US" dirty="0"/>
              <a:t> are implemented in similar way</a:t>
            </a:r>
          </a:p>
          <a:p>
            <a:pPr lvl="1" algn="just"/>
            <a:r>
              <a:rPr lang="en-US" dirty="0"/>
              <a:t>Deleting a file with multiple names only decreases link count</a:t>
            </a:r>
          </a:p>
          <a:p>
            <a:pPr algn="just"/>
            <a:r>
              <a:rPr lang="en-US" dirty="0"/>
              <a:t>Generation of MS-DOS names:</a:t>
            </a:r>
          </a:p>
          <a:p>
            <a:pPr lvl="1" algn="just"/>
            <a:r>
              <a:rPr lang="en-US" dirty="0"/>
              <a:t>Remove all illegal chars; remove all but one period; truncate to 6 chars</a:t>
            </a:r>
          </a:p>
          <a:p>
            <a:pPr lvl="1" algn="just"/>
            <a:r>
              <a:rPr lang="en-US" dirty="0"/>
              <a:t>Append ~1 to name; truncate extension to 3 chars; all uppercase</a:t>
            </a:r>
          </a:p>
          <a:p>
            <a:pPr lvl="1" algn="just"/>
            <a:r>
              <a:rPr lang="en-US" dirty="0"/>
              <a:t>Increment ~1 if filename duplicates an existing name in directory</a:t>
            </a:r>
            <a:endParaRPr lang="en-IN" dirty="0"/>
          </a:p>
        </p:txBody>
      </p:sp>
      <p:pic>
        <p:nvPicPr>
          <p:cNvPr id="5" name="Picture 4">
            <a:extLst>
              <a:ext uri="{FF2B5EF4-FFF2-40B4-BE49-F238E27FC236}">
                <a16:creationId xmlns:a16="http://schemas.microsoft.com/office/drawing/2014/main" xmlns="" id="{E297471A-DEDD-4347-A4CE-770C23A55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596" y="1917673"/>
            <a:ext cx="8918729" cy="1022403"/>
          </a:xfrm>
          <a:prstGeom prst="rect">
            <a:avLst/>
          </a:prstGeom>
        </p:spPr>
      </p:pic>
    </p:spTree>
    <p:extLst>
      <p:ext uri="{BB962C8B-B14F-4D97-AF65-F5344CB8AC3E}">
        <p14:creationId xmlns:p14="http://schemas.microsoft.com/office/powerpoint/2010/main" val="63718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FE8E5-2978-4C4A-A065-3A64D0E6E6AA}"/>
              </a:ext>
            </a:extLst>
          </p:cNvPr>
          <p:cNvSpPr>
            <a:spLocks noGrp="1"/>
          </p:cNvSpPr>
          <p:nvPr>
            <p:ph type="title"/>
          </p:nvPr>
        </p:nvSpPr>
        <p:spPr/>
        <p:txBody>
          <a:bodyPr/>
          <a:lstStyle/>
          <a:p>
            <a:r>
              <a:rPr lang="en-US" dirty="0"/>
              <a:t>Windows - NTFS Extensions</a:t>
            </a:r>
            <a:br>
              <a:rPr lang="en-US" dirty="0"/>
            </a:br>
            <a:endParaRPr lang="en-IN" dirty="0"/>
          </a:p>
        </p:txBody>
      </p:sp>
      <p:sp>
        <p:nvSpPr>
          <p:cNvPr id="3" name="Content Placeholder 2">
            <a:extLst>
              <a:ext uri="{FF2B5EF4-FFF2-40B4-BE49-F238E27FC236}">
                <a16:creationId xmlns:a16="http://schemas.microsoft.com/office/drawing/2014/main" xmlns="" id="{3D332115-03C4-49C6-B34E-20AC2C777FA0}"/>
              </a:ext>
            </a:extLst>
          </p:cNvPr>
          <p:cNvSpPr>
            <a:spLocks noGrp="1"/>
          </p:cNvSpPr>
          <p:nvPr>
            <p:ph idx="1"/>
          </p:nvPr>
        </p:nvSpPr>
        <p:spPr/>
        <p:txBody>
          <a:bodyPr>
            <a:normAutofit fontScale="92500" lnSpcReduction="20000"/>
          </a:bodyPr>
          <a:lstStyle/>
          <a:p>
            <a:r>
              <a:rPr lang="en-US" dirty="0"/>
              <a:t>Disk quotas on per-user bases</a:t>
            </a:r>
          </a:p>
          <a:p>
            <a:r>
              <a:rPr lang="en-US" dirty="0"/>
              <a:t>Security descriptors (ACLs) can be stored once but referenced in multiple files</a:t>
            </a:r>
          </a:p>
          <a:p>
            <a:r>
              <a:rPr lang="en-US" dirty="0"/>
              <a:t>Native support for properties (OLE), including indexing</a:t>
            </a:r>
          </a:p>
          <a:p>
            <a:r>
              <a:rPr lang="en-US" dirty="0"/>
              <a:t>Reparse points – implementation of symbolic links</a:t>
            </a:r>
          </a:p>
          <a:p>
            <a:pPr lvl="1"/>
            <a:r>
              <a:rPr lang="en-US" dirty="0"/>
              <a:t>Mount points for arbitrary file system volumes</a:t>
            </a:r>
          </a:p>
          <a:p>
            <a:r>
              <a:rPr lang="en-US" dirty="0"/>
              <a:t>Support for sparse files</a:t>
            </a:r>
          </a:p>
          <a:p>
            <a:r>
              <a:rPr lang="en-US" dirty="0"/>
              <a:t>Distributed link tracking (via global object Ids)</a:t>
            </a:r>
          </a:p>
          <a:p>
            <a:pPr lvl="1"/>
            <a:r>
              <a:rPr lang="en-US" dirty="0"/>
              <a:t>Renaming the target file will no longer break links (shortcuts...)</a:t>
            </a:r>
          </a:p>
          <a:p>
            <a:r>
              <a:rPr lang="en-US" dirty="0"/>
              <a:t>Add disk space to an NTFS volume without reboot</a:t>
            </a:r>
          </a:p>
          <a:p>
            <a:r>
              <a:rPr lang="en-US" dirty="0"/>
              <a:t>No decompressing when transmitting files over network</a:t>
            </a:r>
            <a:endParaRPr lang="en-IN" dirty="0"/>
          </a:p>
        </p:txBody>
      </p:sp>
    </p:spTree>
    <p:extLst>
      <p:ext uri="{BB962C8B-B14F-4D97-AF65-F5344CB8AC3E}">
        <p14:creationId xmlns:p14="http://schemas.microsoft.com/office/powerpoint/2010/main" val="7306962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277243-03AD-4A66-8AEC-6CB99024E01A}"/>
              </a:ext>
            </a:extLst>
          </p:cNvPr>
          <p:cNvSpPr>
            <a:spLocks noGrp="1"/>
          </p:cNvSpPr>
          <p:nvPr>
            <p:ph type="title"/>
          </p:nvPr>
        </p:nvSpPr>
        <p:spPr/>
        <p:txBody>
          <a:bodyPr/>
          <a:lstStyle/>
          <a:p>
            <a:r>
              <a:rPr lang="en-US" dirty="0"/>
              <a:t>File System Driver Architecture</a:t>
            </a:r>
            <a:br>
              <a:rPr lang="en-US" dirty="0"/>
            </a:br>
            <a:endParaRPr lang="en-IN" dirty="0"/>
          </a:p>
        </p:txBody>
      </p:sp>
      <p:sp>
        <p:nvSpPr>
          <p:cNvPr id="3" name="Content Placeholder 2">
            <a:extLst>
              <a:ext uri="{FF2B5EF4-FFF2-40B4-BE49-F238E27FC236}">
                <a16:creationId xmlns:a16="http://schemas.microsoft.com/office/drawing/2014/main" xmlns="" id="{8A6EC2BF-6FE0-4CE2-9EE4-C8645EC5D41D}"/>
              </a:ext>
            </a:extLst>
          </p:cNvPr>
          <p:cNvSpPr>
            <a:spLocks noGrp="1"/>
          </p:cNvSpPr>
          <p:nvPr>
            <p:ph idx="1"/>
          </p:nvPr>
        </p:nvSpPr>
        <p:spPr/>
        <p:txBody>
          <a:bodyPr>
            <a:normAutofit fontScale="92500" lnSpcReduction="10000"/>
          </a:bodyPr>
          <a:lstStyle/>
          <a:p>
            <a:pPr algn="just"/>
            <a:r>
              <a:rPr lang="en-US" dirty="0"/>
              <a:t>Local File System Drivers (Local FSDs):</a:t>
            </a:r>
          </a:p>
          <a:p>
            <a:pPr lvl="1" algn="just"/>
            <a:r>
              <a:rPr lang="en-US" dirty="0"/>
              <a:t>Ntfs.sys, Fastfat.sys, </a:t>
            </a:r>
            <a:r>
              <a:rPr lang="en-US" dirty="0" err="1"/>
              <a:t>Udfs,sys</a:t>
            </a:r>
            <a:r>
              <a:rPr lang="en-US" dirty="0"/>
              <a:t>, </a:t>
            </a:r>
            <a:r>
              <a:rPr lang="en-US" dirty="0" err="1"/>
              <a:t>Cdfs,sys</a:t>
            </a:r>
            <a:endParaRPr lang="en-US" dirty="0"/>
          </a:p>
          <a:p>
            <a:pPr lvl="1" algn="just"/>
            <a:r>
              <a:rPr lang="en-US" dirty="0"/>
              <a:t>Responsible for registering with the I/O manager and volume recognition/integrity checks</a:t>
            </a:r>
          </a:p>
          <a:p>
            <a:pPr lvl="1" algn="just"/>
            <a:r>
              <a:rPr lang="en-US" dirty="0"/>
              <a:t>FSD creates device objects for each mounted file system format</a:t>
            </a:r>
          </a:p>
          <a:p>
            <a:pPr lvl="1" algn="just"/>
            <a:r>
              <a:rPr lang="en-US" dirty="0"/>
              <a:t>I/O manager makes connection between volume‘s device objects (Created by storage device) and the FSD‘s device object</a:t>
            </a:r>
          </a:p>
          <a:p>
            <a:pPr lvl="1" algn="just"/>
            <a:r>
              <a:rPr lang="en-US" dirty="0"/>
              <a:t>Local FSDs use cache manager to improve file access performance</a:t>
            </a:r>
          </a:p>
          <a:p>
            <a:pPr algn="just"/>
            <a:r>
              <a:rPr lang="en-US" dirty="0"/>
              <a:t>Dismount operation permits the system to disconnect FSD from volume object</a:t>
            </a:r>
          </a:p>
          <a:p>
            <a:pPr lvl="1" algn="just"/>
            <a:r>
              <a:rPr lang="en-US" dirty="0"/>
              <a:t>When media is changed or when application requires raw device access</a:t>
            </a:r>
          </a:p>
          <a:p>
            <a:pPr lvl="1" algn="just"/>
            <a:r>
              <a:rPr lang="en-US" dirty="0"/>
              <a:t>I/O manager reinitiated volume mount operation on next access to media</a:t>
            </a:r>
            <a:endParaRPr lang="en-IN" dirty="0"/>
          </a:p>
        </p:txBody>
      </p:sp>
    </p:spTree>
    <p:extLst>
      <p:ext uri="{BB962C8B-B14F-4D97-AF65-F5344CB8AC3E}">
        <p14:creationId xmlns:p14="http://schemas.microsoft.com/office/powerpoint/2010/main" val="31353188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C20940-9F40-4DF6-B911-B8268DF757F4}"/>
              </a:ext>
            </a:extLst>
          </p:cNvPr>
          <p:cNvSpPr>
            <a:spLocks noGrp="1"/>
          </p:cNvSpPr>
          <p:nvPr>
            <p:ph type="title"/>
          </p:nvPr>
        </p:nvSpPr>
        <p:spPr/>
        <p:txBody>
          <a:bodyPr/>
          <a:lstStyle/>
          <a:p>
            <a:r>
              <a:rPr lang="en-US" dirty="0"/>
              <a:t>Layered Drivers - I/O System Architecture</a:t>
            </a:r>
            <a:endParaRPr lang="en-IN" dirty="0"/>
          </a:p>
        </p:txBody>
      </p:sp>
      <p:pic>
        <p:nvPicPr>
          <p:cNvPr id="5" name="Content Placeholder 4">
            <a:extLst>
              <a:ext uri="{FF2B5EF4-FFF2-40B4-BE49-F238E27FC236}">
                <a16:creationId xmlns:a16="http://schemas.microsoft.com/office/drawing/2014/main" xmlns="" id="{8C0C0B59-276C-4623-A36E-86590CA06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525" y="1771651"/>
            <a:ext cx="9410700" cy="4721224"/>
          </a:xfrm>
        </p:spPr>
      </p:pic>
    </p:spTree>
    <p:extLst>
      <p:ext uri="{BB962C8B-B14F-4D97-AF65-F5344CB8AC3E}">
        <p14:creationId xmlns:p14="http://schemas.microsoft.com/office/powerpoint/2010/main" val="25921697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6E2682-0082-4DCA-A291-9004EE49E8E2}"/>
              </a:ext>
            </a:extLst>
          </p:cNvPr>
          <p:cNvSpPr>
            <a:spLocks noGrp="1"/>
          </p:cNvSpPr>
          <p:nvPr>
            <p:ph type="title"/>
          </p:nvPr>
        </p:nvSpPr>
        <p:spPr/>
        <p:txBody>
          <a:bodyPr/>
          <a:lstStyle/>
          <a:p>
            <a:r>
              <a:rPr lang="en-IN" dirty="0"/>
              <a:t>File System Driver Architecture (contd.)</a:t>
            </a:r>
          </a:p>
        </p:txBody>
      </p:sp>
      <p:pic>
        <p:nvPicPr>
          <p:cNvPr id="5" name="Content Placeholder 4">
            <a:extLst>
              <a:ext uri="{FF2B5EF4-FFF2-40B4-BE49-F238E27FC236}">
                <a16:creationId xmlns:a16="http://schemas.microsoft.com/office/drawing/2014/main" xmlns="" id="{400DE994-D9C9-41A8-8E19-3305731F63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375" y="2283530"/>
            <a:ext cx="9610725" cy="4209345"/>
          </a:xfrm>
        </p:spPr>
      </p:pic>
    </p:spTree>
    <p:extLst>
      <p:ext uri="{BB962C8B-B14F-4D97-AF65-F5344CB8AC3E}">
        <p14:creationId xmlns:p14="http://schemas.microsoft.com/office/powerpoint/2010/main" val="885194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1FF1E-CCB0-4B56-8175-F5DAC6A423C6}"/>
              </a:ext>
            </a:extLst>
          </p:cNvPr>
          <p:cNvSpPr>
            <a:spLocks noGrp="1"/>
          </p:cNvSpPr>
          <p:nvPr>
            <p:ph type="title"/>
          </p:nvPr>
        </p:nvSpPr>
        <p:spPr/>
        <p:txBody>
          <a:bodyPr>
            <a:normAutofit fontScale="90000"/>
          </a:bodyPr>
          <a:lstStyle/>
          <a:p>
            <a:r>
              <a:rPr lang="en-US" dirty="0"/>
              <a:t/>
            </a:r>
            <a:br>
              <a:rPr lang="en-US" dirty="0"/>
            </a:br>
            <a:r>
              <a:rPr lang="en-US" dirty="0"/>
              <a:t>Source Code References</a:t>
            </a:r>
            <a:br>
              <a:rPr lang="en-US" dirty="0"/>
            </a:br>
            <a:endParaRPr lang="en-IN" dirty="0"/>
          </a:p>
        </p:txBody>
      </p:sp>
      <p:sp>
        <p:nvSpPr>
          <p:cNvPr id="3" name="Content Placeholder 2">
            <a:extLst>
              <a:ext uri="{FF2B5EF4-FFF2-40B4-BE49-F238E27FC236}">
                <a16:creationId xmlns:a16="http://schemas.microsoft.com/office/drawing/2014/main" xmlns="" id="{AF1A5D5A-58ED-46B1-8F65-9512A42EB4B1}"/>
              </a:ext>
            </a:extLst>
          </p:cNvPr>
          <p:cNvSpPr>
            <a:spLocks noGrp="1"/>
          </p:cNvSpPr>
          <p:nvPr>
            <p:ph idx="1"/>
          </p:nvPr>
        </p:nvSpPr>
        <p:spPr/>
        <p:txBody>
          <a:bodyPr/>
          <a:lstStyle/>
          <a:p>
            <a:r>
              <a:rPr lang="en-US" dirty="0"/>
              <a:t>Windows Research Kernel sources do not include NTFS</a:t>
            </a:r>
          </a:p>
          <a:p>
            <a:r>
              <a:rPr lang="en-US" dirty="0"/>
              <a:t>A raw file system driver is included in \base\</a:t>
            </a:r>
            <a:r>
              <a:rPr lang="en-US" dirty="0" err="1"/>
              <a:t>ntos</a:t>
            </a:r>
            <a:r>
              <a:rPr lang="en-US" dirty="0"/>
              <a:t>\raw</a:t>
            </a:r>
          </a:p>
          <a:p>
            <a:r>
              <a:rPr lang="en-US" dirty="0"/>
              <a:t>Also see \base\</a:t>
            </a:r>
            <a:r>
              <a:rPr lang="en-US" dirty="0" err="1"/>
              <a:t>ntos</a:t>
            </a:r>
            <a:r>
              <a:rPr lang="en-US" dirty="0"/>
              <a:t>\</a:t>
            </a:r>
            <a:r>
              <a:rPr lang="en-US" dirty="0" err="1"/>
              <a:t>fstrl</a:t>
            </a:r>
            <a:r>
              <a:rPr lang="en-US" dirty="0"/>
              <a:t> (File System Run-Time Library)</a:t>
            </a:r>
            <a:endParaRPr lang="en-IN" dirty="0"/>
          </a:p>
        </p:txBody>
      </p:sp>
    </p:spTree>
    <p:extLst>
      <p:ext uri="{BB962C8B-B14F-4D97-AF65-F5344CB8AC3E}">
        <p14:creationId xmlns:p14="http://schemas.microsoft.com/office/powerpoint/2010/main" val="122981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IN" dirty="0"/>
              <a:t>Disk and File System Layout</a:t>
            </a:r>
          </a:p>
        </p:txBody>
      </p:sp>
      <p:pic>
        <p:nvPicPr>
          <p:cNvPr id="11" name="Content Placeholder 10">
            <a:extLst>
              <a:ext uri="{FF2B5EF4-FFF2-40B4-BE49-F238E27FC236}">
                <a16:creationId xmlns:a16="http://schemas.microsoft.com/office/drawing/2014/main" xmlns="" id="{EEA8E75B-D7C6-4848-B738-3E7D93C13D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250" y="1690688"/>
            <a:ext cx="9525000" cy="4948237"/>
          </a:xfrm>
        </p:spPr>
      </p:pic>
    </p:spTree>
    <p:extLst>
      <p:ext uri="{BB962C8B-B14F-4D97-AF65-F5344CB8AC3E}">
        <p14:creationId xmlns:p14="http://schemas.microsoft.com/office/powerpoint/2010/main" val="394533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Content Category</a:t>
            </a: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normAutofit/>
          </a:bodyPr>
          <a:lstStyle/>
          <a:p>
            <a:r>
              <a:rPr lang="en-US" dirty="0"/>
              <a:t>Actual content of the file</a:t>
            </a:r>
          </a:p>
          <a:p>
            <a:r>
              <a:rPr lang="en-US" dirty="0"/>
              <a:t>Contains the majority of the actual data</a:t>
            </a:r>
          </a:p>
          <a:p>
            <a:r>
              <a:rPr lang="en-US" dirty="0"/>
              <a:t>Usually </a:t>
            </a:r>
            <a:r>
              <a:rPr lang="en-US" dirty="0" err="1"/>
              <a:t>organised</a:t>
            </a:r>
            <a:r>
              <a:rPr lang="en-US" dirty="0"/>
              <a:t> into standard-sized containers</a:t>
            </a:r>
          </a:p>
          <a:p>
            <a:pPr lvl="1"/>
            <a:r>
              <a:rPr lang="en-US" dirty="0"/>
              <a:t>Clusters</a:t>
            </a:r>
          </a:p>
          <a:p>
            <a:pPr lvl="1"/>
            <a:r>
              <a:rPr lang="en-US" dirty="0"/>
              <a:t>Data Unit</a:t>
            </a:r>
          </a:p>
          <a:p>
            <a:r>
              <a:rPr lang="en-US" dirty="0"/>
              <a:t>Allocation Strategy</a:t>
            </a:r>
          </a:p>
          <a:p>
            <a:pPr lvl="1"/>
            <a:r>
              <a:rPr lang="en-US" dirty="0"/>
              <a:t>First Available</a:t>
            </a:r>
          </a:p>
          <a:p>
            <a:pPr lvl="1"/>
            <a:r>
              <a:rPr lang="en-US" dirty="0"/>
              <a:t>Next Available</a:t>
            </a:r>
          </a:p>
          <a:p>
            <a:pPr lvl="1"/>
            <a:r>
              <a:rPr lang="en-US" dirty="0"/>
              <a:t>Best Fit</a:t>
            </a:r>
            <a:endParaRPr lang="en-IN" dirty="0"/>
          </a:p>
        </p:txBody>
      </p:sp>
    </p:spTree>
    <p:extLst>
      <p:ext uri="{BB962C8B-B14F-4D97-AF65-F5344CB8AC3E}">
        <p14:creationId xmlns:p14="http://schemas.microsoft.com/office/powerpoint/2010/main" val="45068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7AF2E-E5A7-454C-951F-3BABEFA0D084}"/>
              </a:ext>
            </a:extLst>
          </p:cNvPr>
          <p:cNvSpPr>
            <a:spLocks noGrp="1"/>
          </p:cNvSpPr>
          <p:nvPr>
            <p:ph type="title"/>
          </p:nvPr>
        </p:nvSpPr>
        <p:spPr/>
        <p:txBody>
          <a:bodyPr/>
          <a:lstStyle/>
          <a:p>
            <a:r>
              <a:rPr lang="en-US" dirty="0"/>
              <a:t>Analysis Techniques</a:t>
            </a:r>
            <a:endParaRPr lang="en-IN" dirty="0"/>
          </a:p>
        </p:txBody>
      </p:sp>
      <p:sp>
        <p:nvSpPr>
          <p:cNvPr id="3" name="Content Placeholder 2">
            <a:extLst>
              <a:ext uri="{FF2B5EF4-FFF2-40B4-BE49-F238E27FC236}">
                <a16:creationId xmlns:a16="http://schemas.microsoft.com/office/drawing/2014/main" xmlns="" id="{9AA17DFE-A175-4001-A755-6C1E92D41A4F}"/>
              </a:ext>
            </a:extLst>
          </p:cNvPr>
          <p:cNvSpPr>
            <a:spLocks noGrp="1"/>
          </p:cNvSpPr>
          <p:nvPr>
            <p:ph idx="1"/>
          </p:nvPr>
        </p:nvSpPr>
        <p:spPr/>
        <p:txBody>
          <a:bodyPr/>
          <a:lstStyle/>
          <a:p>
            <a:r>
              <a:rPr lang="en-US" dirty="0"/>
              <a:t>Data unit viewing</a:t>
            </a:r>
          </a:p>
          <a:p>
            <a:pPr lvl="1"/>
            <a:r>
              <a:rPr lang="en-US" dirty="0"/>
              <a:t>viewing content of the logical file system address using hex editor</a:t>
            </a:r>
          </a:p>
          <a:p>
            <a:pPr lvl="1"/>
            <a:r>
              <a:rPr lang="en-US" dirty="0" err="1"/>
              <a:t>dcat</a:t>
            </a:r>
            <a:endParaRPr lang="en-US" dirty="0"/>
          </a:p>
          <a:p>
            <a:r>
              <a:rPr lang="en-US" dirty="0"/>
              <a:t>Logical file system-level searching</a:t>
            </a:r>
          </a:p>
          <a:p>
            <a:pPr lvl="1"/>
            <a:r>
              <a:rPr lang="en-US" dirty="0"/>
              <a:t>searches each data unit for know value</a:t>
            </a:r>
          </a:p>
          <a:p>
            <a:r>
              <a:rPr lang="en-US" dirty="0"/>
              <a:t>Data unit Allocation Status</a:t>
            </a:r>
          </a:p>
          <a:p>
            <a:pPr lvl="1"/>
            <a:r>
              <a:rPr lang="en-US" dirty="0"/>
              <a:t>bitmap – data structure of allocated data units (marked as “1”) and unallocated data units (marked as “0”)</a:t>
            </a:r>
            <a:endParaRPr lang="en-IN" dirty="0"/>
          </a:p>
        </p:txBody>
      </p:sp>
    </p:spTree>
    <p:extLst>
      <p:ext uri="{BB962C8B-B14F-4D97-AF65-F5344CB8AC3E}">
        <p14:creationId xmlns:p14="http://schemas.microsoft.com/office/powerpoint/2010/main" val="402840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3575</Words>
  <Application>Microsoft Office PowerPoint</Application>
  <PresentationFormat>Custom</PresentationFormat>
  <Paragraphs>539</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 UNIT-3</vt:lpstr>
      <vt:lpstr>objectives </vt:lpstr>
      <vt:lpstr>Investigative process</vt:lpstr>
      <vt:lpstr>Analysis Framework</vt:lpstr>
      <vt:lpstr>File System Category </vt:lpstr>
      <vt:lpstr>Analysis by Category</vt:lpstr>
      <vt:lpstr>Disk and File System Layout</vt:lpstr>
      <vt:lpstr>Content Category</vt:lpstr>
      <vt:lpstr>Analysis Techniques</vt:lpstr>
      <vt:lpstr>Metadata Category </vt:lpstr>
      <vt:lpstr>File Addressing</vt:lpstr>
      <vt:lpstr>Analysis Techniques</vt:lpstr>
      <vt:lpstr>Linking Data Units to Files </vt:lpstr>
      <vt:lpstr>File Searching</vt:lpstr>
      <vt:lpstr>Slack Space</vt:lpstr>
      <vt:lpstr>PowerPoint Presentation</vt:lpstr>
      <vt:lpstr>Unallocated Metadata </vt:lpstr>
      <vt:lpstr>File Name Category</vt:lpstr>
      <vt:lpstr>Application Category</vt:lpstr>
      <vt:lpstr>File Systems </vt:lpstr>
      <vt:lpstr>File Systems </vt:lpstr>
      <vt:lpstr>Five Data Categories of File System</vt:lpstr>
      <vt:lpstr>Types of File Systems</vt:lpstr>
      <vt:lpstr>FAT</vt:lpstr>
      <vt:lpstr>File Systems: FAT</vt:lpstr>
      <vt:lpstr>FAT12 </vt:lpstr>
      <vt:lpstr>FAT16 </vt:lpstr>
      <vt:lpstr>FAT32</vt:lpstr>
      <vt:lpstr>FAT: Short Filename Storage </vt:lpstr>
      <vt:lpstr>FAT: More Dir Entry Details </vt:lpstr>
      <vt:lpstr>FAT: Long Filenames </vt:lpstr>
      <vt:lpstr>FAT Layout</vt:lpstr>
      <vt:lpstr>FAT32 Directory Structure </vt:lpstr>
      <vt:lpstr>PowerPoint Presentation</vt:lpstr>
      <vt:lpstr>Creating a File</vt:lpstr>
      <vt:lpstr>File Deletion</vt:lpstr>
      <vt:lpstr>FAT File Deletion</vt:lpstr>
      <vt:lpstr>Forensic Analysis - Examples</vt:lpstr>
      <vt:lpstr>fsstat (continue)</vt:lpstr>
      <vt:lpstr>fls - list file and directory names in a disk image </vt:lpstr>
      <vt:lpstr>istat - Display details of a meta-data structure (i.e. inode) </vt:lpstr>
      <vt:lpstr>icat - Output the contents of a file based on its inode number</vt:lpstr>
      <vt:lpstr>FAT Allocation Table</vt:lpstr>
      <vt:lpstr>NTFS- Roadmap </vt:lpstr>
      <vt:lpstr>Windows File System - Terminology </vt:lpstr>
      <vt:lpstr>Windows File System - Terminology</vt:lpstr>
      <vt:lpstr>Formats Supported by Windows </vt:lpstr>
      <vt:lpstr>CDFS </vt:lpstr>
      <vt:lpstr>UDF </vt:lpstr>
      <vt:lpstr> NTFS </vt:lpstr>
      <vt:lpstr>File System Format Compatibility </vt:lpstr>
      <vt:lpstr>NTFS Design Goals</vt:lpstr>
      <vt:lpstr>NTFS Recoverability </vt:lpstr>
      <vt:lpstr>NTFS Security and Recoverability </vt:lpstr>
      <vt:lpstr>Large Disks and Large Files </vt:lpstr>
      <vt:lpstr>Large Disks and Large Files (contd.) </vt:lpstr>
      <vt:lpstr>Master File Table</vt:lpstr>
      <vt:lpstr>NTFS operation</vt:lpstr>
      <vt:lpstr>NTFS metadata</vt:lpstr>
      <vt:lpstr>NTFS metadata (contd.)</vt:lpstr>
      <vt:lpstr>File Records &amp; File Reference Numbers </vt:lpstr>
      <vt:lpstr>File Records (contd.)</vt:lpstr>
      <vt:lpstr>Filenames</vt:lpstr>
      <vt:lpstr>MS-DOS filenames in NTFS</vt:lpstr>
      <vt:lpstr>Windows - NTFS Extensions </vt:lpstr>
      <vt:lpstr>File System Driver Architecture </vt:lpstr>
      <vt:lpstr>Layered Drivers - I/O System Architecture</vt:lpstr>
      <vt:lpstr>File System Driver Architecture (contd.)</vt:lpstr>
      <vt:lpstr> Source Code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Bharathi V</dc:creator>
  <cp:lastModifiedBy>vinoth kumar</cp:lastModifiedBy>
  <cp:revision>42</cp:revision>
  <dcterms:created xsi:type="dcterms:W3CDTF">2022-02-15T09:07:07Z</dcterms:created>
  <dcterms:modified xsi:type="dcterms:W3CDTF">2022-03-03T15:46:22Z</dcterms:modified>
</cp:coreProperties>
</file>