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4"/>
    <p:restoredTop sz="94698"/>
  </p:normalViewPr>
  <p:slideViewPr>
    <p:cSldViewPr snapToGrid="0" snapToObjects="1">
      <p:cViewPr varScale="1">
        <p:scale>
          <a:sx n="46" d="100"/>
          <a:sy n="46" d="100"/>
        </p:scale>
        <p:origin x="-76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83F4-1A7B-4D45-8DD3-7D39EBE743EA}" type="datetimeFigureOut">
              <a:rPr lang="en-US" smtClean="0"/>
              <a:pPr/>
              <a:t>27-Sep-18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B57B-4777-9648-BDFA-18884040B154}" type="slidenum">
              <a:rPr lang="en-US" smtClean="0"/>
              <a:pPr/>
              <a:t>‹#›</a:t>
            </a:fld>
            <a:endParaRPr lang="en-US"/>
          </a:p>
        </p:txBody>
      </p:sp>
    </p:spTree>
    <p:extLst>
      <p:ext uri="{BB962C8B-B14F-4D97-AF65-F5344CB8AC3E}">
        <p14:creationId xmlns="" xmlns:p14="http://schemas.microsoft.com/office/powerpoint/2010/main" val="105434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a:t>
            </a:r>
            <a:r>
              <a:rPr lang="en-US" dirty="0" err="1"/>
              <a:t>ramsunvtech</a:t>
            </a:r>
            <a:r>
              <a:rPr lang="en-US" dirty="0"/>
              <a:t>/behind-browser-basics-part-1-b733e9f3c0e6</a:t>
            </a:r>
          </a:p>
        </p:txBody>
      </p:sp>
      <p:sp>
        <p:nvSpPr>
          <p:cNvPr id="4" name="Slide Number Placeholder 3"/>
          <p:cNvSpPr>
            <a:spLocks noGrp="1"/>
          </p:cNvSpPr>
          <p:nvPr>
            <p:ph type="sldNum" sz="quarter" idx="10"/>
          </p:nvPr>
        </p:nvSpPr>
        <p:spPr/>
        <p:txBody>
          <a:bodyPr/>
          <a:lstStyle/>
          <a:p>
            <a:fld id="{E4F9B57B-4777-9648-BDFA-18884040B154}" type="slidenum">
              <a:rPr lang="en-US" smtClean="0"/>
              <a:pPr/>
              <a:t>3</a:t>
            </a:fld>
            <a:endParaRPr lang="en-US"/>
          </a:p>
        </p:txBody>
      </p:sp>
    </p:spTree>
    <p:extLst>
      <p:ext uri="{BB962C8B-B14F-4D97-AF65-F5344CB8AC3E}">
        <p14:creationId xmlns="" xmlns:p14="http://schemas.microsoft.com/office/powerpoint/2010/main" val="191667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kb.digital-detective.net</a:t>
            </a:r>
            <a:r>
              <a:rPr lang="en-US" dirty="0"/>
              <a:t>/display/BF/</a:t>
            </a:r>
            <a:r>
              <a:rPr lang="en-US" dirty="0" err="1"/>
              <a:t>Document+Object+Model+Web+Storage</a:t>
            </a:r>
            <a:endParaRPr lang="en-US" dirty="0"/>
          </a:p>
          <a:p>
            <a:endParaRPr lang="en-US" dirty="0"/>
          </a:p>
          <a:p>
            <a:r>
              <a:rPr lang="en-US" dirty="0"/>
              <a:t>https://</a:t>
            </a:r>
            <a:r>
              <a:rPr lang="en-US" dirty="0" err="1"/>
              <a:t>kb.digital-detective.net</a:t>
            </a:r>
            <a:r>
              <a:rPr lang="en-US" dirty="0"/>
              <a:t>/display/BF/</a:t>
            </a:r>
            <a:r>
              <a:rPr lang="en-US" dirty="0" err="1"/>
              <a:t>Internet+Explorer+Cache</a:t>
            </a:r>
            <a:endParaRPr lang="en-US" dirty="0"/>
          </a:p>
        </p:txBody>
      </p:sp>
      <p:sp>
        <p:nvSpPr>
          <p:cNvPr id="4" name="Slide Number Placeholder 3"/>
          <p:cNvSpPr>
            <a:spLocks noGrp="1"/>
          </p:cNvSpPr>
          <p:nvPr>
            <p:ph type="sldNum" sz="quarter" idx="10"/>
          </p:nvPr>
        </p:nvSpPr>
        <p:spPr/>
        <p:txBody>
          <a:bodyPr/>
          <a:lstStyle/>
          <a:p>
            <a:fld id="{E4F9B57B-4777-9648-BDFA-18884040B154}" type="slidenum">
              <a:rPr lang="en-US" smtClean="0"/>
              <a:pPr/>
              <a:t>7</a:t>
            </a:fld>
            <a:endParaRPr lang="en-US"/>
          </a:p>
        </p:txBody>
      </p:sp>
    </p:spTree>
    <p:extLst>
      <p:ext uri="{BB962C8B-B14F-4D97-AF65-F5344CB8AC3E}">
        <p14:creationId xmlns="" xmlns:p14="http://schemas.microsoft.com/office/powerpoint/2010/main" val="347422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dereknewton.com</a:t>
            </a:r>
            <a:r>
              <a:rPr lang="en-US" dirty="0"/>
              <a:t>/2011/01/internet-explorer-</a:t>
            </a:r>
            <a:r>
              <a:rPr lang="en-US" dirty="0" err="1"/>
              <a:t>inprivate</a:t>
            </a:r>
            <a:r>
              <a:rPr lang="en-US" dirty="0"/>
              <a:t>-browsing-</a:t>
            </a:r>
            <a:r>
              <a:rPr lang="en-US" dirty="0" err="1"/>
              <a:t>url</a:t>
            </a:r>
            <a:r>
              <a:rPr lang="en-US" dirty="0"/>
              <a:t>-artifacts/</a:t>
            </a:r>
          </a:p>
          <a:p>
            <a:endParaRPr lang="en-US" dirty="0"/>
          </a:p>
        </p:txBody>
      </p:sp>
      <p:sp>
        <p:nvSpPr>
          <p:cNvPr id="4" name="Slide Number Placeholder 3"/>
          <p:cNvSpPr>
            <a:spLocks noGrp="1"/>
          </p:cNvSpPr>
          <p:nvPr>
            <p:ph type="sldNum" sz="quarter" idx="10"/>
          </p:nvPr>
        </p:nvSpPr>
        <p:spPr/>
        <p:txBody>
          <a:bodyPr/>
          <a:lstStyle/>
          <a:p>
            <a:fld id="{E4F9B57B-4777-9648-BDFA-18884040B154}" type="slidenum">
              <a:rPr lang="en-US" smtClean="0"/>
              <a:pPr/>
              <a:t>9</a:t>
            </a:fld>
            <a:endParaRPr lang="en-US"/>
          </a:p>
        </p:txBody>
      </p:sp>
    </p:spTree>
    <p:extLst>
      <p:ext uri="{BB962C8B-B14F-4D97-AF65-F5344CB8AC3E}">
        <p14:creationId xmlns="" xmlns:p14="http://schemas.microsoft.com/office/powerpoint/2010/main" val="10394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55F31F-8FC4-E340-9C39-A2E40922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888BFEB-455C-3744-9FCA-EFCF8D79F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65ED822-CD61-774F-93CE-D970F38068FE}"/>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5" name="Footer Placeholder 4">
            <a:extLst>
              <a:ext uri="{FF2B5EF4-FFF2-40B4-BE49-F238E27FC236}">
                <a16:creationId xmlns="" xmlns:a16="http://schemas.microsoft.com/office/drawing/2014/main" id="{5F5ED875-EF3B-FA40-BBAF-D52A2946D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DC1025-EE76-E640-96E1-5866A452308D}"/>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99457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F83316-79DC-6F43-A1C1-FAEF32F6F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CB92EAC-942D-B647-8257-62834B7859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8DD7B25-53D3-0C4C-B454-3BC9778B96F3}"/>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5" name="Footer Placeholder 4">
            <a:extLst>
              <a:ext uri="{FF2B5EF4-FFF2-40B4-BE49-F238E27FC236}">
                <a16:creationId xmlns="" xmlns:a16="http://schemas.microsoft.com/office/drawing/2014/main" id="{9F5254F8-4752-DE48-BFF5-2B277C1EC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5FBDFF2-6F92-9F4F-90E3-10B2A94BCAC6}"/>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181899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D0486C0-D188-9F4A-B8DA-3DD2BB9D9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E8123C4-818E-A64E-8530-410A5139A0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DA5B0E-9E40-3742-AB00-A3B47138F64A}"/>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5" name="Footer Placeholder 4">
            <a:extLst>
              <a:ext uri="{FF2B5EF4-FFF2-40B4-BE49-F238E27FC236}">
                <a16:creationId xmlns="" xmlns:a16="http://schemas.microsoft.com/office/drawing/2014/main" id="{BAFFF88E-1809-1440-A3F4-69A6DC63A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BDE25A-5E04-1047-8F12-C5D89DE0F168}"/>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23147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C3124-B545-774F-BE48-FADA0093D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2325233-991F-7F43-8EA1-0288D8E984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B290A36-28D3-A441-9C9C-9F56732B3A12}"/>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5" name="Footer Placeholder 4">
            <a:extLst>
              <a:ext uri="{FF2B5EF4-FFF2-40B4-BE49-F238E27FC236}">
                <a16:creationId xmlns="" xmlns:a16="http://schemas.microsoft.com/office/drawing/2014/main" id="{091A0009-E93C-7242-B91F-1FDDB1924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B684F84-5ABB-8640-B4BE-9EDBBAFC1438}"/>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294199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AE99C-D21C-7F4F-9D9A-7F79FFCFC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2B263DD-B9D3-624A-9C4A-68771A9CE6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5717E35-E56B-AA4A-B12D-918B29078986}"/>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5" name="Footer Placeholder 4">
            <a:extLst>
              <a:ext uri="{FF2B5EF4-FFF2-40B4-BE49-F238E27FC236}">
                <a16:creationId xmlns="" xmlns:a16="http://schemas.microsoft.com/office/drawing/2014/main" id="{AC5125DC-6E06-384C-BF3B-3C93F553B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CAE94D0-90E5-6A48-8F98-8D1E488C7018}"/>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352340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67FF8-760F-8047-8F15-4E62F9FCC1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F8EEBDB-2EC7-3747-9B05-9B484E8C3A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7B565DB-EBAB-3C4A-AF05-B903E2FC05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228607C-943B-C34C-8D0F-CFD90C8A4B21}"/>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6" name="Footer Placeholder 5">
            <a:extLst>
              <a:ext uri="{FF2B5EF4-FFF2-40B4-BE49-F238E27FC236}">
                <a16:creationId xmlns="" xmlns:a16="http://schemas.microsoft.com/office/drawing/2014/main" id="{452B4BCB-77FA-2D4E-8D3B-762DC8EC2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4369A8-EB7E-0143-90CF-1C8B1E7143C6}"/>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258349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7B549-033C-9849-9EB8-CB586205E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F945511-BAEA-154A-86AA-928213DD1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5CC73A9-6A05-1349-A16A-F83DB61801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94E60A8-575C-CF40-A044-B30195D28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6790DE2C-C739-F148-A248-4E403F5497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561AADB-544D-7F4A-A877-D285C5991DFE}"/>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8" name="Footer Placeholder 7">
            <a:extLst>
              <a:ext uri="{FF2B5EF4-FFF2-40B4-BE49-F238E27FC236}">
                <a16:creationId xmlns="" xmlns:a16="http://schemas.microsoft.com/office/drawing/2014/main" id="{63E08E87-0AA6-2148-828E-B9839ED5CD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C062AF-50AE-2B4E-8258-2D3FEE3C1458}"/>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10130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7DDFA-210F-1C4A-95C4-AD2196E6B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1975956-1D82-D947-A1AB-A7DAAC055EBB}"/>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4" name="Footer Placeholder 3">
            <a:extLst>
              <a:ext uri="{FF2B5EF4-FFF2-40B4-BE49-F238E27FC236}">
                <a16:creationId xmlns="" xmlns:a16="http://schemas.microsoft.com/office/drawing/2014/main" id="{A85A4EE6-7A05-C647-B778-C3670E703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5573787-CAE7-6F44-918D-91F79DE53E0B}"/>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115506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7AA1DDB-C9BD-D74A-899A-EE903C0200EA}"/>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3" name="Footer Placeholder 2">
            <a:extLst>
              <a:ext uri="{FF2B5EF4-FFF2-40B4-BE49-F238E27FC236}">
                <a16:creationId xmlns="" xmlns:a16="http://schemas.microsoft.com/office/drawing/2014/main" id="{4970E441-CA23-164E-AFF7-1A314C6445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1ED0F46-6605-594B-AFFB-34C1A5879E7D}"/>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323812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B82A0-4BBA-A048-9265-528E31DEC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AB70F97-8B87-B748-B484-A5DC0FE08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297B697-FB4B-8743-B2FE-71B07EF13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A081592-39E3-CD4F-A9A4-47266CBC1281}"/>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6" name="Footer Placeholder 5">
            <a:extLst>
              <a:ext uri="{FF2B5EF4-FFF2-40B4-BE49-F238E27FC236}">
                <a16:creationId xmlns="" xmlns:a16="http://schemas.microsoft.com/office/drawing/2014/main" id="{02FCD343-9F46-194E-983C-BDE4E13D9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A069C4-0067-4646-AFBE-EF3913845D4B}"/>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381856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F09D3-BA58-D24E-8A0E-EC8C341E5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814CF24-EF89-CF41-85EE-DA4498414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270DCAC-79F6-9B4A-9FB9-FC9E8196C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6D844F0-CFCE-5546-8BAE-A0389D57EB83}"/>
              </a:ext>
            </a:extLst>
          </p:cNvPr>
          <p:cNvSpPr>
            <a:spLocks noGrp="1"/>
          </p:cNvSpPr>
          <p:nvPr>
            <p:ph type="dt" sz="half" idx="10"/>
          </p:nvPr>
        </p:nvSpPr>
        <p:spPr/>
        <p:txBody>
          <a:bodyPr/>
          <a:lstStyle/>
          <a:p>
            <a:fld id="{8A7BF3C4-C0B7-5B4D-92D7-60EC5C9E58A5}" type="datetimeFigureOut">
              <a:rPr lang="en-US" smtClean="0"/>
              <a:pPr/>
              <a:t>27-Sep-18</a:t>
            </a:fld>
            <a:endParaRPr lang="en-US"/>
          </a:p>
        </p:txBody>
      </p:sp>
      <p:sp>
        <p:nvSpPr>
          <p:cNvPr id="6" name="Footer Placeholder 5">
            <a:extLst>
              <a:ext uri="{FF2B5EF4-FFF2-40B4-BE49-F238E27FC236}">
                <a16:creationId xmlns="" xmlns:a16="http://schemas.microsoft.com/office/drawing/2014/main" id="{1E9D116C-E332-754F-A617-51DED9FDD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9B7A73-40E1-9A45-9CC0-739A5AAD8420}"/>
              </a:ext>
            </a:extLst>
          </p:cNvPr>
          <p:cNvSpPr>
            <a:spLocks noGrp="1"/>
          </p:cNvSpPr>
          <p:nvPr>
            <p:ph type="sldNum" sz="quarter" idx="12"/>
          </p:nvPr>
        </p:nvSpPr>
        <p:spPr/>
        <p:txBody>
          <a:body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27016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3E49C1A-CB4A-9243-9CF8-5BFA545FA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BFBBECA-2C91-E44B-9716-A4A5D3B90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D7AC9AC-29ED-CC49-B79F-7F2FFE2C3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BF3C4-C0B7-5B4D-92D7-60EC5C9E58A5}" type="datetimeFigureOut">
              <a:rPr lang="en-US" smtClean="0"/>
              <a:pPr/>
              <a:t>27-Sep-18</a:t>
            </a:fld>
            <a:endParaRPr lang="en-US"/>
          </a:p>
        </p:txBody>
      </p:sp>
      <p:sp>
        <p:nvSpPr>
          <p:cNvPr id="5" name="Footer Placeholder 4">
            <a:extLst>
              <a:ext uri="{FF2B5EF4-FFF2-40B4-BE49-F238E27FC236}">
                <a16:creationId xmlns="" xmlns:a16="http://schemas.microsoft.com/office/drawing/2014/main" id="{F938C0C9-D335-724C-9E1D-A955AB27C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37C92FA-E617-FF4D-8221-54D5C89A8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5D966-76F4-D249-B78B-3E77F6AB6729}" type="slidenum">
              <a:rPr lang="en-US" smtClean="0"/>
              <a:pPr/>
              <a:t>‹#›</a:t>
            </a:fld>
            <a:endParaRPr lang="en-US"/>
          </a:p>
        </p:txBody>
      </p:sp>
    </p:spTree>
    <p:extLst>
      <p:ext uri="{BB962C8B-B14F-4D97-AF65-F5344CB8AC3E}">
        <p14:creationId xmlns="" xmlns:p14="http://schemas.microsoft.com/office/powerpoint/2010/main" val="75607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tevebunting.org/udpd4n6/forensics/images/HistoryIndexDat.jpg" TargetMode="External"/><Relationship Id="rId2" Type="http://schemas.openxmlformats.org/officeDocument/2006/relationships/hyperlink" Target="http://www.stevebunting.org/udpd4n6/forensics/images/CookieIndexDat.jpg" TargetMode="External"/><Relationship Id="rId1" Type="http://schemas.openxmlformats.org/officeDocument/2006/relationships/slideLayout" Target="../slideLayouts/slideLayout2.xml"/><Relationship Id="rId6" Type="http://schemas.openxmlformats.org/officeDocument/2006/relationships/hyperlink" Target="http://www.stevebunting.org/udpd4n6/forensics/images/TIFCacheIndexDat.jpg" TargetMode="External"/><Relationship Id="rId5" Type="http://schemas.openxmlformats.org/officeDocument/2006/relationships/hyperlink" Target="http://www.stevebunting.org/udpd4n6/forensics/images/WeeklyHistoryIndexDat.jpg" TargetMode="External"/><Relationship Id="rId4" Type="http://schemas.openxmlformats.org/officeDocument/2006/relationships/hyperlink" Target="http://www.stevebunting.org/udpd4n6/forensics/images/DailyHistoryIndexDat.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62528-464F-7F4C-A328-4350B171D29E}"/>
              </a:ext>
            </a:extLst>
          </p:cNvPr>
          <p:cNvSpPr>
            <a:spLocks noGrp="1"/>
          </p:cNvSpPr>
          <p:nvPr>
            <p:ph type="ctrTitle"/>
          </p:nvPr>
        </p:nvSpPr>
        <p:spPr/>
        <p:txBody>
          <a:bodyPr/>
          <a:lstStyle/>
          <a:p>
            <a:r>
              <a:rPr lang="en-US" dirty="0"/>
              <a:t>Browser Forensic</a:t>
            </a:r>
          </a:p>
        </p:txBody>
      </p:sp>
      <p:sp>
        <p:nvSpPr>
          <p:cNvPr id="3" name="Subtitle 2">
            <a:extLst>
              <a:ext uri="{FF2B5EF4-FFF2-40B4-BE49-F238E27FC236}">
                <a16:creationId xmlns="" xmlns:a16="http://schemas.microsoft.com/office/drawing/2014/main" id="{849EEE84-021B-8846-B050-881E8840B803}"/>
              </a:ext>
            </a:extLst>
          </p:cNvPr>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65026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C5A5E3-23CB-C944-8F47-8B3265F3CD7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76B17F21-DCA8-8A43-B36D-A57CE93F476D}"/>
              </a:ext>
            </a:extLst>
          </p:cNvPr>
          <p:cNvSpPr>
            <a:spLocks noGrp="1"/>
          </p:cNvSpPr>
          <p:nvPr>
            <p:ph idx="1"/>
          </p:nvPr>
        </p:nvSpPr>
        <p:spPr/>
        <p:txBody>
          <a:bodyPr>
            <a:normAutofit fontScale="92500" lnSpcReduction="10000"/>
          </a:bodyPr>
          <a:lstStyle/>
          <a:p>
            <a:pPr algn="just"/>
            <a:r>
              <a:rPr lang="en-IN" dirty="0"/>
              <a:t>The main function of a browser is to present the web resource you choose, by requesting it from the server and displaying it in the browser window.</a:t>
            </a:r>
          </a:p>
          <a:p>
            <a:pPr algn="just"/>
            <a:r>
              <a:rPr lang="en-IN" dirty="0"/>
              <a:t>The location of the resource is specified by the user using a URI (Uniform Resource Identifier).</a:t>
            </a:r>
          </a:p>
          <a:p>
            <a:r>
              <a:rPr lang="en-IN" dirty="0"/>
              <a:t>Browser user interfaces have a lot in common with each other. Among the common user interface elements are:</a:t>
            </a:r>
          </a:p>
          <a:p>
            <a:pPr lvl="1"/>
            <a:r>
              <a:rPr lang="en-IN" dirty="0"/>
              <a:t>Address bar for inserting a URI</a:t>
            </a:r>
          </a:p>
          <a:p>
            <a:pPr lvl="1"/>
            <a:r>
              <a:rPr lang="en-IN" dirty="0"/>
              <a:t>Back and forward buttons</a:t>
            </a:r>
          </a:p>
          <a:p>
            <a:pPr lvl="1"/>
            <a:r>
              <a:rPr lang="en-IN" dirty="0"/>
              <a:t>Bookmarking options</a:t>
            </a:r>
          </a:p>
          <a:p>
            <a:pPr lvl="1"/>
            <a:r>
              <a:rPr lang="en-IN" dirty="0"/>
              <a:t>Refresh and stop buttons for refreshing or stopping the loading of current documents</a:t>
            </a:r>
          </a:p>
          <a:p>
            <a:pPr lvl="1"/>
            <a:r>
              <a:rPr lang="en-IN" dirty="0"/>
              <a:t>Home button that takes you to your home page</a:t>
            </a:r>
          </a:p>
          <a:p>
            <a:pPr algn="just"/>
            <a:endParaRPr lang="en-US" dirty="0"/>
          </a:p>
        </p:txBody>
      </p:sp>
    </p:spTree>
    <p:extLst>
      <p:ext uri="{BB962C8B-B14F-4D97-AF65-F5344CB8AC3E}">
        <p14:creationId xmlns="" xmlns:p14="http://schemas.microsoft.com/office/powerpoint/2010/main" val="3999915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3B4A24-8BEE-D240-A8B9-893DC0FC03D7}"/>
              </a:ext>
            </a:extLst>
          </p:cNvPr>
          <p:cNvSpPr>
            <a:spLocks noGrp="1"/>
          </p:cNvSpPr>
          <p:nvPr>
            <p:ph type="title"/>
          </p:nvPr>
        </p:nvSpPr>
        <p:spPr/>
        <p:txBody>
          <a:bodyPr/>
          <a:lstStyle/>
          <a:p>
            <a:r>
              <a:rPr lang="en-US" dirty="0"/>
              <a:t>Browser Components</a:t>
            </a:r>
          </a:p>
        </p:txBody>
      </p:sp>
      <p:pic>
        <p:nvPicPr>
          <p:cNvPr id="5" name="Content Placeholder 4">
            <a:extLst>
              <a:ext uri="{FF2B5EF4-FFF2-40B4-BE49-F238E27FC236}">
                <a16:creationId xmlns="" xmlns:a16="http://schemas.microsoft.com/office/drawing/2014/main" id="{EED8FBCB-D87D-2A49-BCD3-2DE003A7E872}"/>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867185" y="1818616"/>
            <a:ext cx="5998879" cy="4055242"/>
          </a:xfrm>
        </p:spPr>
      </p:pic>
    </p:spTree>
    <p:extLst>
      <p:ext uri="{BB962C8B-B14F-4D97-AF65-F5344CB8AC3E}">
        <p14:creationId xmlns="" xmlns:p14="http://schemas.microsoft.com/office/powerpoint/2010/main" val="1063522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C8915-BF17-754A-8552-9B9CBC8E6FAA}"/>
              </a:ext>
            </a:extLst>
          </p:cNvPr>
          <p:cNvSpPr>
            <a:spLocks noGrp="1"/>
          </p:cNvSpPr>
          <p:nvPr>
            <p:ph type="title"/>
          </p:nvPr>
        </p:nvSpPr>
        <p:spPr/>
        <p:txBody>
          <a:bodyPr/>
          <a:lstStyle/>
          <a:p>
            <a:r>
              <a:rPr lang="en-US" dirty="0"/>
              <a:t>Rendering Engines</a:t>
            </a:r>
          </a:p>
        </p:txBody>
      </p:sp>
      <p:sp>
        <p:nvSpPr>
          <p:cNvPr id="3" name="Content Placeholder 2">
            <a:extLst>
              <a:ext uri="{FF2B5EF4-FFF2-40B4-BE49-F238E27FC236}">
                <a16:creationId xmlns="" xmlns:a16="http://schemas.microsoft.com/office/drawing/2014/main" id="{10E53701-F9CF-BC42-95C0-EDC4C025FC6F}"/>
              </a:ext>
            </a:extLst>
          </p:cNvPr>
          <p:cNvSpPr>
            <a:spLocks noGrp="1"/>
          </p:cNvSpPr>
          <p:nvPr>
            <p:ph idx="1"/>
          </p:nvPr>
        </p:nvSpPr>
        <p:spPr>
          <a:xfrm>
            <a:off x="838200" y="3345873"/>
            <a:ext cx="10515600" cy="2393084"/>
          </a:xfrm>
        </p:spPr>
        <p:txBody>
          <a:bodyPr/>
          <a:lstStyle/>
          <a:p>
            <a:pPr algn="just"/>
            <a:r>
              <a:rPr lang="en-IN" dirty="0"/>
              <a:t>Internet Explorer uses Trident, Firefox uses Gecko, Safari </a:t>
            </a:r>
            <a:r>
              <a:rPr lang="en-IN" dirty="0" smtClean="0"/>
              <a:t>uses Web-Kit</a:t>
            </a:r>
            <a:r>
              <a:rPr lang="en-IN" dirty="0"/>
              <a:t>. Chrome and Opera (from version 15) use Blink, a fork of </a:t>
            </a:r>
            <a:r>
              <a:rPr lang="en-IN" dirty="0" smtClean="0"/>
              <a:t>Web-Kit</a:t>
            </a:r>
            <a:r>
              <a:rPr lang="en-IN" dirty="0"/>
              <a:t>.</a:t>
            </a:r>
          </a:p>
          <a:p>
            <a:pPr algn="just"/>
            <a:r>
              <a:rPr lang="en-IN" dirty="0" smtClean="0"/>
              <a:t>Web-Kit </a:t>
            </a:r>
            <a:r>
              <a:rPr lang="en-IN" dirty="0"/>
              <a:t>is an open source rendering engine which started as an engine </a:t>
            </a:r>
            <a:r>
              <a:rPr lang="en-IN" dirty="0" smtClean="0"/>
              <a:t>for the </a:t>
            </a:r>
            <a:r>
              <a:rPr lang="en-IN" dirty="0"/>
              <a:t>Linux platform and was modified by Apple to support Mac </a:t>
            </a:r>
            <a:r>
              <a:rPr lang="en-IN" dirty="0" smtClean="0"/>
              <a:t>and Windows</a:t>
            </a:r>
            <a:r>
              <a:rPr lang="en-IN" dirty="0"/>
              <a:t>.</a:t>
            </a:r>
          </a:p>
          <a:p>
            <a:pPr marL="0" indent="0" algn="just">
              <a:buNone/>
            </a:pPr>
            <a:endParaRPr lang="en-US" dirty="0"/>
          </a:p>
        </p:txBody>
      </p:sp>
      <p:sp>
        <p:nvSpPr>
          <p:cNvPr id="4" name="Content Placeholder 2">
            <a:extLst>
              <a:ext uri="{FF2B5EF4-FFF2-40B4-BE49-F238E27FC236}">
                <a16:creationId xmlns="" xmlns:a16="http://schemas.microsoft.com/office/drawing/2014/main" id="{10E53701-F9CF-BC42-95C0-EDC4C025FC6F}"/>
              </a:ext>
            </a:extLst>
          </p:cNvPr>
          <p:cNvSpPr txBox="1">
            <a:spLocks/>
          </p:cNvSpPr>
          <p:nvPr/>
        </p:nvSpPr>
        <p:spPr>
          <a:xfrm>
            <a:off x="838200" y="1779659"/>
            <a:ext cx="10515600" cy="1025885"/>
          </a:xfrm>
          <a:prstGeom prst="rect">
            <a:avLst/>
          </a:prstGeom>
        </p:spPr>
        <p:txBody>
          <a:bodyPr vert="horz" lIns="91440" tIns="45720" rIns="91440" bIns="45720" rtlCol="0">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dirty="0" smtClean="0">
                <a:ln>
                  <a:noFill/>
                </a:ln>
                <a:solidFill>
                  <a:schemeClr val="tx1"/>
                </a:solidFill>
                <a:effectLst/>
                <a:uLnTx/>
                <a:uFillTx/>
                <a:latin typeface="+mn-lt"/>
                <a:ea typeface="+mn-ea"/>
                <a:cs typeface="+mn-cs"/>
              </a:rPr>
              <a:t>Rendering</a:t>
            </a:r>
            <a:r>
              <a:rPr kumimoji="0" lang="en-IN" sz="2800" b="1" i="0" u="none" strike="noStrike" kern="1200" cap="none" spc="0" normalizeH="0" noProof="0" dirty="0" smtClean="0">
                <a:ln>
                  <a:noFill/>
                </a:ln>
                <a:solidFill>
                  <a:schemeClr val="tx1"/>
                </a:solidFill>
                <a:effectLst/>
                <a:uLnTx/>
                <a:uFillTx/>
                <a:latin typeface="+mn-lt"/>
                <a:ea typeface="+mn-ea"/>
                <a:cs typeface="+mn-cs"/>
              </a:rPr>
              <a:t> - </a:t>
            </a:r>
            <a:r>
              <a:rPr kumimoji="0" lang="en-IN" sz="2800" b="1" i="0" u="none" strike="noStrike" kern="1200" cap="none" spc="0" normalizeH="0" baseline="0" noProof="0" dirty="0" smtClean="0">
                <a:ln>
                  <a:noFill/>
                </a:ln>
                <a:solidFill>
                  <a:schemeClr val="tx1"/>
                </a:solidFill>
                <a:effectLst/>
                <a:uLnTx/>
                <a:uFillTx/>
                <a:latin typeface="+mn-lt"/>
                <a:ea typeface="+mn-ea"/>
                <a:cs typeface="+mn-cs"/>
              </a:rPr>
              <a:t>The Act of Interpreting something as expressed in an artistic performance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49014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192A6-9A7F-6149-A985-58354A072117}"/>
              </a:ext>
            </a:extLst>
          </p:cNvPr>
          <p:cNvSpPr>
            <a:spLocks noGrp="1"/>
          </p:cNvSpPr>
          <p:nvPr>
            <p:ph type="title"/>
          </p:nvPr>
        </p:nvSpPr>
        <p:spPr/>
        <p:txBody>
          <a:bodyPr/>
          <a:lstStyle/>
          <a:p>
            <a:r>
              <a:rPr lang="en-US" dirty="0"/>
              <a:t>Rendering flow</a:t>
            </a:r>
          </a:p>
        </p:txBody>
      </p:sp>
      <p:pic>
        <p:nvPicPr>
          <p:cNvPr id="5" name="Content Placeholder 4">
            <a:extLst>
              <a:ext uri="{FF2B5EF4-FFF2-40B4-BE49-F238E27FC236}">
                <a16:creationId xmlns="" xmlns:a16="http://schemas.microsoft.com/office/drawing/2014/main" id="{3A3AA5F0-351C-3046-8330-02BFA015DEEF}"/>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38200" y="1952787"/>
            <a:ext cx="7706473" cy="847712"/>
          </a:xfrm>
        </p:spPr>
      </p:pic>
      <p:pic>
        <p:nvPicPr>
          <p:cNvPr id="9" name="Picture 8">
            <a:extLst>
              <a:ext uri="{FF2B5EF4-FFF2-40B4-BE49-F238E27FC236}">
                <a16:creationId xmlns="" xmlns:a16="http://schemas.microsoft.com/office/drawing/2014/main" id="{F8921B30-BC97-4448-B859-36DDDC839DB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284922" y="3558727"/>
            <a:ext cx="4529751" cy="2468714"/>
          </a:xfrm>
          <a:prstGeom prst="rect">
            <a:avLst/>
          </a:prstGeom>
        </p:spPr>
      </p:pic>
    </p:spTree>
    <p:extLst>
      <p:ext uri="{BB962C8B-B14F-4D97-AF65-F5344CB8AC3E}">
        <p14:creationId xmlns="" xmlns:p14="http://schemas.microsoft.com/office/powerpoint/2010/main" val="453843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6ACA3-B891-0E47-9381-CD7FF45EB799}"/>
              </a:ext>
            </a:extLst>
          </p:cNvPr>
          <p:cNvSpPr>
            <a:spLocks noGrp="1"/>
          </p:cNvSpPr>
          <p:nvPr>
            <p:ph type="title"/>
          </p:nvPr>
        </p:nvSpPr>
        <p:spPr>
          <a:xfrm>
            <a:off x="838200" y="365125"/>
            <a:ext cx="10515600" cy="819439"/>
          </a:xfrm>
        </p:spPr>
        <p:txBody>
          <a:bodyPr>
            <a:normAutofit fontScale="90000"/>
          </a:bodyPr>
          <a:lstStyle/>
          <a:p>
            <a:r>
              <a:rPr lang="en-US" sz="4200" dirty="0"/>
              <a:t>Detail </a:t>
            </a:r>
            <a:r>
              <a:rPr lang="en-US" sz="4200" dirty="0" smtClean="0"/>
              <a:t>Flow &amp;    The HTML DOM Tree of Objects</a:t>
            </a:r>
            <a:r>
              <a:rPr lang="en-US" dirty="0" smtClean="0"/>
              <a:t/>
            </a:r>
            <a:br>
              <a:rPr lang="en-US" dirty="0" smtClean="0"/>
            </a:br>
            <a:endParaRPr lang="en-US" dirty="0"/>
          </a:p>
        </p:txBody>
      </p:sp>
      <p:pic>
        <p:nvPicPr>
          <p:cNvPr id="5" name="Content Placeholder 4">
            <a:extLst>
              <a:ext uri="{FF2B5EF4-FFF2-40B4-BE49-F238E27FC236}">
                <a16:creationId xmlns="" xmlns:a16="http://schemas.microsoft.com/office/drawing/2014/main" id="{A876FB09-36F1-DE4F-8CCD-22BA6282E9F0}"/>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74964" y="2639291"/>
            <a:ext cx="7924800" cy="3670300"/>
          </a:xfrm>
        </p:spPr>
      </p:pic>
      <p:pic>
        <p:nvPicPr>
          <p:cNvPr id="1026" name="Picture 2" descr="C:\Users\SHOGUNS\Desktop\pic_htmltree.gif"/>
          <p:cNvPicPr>
            <a:picLocks noChangeAspect="1" noChangeArrowheads="1"/>
          </p:cNvPicPr>
          <p:nvPr/>
        </p:nvPicPr>
        <p:blipFill>
          <a:blip r:embed="rId3"/>
          <a:srcRect/>
          <a:stretch>
            <a:fillRect/>
          </a:stretch>
        </p:blipFill>
        <p:spPr bwMode="auto">
          <a:xfrm>
            <a:off x="7126432" y="895350"/>
            <a:ext cx="4629150" cy="2533650"/>
          </a:xfrm>
          <a:prstGeom prst="rect">
            <a:avLst/>
          </a:prstGeom>
          <a:noFill/>
        </p:spPr>
      </p:pic>
    </p:spTree>
    <p:extLst>
      <p:ext uri="{BB962C8B-B14F-4D97-AF65-F5344CB8AC3E}">
        <p14:creationId xmlns="" xmlns:p14="http://schemas.microsoft.com/office/powerpoint/2010/main" val="288315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08946F-BD1E-5F49-97F3-DDCA3C79A789}"/>
              </a:ext>
            </a:extLst>
          </p:cNvPr>
          <p:cNvSpPr>
            <a:spLocks noGrp="1"/>
          </p:cNvSpPr>
          <p:nvPr>
            <p:ph type="title"/>
          </p:nvPr>
        </p:nvSpPr>
        <p:spPr/>
        <p:txBody>
          <a:bodyPr/>
          <a:lstStyle/>
          <a:p>
            <a:r>
              <a:rPr lang="en-US" dirty="0" err="1"/>
              <a:t>Index.dat</a:t>
            </a:r>
            <a:r>
              <a:rPr lang="en-US" dirty="0"/>
              <a:t> and </a:t>
            </a:r>
            <a:r>
              <a:rPr lang="en-US" dirty="0" err="1"/>
              <a:t>webcache.dat</a:t>
            </a:r>
            <a:endParaRPr lang="en-US" dirty="0"/>
          </a:p>
        </p:txBody>
      </p:sp>
      <p:graphicFrame>
        <p:nvGraphicFramePr>
          <p:cNvPr id="6" name="Content Placeholder 5">
            <a:extLst>
              <a:ext uri="{FF2B5EF4-FFF2-40B4-BE49-F238E27FC236}">
                <a16:creationId xmlns="" xmlns:a16="http://schemas.microsoft.com/office/drawing/2014/main" id="{BC9D7896-AA59-7148-9F09-4E34DB69E88E}"/>
              </a:ext>
            </a:extLst>
          </p:cNvPr>
          <p:cNvGraphicFramePr>
            <a:graphicFrameLocks noGrp="1"/>
          </p:cNvGraphicFramePr>
          <p:nvPr>
            <p:ph idx="1"/>
            <p:extLst>
              <p:ext uri="{D42A27DB-BD31-4B8C-83A1-F6EECF244321}">
                <p14:modId xmlns="" xmlns:p14="http://schemas.microsoft.com/office/powerpoint/2010/main" val="3490161203"/>
              </p:ext>
            </p:extLst>
          </p:nvPr>
        </p:nvGraphicFramePr>
        <p:xfrm>
          <a:off x="838200" y="1825625"/>
          <a:ext cx="10515599" cy="731520"/>
        </p:xfrm>
        <a:graphic>
          <a:graphicData uri="http://schemas.openxmlformats.org/drawingml/2006/table">
            <a:tbl>
              <a:tblPr/>
              <a:tblGrid>
                <a:gridCol w="10515599">
                  <a:extLst>
                    <a:ext uri="{9D8B030D-6E8A-4147-A177-3AD203B41FA5}">
                      <a16:colId xmlns="" xmlns:a16="http://schemas.microsoft.com/office/drawing/2014/main" val="1310673112"/>
                    </a:ext>
                  </a:extLst>
                </a:gridCol>
              </a:tblGrid>
              <a:tr h="0">
                <a:tc>
                  <a:txBody>
                    <a:bodyPr/>
                    <a:lstStyle/>
                    <a:p>
                      <a:pPr algn="ctr"/>
                      <a:r>
                        <a:rPr lang="en-IN">
                          <a:latin typeface="Arial, Arial, Helvetica"/>
                        </a:rPr>
                        <a:t> </a:t>
                      </a:r>
                      <a:endParaRPr lang="en-IN"/>
                    </a:p>
                  </a:txBody>
                  <a:tcPr>
                    <a:lnL>
                      <a:noFill/>
                    </a:lnL>
                    <a:lnR>
                      <a:noFill/>
                    </a:lnR>
                    <a:lnT>
                      <a:noFill/>
                    </a:lnT>
                    <a:lnB>
                      <a:noFill/>
                    </a:lnB>
                  </a:tcPr>
                </a:tc>
                <a:extLst>
                  <a:ext uri="{0D108BD9-81ED-4DB2-BD59-A6C34878D82A}">
                    <a16:rowId xmlns="" xmlns:a16="http://schemas.microsoft.com/office/drawing/2014/main" val="412835869"/>
                  </a:ext>
                </a:extLst>
              </a:tr>
              <a:tr h="0">
                <a:tc>
                  <a:txBody>
                    <a:bodyPr/>
                    <a:lstStyle/>
                    <a:p>
                      <a:endParaRPr lang="en-IN" dirty="0">
                        <a:latin typeface="Arial, Arial, Helvetica"/>
                      </a:endParaRPr>
                    </a:p>
                  </a:txBody>
                  <a:tcPr>
                    <a:lnL>
                      <a:noFill/>
                    </a:lnL>
                    <a:lnR>
                      <a:noFill/>
                    </a:lnR>
                    <a:lnT>
                      <a:noFill/>
                    </a:lnT>
                    <a:lnB>
                      <a:noFill/>
                    </a:lnB>
                  </a:tcPr>
                </a:tc>
                <a:extLst>
                  <a:ext uri="{0D108BD9-81ED-4DB2-BD59-A6C34878D82A}">
                    <a16:rowId xmlns="" xmlns:a16="http://schemas.microsoft.com/office/drawing/2014/main" val="1395723222"/>
                  </a:ext>
                </a:extLst>
              </a:tr>
            </a:tbl>
          </a:graphicData>
        </a:graphic>
      </p:graphicFrame>
      <p:sp>
        <p:nvSpPr>
          <p:cNvPr id="7" name="Rectangle 6">
            <a:extLst>
              <a:ext uri="{FF2B5EF4-FFF2-40B4-BE49-F238E27FC236}">
                <a16:creationId xmlns="" xmlns:a16="http://schemas.microsoft.com/office/drawing/2014/main" id="{4BFA8061-C32D-994B-B942-4D81A8EA85AD}"/>
              </a:ext>
            </a:extLst>
          </p:cNvPr>
          <p:cNvSpPr/>
          <p:nvPr/>
        </p:nvSpPr>
        <p:spPr>
          <a:xfrm>
            <a:off x="838200" y="1690688"/>
            <a:ext cx="10739034" cy="4524315"/>
          </a:xfrm>
          <a:prstGeom prst="rect">
            <a:avLst/>
          </a:prstGeom>
        </p:spPr>
        <p:txBody>
          <a:bodyPr wrap="square">
            <a:spAutoFit/>
          </a:bodyPr>
          <a:lstStyle/>
          <a:p>
            <a:pPr algn="just"/>
            <a:r>
              <a:rPr lang="en-IN" dirty="0">
                <a:effectLst/>
                <a:latin typeface="Arial" panose="020B0604020202020204" pitchFamily="34" charset="0"/>
              </a:rPr>
              <a:t>The "</a:t>
            </a:r>
            <a:r>
              <a:rPr lang="en-IN" dirty="0" err="1">
                <a:effectLst/>
                <a:latin typeface="Arial" panose="020B0604020202020204" pitchFamily="34" charset="0"/>
              </a:rPr>
              <a:t>index.dat</a:t>
            </a:r>
            <a:r>
              <a:rPr lang="en-IN" dirty="0">
                <a:effectLst/>
                <a:latin typeface="Arial" panose="020B0604020202020204" pitchFamily="34" charset="0"/>
              </a:rPr>
              <a:t>" file is a database file used to manage, among other things, MSIE browser functions.  </a:t>
            </a:r>
          </a:p>
          <a:p>
            <a:pPr algn="just"/>
            <a:endParaRPr lang="en-IN" dirty="0">
              <a:latin typeface="Arial" panose="020B0604020202020204" pitchFamily="34" charset="0"/>
            </a:endParaRPr>
          </a:p>
          <a:p>
            <a:pPr algn="just"/>
            <a:r>
              <a:rPr lang="en-IN" dirty="0">
                <a:effectLst/>
                <a:latin typeface="Arial" panose="020B0604020202020204" pitchFamily="34" charset="0"/>
              </a:rPr>
              <a:t>There is an "</a:t>
            </a:r>
            <a:r>
              <a:rPr lang="en-IN" dirty="0" err="1">
                <a:effectLst/>
                <a:latin typeface="Arial" panose="020B0604020202020204" pitchFamily="34" charset="0"/>
              </a:rPr>
              <a:t>index.dat</a:t>
            </a:r>
            <a:r>
              <a:rPr lang="en-IN" dirty="0">
                <a:effectLst/>
                <a:latin typeface="Arial" panose="020B0604020202020204" pitchFamily="34" charset="0"/>
              </a:rPr>
              <a:t>" in the cookie folder, one in the "history" folder, one in each daily history folder, one in each weekly history folder, and one sitting at the root of the Content.IE5 folder under Temporary Internet Files (Cache Folder).</a:t>
            </a: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a:p>
            <a:pPr algn="just"/>
            <a:endParaRPr lang="en-IN" dirty="0">
              <a:latin typeface="Arial" panose="020B0604020202020204" pitchFamily="34" charset="0"/>
            </a:endParaRPr>
          </a:p>
        </p:txBody>
      </p:sp>
      <p:pic>
        <p:nvPicPr>
          <p:cNvPr id="9" name="Picture 8">
            <a:extLst>
              <a:ext uri="{FF2B5EF4-FFF2-40B4-BE49-F238E27FC236}">
                <a16:creationId xmlns="" xmlns:a16="http://schemas.microsoft.com/office/drawing/2014/main" id="{5E72907D-AE9D-7E48-B9C1-BE28A423C83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38199" y="3603246"/>
            <a:ext cx="10515599" cy="2611757"/>
          </a:xfrm>
          <a:prstGeom prst="rect">
            <a:avLst/>
          </a:prstGeom>
        </p:spPr>
      </p:pic>
    </p:spTree>
    <p:extLst>
      <p:ext uri="{BB962C8B-B14F-4D97-AF65-F5344CB8AC3E}">
        <p14:creationId xmlns="" xmlns:p14="http://schemas.microsoft.com/office/powerpoint/2010/main" val="325077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57C67-5A9D-374B-B569-239DD3CAD084}"/>
              </a:ext>
            </a:extLst>
          </p:cNvPr>
          <p:cNvSpPr>
            <a:spLocks noGrp="1"/>
          </p:cNvSpPr>
          <p:nvPr>
            <p:ph type="title"/>
          </p:nvPr>
        </p:nvSpPr>
        <p:spPr/>
        <p:txBody>
          <a:bodyPr/>
          <a:lstStyle/>
          <a:p>
            <a:r>
              <a:rPr lang="en-US"/>
              <a:t>Sourc</a:t>
            </a:r>
          </a:p>
        </p:txBody>
      </p:sp>
      <p:sp>
        <p:nvSpPr>
          <p:cNvPr id="3" name="Content Placeholder 2">
            <a:extLst>
              <a:ext uri="{FF2B5EF4-FFF2-40B4-BE49-F238E27FC236}">
                <a16:creationId xmlns="" xmlns:a16="http://schemas.microsoft.com/office/drawing/2014/main" id="{C50836CE-E9CB-884D-855A-CC0C8B4AFE5C}"/>
              </a:ext>
            </a:extLst>
          </p:cNvPr>
          <p:cNvSpPr>
            <a:spLocks noGrp="1"/>
          </p:cNvSpPr>
          <p:nvPr>
            <p:ph idx="1"/>
          </p:nvPr>
        </p:nvSpPr>
        <p:spPr/>
        <p:txBody>
          <a:bodyPr>
            <a:normAutofit fontScale="77500" lnSpcReduction="20000"/>
          </a:bodyPr>
          <a:lstStyle/>
          <a:p>
            <a:r>
              <a:rPr lang="en-IN" dirty="0"/>
              <a:t/>
            </a:r>
            <a:br>
              <a:rPr lang="en-IN" dirty="0"/>
            </a:br>
            <a:r>
              <a:rPr lang="en-IN" dirty="0"/>
              <a:t>Cookie </a:t>
            </a:r>
            <a:r>
              <a:rPr lang="en-IN" dirty="0" err="1"/>
              <a:t>Index.dat</a:t>
            </a:r>
            <a:r>
              <a:rPr lang="en-IN" dirty="0"/>
              <a:t/>
            </a:r>
            <a:br>
              <a:rPr lang="en-IN" dirty="0"/>
            </a:br>
            <a:r>
              <a:rPr lang="en-IN" dirty="0"/>
              <a:t>Starting at byte offset 105:  </a:t>
            </a:r>
            <a:r>
              <a:rPr lang="en-IN" dirty="0">
                <a:hlinkClick r:id="rId2"/>
              </a:rPr>
              <a:t>Cookie:[username]@[website URL].Ends in hex 00</a:t>
            </a:r>
            <a:r>
              <a:rPr lang="en-IN" dirty="0"/>
              <a:t/>
            </a:r>
            <a:br>
              <a:rPr lang="en-IN" dirty="0"/>
            </a:br>
            <a:r>
              <a:rPr lang="en-IN" dirty="0"/>
              <a:t/>
            </a:r>
            <a:br>
              <a:rPr lang="en-IN" dirty="0"/>
            </a:br>
            <a:r>
              <a:rPr lang="en-IN" dirty="0"/>
              <a:t>History File</a:t>
            </a:r>
            <a:br>
              <a:rPr lang="en-IN" dirty="0"/>
            </a:br>
            <a:r>
              <a:rPr lang="en-IN" dirty="0"/>
              <a:t>Starting at byte offset 105:  </a:t>
            </a:r>
            <a:r>
              <a:rPr lang="en-IN" dirty="0">
                <a:hlinkClick r:id="rId3"/>
              </a:rPr>
              <a:t>[username]@[website URL]. Ends inhex 00</a:t>
            </a:r>
            <a:r>
              <a:rPr lang="en-IN" dirty="0"/>
              <a:t/>
            </a:r>
            <a:br>
              <a:rPr lang="en-IN" dirty="0"/>
            </a:br>
            <a:r>
              <a:rPr lang="en-IN" dirty="0"/>
              <a:t/>
            </a:r>
            <a:br>
              <a:rPr lang="en-IN" dirty="0"/>
            </a:br>
            <a:r>
              <a:rPr lang="en-IN" dirty="0"/>
              <a:t>Daily History </a:t>
            </a:r>
            <a:r>
              <a:rPr lang="en-IN" dirty="0" err="1"/>
              <a:t>Index.dat</a:t>
            </a:r>
            <a:r>
              <a:rPr lang="en-IN" dirty="0"/>
              <a:t/>
            </a:r>
            <a:br>
              <a:rPr lang="en-IN" dirty="0"/>
            </a:br>
            <a:r>
              <a:rPr lang="en-IN" dirty="0"/>
              <a:t>Starting at byte offset 105:  </a:t>
            </a:r>
            <a:r>
              <a:rPr lang="en-IN" dirty="0">
                <a:hlinkClick r:id="rId4"/>
              </a:rPr>
              <a:t>:[date range]:[username]@[website URL]. Ends in hex 00</a:t>
            </a:r>
            <a:r>
              <a:rPr lang="en-IN" dirty="0"/>
              <a:t>  (if date range </a:t>
            </a:r>
            <a:r>
              <a:rPr lang="en-IN" dirty="0" err="1"/>
              <a:t>coversa</a:t>
            </a:r>
            <a:r>
              <a:rPr lang="en-IN" dirty="0"/>
              <a:t> day, it's a daily history)</a:t>
            </a:r>
            <a:br>
              <a:rPr lang="en-IN" dirty="0"/>
            </a:br>
            <a:r>
              <a:rPr lang="en-IN" dirty="0"/>
              <a:t/>
            </a:r>
            <a:br>
              <a:rPr lang="en-IN" dirty="0"/>
            </a:br>
            <a:r>
              <a:rPr lang="en-IN" dirty="0"/>
              <a:t>Weekly History </a:t>
            </a:r>
            <a:r>
              <a:rPr lang="en-IN" dirty="0" err="1"/>
              <a:t>Index.date</a:t>
            </a:r>
            <a:r>
              <a:rPr lang="en-IN" dirty="0"/>
              <a:t/>
            </a:r>
            <a:br>
              <a:rPr lang="en-IN" dirty="0"/>
            </a:br>
            <a:r>
              <a:rPr lang="en-IN" dirty="0"/>
              <a:t>Starting at byte offset 105:  </a:t>
            </a:r>
            <a:r>
              <a:rPr lang="en-IN" dirty="0">
                <a:hlinkClick r:id="rId5"/>
              </a:rPr>
              <a:t>:[date range]:[username]@[website URL]. Ends in hex 00</a:t>
            </a:r>
            <a:r>
              <a:rPr lang="en-IN" dirty="0"/>
              <a:t>  (if date range </a:t>
            </a:r>
            <a:r>
              <a:rPr lang="en-IN" dirty="0" err="1"/>
              <a:t>coversa</a:t>
            </a:r>
            <a:r>
              <a:rPr lang="en-IN" dirty="0"/>
              <a:t> week, it's a weekly history)</a:t>
            </a:r>
            <a:br>
              <a:rPr lang="en-IN" dirty="0"/>
            </a:br>
            <a:r>
              <a:rPr lang="en-IN" dirty="0"/>
              <a:t/>
            </a:r>
            <a:br>
              <a:rPr lang="en-IN" dirty="0"/>
            </a:br>
            <a:r>
              <a:rPr lang="en-IN" dirty="0"/>
              <a:t>Cache </a:t>
            </a:r>
            <a:r>
              <a:rPr lang="en-IN" dirty="0" err="1"/>
              <a:t>Index.dat</a:t>
            </a:r>
            <a:r>
              <a:rPr lang="en-IN" dirty="0"/>
              <a:t/>
            </a:r>
            <a:br>
              <a:rPr lang="en-IN" dirty="0"/>
            </a:br>
            <a:r>
              <a:rPr lang="en-IN" dirty="0"/>
              <a:t>Starting at byte offset 105:   </a:t>
            </a:r>
            <a:r>
              <a:rPr lang="en-IN" dirty="0">
                <a:hlinkClick r:id="rId6"/>
              </a:rPr>
              <a:t>URL. Ends in hex 00</a:t>
            </a:r>
            <a:endParaRPr lang="en-IN" dirty="0"/>
          </a:p>
          <a:p>
            <a:endParaRPr lang="en-US" dirty="0"/>
          </a:p>
        </p:txBody>
      </p:sp>
    </p:spTree>
    <p:extLst>
      <p:ext uri="{BB962C8B-B14F-4D97-AF65-F5344CB8AC3E}">
        <p14:creationId xmlns="" xmlns:p14="http://schemas.microsoft.com/office/powerpoint/2010/main" val="3359875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101909-76ED-8946-A2F4-FB597B56413B}"/>
              </a:ext>
            </a:extLst>
          </p:cNvPr>
          <p:cNvSpPr>
            <a:spLocks noGrp="1"/>
          </p:cNvSpPr>
          <p:nvPr>
            <p:ph type="title"/>
          </p:nvPr>
        </p:nvSpPr>
        <p:spPr/>
        <p:txBody>
          <a:bodyPr/>
          <a:lstStyle/>
          <a:p>
            <a:r>
              <a:rPr lang="en-US" dirty="0"/>
              <a:t>Browser Artifacts</a:t>
            </a:r>
          </a:p>
        </p:txBody>
      </p:sp>
      <p:sp>
        <p:nvSpPr>
          <p:cNvPr id="3" name="Content Placeholder 2">
            <a:extLst>
              <a:ext uri="{FF2B5EF4-FFF2-40B4-BE49-F238E27FC236}">
                <a16:creationId xmlns="" xmlns:a16="http://schemas.microsoft.com/office/drawing/2014/main" id="{8EC5C1A2-DF9A-644A-A59F-CB22B52F963C}"/>
              </a:ext>
            </a:extLst>
          </p:cNvPr>
          <p:cNvSpPr>
            <a:spLocks noGrp="1"/>
          </p:cNvSpPr>
          <p:nvPr>
            <p:ph idx="1"/>
          </p:nvPr>
        </p:nvSpPr>
        <p:spPr/>
        <p:txBody>
          <a:bodyPr>
            <a:normAutofit lnSpcReduction="10000"/>
          </a:bodyPr>
          <a:lstStyle/>
          <a:p>
            <a:r>
              <a:rPr lang="en-IN" dirty="0"/>
              <a:t>The signature appears to be highly predictable (at least based upon my limited research) and presents as follows:</a:t>
            </a:r>
          </a:p>
          <a:p>
            <a:r>
              <a:rPr lang="en-IN" dirty="0"/>
              <a:t>Lead-in (hex): 61 80 00 00 00 00</a:t>
            </a:r>
          </a:p>
          <a:p>
            <a:r>
              <a:rPr lang="en-IN" dirty="0"/>
              <a:t>URL (variable length)</a:t>
            </a:r>
          </a:p>
          <a:p>
            <a:r>
              <a:rPr lang="en-IN" dirty="0"/>
              <a:t>If there is a title present:</a:t>
            </a:r>
          </a:p>
          <a:p>
            <a:pPr lvl="1"/>
            <a:r>
              <a:rPr lang="en-IN" dirty="0"/>
              <a:t>10bytes (doesn’t appear to be consistent, however sometimes 0x2A or 0x40appears in the 7th byte – I’m sure these have some significance, I </a:t>
            </a:r>
            <a:r>
              <a:rPr lang="en-IN" dirty="0" err="1"/>
              <a:t>justhaven’t</a:t>
            </a:r>
            <a:r>
              <a:rPr lang="en-IN" dirty="0"/>
              <a:t> figured out what yet)</a:t>
            </a:r>
          </a:p>
          <a:p>
            <a:pPr lvl="1"/>
            <a:r>
              <a:rPr lang="en-IN" dirty="0"/>
              <a:t>Website title (variable length)</a:t>
            </a:r>
          </a:p>
          <a:p>
            <a:pPr lvl="1"/>
            <a:r>
              <a:rPr lang="en-IN" dirty="0"/>
              <a:t>Lead-out(hex): 01 00 + 6 bytes of null padding + FF FF FF FF (may </a:t>
            </a:r>
            <a:r>
              <a:rPr lang="en-IN" dirty="0" err="1"/>
              <a:t>notconsistently</a:t>
            </a:r>
            <a:r>
              <a:rPr lang="en-IN" dirty="0"/>
              <a:t> appear, and doesn’t appear to be used if a title is </a:t>
            </a:r>
            <a:r>
              <a:rPr lang="en-IN" dirty="0" err="1"/>
              <a:t>notpresent</a:t>
            </a:r>
            <a:r>
              <a:rPr lang="en-IN"/>
              <a:t>)</a:t>
            </a:r>
          </a:p>
          <a:p>
            <a:endParaRPr lang="en-US" dirty="0"/>
          </a:p>
        </p:txBody>
      </p:sp>
    </p:spTree>
    <p:extLst>
      <p:ext uri="{BB962C8B-B14F-4D97-AF65-F5344CB8AC3E}">
        <p14:creationId xmlns="" xmlns:p14="http://schemas.microsoft.com/office/powerpoint/2010/main" val="41578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347</Words>
  <Application>Microsoft Macintosh PowerPoint</Application>
  <PresentationFormat>Custom</PresentationFormat>
  <Paragraphs>49</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Browser Forensic</vt:lpstr>
      <vt:lpstr>Introduction:</vt:lpstr>
      <vt:lpstr>Browser Components</vt:lpstr>
      <vt:lpstr>Rendering Engines</vt:lpstr>
      <vt:lpstr>Rendering flow</vt:lpstr>
      <vt:lpstr>Detail Flow &amp;    The HTML DOM Tree of Objects </vt:lpstr>
      <vt:lpstr>Index.dat and webcache.dat</vt:lpstr>
      <vt:lpstr>Sourc</vt:lpstr>
      <vt:lpstr>Browser Artifacts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Forensic</dc:title>
  <dc:creator>Microsoft Office User</dc:creator>
  <cp:lastModifiedBy>SHOGUNS</cp:lastModifiedBy>
  <cp:revision>17</cp:revision>
  <dcterms:created xsi:type="dcterms:W3CDTF">2018-09-17T04:26:55Z</dcterms:created>
  <dcterms:modified xsi:type="dcterms:W3CDTF">2018-09-27T04:39:29Z</dcterms:modified>
</cp:coreProperties>
</file>