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1587" r:id="rId3"/>
    <p:sldId id="1588" r:id="rId4"/>
    <p:sldId id="1609" r:id="rId5"/>
    <p:sldId id="1610" r:id="rId6"/>
    <p:sldId id="1590" r:id="rId7"/>
    <p:sldId id="1591" r:id="rId8"/>
    <p:sldId id="1592" r:id="rId9"/>
    <p:sldId id="1593" r:id="rId10"/>
    <p:sldId id="1594" r:id="rId11"/>
    <p:sldId id="1595" r:id="rId12"/>
    <p:sldId id="1596" r:id="rId13"/>
    <p:sldId id="1597" r:id="rId14"/>
    <p:sldId id="1598" r:id="rId15"/>
    <p:sldId id="1599" r:id="rId16"/>
    <p:sldId id="1600" r:id="rId17"/>
    <p:sldId id="1601" r:id="rId18"/>
    <p:sldId id="1602" r:id="rId19"/>
    <p:sldId id="1605" r:id="rId20"/>
    <p:sldId id="1606" r:id="rId21"/>
    <p:sldId id="1607" r:id="rId22"/>
    <p:sldId id="1608" r:id="rId23"/>
    <p:sldId id="1560" r:id="rId24"/>
    <p:sldId id="1570" r:id="rId25"/>
    <p:sldId id="1621" r:id="rId26"/>
    <p:sldId id="1611" r:id="rId27"/>
    <p:sldId id="1612" r:id="rId28"/>
    <p:sldId id="1613" r:id="rId29"/>
    <p:sldId id="1614" r:id="rId30"/>
    <p:sldId id="1615" r:id="rId31"/>
    <p:sldId id="1616" r:id="rId32"/>
    <p:sldId id="1617" r:id="rId33"/>
    <p:sldId id="1618" r:id="rId34"/>
    <p:sldId id="1619" r:id="rId35"/>
    <p:sldId id="1620" r:id="rId36"/>
    <p:sldId id="1571" r:id="rId37"/>
    <p:sldId id="1572" r:id="rId38"/>
    <p:sldId id="1573" r:id="rId39"/>
    <p:sldId id="1574" r:id="rId40"/>
    <p:sldId id="1575" r:id="rId41"/>
    <p:sldId id="1576" r:id="rId42"/>
    <p:sldId id="1577" r:id="rId43"/>
    <p:sldId id="1578" r:id="rId44"/>
    <p:sldId id="1564" r:id="rId45"/>
    <p:sldId id="1579" r:id="rId46"/>
    <p:sldId id="1580" r:id="rId47"/>
    <p:sldId id="1581" r:id="rId48"/>
    <p:sldId id="1582" r:id="rId49"/>
    <p:sldId id="1583" r:id="rId50"/>
    <p:sldId id="1584" r:id="rId51"/>
    <p:sldId id="1585" r:id="rId52"/>
    <p:sldId id="1567" r:id="rId53"/>
    <p:sldId id="748" r:id="rId54"/>
    <p:sldId id="506" r:id="rId5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E0B3843-71DB-4933-96B2-5A286420EAED}" type="datetimeFigureOut">
              <a:rPr lang="en-IN" smtClean="0"/>
              <a:pPr/>
              <a:t>31-05-2022</a:t>
            </a:fld>
            <a:endParaRPr lang="en-IN"/>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04051410-1A42-4CD9-9C94-19E4466B22C6}" type="slidenum">
              <a:rPr lang="en-IN" smtClean="0"/>
              <a:pPr/>
              <a:t>‹#›</a:t>
            </a:fld>
            <a:endParaRPr lang="en-IN"/>
          </a:p>
        </p:txBody>
      </p:sp>
    </p:spTree>
    <p:extLst>
      <p:ext uri="{BB962C8B-B14F-4D97-AF65-F5344CB8AC3E}">
        <p14:creationId xmlns:p14="http://schemas.microsoft.com/office/powerpoint/2010/main" val="17646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a:t>
            </a:fld>
            <a:endParaRPr lang="en-IN"/>
          </a:p>
        </p:txBody>
      </p:sp>
    </p:spTree>
    <p:extLst>
      <p:ext uri="{BB962C8B-B14F-4D97-AF65-F5344CB8AC3E}">
        <p14:creationId xmlns:p14="http://schemas.microsoft.com/office/powerpoint/2010/main" val="2664220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41</a:t>
            </a:fld>
            <a:endParaRPr lang="en-IN"/>
          </a:p>
        </p:txBody>
      </p:sp>
    </p:spTree>
    <p:extLst>
      <p:ext uri="{BB962C8B-B14F-4D97-AF65-F5344CB8AC3E}">
        <p14:creationId xmlns:p14="http://schemas.microsoft.com/office/powerpoint/2010/main" val="374640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42</a:t>
            </a:fld>
            <a:endParaRPr lang="en-IN"/>
          </a:p>
        </p:txBody>
      </p:sp>
    </p:spTree>
    <p:extLst>
      <p:ext uri="{BB962C8B-B14F-4D97-AF65-F5344CB8AC3E}">
        <p14:creationId xmlns:p14="http://schemas.microsoft.com/office/powerpoint/2010/main" val="4198836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43</a:t>
            </a:fld>
            <a:endParaRPr lang="en-IN"/>
          </a:p>
        </p:txBody>
      </p:sp>
    </p:spTree>
    <p:extLst>
      <p:ext uri="{BB962C8B-B14F-4D97-AF65-F5344CB8AC3E}">
        <p14:creationId xmlns:p14="http://schemas.microsoft.com/office/powerpoint/2010/main" val="1320570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44</a:t>
            </a:fld>
            <a:endParaRPr lang="en-IN"/>
          </a:p>
        </p:txBody>
      </p:sp>
    </p:spTree>
    <p:extLst>
      <p:ext uri="{BB962C8B-B14F-4D97-AF65-F5344CB8AC3E}">
        <p14:creationId xmlns:p14="http://schemas.microsoft.com/office/powerpoint/2010/main" val="427586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45</a:t>
            </a:fld>
            <a:endParaRPr lang="en-IN"/>
          </a:p>
        </p:txBody>
      </p:sp>
    </p:spTree>
    <p:extLst>
      <p:ext uri="{BB962C8B-B14F-4D97-AF65-F5344CB8AC3E}">
        <p14:creationId xmlns:p14="http://schemas.microsoft.com/office/powerpoint/2010/main" val="2091828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46</a:t>
            </a:fld>
            <a:endParaRPr lang="en-IN"/>
          </a:p>
        </p:txBody>
      </p:sp>
    </p:spTree>
    <p:extLst>
      <p:ext uri="{BB962C8B-B14F-4D97-AF65-F5344CB8AC3E}">
        <p14:creationId xmlns:p14="http://schemas.microsoft.com/office/powerpoint/2010/main" val="1878587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47</a:t>
            </a:fld>
            <a:endParaRPr lang="en-IN"/>
          </a:p>
        </p:txBody>
      </p:sp>
    </p:spTree>
    <p:extLst>
      <p:ext uri="{BB962C8B-B14F-4D97-AF65-F5344CB8AC3E}">
        <p14:creationId xmlns:p14="http://schemas.microsoft.com/office/powerpoint/2010/main" val="1004160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48</a:t>
            </a:fld>
            <a:endParaRPr lang="en-IN"/>
          </a:p>
        </p:txBody>
      </p:sp>
    </p:spTree>
    <p:extLst>
      <p:ext uri="{BB962C8B-B14F-4D97-AF65-F5344CB8AC3E}">
        <p14:creationId xmlns:p14="http://schemas.microsoft.com/office/powerpoint/2010/main" val="1124613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49</a:t>
            </a:fld>
            <a:endParaRPr lang="en-IN"/>
          </a:p>
        </p:txBody>
      </p:sp>
    </p:spTree>
    <p:extLst>
      <p:ext uri="{BB962C8B-B14F-4D97-AF65-F5344CB8AC3E}">
        <p14:creationId xmlns:p14="http://schemas.microsoft.com/office/powerpoint/2010/main" val="3940361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50</a:t>
            </a:fld>
            <a:endParaRPr lang="en-IN"/>
          </a:p>
        </p:txBody>
      </p:sp>
    </p:spTree>
    <p:extLst>
      <p:ext uri="{BB962C8B-B14F-4D97-AF65-F5344CB8AC3E}">
        <p14:creationId xmlns:p14="http://schemas.microsoft.com/office/powerpoint/2010/main" val="173264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a:t>
            </a:fld>
            <a:endParaRPr lang="en-IN"/>
          </a:p>
        </p:txBody>
      </p:sp>
    </p:spTree>
    <p:extLst>
      <p:ext uri="{BB962C8B-B14F-4D97-AF65-F5344CB8AC3E}">
        <p14:creationId xmlns:p14="http://schemas.microsoft.com/office/powerpoint/2010/main" val="132183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51</a:t>
            </a:fld>
            <a:endParaRPr lang="en-IN"/>
          </a:p>
        </p:txBody>
      </p:sp>
    </p:spTree>
    <p:extLst>
      <p:ext uri="{BB962C8B-B14F-4D97-AF65-F5344CB8AC3E}">
        <p14:creationId xmlns:p14="http://schemas.microsoft.com/office/powerpoint/2010/main" val="2048497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52</a:t>
            </a:fld>
            <a:endParaRPr lang="en-IN"/>
          </a:p>
        </p:txBody>
      </p:sp>
    </p:spTree>
    <p:extLst>
      <p:ext uri="{BB962C8B-B14F-4D97-AF65-F5344CB8AC3E}">
        <p14:creationId xmlns:p14="http://schemas.microsoft.com/office/powerpoint/2010/main" val="1964263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23</a:t>
            </a:fld>
            <a:endParaRPr lang="en-IN"/>
          </a:p>
        </p:txBody>
      </p:sp>
    </p:spTree>
    <p:extLst>
      <p:ext uri="{BB962C8B-B14F-4D97-AF65-F5344CB8AC3E}">
        <p14:creationId xmlns:p14="http://schemas.microsoft.com/office/powerpoint/2010/main" val="3007053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24</a:t>
            </a:fld>
            <a:endParaRPr lang="en-IN"/>
          </a:p>
        </p:txBody>
      </p:sp>
    </p:spTree>
    <p:extLst>
      <p:ext uri="{BB962C8B-B14F-4D97-AF65-F5344CB8AC3E}">
        <p14:creationId xmlns:p14="http://schemas.microsoft.com/office/powerpoint/2010/main" val="894491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36</a:t>
            </a:fld>
            <a:endParaRPr lang="en-IN"/>
          </a:p>
        </p:txBody>
      </p:sp>
    </p:spTree>
    <p:extLst>
      <p:ext uri="{BB962C8B-B14F-4D97-AF65-F5344CB8AC3E}">
        <p14:creationId xmlns:p14="http://schemas.microsoft.com/office/powerpoint/2010/main" val="1204075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37</a:t>
            </a:fld>
            <a:endParaRPr lang="en-IN"/>
          </a:p>
        </p:txBody>
      </p:sp>
    </p:spTree>
    <p:extLst>
      <p:ext uri="{BB962C8B-B14F-4D97-AF65-F5344CB8AC3E}">
        <p14:creationId xmlns:p14="http://schemas.microsoft.com/office/powerpoint/2010/main" val="3982393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38</a:t>
            </a:fld>
            <a:endParaRPr lang="en-IN"/>
          </a:p>
        </p:txBody>
      </p:sp>
    </p:spTree>
    <p:extLst>
      <p:ext uri="{BB962C8B-B14F-4D97-AF65-F5344CB8AC3E}">
        <p14:creationId xmlns:p14="http://schemas.microsoft.com/office/powerpoint/2010/main" val="4193096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39</a:t>
            </a:fld>
            <a:endParaRPr lang="en-IN"/>
          </a:p>
        </p:txBody>
      </p:sp>
    </p:spTree>
    <p:extLst>
      <p:ext uri="{BB962C8B-B14F-4D97-AF65-F5344CB8AC3E}">
        <p14:creationId xmlns:p14="http://schemas.microsoft.com/office/powerpoint/2010/main" val="4275935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40</a:t>
            </a:fld>
            <a:endParaRPr lang="en-IN"/>
          </a:p>
        </p:txBody>
      </p:sp>
    </p:spTree>
    <p:extLst>
      <p:ext uri="{BB962C8B-B14F-4D97-AF65-F5344CB8AC3E}">
        <p14:creationId xmlns:p14="http://schemas.microsoft.com/office/powerpoint/2010/main" val="2241472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5/31/2022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5/31/2022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5/31/2022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5/31/2022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A367AF-31F5-40B7-BE09-D0B060B4A053}" type="datetimeFigureOut">
              <a:rPr lang="en-US" smtClean="0"/>
              <a:pPr/>
              <a:t>5/31/2022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9A367AF-31F5-40B7-BE09-D0B060B4A053}" type="datetimeFigureOut">
              <a:rPr lang="en-US" smtClean="0"/>
              <a:pPr/>
              <a:t>5/31/2022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9A367AF-31F5-40B7-BE09-D0B060B4A053}" type="datetimeFigureOut">
              <a:rPr lang="en-US" smtClean="0"/>
              <a:pPr/>
              <a:t>5/31/2022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9A367AF-31F5-40B7-BE09-D0B060B4A053}" type="datetimeFigureOut">
              <a:rPr lang="en-US" smtClean="0"/>
              <a:pPr/>
              <a:t>5/31/2022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367AF-31F5-40B7-BE09-D0B060B4A053}" type="datetimeFigureOut">
              <a:rPr lang="en-US" smtClean="0"/>
              <a:pPr/>
              <a:t>5/31/2022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5/31/2022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5/31/2022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67AF-31F5-40B7-BE09-D0B060B4A053}" type="datetimeFigureOut">
              <a:rPr lang="en-US" smtClean="0"/>
              <a:pPr/>
              <a:t>5/31/2022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9B245-E05F-45BE-B7A4-197150CC34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guru99.com/test-scenario.html" TargetMode="External"/><Relationship Id="rId2" Type="http://schemas.openxmlformats.org/officeDocument/2006/relationships/hyperlink" Target="https://www.guru99.com/test-case-vs-test-scenario.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 </a:t>
            </a:r>
            <a:r>
              <a:rPr lang="en-US" dirty="0" smtClean="0"/>
              <a:t>IV</a:t>
            </a:r>
            <a:r>
              <a:rPr lang="en-IN" dirty="0"/>
              <a:t/>
            </a:r>
            <a:br>
              <a:rPr lang="en-IN" dirty="0"/>
            </a:br>
            <a:endParaRPr lang="en-IN" dirty="0"/>
          </a:p>
        </p:txBody>
      </p:sp>
      <p:sp>
        <p:nvSpPr>
          <p:cNvPr id="3" name="Subtitle 2"/>
          <p:cNvSpPr>
            <a:spLocks noGrp="1"/>
          </p:cNvSpPr>
          <p:nvPr>
            <p:ph type="subTitle" idx="1"/>
          </p:nvPr>
        </p:nvSpPr>
        <p:spPr/>
        <p:txBody>
          <a:bodyPr>
            <a:normAutofit/>
          </a:bodyPr>
          <a:lstStyle/>
          <a:p>
            <a:r>
              <a:rPr lang="en-US" sz="4800" b="1" dirty="0" smtClean="0">
                <a:solidFill>
                  <a:schemeClr val="tx1"/>
                </a:solidFill>
              </a:rPr>
              <a:t>Software Testing</a:t>
            </a:r>
          </a:p>
          <a:p>
            <a:endParaRPr lang="en-IN" dirty="0"/>
          </a:p>
        </p:txBody>
      </p:sp>
      <p:sp>
        <p:nvSpPr>
          <p:cNvPr id="4" name="Subtitle 2"/>
          <p:cNvSpPr txBox="1">
            <a:spLocks/>
          </p:cNvSpPr>
          <p:nvPr/>
        </p:nvSpPr>
        <p:spPr>
          <a:xfrm>
            <a:off x="152400" y="6096000"/>
            <a:ext cx="8763000" cy="762000"/>
          </a:xfrm>
          <a:prstGeom prst="rect">
            <a:avLst/>
          </a:prstGeom>
        </p:spPr>
        <p:txBody>
          <a:bodyPr vert="horz" lIns="91440" tIns="45720" rIns="91440" bIns="45720" rtlCol="0">
            <a:normAutofit/>
          </a:bodyPr>
          <a:lstStyle/>
          <a:p>
            <a:pPr lvl="0" algn="ctr">
              <a:spcBef>
                <a:spcPct val="20000"/>
              </a:spcBef>
            </a:pPr>
            <a:r>
              <a:rPr lang="en-US" sz="1200" b="1" dirty="0" smtClean="0"/>
              <a:t>Disclaimer:</a:t>
            </a:r>
          </a:p>
          <a:p>
            <a:pPr lvl="0" algn="ctr">
              <a:spcBef>
                <a:spcPct val="20000"/>
              </a:spcBef>
            </a:pPr>
            <a:r>
              <a:rPr lang="en-US" sz="1200" b="1" dirty="0" smtClean="0"/>
              <a:t>The lecture notes have been prepared by referring to a book. This document does not claim any originality and cannot be used as a substitute for prescribed textbooks.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Testing strategy applied to conventional applications</a:t>
            </a:r>
            <a:endParaRPr lang="en-IN" dirty="0"/>
          </a:p>
        </p:txBody>
      </p:sp>
      <p:sp>
        <p:nvSpPr>
          <p:cNvPr id="7" name="Rectangle 3"/>
          <p:cNvSpPr txBox="1">
            <a:spLocks noChangeArrowheads="1"/>
          </p:cNvSpPr>
          <p:nvPr/>
        </p:nvSpPr>
        <p:spPr>
          <a:xfrm>
            <a:off x="514350" y="2343150"/>
            <a:ext cx="8391253" cy="3373483"/>
          </a:xfrm>
          <a:prstGeom prst="rect">
            <a:avLst/>
          </a:prstGeom>
        </p:spPr>
        <p:txBody>
          <a:bodyPr vert="horz" lIns="34290" tIns="34290" rIns="34290" bIns="3429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altLang="en-US" sz="1500" dirty="0"/>
              <a:t>Unit testing </a:t>
            </a:r>
          </a:p>
          <a:p>
            <a:pPr lvl="1"/>
            <a:r>
              <a:rPr lang="en-US" altLang="en-US" sz="1350" dirty="0"/>
              <a:t>Exercises specific paths in a component's control structure to ensure complete coverage and maximum error detection</a:t>
            </a:r>
          </a:p>
          <a:p>
            <a:pPr lvl="1"/>
            <a:r>
              <a:rPr lang="en-US" altLang="en-US" sz="1350" dirty="0"/>
              <a:t>Components are then assembled and integrated</a:t>
            </a:r>
          </a:p>
          <a:p>
            <a:r>
              <a:rPr lang="en-US" altLang="en-US" sz="1500" dirty="0"/>
              <a:t>Integration testing</a:t>
            </a:r>
          </a:p>
          <a:p>
            <a:pPr lvl="1"/>
            <a:r>
              <a:rPr lang="en-US" altLang="en-US" sz="1350" dirty="0"/>
              <a:t>Focuses on inputs and outputs, and how well the components fit together and work together</a:t>
            </a:r>
          </a:p>
          <a:p>
            <a:r>
              <a:rPr lang="en-US" altLang="en-US" sz="1500" dirty="0"/>
              <a:t>Validation testing</a:t>
            </a:r>
          </a:p>
          <a:p>
            <a:pPr lvl="1"/>
            <a:r>
              <a:rPr lang="en-US" altLang="en-US" sz="1350" dirty="0"/>
              <a:t>Provides final assurance that the software meets all functional, behavioral, and performance requirements</a:t>
            </a:r>
          </a:p>
          <a:p>
            <a:r>
              <a:rPr lang="en-US" altLang="en-US" sz="1500" dirty="0"/>
              <a:t>System testing</a:t>
            </a:r>
          </a:p>
          <a:p>
            <a:pPr lvl="1"/>
            <a:r>
              <a:rPr lang="en-US" altLang="en-US" sz="1350" dirty="0"/>
              <a:t>Verifies that all system elements (software, hardware, people, databases) mesh properly and that overall system function and performance is achieved</a:t>
            </a:r>
          </a:p>
        </p:txBody>
      </p:sp>
      <p:sp>
        <p:nvSpPr>
          <p:cNvPr id="9" name="Slide Number Placeholder 8"/>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261665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common error – unit testing</a:t>
            </a:r>
            <a:endParaRPr lang="en-IN" dirty="0"/>
          </a:p>
        </p:txBody>
      </p:sp>
      <p:sp>
        <p:nvSpPr>
          <p:cNvPr id="3" name="Content Placeholder 2"/>
          <p:cNvSpPr>
            <a:spLocks noGrp="1"/>
          </p:cNvSpPr>
          <p:nvPr>
            <p:ph idx="1"/>
          </p:nvPr>
        </p:nvSpPr>
        <p:spPr/>
        <p:txBody>
          <a:bodyPr/>
          <a:lstStyle/>
          <a:p>
            <a:pPr>
              <a:spcBef>
                <a:spcPts val="0"/>
              </a:spcBef>
            </a:pPr>
            <a:r>
              <a:rPr lang="en-US" altLang="en-US" sz="1800" dirty="0"/>
              <a:t>Misunderstood or incorrect arithmetic precedence</a:t>
            </a:r>
          </a:p>
          <a:p>
            <a:pPr>
              <a:spcBef>
                <a:spcPts val="0"/>
              </a:spcBef>
            </a:pPr>
            <a:r>
              <a:rPr lang="en-US" altLang="en-US" sz="1800" dirty="0"/>
              <a:t>Mixed mode operations (e.g., </a:t>
            </a:r>
            <a:r>
              <a:rPr lang="en-US" altLang="en-US" sz="1800" dirty="0" err="1"/>
              <a:t>int</a:t>
            </a:r>
            <a:r>
              <a:rPr lang="en-US" altLang="en-US" sz="1800" dirty="0"/>
              <a:t>, float, char)</a:t>
            </a:r>
          </a:p>
          <a:p>
            <a:pPr>
              <a:spcBef>
                <a:spcPts val="0"/>
              </a:spcBef>
            </a:pPr>
            <a:r>
              <a:rPr lang="en-US" altLang="en-US" sz="1800" dirty="0"/>
              <a:t>Incorrect initialization of values</a:t>
            </a:r>
          </a:p>
          <a:p>
            <a:pPr>
              <a:spcBef>
                <a:spcPts val="0"/>
              </a:spcBef>
            </a:pPr>
            <a:r>
              <a:rPr lang="en-US" altLang="en-US" sz="1800" dirty="0"/>
              <a:t>Precision inaccuracy and round-off errors</a:t>
            </a:r>
          </a:p>
          <a:p>
            <a:pPr>
              <a:spcBef>
                <a:spcPts val="0"/>
              </a:spcBef>
            </a:pPr>
            <a:r>
              <a:rPr lang="en-US" altLang="en-US" sz="1800" dirty="0"/>
              <a:t>Incorrect symbolic representation of an expression (</a:t>
            </a:r>
            <a:r>
              <a:rPr lang="en-US" altLang="en-US" sz="1800" dirty="0" err="1"/>
              <a:t>int</a:t>
            </a:r>
            <a:r>
              <a:rPr lang="en-US" altLang="en-US" sz="1800" dirty="0"/>
              <a:t> vs. float)</a:t>
            </a:r>
          </a:p>
          <a:p>
            <a:pPr>
              <a:spcBef>
                <a:spcPts val="0"/>
              </a:spcBef>
            </a:pPr>
            <a:r>
              <a:rPr lang="en-US" altLang="en-US" sz="1800" dirty="0"/>
              <a:t>Failure to exit when divergent iteration is encountered</a:t>
            </a:r>
          </a:p>
          <a:p>
            <a:pPr>
              <a:spcBef>
                <a:spcPts val="0"/>
              </a:spcBef>
            </a:pPr>
            <a:r>
              <a:rPr lang="en-US" altLang="en-US" sz="1800" dirty="0"/>
              <a:t>Improperly modified loop variables</a:t>
            </a:r>
          </a:p>
          <a:p>
            <a:pPr>
              <a:spcBef>
                <a:spcPts val="0"/>
              </a:spcBef>
            </a:pPr>
            <a:r>
              <a:rPr lang="en-US" altLang="en-US" sz="1800" dirty="0"/>
              <a:t>Boundary value violations</a:t>
            </a:r>
          </a:p>
          <a:p>
            <a:endParaRPr lang="en-IN" dirty="0"/>
          </a:p>
        </p:txBody>
      </p:sp>
      <p:sp>
        <p:nvSpPr>
          <p:cNvPr id="5" name="Slide Number Placeholder 4"/>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2087593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a:t>
            </a:r>
            <a:endParaRPr lang="en-IN" dirty="0"/>
          </a:p>
        </p:txBody>
      </p:sp>
      <p:sp>
        <p:nvSpPr>
          <p:cNvPr id="3" name="Content Placeholder 2"/>
          <p:cNvSpPr>
            <a:spLocks noGrp="1"/>
          </p:cNvSpPr>
          <p:nvPr>
            <p:ph idx="1"/>
          </p:nvPr>
        </p:nvSpPr>
        <p:spPr>
          <a:xfrm>
            <a:off x="327225" y="2420874"/>
            <a:ext cx="7290055" cy="3017520"/>
          </a:xfrm>
        </p:spPr>
        <p:txBody>
          <a:bodyPr>
            <a:normAutofit fontScale="92500" lnSpcReduction="10000"/>
          </a:bodyPr>
          <a:lstStyle/>
          <a:p>
            <a:r>
              <a:rPr lang="en-US" altLang="en-US" sz="1500" dirty="0"/>
              <a:t>Defined as a systematic technique for constructing the software architecture</a:t>
            </a:r>
          </a:p>
          <a:p>
            <a:pPr lvl="1"/>
            <a:r>
              <a:rPr lang="en-US" altLang="en-US" dirty="0"/>
              <a:t>At the same time integration is occurring, conduct tests to uncover errors associated with interfaces</a:t>
            </a:r>
          </a:p>
          <a:p>
            <a:r>
              <a:rPr lang="en-US" altLang="en-US" sz="1500" dirty="0"/>
              <a:t>Objective is to take unit tested modules and build a program structure based on the prescribed design</a:t>
            </a:r>
          </a:p>
          <a:p>
            <a:r>
              <a:rPr lang="en-US" altLang="en-US" sz="1500" dirty="0"/>
              <a:t>Two Approaches</a:t>
            </a:r>
          </a:p>
          <a:p>
            <a:pPr lvl="1"/>
            <a:r>
              <a:rPr lang="en-US" altLang="en-US" dirty="0"/>
              <a:t>Non-incremental Integration Testing</a:t>
            </a:r>
          </a:p>
          <a:p>
            <a:pPr lvl="1"/>
            <a:r>
              <a:rPr lang="en-US" altLang="en-US" dirty="0"/>
              <a:t>Incremental Integration Testing</a:t>
            </a:r>
          </a:p>
          <a:p>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1085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Non-incremental testing</a:t>
            </a:r>
            <a:endParaRPr lang="en-IN" dirty="0"/>
          </a:p>
        </p:txBody>
      </p:sp>
      <p:sp>
        <p:nvSpPr>
          <p:cNvPr id="3" name="Content Placeholder 2"/>
          <p:cNvSpPr>
            <a:spLocks noGrp="1"/>
          </p:cNvSpPr>
          <p:nvPr>
            <p:ph idx="1"/>
          </p:nvPr>
        </p:nvSpPr>
        <p:spPr>
          <a:xfrm>
            <a:off x="601545" y="2420874"/>
            <a:ext cx="7290055" cy="3017520"/>
          </a:xfrm>
        </p:spPr>
        <p:txBody>
          <a:bodyPr/>
          <a:lstStyle/>
          <a:p>
            <a:pPr>
              <a:buFont typeface="Arial" panose="020B0604020202020204" pitchFamily="34" charset="0"/>
              <a:buChar char="•"/>
            </a:pPr>
            <a:r>
              <a:rPr lang="en-US" altLang="en-US" sz="1800" dirty="0"/>
              <a:t>Commonly called the “Big Bang” approach</a:t>
            </a:r>
          </a:p>
          <a:p>
            <a:pPr>
              <a:buFont typeface="Arial" panose="020B0604020202020204" pitchFamily="34" charset="0"/>
              <a:buChar char="•"/>
            </a:pPr>
            <a:r>
              <a:rPr lang="en-US" altLang="en-US" sz="1800" dirty="0"/>
              <a:t>All components are combined in advance</a:t>
            </a:r>
          </a:p>
          <a:p>
            <a:pPr>
              <a:buFont typeface="Arial" panose="020B0604020202020204" pitchFamily="34" charset="0"/>
              <a:buChar char="•"/>
            </a:pPr>
            <a:r>
              <a:rPr lang="en-US" altLang="en-US" sz="1800" dirty="0"/>
              <a:t>The entire program is tested as a whole</a:t>
            </a:r>
          </a:p>
          <a:p>
            <a:pPr>
              <a:buFont typeface="Arial" panose="020B0604020202020204" pitchFamily="34" charset="0"/>
              <a:buChar char="•"/>
            </a:pPr>
            <a:r>
              <a:rPr lang="en-US" altLang="en-US" sz="1800" dirty="0"/>
              <a:t>Chaos results</a:t>
            </a:r>
          </a:p>
          <a:p>
            <a:pPr>
              <a:buFont typeface="Arial" panose="020B0604020202020204" pitchFamily="34" charset="0"/>
              <a:buChar char="•"/>
            </a:pPr>
            <a:r>
              <a:rPr lang="en-US" altLang="en-US" sz="1800" dirty="0"/>
              <a:t>Many seemingly-unrelated errors are encountered</a:t>
            </a:r>
          </a:p>
          <a:p>
            <a:pPr>
              <a:buFont typeface="Arial" panose="020B0604020202020204" pitchFamily="34" charset="0"/>
              <a:buChar char="•"/>
            </a:pPr>
            <a:r>
              <a:rPr lang="en-US" altLang="en-US" sz="1800" dirty="0"/>
              <a:t>Correction is difficult because isolation of causes is complicated</a:t>
            </a:r>
          </a:p>
          <a:p>
            <a:pPr>
              <a:buFont typeface="Arial" panose="020B0604020202020204" pitchFamily="34" charset="0"/>
              <a:buChar char="•"/>
            </a:pPr>
            <a:r>
              <a:rPr lang="en-US" altLang="en-US" sz="1800" dirty="0"/>
              <a:t>Once a set of errors are corrected, more errors occur, and testing appears to enter an endless loop</a:t>
            </a:r>
          </a:p>
          <a:p>
            <a:endParaRPr lang="en-IN" dirty="0"/>
          </a:p>
        </p:txBody>
      </p:sp>
      <p:sp>
        <p:nvSpPr>
          <p:cNvPr id="5" name="Slide Number Placeholder 4"/>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1917886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testing</a:t>
            </a:r>
            <a:endParaRPr lang="en-IN" dirty="0"/>
          </a:p>
        </p:txBody>
      </p:sp>
      <p:sp>
        <p:nvSpPr>
          <p:cNvPr id="3" name="Content Placeholder 2"/>
          <p:cNvSpPr>
            <a:spLocks noGrp="1"/>
          </p:cNvSpPr>
          <p:nvPr>
            <p:ph idx="1"/>
          </p:nvPr>
        </p:nvSpPr>
        <p:spPr>
          <a:xfrm>
            <a:off x="630936" y="2258242"/>
            <a:ext cx="7290055" cy="3017520"/>
          </a:xfrm>
        </p:spPr>
        <p:txBody>
          <a:bodyPr>
            <a:normAutofit/>
          </a:bodyPr>
          <a:lstStyle/>
          <a:p>
            <a:pPr>
              <a:buFont typeface="Arial" panose="020B0604020202020204" pitchFamily="34" charset="0"/>
              <a:buChar char="•"/>
            </a:pPr>
            <a:r>
              <a:rPr lang="en-US" altLang="en-US" sz="1800" dirty="0"/>
              <a:t>Three kinds </a:t>
            </a:r>
          </a:p>
          <a:p>
            <a:pPr lvl="1">
              <a:buFont typeface="Arial" panose="020B0604020202020204" pitchFamily="34" charset="0"/>
              <a:buChar char="•"/>
            </a:pPr>
            <a:r>
              <a:rPr lang="en-US" altLang="en-US" sz="1800" dirty="0"/>
              <a:t>Top-down integration</a:t>
            </a:r>
          </a:p>
          <a:p>
            <a:pPr lvl="1">
              <a:buFont typeface="Arial" panose="020B0604020202020204" pitchFamily="34" charset="0"/>
              <a:buChar char="•"/>
            </a:pPr>
            <a:r>
              <a:rPr lang="en-US" altLang="en-US" sz="1800" dirty="0"/>
              <a:t>Bottom-up integration</a:t>
            </a:r>
          </a:p>
          <a:p>
            <a:pPr lvl="1">
              <a:buFont typeface="Arial" panose="020B0604020202020204" pitchFamily="34" charset="0"/>
              <a:buChar char="•"/>
            </a:pPr>
            <a:r>
              <a:rPr lang="en-US" altLang="en-US" sz="1800" dirty="0"/>
              <a:t>Sandwich integration</a:t>
            </a:r>
          </a:p>
          <a:p>
            <a:pPr>
              <a:buFont typeface="Arial" panose="020B0604020202020204" pitchFamily="34" charset="0"/>
              <a:buChar char="•"/>
            </a:pPr>
            <a:r>
              <a:rPr lang="en-US" altLang="en-US" sz="1800" dirty="0"/>
              <a:t>The program is constructed and tested in small increments</a:t>
            </a:r>
          </a:p>
          <a:p>
            <a:pPr>
              <a:buFont typeface="Arial" panose="020B0604020202020204" pitchFamily="34" charset="0"/>
              <a:buChar char="•"/>
            </a:pPr>
            <a:r>
              <a:rPr lang="en-US" altLang="en-US" sz="1800" dirty="0"/>
              <a:t>Errors are easier to isolate and correct</a:t>
            </a:r>
          </a:p>
          <a:p>
            <a:pPr>
              <a:buFont typeface="Arial" panose="020B0604020202020204" pitchFamily="34" charset="0"/>
              <a:buChar char="•"/>
            </a:pPr>
            <a:r>
              <a:rPr lang="en-US" altLang="en-US" sz="1800" dirty="0"/>
              <a:t>Interfaces are more likely to be tested completely</a:t>
            </a:r>
          </a:p>
          <a:p>
            <a:pPr>
              <a:buFont typeface="Arial" panose="020B0604020202020204" pitchFamily="34" charset="0"/>
              <a:buChar char="•"/>
            </a:pPr>
            <a:r>
              <a:rPr lang="en-US" altLang="en-US" sz="1800" dirty="0"/>
              <a:t>A systematic test approach is applied</a:t>
            </a:r>
          </a:p>
          <a:p>
            <a:endParaRPr lang="en-IN" sz="1800" dirty="0"/>
          </a:p>
        </p:txBody>
      </p:sp>
      <p:sp>
        <p:nvSpPr>
          <p:cNvPr id="5" name="Slide Number Placeholder 4"/>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3653725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Top-down integration testing </a:t>
            </a:r>
            <a:endParaRPr lang="en-IN" dirty="0"/>
          </a:p>
        </p:txBody>
      </p:sp>
      <p:sp>
        <p:nvSpPr>
          <p:cNvPr id="3" name="Content Placeholder 2"/>
          <p:cNvSpPr>
            <a:spLocks noGrp="1"/>
          </p:cNvSpPr>
          <p:nvPr>
            <p:ph idx="1"/>
          </p:nvPr>
        </p:nvSpPr>
        <p:spPr/>
        <p:txBody>
          <a:bodyPr>
            <a:normAutofit/>
          </a:bodyPr>
          <a:lstStyle/>
          <a:p>
            <a:pPr>
              <a:lnSpc>
                <a:spcPct val="80000"/>
              </a:lnSpc>
              <a:buFont typeface="Wingdings" panose="05000000000000000000" pitchFamily="2" charset="2"/>
              <a:buChar char="§"/>
            </a:pPr>
            <a:r>
              <a:rPr lang="en-US" altLang="en-US" sz="1500" dirty="0"/>
              <a:t> Modules are integrated by moving downward through the control hierarchy, beginning with the main module . </a:t>
            </a:r>
          </a:p>
          <a:p>
            <a:pPr>
              <a:lnSpc>
                <a:spcPct val="80000"/>
              </a:lnSpc>
              <a:buFont typeface="Wingdings" panose="05000000000000000000" pitchFamily="2" charset="2"/>
              <a:buChar char="§"/>
            </a:pPr>
            <a:r>
              <a:rPr lang="en-US" altLang="en-US" sz="1500" dirty="0"/>
              <a:t> </a:t>
            </a:r>
            <a:r>
              <a:rPr lang="en-IN" altLang="en-US" sz="1500" dirty="0"/>
              <a:t>The control program is tested first. Modules are integrated one at a time. Emphasize on interface testing</a:t>
            </a:r>
          </a:p>
          <a:p>
            <a:pPr>
              <a:lnSpc>
                <a:spcPct val="80000"/>
              </a:lnSpc>
              <a:buFont typeface="Wingdings" panose="05000000000000000000" pitchFamily="2" charset="2"/>
              <a:buChar char="§"/>
            </a:pPr>
            <a:endParaRPr lang="en-US" altLang="en-US" sz="1500" dirty="0"/>
          </a:p>
          <a:p>
            <a:pPr>
              <a:lnSpc>
                <a:spcPct val="80000"/>
              </a:lnSpc>
              <a:buFont typeface="Wingdings" panose="05000000000000000000" pitchFamily="2" charset="2"/>
              <a:buChar char="§"/>
            </a:pPr>
            <a:r>
              <a:rPr lang="en-US" altLang="en-US" sz="1500" dirty="0"/>
              <a:t> Subordinate modules are incorporated in either a depth-first or breadth-first fashion</a:t>
            </a:r>
          </a:p>
          <a:p>
            <a:pPr lvl="1">
              <a:lnSpc>
                <a:spcPct val="80000"/>
              </a:lnSpc>
            </a:pPr>
            <a:r>
              <a:rPr lang="en-US" altLang="en-US" dirty="0"/>
              <a:t>DF: All modules on a major control path are integrated</a:t>
            </a:r>
          </a:p>
          <a:p>
            <a:pPr lvl="1">
              <a:lnSpc>
                <a:spcPct val="80000"/>
              </a:lnSpc>
            </a:pPr>
            <a:r>
              <a:rPr lang="en-US" altLang="en-US" dirty="0"/>
              <a:t>BF: All modules directly subordinate at each level are </a:t>
            </a:r>
            <a:r>
              <a:rPr lang="en-US" altLang="en-US" dirty="0" smtClean="0"/>
              <a:t>integrated</a:t>
            </a:r>
            <a:endParaRPr lang="en-US" alt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977411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1044947"/>
            <a:ext cx="7290054" cy="1124712"/>
          </a:xfrm>
        </p:spPr>
        <p:txBody>
          <a:bodyPr>
            <a:normAutofit/>
          </a:bodyPr>
          <a:lstStyle/>
          <a:p>
            <a:r>
              <a:rPr lang="en-US" sz="3600" dirty="0"/>
              <a:t>TOP DOWN integration</a:t>
            </a:r>
            <a:endParaRPr lang="en-IN" sz="3600" dirty="0"/>
          </a:p>
        </p:txBody>
      </p:sp>
      <p:sp>
        <p:nvSpPr>
          <p:cNvPr id="3" name="Content Placeholder 2"/>
          <p:cNvSpPr>
            <a:spLocks noGrp="1"/>
          </p:cNvSpPr>
          <p:nvPr>
            <p:ph idx="1"/>
          </p:nvPr>
        </p:nvSpPr>
        <p:spPr>
          <a:xfrm>
            <a:off x="552559" y="2169659"/>
            <a:ext cx="7290055" cy="3017520"/>
          </a:xfrm>
        </p:spPr>
        <p:txBody>
          <a:bodyPr>
            <a:normAutofit fontScale="47500" lnSpcReduction="20000"/>
          </a:bodyPr>
          <a:lstStyle/>
          <a:p>
            <a:r>
              <a:rPr lang="en-IN" sz="1950" b="1" dirty="0"/>
              <a:t>Advantages</a:t>
            </a:r>
            <a:endParaRPr lang="en-IN" b="1" dirty="0"/>
          </a:p>
          <a:p>
            <a:pPr>
              <a:buFont typeface="Arial" panose="020B0604020202020204" pitchFamily="34" charset="0"/>
              <a:buChar char="•"/>
            </a:pPr>
            <a:r>
              <a:rPr lang="en-IN" dirty="0" smtClean="0"/>
              <a:t>This approach verifies major control or decision points early in the test process</a:t>
            </a:r>
          </a:p>
          <a:p>
            <a:pPr>
              <a:buFont typeface="Arial" panose="020B0604020202020204" pitchFamily="34" charset="0"/>
              <a:buChar char="•"/>
            </a:pPr>
            <a:r>
              <a:rPr lang="en-IN" dirty="0" smtClean="0"/>
              <a:t>No test drivers needed  </a:t>
            </a:r>
          </a:p>
          <a:p>
            <a:pPr>
              <a:buFont typeface="Arial" panose="020B0604020202020204" pitchFamily="34" charset="0"/>
              <a:buChar char="•"/>
            </a:pPr>
            <a:r>
              <a:rPr lang="en-IN" dirty="0" smtClean="0"/>
              <a:t>Interface errors are discovered early</a:t>
            </a:r>
          </a:p>
          <a:p>
            <a:pPr>
              <a:buFont typeface="Arial" panose="020B0604020202020204" pitchFamily="34" charset="0"/>
              <a:buChar char="•"/>
            </a:pPr>
            <a:r>
              <a:rPr lang="en-IN" dirty="0" smtClean="0"/>
              <a:t>Modular features aid debugging</a:t>
            </a:r>
          </a:p>
          <a:p>
            <a:endParaRPr lang="en-IN" dirty="0"/>
          </a:p>
          <a:p>
            <a:r>
              <a:rPr lang="en-IN" sz="1950" b="1" dirty="0"/>
              <a:t>Disadvantages</a:t>
            </a:r>
          </a:p>
          <a:p>
            <a:pPr marL="325755" indent="-257175">
              <a:lnSpc>
                <a:spcPct val="120000"/>
              </a:lnSpc>
              <a:spcBef>
                <a:spcPts val="0"/>
              </a:spcBef>
            </a:pPr>
            <a:r>
              <a:rPr lang="en-IN" dirty="0"/>
              <a:t>Stubs need to be created to substitute for modules </a:t>
            </a:r>
            <a:endParaRPr lang="en-IN" dirty="0" smtClean="0"/>
          </a:p>
          <a:p>
            <a:pPr indent="0">
              <a:lnSpc>
                <a:spcPct val="120000"/>
              </a:lnSpc>
              <a:spcBef>
                <a:spcPts val="0"/>
              </a:spcBef>
            </a:pPr>
            <a:r>
              <a:rPr lang="en-IN" dirty="0" smtClean="0"/>
              <a:t>that </a:t>
            </a:r>
            <a:r>
              <a:rPr lang="en-IN" dirty="0"/>
              <a:t>have not been built or tested yet; this code is later </a:t>
            </a:r>
            <a:r>
              <a:rPr lang="en-IN" dirty="0" smtClean="0"/>
              <a:t>discarded.</a:t>
            </a:r>
            <a:endParaRPr lang="en-IN" dirty="0"/>
          </a:p>
          <a:p>
            <a:pPr marL="325755" indent="-257175">
              <a:lnSpc>
                <a:spcPct val="120000"/>
              </a:lnSpc>
              <a:spcBef>
                <a:spcPts val="0"/>
              </a:spcBef>
            </a:pPr>
            <a:r>
              <a:rPr lang="en-IN" dirty="0"/>
              <a:t>Because stubs are used to replace lower level modules, </a:t>
            </a:r>
            <a:endParaRPr lang="en-IN" dirty="0" smtClean="0"/>
          </a:p>
          <a:p>
            <a:pPr indent="0">
              <a:lnSpc>
                <a:spcPct val="120000"/>
              </a:lnSpc>
              <a:spcBef>
                <a:spcPts val="0"/>
              </a:spcBef>
            </a:pPr>
            <a:r>
              <a:rPr lang="en-IN" dirty="0" smtClean="0"/>
              <a:t>no </a:t>
            </a:r>
            <a:r>
              <a:rPr lang="en-IN" dirty="0"/>
              <a:t>significant data flow can occur until much later in the </a:t>
            </a:r>
            <a:endParaRPr lang="en-IN" dirty="0" smtClean="0"/>
          </a:p>
          <a:p>
            <a:pPr indent="0">
              <a:lnSpc>
                <a:spcPct val="120000"/>
              </a:lnSpc>
              <a:spcBef>
                <a:spcPts val="0"/>
              </a:spcBef>
            </a:pPr>
            <a:r>
              <a:rPr lang="en-IN" dirty="0" smtClean="0"/>
              <a:t>integration/testing process.</a:t>
            </a:r>
            <a:endParaRPr lang="en-IN" dirty="0"/>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pic>
        <p:nvPicPr>
          <p:cNvPr id="5" name="Picture 4"/>
          <p:cNvPicPr>
            <a:picLocks noChangeAspect="1"/>
          </p:cNvPicPr>
          <p:nvPr/>
        </p:nvPicPr>
        <p:blipFill>
          <a:blip r:embed="rId2"/>
          <a:stretch>
            <a:fillRect/>
          </a:stretch>
        </p:blipFill>
        <p:spPr>
          <a:xfrm>
            <a:off x="5715000" y="2704012"/>
            <a:ext cx="3294778" cy="3212006"/>
          </a:xfrm>
          <a:prstGeom prst="rect">
            <a:avLst/>
          </a:prstGeom>
        </p:spPr>
      </p:pic>
    </p:spTree>
    <p:extLst>
      <p:ext uri="{BB962C8B-B14F-4D97-AF65-F5344CB8AC3E}">
        <p14:creationId xmlns:p14="http://schemas.microsoft.com/office/powerpoint/2010/main" val="2547514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Bottom-up integration</a:t>
            </a:r>
            <a:endParaRPr lang="en-IN" dirty="0"/>
          </a:p>
        </p:txBody>
      </p:sp>
      <p:sp>
        <p:nvSpPr>
          <p:cNvPr id="3" name="Content Placeholder 2"/>
          <p:cNvSpPr>
            <a:spLocks noGrp="1"/>
          </p:cNvSpPr>
          <p:nvPr>
            <p:ph idx="1"/>
          </p:nvPr>
        </p:nvSpPr>
        <p:spPr>
          <a:xfrm>
            <a:off x="293915" y="2189661"/>
            <a:ext cx="7440931" cy="3311435"/>
          </a:xfrm>
        </p:spPr>
        <p:txBody>
          <a:bodyPr>
            <a:normAutofit/>
          </a:bodyPr>
          <a:lstStyle/>
          <a:p>
            <a:r>
              <a:rPr lang="en-US" altLang="en-US" sz="1800" dirty="0"/>
              <a:t>Integration and testing starts with the most atomic modules in the control hierarchy</a:t>
            </a:r>
          </a:p>
          <a:p>
            <a:r>
              <a:rPr lang="en-US" altLang="en-US" sz="1800" dirty="0"/>
              <a:t>Allow early testing aimed at proving feasibility and  emphasize on module functionality and performance</a:t>
            </a:r>
          </a:p>
          <a:p>
            <a:endParaRPr lang="en-US" altLang="en-US" sz="1800" dirty="0"/>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pic>
        <p:nvPicPr>
          <p:cNvPr id="5" name="Picture 4"/>
          <p:cNvPicPr>
            <a:picLocks noChangeAspect="1"/>
          </p:cNvPicPr>
          <p:nvPr/>
        </p:nvPicPr>
        <p:blipFill>
          <a:blip r:embed="rId2"/>
          <a:stretch>
            <a:fillRect/>
          </a:stretch>
        </p:blipFill>
        <p:spPr>
          <a:xfrm>
            <a:off x="4944685" y="3094669"/>
            <a:ext cx="3913565" cy="2718479"/>
          </a:xfrm>
          <a:prstGeom prst="rect">
            <a:avLst/>
          </a:prstGeom>
        </p:spPr>
      </p:pic>
    </p:spTree>
    <p:extLst>
      <p:ext uri="{BB962C8B-B14F-4D97-AF65-F5344CB8AC3E}">
        <p14:creationId xmlns:p14="http://schemas.microsoft.com/office/powerpoint/2010/main" val="1519859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–up integration</a:t>
            </a:r>
            <a:endParaRPr lang="en-IN" dirty="0"/>
          </a:p>
        </p:txBody>
      </p:sp>
      <p:sp>
        <p:nvSpPr>
          <p:cNvPr id="3" name="Content Placeholder 2"/>
          <p:cNvSpPr>
            <a:spLocks noGrp="1"/>
          </p:cNvSpPr>
          <p:nvPr>
            <p:ph idx="1"/>
          </p:nvPr>
        </p:nvSpPr>
        <p:spPr/>
        <p:txBody>
          <a:bodyPr/>
          <a:lstStyle/>
          <a:p>
            <a:pPr>
              <a:lnSpc>
                <a:spcPct val="80000"/>
              </a:lnSpc>
            </a:pPr>
            <a:r>
              <a:rPr lang="en-US" altLang="en-US" sz="1800" dirty="0"/>
              <a:t>Advantages</a:t>
            </a:r>
          </a:p>
          <a:p>
            <a:pPr lvl="1">
              <a:lnSpc>
                <a:spcPct val="80000"/>
              </a:lnSpc>
            </a:pPr>
            <a:r>
              <a:rPr lang="en-US" altLang="en-US" sz="1800" dirty="0"/>
              <a:t>This approach verifies low-level data processing early in the testing process</a:t>
            </a:r>
          </a:p>
          <a:p>
            <a:pPr lvl="1">
              <a:lnSpc>
                <a:spcPct val="80000"/>
              </a:lnSpc>
            </a:pPr>
            <a:r>
              <a:rPr lang="en-US" altLang="en-US" sz="1800" dirty="0"/>
              <a:t>Need for stubs is eliminated</a:t>
            </a:r>
          </a:p>
          <a:p>
            <a:pPr>
              <a:lnSpc>
                <a:spcPct val="80000"/>
              </a:lnSpc>
            </a:pPr>
            <a:r>
              <a:rPr lang="en-US" altLang="en-US" sz="1800" dirty="0"/>
              <a:t>Disadvantages</a:t>
            </a:r>
          </a:p>
          <a:p>
            <a:pPr lvl="1">
              <a:lnSpc>
                <a:spcPct val="80000"/>
              </a:lnSpc>
            </a:pPr>
            <a:r>
              <a:rPr lang="en-US" altLang="en-US" sz="1800" dirty="0"/>
              <a:t>Driver modules need to be built to test the lower-level modules; this code is later discarded or expanded into a full-featured version</a:t>
            </a:r>
          </a:p>
          <a:p>
            <a:pPr lvl="1">
              <a:lnSpc>
                <a:spcPct val="80000"/>
              </a:lnSpc>
            </a:pPr>
            <a:r>
              <a:rPr lang="en-US" altLang="en-US" sz="1800" dirty="0"/>
              <a:t>Drivers inherently do not contain the complete algorithms that will eventually use the services of the lower-level modules; consequently, testing may be incomplete or more testing may be needed later when the upper level modules are available</a:t>
            </a:r>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3746485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IN" dirty="0"/>
          </a:p>
        </p:txBody>
      </p:sp>
      <p:sp>
        <p:nvSpPr>
          <p:cNvPr id="3" name="Content Placeholder 2"/>
          <p:cNvSpPr>
            <a:spLocks noGrp="1"/>
          </p:cNvSpPr>
          <p:nvPr>
            <p:ph idx="1"/>
          </p:nvPr>
        </p:nvSpPr>
        <p:spPr>
          <a:xfrm>
            <a:off x="768097" y="2297430"/>
            <a:ext cx="7432112" cy="3517175"/>
          </a:xfrm>
        </p:spPr>
        <p:txBody>
          <a:bodyPr>
            <a:normAutofit/>
          </a:bodyPr>
          <a:lstStyle/>
          <a:p>
            <a:pPr>
              <a:lnSpc>
                <a:spcPct val="80000"/>
              </a:lnSpc>
              <a:buFont typeface="Arial" panose="020B0604020202020204" pitchFamily="34" charset="0"/>
              <a:buChar char="•"/>
            </a:pPr>
            <a:r>
              <a:rPr lang="en-US" altLang="en-US" sz="1800" dirty="0"/>
              <a:t>Each new addition or change to baselined software may cause problems with functions that previously worked flawlessly</a:t>
            </a:r>
          </a:p>
          <a:p>
            <a:pPr>
              <a:lnSpc>
                <a:spcPct val="80000"/>
              </a:lnSpc>
              <a:buFont typeface="Arial" panose="020B0604020202020204" pitchFamily="34" charset="0"/>
              <a:buChar char="•"/>
            </a:pPr>
            <a:r>
              <a:rPr lang="en-US" altLang="en-US" sz="1800" dirty="0"/>
              <a:t>Regression testing re-executes a small subset of tests that have already been conducted</a:t>
            </a:r>
          </a:p>
          <a:p>
            <a:pPr>
              <a:lnSpc>
                <a:spcPct val="80000"/>
              </a:lnSpc>
              <a:buFont typeface="Arial" panose="020B0604020202020204" pitchFamily="34" charset="0"/>
              <a:buChar char="•"/>
            </a:pPr>
            <a:r>
              <a:rPr lang="en-US" altLang="en-US" sz="1800" dirty="0"/>
              <a:t>Regression test suite contains three different classes of test cases</a:t>
            </a:r>
          </a:p>
          <a:p>
            <a:pPr>
              <a:lnSpc>
                <a:spcPct val="80000"/>
              </a:lnSpc>
              <a:buFont typeface="Arial" panose="020B0604020202020204" pitchFamily="34" charset="0"/>
              <a:buChar char="•"/>
            </a:pPr>
            <a:r>
              <a:rPr lang="en-US" altLang="en-US" sz="1800" dirty="0"/>
              <a:t>Regression Testing helps to ensure that changes do not introduce unintended </a:t>
            </a:r>
            <a:r>
              <a:rPr lang="en-US" altLang="en-US" sz="1800" dirty="0" smtClean="0"/>
              <a:t>behavior </a:t>
            </a:r>
            <a:r>
              <a:rPr lang="en-US" altLang="en-US" sz="1800" dirty="0"/>
              <a:t>or additional errors</a:t>
            </a:r>
          </a:p>
          <a:p>
            <a:endParaRPr lang="en-IN" sz="1800" dirty="0"/>
          </a:p>
        </p:txBody>
      </p:sp>
      <p:sp>
        <p:nvSpPr>
          <p:cNvPr id="4" name="Slide Number Placeholder 3"/>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4134433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748" y="1006168"/>
            <a:ext cx="7290054" cy="781811"/>
          </a:xfrm>
        </p:spPr>
        <p:txBody>
          <a:bodyPr/>
          <a:lstStyle/>
          <a:p>
            <a:r>
              <a:rPr lang="en-US" dirty="0" smtClean="0"/>
              <a:t>List OF Topics</a:t>
            </a:r>
            <a:endParaRPr lang="en-IN" dirty="0"/>
          </a:p>
        </p:txBody>
      </p:sp>
      <p:sp>
        <p:nvSpPr>
          <p:cNvPr id="3" name="Content Placeholder 2"/>
          <p:cNvSpPr>
            <a:spLocks noGrp="1"/>
          </p:cNvSpPr>
          <p:nvPr>
            <p:ph idx="1"/>
          </p:nvPr>
        </p:nvSpPr>
        <p:spPr>
          <a:xfrm>
            <a:off x="499655" y="1866356"/>
            <a:ext cx="7906294" cy="3879669"/>
          </a:xfrm>
        </p:spPr>
        <p:txBody>
          <a:bodyPr>
            <a:normAutofit fontScale="92500" lnSpcReduction="10000"/>
          </a:bodyPr>
          <a:lstStyle/>
          <a:p>
            <a:pPr>
              <a:buClrTx/>
              <a:buFont typeface="Wingdings" panose="05000000000000000000" pitchFamily="2" charset="2"/>
              <a:buChar char="§"/>
            </a:pPr>
            <a:r>
              <a:rPr lang="en-US" sz="2100" dirty="0"/>
              <a:t> Introduction to Testing </a:t>
            </a:r>
          </a:p>
          <a:p>
            <a:pPr>
              <a:buClrTx/>
              <a:buFont typeface="Wingdings" panose="05000000000000000000" pitchFamily="2" charset="2"/>
              <a:buChar char="§"/>
            </a:pPr>
            <a:r>
              <a:rPr lang="en-US" sz="2100" dirty="0"/>
              <a:t>Verification </a:t>
            </a:r>
          </a:p>
          <a:p>
            <a:pPr>
              <a:buClrTx/>
              <a:buFont typeface="Wingdings" panose="05000000000000000000" pitchFamily="2" charset="2"/>
              <a:buChar char="§"/>
            </a:pPr>
            <a:r>
              <a:rPr lang="en-US" sz="2100" dirty="0"/>
              <a:t>Validation </a:t>
            </a:r>
          </a:p>
          <a:p>
            <a:pPr>
              <a:buClrTx/>
              <a:buFont typeface="Wingdings" panose="05000000000000000000" pitchFamily="2" charset="2"/>
              <a:buChar char="§"/>
            </a:pPr>
            <a:r>
              <a:rPr lang="en-US" sz="2100" dirty="0"/>
              <a:t>Verification Vs Validation</a:t>
            </a:r>
          </a:p>
          <a:p>
            <a:pPr>
              <a:buClrTx/>
              <a:buFont typeface="Wingdings" panose="05000000000000000000" pitchFamily="2" charset="2"/>
              <a:buChar char="§"/>
            </a:pPr>
            <a:r>
              <a:rPr lang="en-US" sz="2100" dirty="0"/>
              <a:t> Test Strategy</a:t>
            </a:r>
          </a:p>
          <a:p>
            <a:pPr>
              <a:buClrTx/>
              <a:buFont typeface="Wingdings" panose="05000000000000000000" pitchFamily="2" charset="2"/>
              <a:buChar char="§"/>
            </a:pPr>
            <a:r>
              <a:rPr lang="en-US" sz="2100" dirty="0"/>
              <a:t> Planning</a:t>
            </a:r>
          </a:p>
          <a:p>
            <a:pPr>
              <a:buClrTx/>
              <a:buFont typeface="Wingdings" panose="05000000000000000000" pitchFamily="2" charset="2"/>
              <a:buChar char="§"/>
            </a:pPr>
            <a:r>
              <a:rPr lang="en-US" sz="2100" dirty="0"/>
              <a:t>Test Project Monitoring  and Control </a:t>
            </a:r>
          </a:p>
          <a:p>
            <a:pPr>
              <a:buClrTx/>
              <a:buFont typeface="Wingdings" panose="05000000000000000000" pitchFamily="2" charset="2"/>
              <a:buChar char="§"/>
            </a:pPr>
            <a:r>
              <a:rPr lang="en-US" sz="2100" dirty="0"/>
              <a:t> Design of Master Test Plan </a:t>
            </a:r>
          </a:p>
          <a:p>
            <a:pPr>
              <a:buClrTx/>
              <a:buFont typeface="Wingdings" panose="05000000000000000000" pitchFamily="2" charset="2"/>
              <a:buChar char="§"/>
            </a:pPr>
            <a:r>
              <a:rPr lang="en-US" sz="2100" dirty="0"/>
              <a:t> Test Case Design </a:t>
            </a:r>
          </a:p>
          <a:p>
            <a:pPr>
              <a:buClrTx/>
              <a:buFont typeface="Wingdings" panose="05000000000000000000" pitchFamily="2" charset="2"/>
              <a:buChar char="§"/>
            </a:pPr>
            <a:r>
              <a:rPr lang="en-US" sz="2100" dirty="0"/>
              <a:t> Test Case Management </a:t>
            </a:r>
          </a:p>
          <a:p>
            <a:pPr>
              <a:buClrTx/>
              <a:buFont typeface="Wingdings" panose="05000000000000000000" pitchFamily="2" charset="2"/>
              <a:buChar char="§"/>
            </a:pPr>
            <a:r>
              <a:rPr lang="en-US" sz="2100" dirty="0"/>
              <a:t> Test Case Reporting</a:t>
            </a:r>
          </a:p>
          <a:p>
            <a:pPr>
              <a:buClrTx/>
              <a:buFont typeface="Wingdings" panose="05000000000000000000" pitchFamily="2" charset="2"/>
              <a:buChar char="§"/>
            </a:pPr>
            <a:r>
              <a:rPr lang="en-US" sz="2100" dirty="0"/>
              <a:t>Test Artifacts</a:t>
            </a:r>
          </a:p>
          <a:p>
            <a:pPr>
              <a:buClrTx/>
              <a:buFont typeface="Wingdings" panose="05000000000000000000" pitchFamily="2" charset="2"/>
              <a:buChar char="§"/>
            </a:pPr>
            <a:endParaRPr lang="en-US" sz="2100" dirty="0"/>
          </a:p>
          <a:p>
            <a:pPr>
              <a:buClrTx/>
              <a:buFont typeface="Wingdings" panose="05000000000000000000" pitchFamily="2" charset="2"/>
              <a:buChar char="§"/>
            </a:pPr>
            <a:endParaRPr lang="en-IN" sz="2100" dirty="0"/>
          </a:p>
        </p:txBody>
      </p:sp>
      <p:sp>
        <p:nvSpPr>
          <p:cNvPr id="5" name="Slide Number Placeholder 4"/>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4501642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Acceptance testing-Alpha and beta testing</a:t>
            </a:r>
            <a:endParaRPr lang="en-IN" dirty="0"/>
          </a:p>
        </p:txBody>
      </p:sp>
      <p:sp>
        <p:nvSpPr>
          <p:cNvPr id="3" name="Content Placeholder 2"/>
          <p:cNvSpPr>
            <a:spLocks noGrp="1"/>
          </p:cNvSpPr>
          <p:nvPr>
            <p:ph idx="1"/>
          </p:nvPr>
        </p:nvSpPr>
        <p:spPr>
          <a:xfrm>
            <a:off x="768096" y="2209255"/>
            <a:ext cx="7290055" cy="3380015"/>
          </a:xfrm>
        </p:spPr>
        <p:txBody>
          <a:bodyPr>
            <a:normAutofit fontScale="92500" lnSpcReduction="10000"/>
          </a:bodyPr>
          <a:lstStyle/>
          <a:p>
            <a:pPr>
              <a:lnSpc>
                <a:spcPct val="80000"/>
              </a:lnSpc>
            </a:pPr>
            <a:r>
              <a:rPr lang="en-US" altLang="en-US" sz="2100" dirty="0"/>
              <a:t>Alpha testing</a:t>
            </a:r>
          </a:p>
          <a:p>
            <a:pPr lvl="1">
              <a:lnSpc>
                <a:spcPct val="80000"/>
              </a:lnSpc>
            </a:pPr>
            <a:r>
              <a:rPr lang="en-US" altLang="en-US" sz="1800" dirty="0"/>
              <a:t>Conducted at the developer’s site by end users</a:t>
            </a:r>
          </a:p>
          <a:p>
            <a:pPr lvl="1">
              <a:lnSpc>
                <a:spcPct val="80000"/>
              </a:lnSpc>
            </a:pPr>
            <a:r>
              <a:rPr lang="en-US" altLang="en-US" sz="1800" dirty="0"/>
              <a:t>Software is used in a natural setting with developers watching intently</a:t>
            </a:r>
          </a:p>
          <a:p>
            <a:pPr lvl="1">
              <a:lnSpc>
                <a:spcPct val="80000"/>
              </a:lnSpc>
            </a:pPr>
            <a:r>
              <a:rPr lang="en-US" altLang="en-US" sz="1800" dirty="0"/>
              <a:t>Testing is conducted in a controlled environment</a:t>
            </a:r>
          </a:p>
          <a:p>
            <a:pPr>
              <a:lnSpc>
                <a:spcPct val="80000"/>
              </a:lnSpc>
            </a:pPr>
            <a:r>
              <a:rPr lang="en-US" altLang="en-US" sz="2100" dirty="0"/>
              <a:t>Beta testing</a:t>
            </a:r>
          </a:p>
          <a:p>
            <a:pPr lvl="1">
              <a:lnSpc>
                <a:spcPct val="80000"/>
              </a:lnSpc>
            </a:pPr>
            <a:r>
              <a:rPr lang="en-US" altLang="en-US" sz="1800" dirty="0"/>
              <a:t>Conducted at end-user sites</a:t>
            </a:r>
          </a:p>
          <a:p>
            <a:pPr lvl="1">
              <a:lnSpc>
                <a:spcPct val="80000"/>
              </a:lnSpc>
            </a:pPr>
            <a:r>
              <a:rPr lang="en-US" altLang="en-US" sz="1800" dirty="0"/>
              <a:t>Developer is generally not present</a:t>
            </a:r>
          </a:p>
          <a:p>
            <a:pPr lvl="1">
              <a:lnSpc>
                <a:spcPct val="80000"/>
              </a:lnSpc>
            </a:pPr>
            <a:r>
              <a:rPr lang="en-US" altLang="en-US" sz="1800" dirty="0"/>
              <a:t>It serves as a live application of the software in an environment that cannot be controlled by the developer</a:t>
            </a:r>
          </a:p>
          <a:p>
            <a:pPr lvl="1">
              <a:lnSpc>
                <a:spcPct val="80000"/>
              </a:lnSpc>
            </a:pPr>
            <a:r>
              <a:rPr lang="en-US" altLang="en-US" sz="1800" dirty="0"/>
              <a:t>The end-user records all problems that are encountered and reports these to the developers at regular intervals</a:t>
            </a:r>
          </a:p>
          <a:p>
            <a:pPr>
              <a:lnSpc>
                <a:spcPct val="80000"/>
              </a:lnSpc>
            </a:pPr>
            <a:r>
              <a:rPr lang="en-US" altLang="en-US" sz="2100" dirty="0"/>
              <a:t>After beta testing is complete, software engineers make software modifications and prepare for release of the software product to the entire customer base</a:t>
            </a:r>
            <a:endParaRPr lang="en-US" altLang="en-US" sz="1500" dirty="0"/>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246667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testing</a:t>
            </a:r>
            <a:endParaRPr lang="en-IN" dirty="0"/>
          </a:p>
        </p:txBody>
      </p:sp>
      <p:sp>
        <p:nvSpPr>
          <p:cNvPr id="3" name="Content Placeholder 2"/>
          <p:cNvSpPr>
            <a:spLocks noGrp="1"/>
          </p:cNvSpPr>
          <p:nvPr>
            <p:ph idx="1"/>
          </p:nvPr>
        </p:nvSpPr>
        <p:spPr>
          <a:xfrm>
            <a:off x="640734" y="2420874"/>
            <a:ext cx="7290055" cy="3017520"/>
          </a:xfrm>
        </p:spPr>
        <p:txBody>
          <a:bodyPr>
            <a:normAutofit lnSpcReduction="10000"/>
          </a:bodyPr>
          <a:lstStyle/>
          <a:p>
            <a:pPr>
              <a:buFont typeface="Arial" panose="020B0604020202020204" pitchFamily="34" charset="0"/>
              <a:buChar char="•"/>
            </a:pPr>
            <a:r>
              <a:rPr lang="en-US" dirty="0" smtClean="0"/>
              <a:t> </a:t>
            </a:r>
            <a:r>
              <a:rPr lang="en-IN" sz="2100" dirty="0"/>
              <a:t>A variation on beta testing, called </a:t>
            </a:r>
            <a:r>
              <a:rPr lang="en-IN" sz="2100" i="1" dirty="0"/>
              <a:t>customer acceptance testing, </a:t>
            </a:r>
            <a:r>
              <a:rPr lang="en-IN" sz="2100" dirty="0"/>
              <a:t>is sometimes performed when custom software is delivered to a customer under contract. </a:t>
            </a:r>
          </a:p>
          <a:p>
            <a:pPr>
              <a:buFont typeface="Arial" panose="020B0604020202020204" pitchFamily="34" charset="0"/>
              <a:buChar char="•"/>
            </a:pPr>
            <a:r>
              <a:rPr lang="en-IN" sz="2100" dirty="0"/>
              <a:t>The customer performs a series of specific tests in an attempt to uncover errors </a:t>
            </a:r>
            <a:r>
              <a:rPr lang="en-IN" sz="2100" dirty="0" err="1"/>
              <a:t>beforeaccepting</a:t>
            </a:r>
            <a:r>
              <a:rPr lang="en-IN" sz="2100" dirty="0"/>
              <a:t> the software from the developer. </a:t>
            </a:r>
          </a:p>
          <a:p>
            <a:pPr>
              <a:buFont typeface="Arial" panose="020B0604020202020204" pitchFamily="34" charset="0"/>
              <a:buChar char="•"/>
            </a:pPr>
            <a:r>
              <a:rPr lang="en-IN" sz="2100" dirty="0"/>
              <a:t>In some cases (e.g., a major corporate </a:t>
            </a:r>
            <a:r>
              <a:rPr lang="en-IN" sz="2100" dirty="0" err="1"/>
              <a:t>orgovernmental</a:t>
            </a:r>
            <a:r>
              <a:rPr lang="en-IN" sz="2100" dirty="0"/>
              <a:t> system) acceptance testing can be very formal and encompass many days or even weeks of testing.</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4180157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IN" dirty="0"/>
          </a:p>
        </p:txBody>
      </p:sp>
      <p:sp>
        <p:nvSpPr>
          <p:cNvPr id="3" name="Content Placeholder 2"/>
          <p:cNvSpPr>
            <a:spLocks noGrp="1"/>
          </p:cNvSpPr>
          <p:nvPr>
            <p:ph idx="1"/>
          </p:nvPr>
        </p:nvSpPr>
        <p:spPr>
          <a:xfrm>
            <a:off x="538843" y="2160270"/>
            <a:ext cx="7519309" cy="3654335"/>
          </a:xfrm>
        </p:spPr>
        <p:txBody>
          <a:bodyPr>
            <a:normAutofit/>
          </a:bodyPr>
          <a:lstStyle/>
          <a:p>
            <a:pPr>
              <a:lnSpc>
                <a:spcPct val="80000"/>
              </a:lnSpc>
              <a:buFont typeface="Arial" panose="020B0604020202020204" pitchFamily="34" charset="0"/>
              <a:buChar char="•"/>
            </a:pPr>
            <a:r>
              <a:rPr lang="en-US" altLang="en-US" sz="2250" dirty="0"/>
              <a:t> Recovery Testing</a:t>
            </a:r>
          </a:p>
          <a:p>
            <a:pPr>
              <a:lnSpc>
                <a:spcPct val="80000"/>
              </a:lnSpc>
              <a:buFont typeface="Arial" panose="020B0604020202020204" pitchFamily="34" charset="0"/>
              <a:buChar char="•"/>
            </a:pPr>
            <a:r>
              <a:rPr lang="en-US" altLang="en-US" sz="2250" dirty="0"/>
              <a:t> Security Testing</a:t>
            </a:r>
          </a:p>
          <a:p>
            <a:pPr>
              <a:lnSpc>
                <a:spcPct val="80000"/>
              </a:lnSpc>
              <a:buFont typeface="Arial" panose="020B0604020202020204" pitchFamily="34" charset="0"/>
              <a:buChar char="•"/>
            </a:pPr>
            <a:r>
              <a:rPr lang="en-US" altLang="en-US" sz="2250" dirty="0"/>
              <a:t> Stress Testing</a:t>
            </a:r>
          </a:p>
          <a:p>
            <a:pPr>
              <a:lnSpc>
                <a:spcPct val="80000"/>
              </a:lnSpc>
              <a:buFont typeface="Arial" panose="020B0604020202020204" pitchFamily="34" charset="0"/>
              <a:buChar char="•"/>
            </a:pPr>
            <a:r>
              <a:rPr lang="en-US" altLang="en-US" sz="2250" dirty="0"/>
              <a:t> Performance Testing </a:t>
            </a:r>
          </a:p>
          <a:p>
            <a:pPr>
              <a:lnSpc>
                <a:spcPct val="80000"/>
              </a:lnSpc>
              <a:buFont typeface="Arial" panose="020B0604020202020204" pitchFamily="34" charset="0"/>
              <a:buChar char="•"/>
            </a:pPr>
            <a:r>
              <a:rPr lang="en-US" altLang="en-US" sz="2250" dirty="0"/>
              <a:t> Deployment Testing</a:t>
            </a:r>
          </a:p>
          <a:p>
            <a:pPr>
              <a:lnSpc>
                <a:spcPct val="80000"/>
              </a:lnSpc>
              <a:buFont typeface="Arial" panose="020B0604020202020204" pitchFamily="34" charset="0"/>
              <a:buChar char="•"/>
            </a:pPr>
            <a:endParaRPr lang="en-US" altLang="en-US" sz="1800" dirty="0"/>
          </a:p>
          <a:p>
            <a:pPr>
              <a:lnSpc>
                <a:spcPct val="80000"/>
              </a:lnSpc>
              <a:buFont typeface="Arial" panose="020B0604020202020204" pitchFamily="34" charset="0"/>
              <a:buChar char="•"/>
            </a:pPr>
            <a:endParaRPr lang="en-US" altLang="en-US" dirty="0"/>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1320320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Test Strategy and Planning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Introduction</a:t>
            </a:r>
          </a:p>
          <a:p>
            <a:r>
              <a:rPr lang="en-US" sz="2000" dirty="0" smtClean="0"/>
              <a:t>Software testing is a vast field in itself, and so the common practice is to consider it as a separate project. </a:t>
            </a:r>
          </a:p>
          <a:p>
            <a:r>
              <a:rPr lang="en-US" sz="2000" dirty="0" smtClean="0"/>
              <a:t>In those cases, it is known as an independent verification and validation project.</a:t>
            </a:r>
          </a:p>
          <a:p>
            <a:r>
              <a:rPr lang="en-US" sz="2000" dirty="0" smtClean="0"/>
              <a:t>As such, a separate project plan is made for that project and is linked to the parent software development project.</a:t>
            </a:r>
          </a:p>
          <a:p>
            <a:r>
              <a:rPr lang="en-US" sz="2000" dirty="0" smtClean="0"/>
              <a:t>There are many techniques available to execute software test projects. </a:t>
            </a:r>
          </a:p>
          <a:p>
            <a:r>
              <a:rPr lang="en-US" sz="2000" dirty="0" smtClean="0"/>
              <a:t>It depends on the kind of test project. However, most test projects must have a test plan and a test strategy before the project can be ready for execution.</a:t>
            </a:r>
          </a:p>
          <a:p>
            <a:r>
              <a:rPr lang="en-US" sz="2000" dirty="0" smtClean="0"/>
              <a:t>Often due to time constraints, testing cycles are cut short by project managers.</a:t>
            </a:r>
          </a:p>
          <a:p>
            <a:r>
              <a:rPr lang="en-US" sz="2000" dirty="0" smtClean="0"/>
              <a:t>This leads to a half-tested product that is pushed out of the door. </a:t>
            </a:r>
          </a:p>
          <a:p>
            <a:r>
              <a:rPr lang="en-US" sz="2000" dirty="0" smtClean="0"/>
              <a:t>In such cases, a large number of product defects are left undetected. </a:t>
            </a:r>
          </a:p>
          <a:p>
            <a:r>
              <a:rPr lang="en-US" sz="2000" dirty="0" smtClean="0"/>
              <a:t>Ultimately, end users discover these defects. Fixing these defects at this stage is costly. </a:t>
            </a:r>
          </a:p>
          <a:p>
            <a:r>
              <a:rPr lang="en-US" sz="2000" dirty="0" smtClean="0"/>
              <a:t>Moreover, they cannot be fixed one at a time. </a:t>
            </a:r>
          </a:p>
          <a:p>
            <a:r>
              <a:rPr lang="en-US" sz="2000" dirty="0" smtClean="0"/>
              <a:t>They are to be taken in batches and are incorporated in maintenance project plans. </a:t>
            </a:r>
          </a:p>
          <a:p>
            <a:r>
              <a:rPr lang="en-US" sz="2000" dirty="0" smtClean="0"/>
              <a:t>This leads to excessive costs in maintaining the software.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Test Strategy and Planning</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endParaRPr lang="en-US" sz="2000" dirty="0" smtClean="0"/>
          </a:p>
          <a:p>
            <a:r>
              <a:rPr lang="en-US" sz="2000" dirty="0" smtClean="0"/>
              <a:t>It is a lot cheaper to trap those bugs during the testing cycle and fix them. </a:t>
            </a:r>
          </a:p>
          <a:p>
            <a:r>
              <a:rPr lang="en-US" sz="2000" dirty="0" smtClean="0"/>
              <a:t>It is appropriately said that “testing costs money but not testing, costs more!”</a:t>
            </a:r>
          </a:p>
          <a:p>
            <a:r>
              <a:rPr lang="en-US" sz="2000" dirty="0" smtClean="0"/>
              <a:t>Test strategies should include things like test prioritization, automation strategy, risk analysis, etc. </a:t>
            </a:r>
          </a:p>
          <a:p>
            <a:r>
              <a:rPr lang="en-US" sz="2000" dirty="0" smtClean="0"/>
              <a:t>Test planning should include a work breakdown structure, requirement review, resource allocation, effort estimation, tools selection, setting up communication channels, etc.</a:t>
            </a:r>
          </a:p>
          <a:p>
            <a:endParaRPr lang="en-US" sz="2000" dirty="0" smtClean="0"/>
          </a:p>
          <a:p>
            <a:pPr>
              <a:buNone/>
            </a:pPr>
            <a:r>
              <a:rPr lang="en-US" sz="2000" b="1" dirty="0" smtClean="0"/>
              <a:t>	</a:t>
            </a:r>
            <a:r>
              <a:rPr lang="en-US" sz="2000" u="sng" dirty="0" smtClean="0"/>
              <a:t>Test Prioritization</a:t>
            </a:r>
          </a:p>
          <a:p>
            <a:r>
              <a:rPr lang="en-US" sz="2000" dirty="0" smtClean="0"/>
              <a:t>Even before the test effort actually starts, it is of utmost importance that the test prioritization should be made. </a:t>
            </a:r>
          </a:p>
          <a:p>
            <a:r>
              <a:rPr lang="en-US" sz="2000" dirty="0" smtClean="0"/>
              <a:t>First of all, all parts of the software product will not be used by end users with the same intensity. </a:t>
            </a:r>
          </a:p>
          <a:p>
            <a:r>
              <a:rPr lang="en-US" sz="2000" dirty="0" smtClean="0"/>
              <a:t>Some parts of the product are used by end users extensively, while other parts are seldom used. </a:t>
            </a:r>
          </a:p>
          <a:p>
            <a:r>
              <a:rPr lang="en-US" sz="2000" dirty="0" smtClean="0"/>
              <a:t>So the extensively used parts of the product should not have any defects at all and thus they need to be tested thoroughly.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097" y="533400"/>
            <a:ext cx="7471301" cy="5055871"/>
          </a:xfrm>
        </p:spPr>
        <p:txBody>
          <a:bodyPr>
            <a:normAutofit fontScale="47500" lnSpcReduction="20000"/>
          </a:bodyPr>
          <a:lstStyle/>
          <a:p>
            <a:r>
              <a:rPr lang="en-US" b="1" dirty="0" smtClean="0"/>
              <a:t>Test Case </a:t>
            </a:r>
            <a:endParaRPr lang="en-IN" b="1" dirty="0" smtClean="0"/>
          </a:p>
          <a:p>
            <a:pPr>
              <a:spcBef>
                <a:spcPts val="0"/>
              </a:spcBef>
            </a:pPr>
            <a:r>
              <a:rPr lang="en-IN" dirty="0" smtClean="0"/>
              <a:t>A </a:t>
            </a:r>
            <a:r>
              <a:rPr lang="en-IN" dirty="0"/>
              <a:t>test case in a practical sense is a test-related item which contains the following</a:t>
            </a:r>
          </a:p>
          <a:p>
            <a:pPr>
              <a:spcBef>
                <a:spcPts val="0"/>
              </a:spcBef>
            </a:pPr>
            <a:r>
              <a:rPr lang="en-IN" dirty="0"/>
              <a:t>information:</a:t>
            </a:r>
          </a:p>
          <a:p>
            <a:pPr>
              <a:spcBef>
                <a:spcPts val="0"/>
              </a:spcBef>
            </a:pPr>
            <a:r>
              <a:rPr lang="en-IN" dirty="0"/>
              <a:t>1. A set of test inputs. These are data items received from an external source by</a:t>
            </a:r>
          </a:p>
          <a:p>
            <a:pPr>
              <a:spcBef>
                <a:spcPts val="0"/>
              </a:spcBef>
            </a:pPr>
            <a:r>
              <a:rPr lang="en-IN" dirty="0"/>
              <a:t>the code under test. The external source can be hardware, software, or human.</a:t>
            </a:r>
          </a:p>
          <a:p>
            <a:pPr>
              <a:spcBef>
                <a:spcPts val="0"/>
              </a:spcBef>
            </a:pPr>
            <a:r>
              <a:rPr lang="en-IN" dirty="0"/>
              <a:t>2. Execution conditions. These are conditions required for running the test, for</a:t>
            </a:r>
          </a:p>
          <a:p>
            <a:pPr>
              <a:spcBef>
                <a:spcPts val="0"/>
              </a:spcBef>
            </a:pPr>
            <a:r>
              <a:rPr lang="en-IN" dirty="0"/>
              <a:t>example, a certain state of a database, or a configuration of a hardware device.</a:t>
            </a:r>
          </a:p>
          <a:p>
            <a:pPr>
              <a:spcBef>
                <a:spcPts val="0"/>
              </a:spcBef>
            </a:pPr>
            <a:r>
              <a:rPr lang="en-IN" dirty="0"/>
              <a:t>3. Expected outputs. These are the specified results to be produced by the code</a:t>
            </a:r>
          </a:p>
          <a:p>
            <a:pPr>
              <a:spcBef>
                <a:spcPts val="0"/>
              </a:spcBef>
            </a:pPr>
            <a:r>
              <a:rPr lang="en-IN" dirty="0"/>
              <a:t>under test</a:t>
            </a:r>
            <a:r>
              <a:rPr lang="en-IN" dirty="0" smtClean="0"/>
              <a:t>.</a:t>
            </a:r>
          </a:p>
          <a:p>
            <a:r>
              <a:rPr lang="en-IN" b="1" dirty="0"/>
              <a:t>Test</a:t>
            </a:r>
          </a:p>
          <a:p>
            <a:r>
              <a:rPr lang="en-IN" dirty="0"/>
              <a:t>A test is a group of related test cases, or a group of related test cases and </a:t>
            </a:r>
            <a:r>
              <a:rPr lang="en-IN" dirty="0" smtClean="0"/>
              <a:t>test procedures </a:t>
            </a:r>
          </a:p>
          <a:p>
            <a:pPr>
              <a:spcBef>
                <a:spcPts val="0"/>
              </a:spcBef>
            </a:pPr>
            <a:endParaRPr lang="en-US" dirty="0" smtClean="0"/>
          </a:p>
          <a:p>
            <a:pPr>
              <a:spcBef>
                <a:spcPts val="0"/>
              </a:spcBef>
            </a:pPr>
            <a:r>
              <a:rPr lang="en-US" b="1" dirty="0" smtClean="0"/>
              <a:t>Test Bed</a:t>
            </a:r>
          </a:p>
          <a:p>
            <a:r>
              <a:rPr lang="en-IN" dirty="0"/>
              <a:t>A test bed is an environment that contains all the hardware and software </a:t>
            </a:r>
            <a:r>
              <a:rPr lang="en-IN" dirty="0" smtClean="0"/>
              <a:t>needed to </a:t>
            </a:r>
            <a:r>
              <a:rPr lang="en-IN" dirty="0"/>
              <a:t>test a software component or a software system.</a:t>
            </a:r>
          </a:p>
        </p:txBody>
      </p:sp>
      <p:sp>
        <p:nvSpPr>
          <p:cNvPr id="5" name="Slide Number Placeholder 4"/>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2850293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How to Write Test Cases: Sample Template with Examples</a:t>
            </a:r>
            <a:br>
              <a:rPr lang="en-IN" b="1"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IN" dirty="0"/>
              <a:t>A </a:t>
            </a:r>
            <a:r>
              <a:rPr lang="en-IN" b="1" dirty="0"/>
              <a:t>Test Case</a:t>
            </a:r>
            <a:r>
              <a:rPr lang="en-IN" dirty="0"/>
              <a:t> is a set of actions executed to verify a particular feature or functionality of your software application. A Test Case contains test steps, test data, precondition, </a:t>
            </a:r>
            <a:r>
              <a:rPr lang="en-IN" dirty="0" err="1"/>
              <a:t>postcondition</a:t>
            </a:r>
            <a:r>
              <a:rPr lang="en-IN" dirty="0"/>
              <a:t> developed for specific test scenario to verify any requirement. The test case includes specific variables or conditions, using which a testing engineer can compare expected and actual results to determine whether a software product is functioning as per the requirements of the customer.</a:t>
            </a:r>
            <a:endParaRPr lang="en-US" dirty="0"/>
          </a:p>
        </p:txBody>
      </p:sp>
    </p:spTree>
    <p:extLst>
      <p:ext uri="{BB962C8B-B14F-4D97-AF65-F5344CB8AC3E}">
        <p14:creationId xmlns:p14="http://schemas.microsoft.com/office/powerpoint/2010/main" val="429783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hlinkClick r:id="rId2"/>
              </a:rPr>
              <a:t>Test Scenario </a:t>
            </a:r>
            <a:r>
              <a:rPr lang="en-IN" b="1" dirty="0" err="1">
                <a:hlinkClick r:id="rId2"/>
              </a:rPr>
              <a:t>Vs</a:t>
            </a:r>
            <a:r>
              <a:rPr lang="en-IN" b="1" dirty="0">
                <a:hlinkClick r:id="rId2"/>
              </a:rPr>
              <a:t> Test Case</a:t>
            </a:r>
            <a:r>
              <a:rPr lang="en-IN" b="1" dirty="0"/>
              <a:t/>
            </a:r>
            <a:br>
              <a:rPr lang="en-IN" b="1" dirty="0"/>
            </a:b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Test </a:t>
            </a:r>
            <a:r>
              <a:rPr lang="en-IN" dirty="0"/>
              <a:t>scenarios are rather vague and cover a wide range of possibilities. Testing is all about being very specific.</a:t>
            </a:r>
          </a:p>
          <a:p>
            <a:r>
              <a:rPr lang="en-IN" dirty="0"/>
              <a:t>For a </a:t>
            </a:r>
            <a:r>
              <a:rPr lang="en-IN" dirty="0">
                <a:hlinkClick r:id="rId3"/>
              </a:rPr>
              <a:t>Test Scenario</a:t>
            </a:r>
            <a:r>
              <a:rPr lang="en-IN" dirty="0"/>
              <a:t>: Check Login Functionality there many possible test cases are:</a:t>
            </a:r>
          </a:p>
          <a:p>
            <a:pPr>
              <a:buFont typeface="Wingdings" panose="05000000000000000000" pitchFamily="2" charset="2"/>
              <a:buChar char="Ø"/>
            </a:pPr>
            <a:r>
              <a:rPr lang="en-IN" dirty="0"/>
              <a:t>Test Case 1: Check results on entering valid User Id &amp; Password</a:t>
            </a:r>
          </a:p>
          <a:p>
            <a:pPr>
              <a:buFont typeface="Wingdings" panose="05000000000000000000" pitchFamily="2" charset="2"/>
              <a:buChar char="Ø"/>
            </a:pPr>
            <a:r>
              <a:rPr lang="en-IN" dirty="0"/>
              <a:t>Test Case 2: Check results on entering Invalid User ID &amp; Password</a:t>
            </a:r>
          </a:p>
          <a:p>
            <a:pPr>
              <a:buFont typeface="Wingdings" panose="05000000000000000000" pitchFamily="2" charset="2"/>
              <a:buChar char="Ø"/>
            </a:pPr>
            <a:r>
              <a:rPr lang="en-IN" dirty="0"/>
              <a:t>Test Case 3: Check response when a User ID is Empty &amp; Login Button is pressed, and many more</a:t>
            </a:r>
          </a:p>
          <a:p>
            <a:endParaRPr lang="en-US" dirty="0"/>
          </a:p>
        </p:txBody>
      </p:sp>
    </p:spTree>
    <p:extLst>
      <p:ext uri="{BB962C8B-B14F-4D97-AF65-F5344CB8AC3E}">
        <p14:creationId xmlns:p14="http://schemas.microsoft.com/office/powerpoint/2010/main" val="2262505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81075" y="304800"/>
            <a:ext cx="7181850" cy="5453856"/>
          </a:xfrm>
          <a:prstGeom prst="rect">
            <a:avLst/>
          </a:prstGeom>
        </p:spPr>
      </p:pic>
    </p:spTree>
    <p:extLst>
      <p:ext uri="{BB962C8B-B14F-4D97-AF65-F5344CB8AC3E}">
        <p14:creationId xmlns:p14="http://schemas.microsoft.com/office/powerpoint/2010/main" val="646573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304800"/>
            <a:ext cx="8229600" cy="4380452"/>
          </a:xfrm>
          <a:prstGeom prst="rect">
            <a:avLst/>
          </a:prstGeom>
        </p:spPr>
      </p:pic>
    </p:spTree>
    <p:extLst>
      <p:ext uri="{BB962C8B-B14F-4D97-AF65-F5344CB8AC3E}">
        <p14:creationId xmlns:p14="http://schemas.microsoft.com/office/powerpoint/2010/main" val="2774959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a:t>
            </a:r>
            <a:endParaRPr lang="en-IN" dirty="0"/>
          </a:p>
        </p:txBody>
      </p:sp>
      <p:sp>
        <p:nvSpPr>
          <p:cNvPr id="3" name="Content Placeholder 2"/>
          <p:cNvSpPr>
            <a:spLocks noGrp="1"/>
          </p:cNvSpPr>
          <p:nvPr>
            <p:ph idx="1"/>
          </p:nvPr>
        </p:nvSpPr>
        <p:spPr>
          <a:xfrm>
            <a:off x="640733" y="2268039"/>
            <a:ext cx="8029739" cy="3389811"/>
          </a:xfrm>
        </p:spPr>
        <p:txBody>
          <a:bodyPr>
            <a:normAutofit fontScale="55000" lnSpcReduction="20000"/>
          </a:bodyPr>
          <a:lstStyle/>
          <a:p>
            <a:r>
              <a:rPr lang="en-IN" b="1" dirty="0"/>
              <a:t>Testing is the process of </a:t>
            </a:r>
            <a:r>
              <a:rPr lang="en-IN" b="1" dirty="0" smtClean="0"/>
              <a:t>exercising a </a:t>
            </a:r>
            <a:r>
              <a:rPr lang="en-IN" b="1" dirty="0"/>
              <a:t>program with the specific intent </a:t>
            </a:r>
            <a:r>
              <a:rPr lang="en-IN" b="1" dirty="0" smtClean="0"/>
              <a:t>of finding </a:t>
            </a:r>
            <a:r>
              <a:rPr lang="en-IN" b="1" dirty="0"/>
              <a:t>errors prior to delivery to </a:t>
            </a:r>
            <a:r>
              <a:rPr lang="en-IN" b="1" dirty="0" smtClean="0"/>
              <a:t>the end </a:t>
            </a:r>
            <a:r>
              <a:rPr lang="en-IN" b="1" dirty="0"/>
              <a:t>user</a:t>
            </a:r>
            <a:r>
              <a:rPr lang="en-IN" b="1" dirty="0" smtClean="0"/>
              <a:t>.</a:t>
            </a:r>
          </a:p>
          <a:p>
            <a:r>
              <a:rPr lang="en-US" b="1" dirty="0" smtClean="0"/>
              <a:t>Basic Definitions</a:t>
            </a:r>
          </a:p>
          <a:p>
            <a:r>
              <a:rPr lang="en-IN" b="1" dirty="0"/>
              <a:t>Errors</a:t>
            </a:r>
          </a:p>
          <a:p>
            <a:r>
              <a:rPr lang="en-IN" dirty="0"/>
              <a:t>An error is a mistake, misconception, or misunderstanding on the part of a </a:t>
            </a:r>
            <a:r>
              <a:rPr lang="en-IN" dirty="0" smtClean="0"/>
              <a:t>software developer.</a:t>
            </a:r>
          </a:p>
          <a:p>
            <a:r>
              <a:rPr lang="en-IN" b="1" dirty="0"/>
              <a:t>Faults (Defects)</a:t>
            </a:r>
          </a:p>
          <a:p>
            <a:r>
              <a:rPr lang="en-IN" dirty="0"/>
              <a:t>A fault (defect) is introduced into the software as the result of an error. It is </a:t>
            </a:r>
            <a:r>
              <a:rPr lang="en-IN" dirty="0" smtClean="0"/>
              <a:t>an anomaly </a:t>
            </a:r>
            <a:r>
              <a:rPr lang="en-IN" dirty="0"/>
              <a:t>in the software that may cause it to behave incorrectly, and not </a:t>
            </a:r>
            <a:r>
              <a:rPr lang="en-IN" dirty="0" smtClean="0"/>
              <a:t>according to </a:t>
            </a:r>
            <a:r>
              <a:rPr lang="en-IN" dirty="0"/>
              <a:t>its specification</a:t>
            </a:r>
            <a:r>
              <a:rPr lang="en-IN" dirty="0" smtClean="0"/>
              <a:t>.</a:t>
            </a:r>
          </a:p>
          <a:p>
            <a:r>
              <a:rPr lang="en-IN" b="1" dirty="0"/>
              <a:t>Failures</a:t>
            </a:r>
          </a:p>
          <a:p>
            <a:r>
              <a:rPr lang="en-IN" dirty="0"/>
              <a:t>A failure is the inability of a software system or component to perform its </a:t>
            </a:r>
            <a:r>
              <a:rPr lang="en-IN" dirty="0" smtClean="0"/>
              <a:t>required functions </a:t>
            </a:r>
            <a:r>
              <a:rPr lang="en-IN" dirty="0"/>
              <a:t>within specified performance requirements [2].</a:t>
            </a:r>
          </a:p>
        </p:txBody>
      </p:sp>
      <p:sp>
        <p:nvSpPr>
          <p:cNvPr id="5" name="Slide Number Placeholder 4"/>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4022962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304800"/>
            <a:ext cx="8229600" cy="4626344"/>
          </a:xfrm>
          <a:prstGeom prst="rect">
            <a:avLst/>
          </a:prstGeom>
        </p:spPr>
      </p:pic>
    </p:spTree>
    <p:extLst>
      <p:ext uri="{BB962C8B-B14F-4D97-AF65-F5344CB8AC3E}">
        <p14:creationId xmlns:p14="http://schemas.microsoft.com/office/powerpoint/2010/main" val="139249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381000"/>
            <a:ext cx="8229600" cy="4757317"/>
          </a:xfrm>
          <a:prstGeom prst="rect">
            <a:avLst/>
          </a:prstGeom>
        </p:spPr>
      </p:pic>
    </p:spTree>
    <p:extLst>
      <p:ext uri="{BB962C8B-B14F-4D97-AF65-F5344CB8AC3E}">
        <p14:creationId xmlns:p14="http://schemas.microsoft.com/office/powerpoint/2010/main" val="1103256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27665" y="228600"/>
            <a:ext cx="7288669" cy="5897563"/>
          </a:xfrm>
          <a:prstGeom prst="rect">
            <a:avLst/>
          </a:prstGeom>
        </p:spPr>
      </p:pic>
    </p:spTree>
    <p:extLst>
      <p:ext uri="{BB962C8B-B14F-4D97-AF65-F5344CB8AC3E}">
        <p14:creationId xmlns:p14="http://schemas.microsoft.com/office/powerpoint/2010/main" val="2347823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5207" y="304800"/>
            <a:ext cx="8073586" cy="5821363"/>
          </a:xfrm>
          <a:prstGeom prst="rect">
            <a:avLst/>
          </a:prstGeom>
        </p:spPr>
      </p:pic>
    </p:spTree>
    <p:extLst>
      <p:ext uri="{BB962C8B-B14F-4D97-AF65-F5344CB8AC3E}">
        <p14:creationId xmlns:p14="http://schemas.microsoft.com/office/powerpoint/2010/main" val="1204352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13123" y="609600"/>
            <a:ext cx="7117753" cy="5516563"/>
          </a:xfrm>
          <a:prstGeom prst="rect">
            <a:avLst/>
          </a:prstGeom>
        </p:spPr>
      </p:pic>
    </p:spTree>
    <p:extLst>
      <p:ext uri="{BB962C8B-B14F-4D97-AF65-F5344CB8AC3E}">
        <p14:creationId xmlns:p14="http://schemas.microsoft.com/office/powerpoint/2010/main" val="1957028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26163"/>
          </a:xfrm>
        </p:spPr>
        <p:txBody>
          <a:bodyPr>
            <a:normAutofit fontScale="40000" lnSpcReduction="20000"/>
          </a:bodyPr>
          <a:lstStyle/>
          <a:p>
            <a:r>
              <a:rPr lang="en-IN" dirty="0"/>
              <a:t>Test cases have a few integral parts that should always be present in fields. However, every test case can be broken down into 8 basic steps.</a:t>
            </a:r>
          </a:p>
          <a:p>
            <a:r>
              <a:rPr lang="en-IN" b="1" dirty="0"/>
              <a:t>Step 1:</a:t>
            </a:r>
            <a:r>
              <a:rPr lang="en-IN" dirty="0"/>
              <a:t> Test Case ID</a:t>
            </a:r>
          </a:p>
          <a:p>
            <a:r>
              <a:rPr lang="en-IN" dirty="0"/>
              <a:t>Test cases should all bear unique IDs to represent them. In most cases, following a convention for this naming ID helps with organization, clarity, and understanding.</a:t>
            </a:r>
          </a:p>
          <a:p>
            <a:r>
              <a:rPr lang="en-IN" b="1" dirty="0"/>
              <a:t>Step 2:</a:t>
            </a:r>
            <a:r>
              <a:rPr lang="en-IN" dirty="0"/>
              <a:t> Test Description</a:t>
            </a:r>
          </a:p>
          <a:p>
            <a:r>
              <a:rPr lang="en-IN" dirty="0"/>
              <a:t>This description should detail what unit, feature, or function is being tested or what is being verified.</a:t>
            </a:r>
          </a:p>
          <a:p>
            <a:r>
              <a:rPr lang="en-IN" b="1" dirty="0"/>
              <a:t>Step 3:</a:t>
            </a:r>
            <a:r>
              <a:rPr lang="en-IN" dirty="0"/>
              <a:t> Assumptions and Pre-Conditions</a:t>
            </a:r>
          </a:p>
          <a:p>
            <a:r>
              <a:rPr lang="en-IN" dirty="0"/>
              <a:t>This entails any conditions to be met before test case execution. One example would be requiring a valid Outlook account for a login.</a:t>
            </a:r>
          </a:p>
          <a:p>
            <a:r>
              <a:rPr lang="en-IN" b="1" dirty="0"/>
              <a:t>Step 4:</a:t>
            </a:r>
            <a:r>
              <a:rPr lang="en-IN" dirty="0"/>
              <a:t> Test Data</a:t>
            </a:r>
          </a:p>
          <a:p>
            <a:r>
              <a:rPr lang="en-IN" dirty="0"/>
              <a:t>This relates to the variables and their values in the test case. In the example of an email login, it would be the username and password for the account.</a:t>
            </a:r>
          </a:p>
          <a:p>
            <a:r>
              <a:rPr lang="en-IN" b="1" dirty="0"/>
              <a:t>Step 5:</a:t>
            </a:r>
            <a:r>
              <a:rPr lang="en-IN" dirty="0"/>
              <a:t> Steps to be Executed</a:t>
            </a:r>
          </a:p>
          <a:p>
            <a:r>
              <a:rPr lang="en-IN" dirty="0"/>
              <a:t>These should be easily repeatable steps as executed from the end user’s perspective. For instance, a test case for logging into an email server might include these steps:</a:t>
            </a:r>
          </a:p>
          <a:p>
            <a:r>
              <a:rPr lang="en-IN" dirty="0"/>
              <a:t>Open email server web page.</a:t>
            </a:r>
          </a:p>
          <a:p>
            <a:r>
              <a:rPr lang="en-IN" dirty="0"/>
              <a:t>Enter username.</a:t>
            </a:r>
          </a:p>
          <a:p>
            <a:r>
              <a:rPr lang="en-IN" dirty="0"/>
              <a:t>Enter password.</a:t>
            </a:r>
          </a:p>
          <a:p>
            <a:r>
              <a:rPr lang="en-IN" dirty="0"/>
              <a:t>Click “Enter” or “Login” button.</a:t>
            </a:r>
          </a:p>
          <a:p>
            <a:r>
              <a:rPr lang="en-IN" b="1" dirty="0"/>
              <a:t>Step 6:</a:t>
            </a:r>
            <a:r>
              <a:rPr lang="en-IN" dirty="0"/>
              <a:t> Expected Result</a:t>
            </a:r>
          </a:p>
          <a:p>
            <a:r>
              <a:rPr lang="en-IN" dirty="0"/>
              <a:t>This indicates the result expected after the test case step execution. Upon entering the right login information, the expected result would be a successful login.</a:t>
            </a:r>
          </a:p>
          <a:p>
            <a:r>
              <a:rPr lang="en-IN" b="1" dirty="0"/>
              <a:t>Step 7:</a:t>
            </a:r>
            <a:r>
              <a:rPr lang="en-IN" dirty="0"/>
              <a:t> Actual Result and Post-Conditions</a:t>
            </a:r>
          </a:p>
          <a:p>
            <a:r>
              <a:rPr lang="en-IN" dirty="0"/>
              <a:t>As compared to the expected result, we can determine the status of the test case. In the case of the email login, the user would either be successfully logged in or not. The post-condition is what happens as a result of the step execution such as being redirected to the email inbox.</a:t>
            </a:r>
          </a:p>
          <a:p>
            <a:r>
              <a:rPr lang="en-IN" b="1" dirty="0"/>
              <a:t>Step 8:</a:t>
            </a:r>
            <a:r>
              <a:rPr lang="en-IN" dirty="0"/>
              <a:t> Pass/Fail</a:t>
            </a:r>
          </a:p>
          <a:p>
            <a:r>
              <a:rPr lang="en-IN" dirty="0"/>
              <a:t>Determining the pass/fail status depends on how the expected result and the actual result compare to each other.</a:t>
            </a:r>
          </a:p>
          <a:p>
            <a:r>
              <a:rPr lang="en-IN" dirty="0"/>
              <a:t>Same result = Pass</a:t>
            </a:r>
            <a:br>
              <a:rPr lang="en-IN" dirty="0"/>
            </a:br>
            <a:r>
              <a:rPr lang="en-IN" dirty="0"/>
              <a:t>Different results = Fail</a:t>
            </a:r>
          </a:p>
          <a:p>
            <a:endParaRPr lang="en-US" dirty="0"/>
          </a:p>
        </p:txBody>
      </p:sp>
    </p:spTree>
    <p:extLst>
      <p:ext uri="{BB962C8B-B14F-4D97-AF65-F5344CB8AC3E}">
        <p14:creationId xmlns:p14="http://schemas.microsoft.com/office/powerpoint/2010/main" val="311900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Test Strategy and Planning</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Prioritization</a:t>
            </a:r>
          </a:p>
          <a:p>
            <a:r>
              <a:rPr lang="en-US" sz="2000" dirty="0" smtClean="0"/>
              <a:t>For making such a strategy, you must prioritize your testing. </a:t>
            </a:r>
          </a:p>
          <a:p>
            <a:r>
              <a:rPr lang="en-US" sz="2000" dirty="0" smtClean="0"/>
              <a:t>Put a high priority on tests which are to be done for these critical parts of the software product and put a low priority on uncritical parts. </a:t>
            </a:r>
          </a:p>
          <a:p>
            <a:r>
              <a:rPr lang="en-US" sz="2000" dirty="0" smtClean="0"/>
              <a:t>Then test the high priority areas first. </a:t>
            </a:r>
          </a:p>
          <a:p>
            <a:r>
              <a:rPr lang="en-US" sz="2000" dirty="0" smtClean="0"/>
              <a:t>Once testing is thoroughly done for these parts, then you should start testing the low priority areas.</a:t>
            </a:r>
          </a:p>
          <a:p>
            <a:pPr>
              <a:buNone/>
            </a:pPr>
            <a:endParaRPr lang="en-US" sz="2000" b="1" dirty="0" smtClean="0"/>
          </a:p>
          <a:p>
            <a:pPr>
              <a:buNone/>
            </a:pPr>
            <a:r>
              <a:rPr lang="en-US" sz="2000" b="1" dirty="0" smtClean="0"/>
              <a:t>Risk Management</a:t>
            </a:r>
          </a:p>
          <a:p>
            <a:r>
              <a:rPr lang="en-US" sz="2000" dirty="0" smtClean="0"/>
              <a:t>The test manager should also do plan for all known risks that could impact the test project. </a:t>
            </a:r>
          </a:p>
          <a:p>
            <a:r>
              <a:rPr lang="en-US" sz="2000" dirty="0" smtClean="0"/>
              <a:t>If proper risk mitigation planning is not done and a mishap occurs, then the test project schedule could be jeopardized, costs could escalate and/or quality could go down.</a:t>
            </a:r>
          </a:p>
          <a:p>
            <a:r>
              <a:rPr lang="en-US" sz="2000" dirty="0" smtClean="0"/>
              <a:t>Some of the risks that can have severe, adverse impact on a test project include an unrealistic schedule, resource unavailability, skill unavailability, frequent requirement changes, etc.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Test Strategy and Planning</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Risk Management</a:t>
            </a:r>
          </a:p>
          <a:p>
            <a:r>
              <a:rPr lang="en-US" sz="2000" dirty="0" smtClean="0"/>
              <a:t>Requirement changes pose a serious threat to testing effort because for each requirement change, the whole test plan gets changed. </a:t>
            </a:r>
          </a:p>
          <a:p>
            <a:r>
              <a:rPr lang="en-US" sz="2000" dirty="0" smtClean="0"/>
              <a:t>The test team has to revise its schedule for additional work as well as to assess impact of the change on the test cases they have to recreate. </a:t>
            </a:r>
          </a:p>
          <a:p>
            <a:r>
              <a:rPr lang="en-US" sz="2000" dirty="0" smtClean="0"/>
              <a:t>Some enthusiastic test engineers estimate much less effort than it actually should be. </a:t>
            </a:r>
          </a:p>
          <a:p>
            <a:r>
              <a:rPr lang="en-US" sz="2000" dirty="0" smtClean="0"/>
              <a:t>In that case, the test manager would be in trouble trying to explain why testing is taking more than the scheduled time schedule. </a:t>
            </a:r>
          </a:p>
          <a:p>
            <a:r>
              <a:rPr lang="en-US" sz="2000" dirty="0" smtClean="0"/>
              <a:t>In such cases, even after loading testing engineers more than 150%, the testing cycle get delayed. </a:t>
            </a:r>
          </a:p>
          <a:p>
            <a:r>
              <a:rPr lang="en-US" sz="2000" dirty="0" smtClean="0"/>
              <a:t>This is a very common situation on most of the test projects. </a:t>
            </a:r>
          </a:p>
          <a:p>
            <a:r>
              <a:rPr lang="en-US" sz="2000" dirty="0" smtClean="0"/>
              <a:t>This also happens because the marketing team agrees on unrealistic schedules with the customer in order to bag the project. </a:t>
            </a:r>
          </a:p>
          <a:p>
            <a:r>
              <a:rPr lang="en-US" sz="2000" dirty="0" smtClean="0"/>
              <a:t>Even the test manager at that time feels that somehow he will manage it, but later on it proves impossible to achieve. </a:t>
            </a:r>
          </a:p>
          <a:p>
            <a:r>
              <a:rPr lang="en-US" sz="2000" dirty="0" smtClean="0"/>
              <a:t>Other test engineers unnecessarily pad their estimate and later on, when the customer detects it, the test manager finds himself in a spot.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Test Strategy and Planning</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Risk Management</a:t>
            </a:r>
          </a:p>
          <a:p>
            <a:r>
              <a:rPr lang="en-US" sz="2000" dirty="0" smtClean="0"/>
              <a:t>When the software development market, along with the software testing market, is hot (this is the case most of the time, as businesses need to implement software systems more and more and so software professionals are in great demand), software professionals have many job offers in hand. </a:t>
            </a:r>
          </a:p>
          <a:p>
            <a:r>
              <a:rPr lang="en-US" sz="2000" dirty="0" smtClean="0"/>
              <a:t>They leave the project at short notice and the test manager has to find a replacement fast. </a:t>
            </a:r>
          </a:p>
          <a:p>
            <a:r>
              <a:rPr lang="en-US" sz="2000" dirty="0" smtClean="0"/>
              <a:t>Sometimes, a project may have some kind of testing for which skilled test professionals are hard to find. </a:t>
            </a:r>
          </a:p>
          <a:p>
            <a:r>
              <a:rPr lang="en-US" sz="2000" dirty="0" smtClean="0"/>
              <a:t>In both situations, the test manager may not be able to start those tasks in need of adequate resources.</a:t>
            </a:r>
          </a:p>
          <a:p>
            <a:r>
              <a:rPr lang="en-US" sz="2000" dirty="0" smtClean="0"/>
              <a:t>For test professional resources, a good alternative resource planning is required.</a:t>
            </a:r>
          </a:p>
          <a:p>
            <a:r>
              <a:rPr lang="en-US" sz="2000" dirty="0" smtClean="0"/>
              <a:t>The test manager should be in consultation with human resource manager, keep a line of test professionals who may join in case one is needed on his project.</a:t>
            </a:r>
          </a:p>
          <a:p>
            <a:r>
              <a:rPr lang="en-US" sz="2000" dirty="0" smtClean="0"/>
              <a:t>For scheduling problems, the test manager has to ensure in advance that schedules do not get affected. </a:t>
            </a:r>
          </a:p>
          <a:p>
            <a:r>
              <a:rPr lang="en-US" sz="2000" dirty="0" smtClean="0"/>
              <a:t>He has to keep a buffer in the schedule for any eventuality.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Test Strategy and Planning</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Risk Management</a:t>
            </a:r>
          </a:p>
          <a:p>
            <a:r>
              <a:rPr lang="en-US" sz="2000" dirty="0" smtClean="0"/>
              <a:t>To keep a tab on the project budget, the test manager has to ensure that the schedule is not unrealistic and also has to load his test engineers appropriately. </a:t>
            </a:r>
          </a:p>
          <a:p>
            <a:r>
              <a:rPr lang="en-US" sz="2000" dirty="0" smtClean="0"/>
              <a:t>If some test engineers are not loaded adequately, then project costs may go higher. </a:t>
            </a:r>
          </a:p>
          <a:p>
            <a:r>
              <a:rPr lang="en-US" sz="2000" dirty="0" smtClean="0"/>
              <a:t>For this reason, if any test professionals do not have enough assignments on one project, they should be assigned work from other projects.</a:t>
            </a:r>
          </a:p>
          <a:p>
            <a:endParaRPr lang="en-US" sz="2000" dirty="0" smtClean="0"/>
          </a:p>
          <a:p>
            <a:pPr>
              <a:buNone/>
            </a:pPr>
            <a:r>
              <a:rPr lang="en-US" sz="2000" b="1" dirty="0" smtClean="0"/>
              <a:t>Effort Estimation</a:t>
            </a:r>
          </a:p>
          <a:p>
            <a:r>
              <a:rPr lang="en-US" sz="2000" dirty="0" smtClean="0"/>
              <a:t>For making scheduling, resource planning and budget for a test project, the test manager should make a good effort estimate. </a:t>
            </a:r>
          </a:p>
          <a:p>
            <a:r>
              <a:rPr lang="en-US" sz="2000" dirty="0" smtClean="0"/>
              <a:t>Effort estimate should include information such as project size, productivity, and test strategy. </a:t>
            </a:r>
          </a:p>
          <a:p>
            <a:r>
              <a:rPr lang="en-US" sz="2000" dirty="0" smtClean="0"/>
              <a:t>While project size and test strategy information comes after consultation with the customer, the productivity figure comes from experience and knowledge of the team members of the project team.</a:t>
            </a:r>
          </a:p>
          <a:p>
            <a:r>
              <a:rPr lang="en-US" sz="2000" dirty="0" smtClean="0"/>
              <a:t> The wideband Delphi technique uses brainstorming sessions to arrive at effort estimate figures after discussing the project details with the project team.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Testing	</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Introduction – Problems with Traditional Development Model</a:t>
            </a:r>
          </a:p>
          <a:p>
            <a:r>
              <a:rPr lang="en-US" sz="2000" dirty="0" smtClean="0"/>
              <a:t>Traditionally, software testing was done only after software was constructed. </a:t>
            </a:r>
          </a:p>
          <a:p>
            <a:r>
              <a:rPr lang="en-US" sz="2000" dirty="0" smtClean="0"/>
              <a:t>This is used to limit the scope of software testing in the development life cycle (see Figure below-Traditional Software Development Model-Too little, Too late testing).</a:t>
            </a:r>
          </a:p>
          <a:p>
            <a:r>
              <a:rPr lang="en-US" sz="2000" dirty="0" smtClean="0"/>
              <a:t> This practice led to a situation that was too little and too late. </a:t>
            </a:r>
          </a:p>
          <a:p>
            <a:r>
              <a:rPr lang="en-US" sz="2000" dirty="0" smtClean="0"/>
              <a:t>By the time software was constructed, already faulty requirement specifications and faulty software design had resulted in defect ridden software. </a:t>
            </a:r>
          </a:p>
        </p:txBody>
      </p:sp>
      <p:pic>
        <p:nvPicPr>
          <p:cNvPr id="2050" name="Picture 2"/>
          <p:cNvPicPr>
            <a:picLocks noChangeAspect="1" noChangeArrowheads="1"/>
          </p:cNvPicPr>
          <p:nvPr/>
        </p:nvPicPr>
        <p:blipFill>
          <a:blip r:embed="rId3"/>
          <a:srcRect/>
          <a:stretch>
            <a:fillRect/>
          </a:stretch>
        </p:blipFill>
        <p:spPr bwMode="auto">
          <a:xfrm>
            <a:off x="1452247" y="3429001"/>
            <a:ext cx="6320153" cy="3393744"/>
          </a:xfrm>
          <a:prstGeom prst="rect">
            <a:avLst/>
          </a:prstGeom>
          <a:noFill/>
          <a:ln w="9525">
            <a:noFill/>
            <a:miter lim="800000"/>
            <a:headEnd/>
            <a:tailEnd/>
          </a:ln>
          <a:effectLst/>
        </p:spPr>
      </p:pic>
    </p:spTree>
    <p:extLst>
      <p:ext uri="{BB962C8B-B14F-4D97-AF65-F5344CB8AC3E}">
        <p14:creationId xmlns:p14="http://schemas.microsoft.com/office/powerpoint/2010/main" val="42066865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Test Strategy and Planning</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Effort Estimation</a:t>
            </a:r>
          </a:p>
          <a:p>
            <a:r>
              <a:rPr lang="en-US" sz="2000" dirty="0" smtClean="0"/>
              <a:t>This is a good technique because the people who will be assigned the project work will know their own productivity levels and can figure out the size of their assigned project tasks from their own experience. </a:t>
            </a:r>
          </a:p>
          <a:p>
            <a:r>
              <a:rPr lang="en-US" sz="2000" dirty="0" smtClean="0"/>
              <a:t>Initial estimates from each team member are then discussed with other team members in an open environment. </a:t>
            </a:r>
          </a:p>
          <a:p>
            <a:r>
              <a:rPr lang="en-US" sz="2000" dirty="0" smtClean="0"/>
              <a:t>Each person has his own estimate. </a:t>
            </a:r>
          </a:p>
          <a:p>
            <a:r>
              <a:rPr lang="en-US" sz="2000" dirty="0" smtClean="0"/>
              <a:t>These estimates are then unanimously condensed into final estimate figures for each project task.</a:t>
            </a:r>
          </a:p>
          <a:p>
            <a:r>
              <a:rPr lang="en-US" sz="2000" dirty="0" smtClean="0"/>
              <a:t>In an experience-based technique, instead of group sessions, the test manager meets each team member and asks him his estimate for the project work he has been assigned. </a:t>
            </a:r>
          </a:p>
          <a:p>
            <a:r>
              <a:rPr lang="en-US" sz="2000" dirty="0" smtClean="0"/>
              <a:t>This technique works best when team members are well aware, particularly, of their prior experience of similar project tasks.</a:t>
            </a:r>
          </a:p>
          <a:p>
            <a:r>
              <a:rPr lang="en-US" sz="2000" dirty="0" smtClean="0"/>
              <a:t>Effort estimation is one area where no test manager can have a good grasp at the initial stages of the project. </a:t>
            </a:r>
          </a:p>
          <a:p>
            <a:r>
              <a:rPr lang="en-US" sz="2000" dirty="0" smtClean="0"/>
              <a:t>This is because not many details are clear about the project. </a:t>
            </a:r>
          </a:p>
          <a:p>
            <a:r>
              <a:rPr lang="en-US" sz="2000" dirty="0" smtClean="0"/>
              <a:t>As the project unfolds, after executing some of its related tasks, things become clearer.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Test Strategy and Planning</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Effort Estimation</a:t>
            </a:r>
          </a:p>
          <a:p>
            <a:r>
              <a:rPr lang="en-US" sz="2000" dirty="0" smtClean="0"/>
              <a:t>At that stage, any test manager can comfortably give an effort estimate for the remaining project tasks. But that is too late.</a:t>
            </a:r>
          </a:p>
          <a:p>
            <a:r>
              <a:rPr lang="en-US" sz="2000" dirty="0" smtClean="0"/>
              <a:t>Project stakeholders want to know at the very beginning of the project, what would be the cost estimates and when the project would be delivered. </a:t>
            </a:r>
          </a:p>
          <a:p>
            <a:r>
              <a:rPr lang="en-US" sz="2000" dirty="0" smtClean="0"/>
              <a:t>These two questions are very important for project stakeholders and it is on the top of their mind. </a:t>
            </a:r>
          </a:p>
          <a:p>
            <a:r>
              <a:rPr lang="en-US" sz="2000" dirty="0" smtClean="0"/>
              <a:t>Unfortunately, test managers are not equipped to provide an accurate schedule and costs for the project at those initial stages because of unclear project scope, size, etc. </a:t>
            </a:r>
          </a:p>
          <a:p>
            <a:r>
              <a:rPr lang="en-US" sz="2000" dirty="0" smtClean="0"/>
              <a:t>Nevertheless, it is one of their critical tasks that they have to finish and provide the requested information. </a:t>
            </a:r>
          </a:p>
          <a:p>
            <a:r>
              <a:rPr lang="en-US" sz="2000" dirty="0" smtClean="0"/>
              <a:t>The best solution is to find a relatively objective method of effort estimation and provide the requested information.</a:t>
            </a:r>
          </a:p>
          <a:p>
            <a:endParaRPr lang="en-US" sz="2000" dirty="0" smtClean="0"/>
          </a:p>
          <a:p>
            <a:endParaRPr lang="en-US" sz="2000" dirty="0" smtClean="0"/>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Test Strategy and Planning</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Effort Estimation: Test Point Analysis</a:t>
            </a:r>
          </a:p>
          <a:p>
            <a:r>
              <a:rPr lang="en-US" sz="2000" dirty="0" smtClean="0"/>
              <a:t>There are many methods available for effort estimation for test projects. </a:t>
            </a:r>
          </a:p>
          <a:p>
            <a:r>
              <a:rPr lang="en-US" sz="2000" dirty="0" smtClean="0"/>
              <a:t>Some of them include test point analysis, the wideband Delphi technique, experience-based estimation, etc. </a:t>
            </a:r>
          </a:p>
          <a:p>
            <a:r>
              <a:rPr lang="en-US" sz="2000" dirty="0" smtClean="0"/>
              <a:t>In the test point analysis technique, three inputs required are project size, test strategy, and productivity. </a:t>
            </a:r>
          </a:p>
          <a:p>
            <a:r>
              <a:rPr lang="en-US" sz="2000" dirty="0" smtClean="0"/>
              <a:t>Project size is determined by calculating the number of test points in the software application which is being developed. </a:t>
            </a:r>
          </a:p>
          <a:p>
            <a:r>
              <a:rPr lang="en-US" sz="2000" dirty="0" smtClean="0"/>
              <a:t>Test points, in turn, are calculated from function points. </a:t>
            </a:r>
          </a:p>
          <a:p>
            <a:r>
              <a:rPr lang="en-US" sz="2000" dirty="0" smtClean="0"/>
              <a:t>The number of function points is calculated from the number of functions and function complexity. </a:t>
            </a:r>
          </a:p>
          <a:p>
            <a:r>
              <a:rPr lang="en-US" sz="2000" dirty="0" smtClean="0"/>
              <a:t>If the number of function points in the application has been calculated by the development team, then test points are calculated from the available function point information. </a:t>
            </a:r>
          </a:p>
          <a:p>
            <a:r>
              <a:rPr lang="en-US" sz="2000" dirty="0" smtClean="0"/>
              <a:t>Otherwise rough function point data can be used (Figure below - Test point analysis components).</a:t>
            </a:r>
          </a:p>
          <a:p>
            <a:r>
              <a:rPr lang="en-US" sz="2000" dirty="0" smtClean="0"/>
              <a:t> A test strategy is derived from two pieces of information from the customer, what will be the quality level for the application and which features of the application will be used most frequently.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Test Strategy and Planning</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Effort Estimation: Test Point Analysis</a:t>
            </a:r>
          </a:p>
          <a:p>
            <a:r>
              <a:rPr lang="en-US" sz="2000" dirty="0" smtClean="0"/>
              <a:t>Productivity is derived from knowledge and experience of the test team members. </a:t>
            </a:r>
          </a:p>
          <a:p>
            <a:r>
              <a:rPr lang="en-US" sz="2000" dirty="0" smtClean="0"/>
              <a:t>While productivity can be calculated objectively without taking reference from any statistical data, it makes sense to use past productivity data from previously executed projects to make productivity figures more realistic.</a:t>
            </a:r>
          </a:p>
          <a:p>
            <a:r>
              <a:rPr lang="en-US" sz="2000" dirty="0" smtClean="0"/>
              <a:t>In case of iterative development, testing cycles will be short and iterative in nature. </a:t>
            </a:r>
          </a:p>
          <a:p>
            <a:r>
              <a:rPr lang="en-US" sz="2000" dirty="0" smtClean="0"/>
              <a:t>The test manager should make the test effort calculations accordingly.</a:t>
            </a:r>
          </a:p>
        </p:txBody>
      </p:sp>
      <p:pic>
        <p:nvPicPr>
          <p:cNvPr id="2050" name="Picture 2"/>
          <p:cNvPicPr>
            <a:picLocks noChangeAspect="1" noChangeArrowheads="1"/>
          </p:cNvPicPr>
          <p:nvPr/>
        </p:nvPicPr>
        <p:blipFill>
          <a:blip r:embed="rId3"/>
          <a:srcRect/>
          <a:stretch>
            <a:fillRect/>
          </a:stretch>
        </p:blipFill>
        <p:spPr bwMode="auto">
          <a:xfrm>
            <a:off x="838200" y="3886200"/>
            <a:ext cx="7743233"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Test Project Monitoring and Control</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Introduction</a:t>
            </a:r>
          </a:p>
          <a:p>
            <a:r>
              <a:rPr lang="en-US" sz="2000" dirty="0" smtClean="0"/>
              <a:t>Test projects involve a large variety of activities including test case design, test case management, test case automation, test execution, defect tracking, verifying and validating the application under test, etc (Figure below – Test life cycle).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pPr>
              <a:buNone/>
            </a:pPr>
            <a:r>
              <a:rPr lang="en-US" sz="2000" b="1" dirty="0" smtClean="0"/>
              <a:t>Test Case Design</a:t>
            </a:r>
          </a:p>
          <a:p>
            <a:r>
              <a:rPr lang="en-US" sz="2000" dirty="0" smtClean="0"/>
              <a:t>A proper test case design plan goes a long way in ensuring that test cases are designed properly. </a:t>
            </a:r>
          </a:p>
          <a:p>
            <a:r>
              <a:rPr lang="en-US" sz="2000" dirty="0" smtClean="0"/>
              <a:t>The test manager has to ensure which kind of tests are to be designed, how many test cases have to be written for particular modules and which test areas are priority areas.</a:t>
            </a:r>
          </a:p>
        </p:txBody>
      </p:sp>
      <p:pic>
        <p:nvPicPr>
          <p:cNvPr id="3074" name="Picture 2"/>
          <p:cNvPicPr>
            <a:picLocks noChangeAspect="1" noChangeArrowheads="1"/>
          </p:cNvPicPr>
          <p:nvPr/>
        </p:nvPicPr>
        <p:blipFill>
          <a:blip r:embed="rId3"/>
          <a:srcRect/>
          <a:stretch>
            <a:fillRect/>
          </a:stretch>
        </p:blipFill>
        <p:spPr bwMode="auto">
          <a:xfrm>
            <a:off x="381000" y="2114264"/>
            <a:ext cx="8463827" cy="26908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Test Project Monitoring and Control</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Case Design: Test Types</a:t>
            </a:r>
          </a:p>
          <a:p>
            <a:r>
              <a:rPr lang="en-US" sz="2000" dirty="0" smtClean="0"/>
              <a:t>An application may have to be tested for functionality, performance, usability, compatibility and many other kinds of things to make sure it is really useful for end users. </a:t>
            </a:r>
          </a:p>
          <a:p>
            <a:r>
              <a:rPr lang="en-US" sz="2000" dirty="0" smtClean="0"/>
              <a:t>For each kind of testing, a set of test cases has to be written and executed then finally, the system should be verified and validated. </a:t>
            </a:r>
          </a:p>
          <a:p>
            <a:r>
              <a:rPr lang="en-US" sz="2000" dirty="0" smtClean="0"/>
              <a:t>For applications that have many versions, regression tests also have to be performed. </a:t>
            </a:r>
          </a:p>
          <a:p>
            <a:r>
              <a:rPr lang="en-US" sz="2000" dirty="0" smtClean="0"/>
              <a:t>Managing all these kinds of testing is a big task for the test manager. </a:t>
            </a:r>
          </a:p>
          <a:p>
            <a:r>
              <a:rPr lang="en-US" sz="2000" dirty="0" smtClean="0"/>
              <a:t>A good test manager will first divide the testing tasks on the basis of test types.</a:t>
            </a:r>
          </a:p>
          <a:p>
            <a:r>
              <a:rPr lang="en-US" sz="2000" dirty="0" smtClean="0"/>
              <a:t>Then tasks can be further divided by modules. </a:t>
            </a:r>
          </a:p>
          <a:p>
            <a:r>
              <a:rPr lang="en-US" sz="2000" dirty="0" smtClean="0"/>
              <a:t>After that, he can allocate testing tasks to test engineers appropriately.</a:t>
            </a:r>
          </a:p>
          <a:p>
            <a:r>
              <a:rPr lang="en-US" sz="2000" dirty="0" smtClean="0"/>
              <a:t>There is one more way of segregating tests. </a:t>
            </a:r>
          </a:p>
          <a:p>
            <a:r>
              <a:rPr lang="en-US" sz="2000" dirty="0" smtClean="0"/>
              <a:t>Depending on the project phase, we need to perform system testing, integration testing or user acceptance testing. </a:t>
            </a:r>
          </a:p>
          <a:p>
            <a:r>
              <a:rPr lang="en-US" sz="2000" dirty="0" smtClean="0"/>
              <a:t>Usually when the application is built after the construction phase, it has to be tested and verified whether it is functioning as per requirements.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Test Project Monitoring and Control</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Case Design: Test Types</a:t>
            </a:r>
          </a:p>
          <a:p>
            <a:r>
              <a:rPr lang="en-US" sz="2000" dirty="0" smtClean="0"/>
              <a:t>Integration testing is performed when the application needs to be integrated with any other external application to ensure that integration is proper. </a:t>
            </a:r>
          </a:p>
          <a:p>
            <a:r>
              <a:rPr lang="en-US" sz="2000" dirty="0" smtClean="0"/>
              <a:t>User acceptance testing is done by end users. </a:t>
            </a:r>
          </a:p>
          <a:p>
            <a:r>
              <a:rPr lang="en-US" sz="2000" dirty="0" smtClean="0"/>
              <a:t>If any defect is found during these tests, they are fixed so that the application goes into production with as few defects as possible.</a:t>
            </a:r>
          </a:p>
          <a:p>
            <a:endParaRPr lang="en-US" sz="2000" dirty="0" smtClean="0"/>
          </a:p>
          <a:p>
            <a:pPr>
              <a:buNone/>
            </a:pPr>
            <a:r>
              <a:rPr lang="en-US" sz="2000" b="1" dirty="0" smtClean="0"/>
              <a:t>Test Case Management</a:t>
            </a:r>
          </a:p>
          <a:p>
            <a:r>
              <a:rPr lang="en-US" sz="2000" dirty="0" smtClean="0"/>
              <a:t>There could be existing test cases as well as new test cases that also need to be created. </a:t>
            </a:r>
          </a:p>
          <a:p>
            <a:r>
              <a:rPr lang="en-US" sz="2000" dirty="0" smtClean="0"/>
              <a:t>Test case management involves managing different versions of test cases, keeping track of changes in them, keeping a separate repository of test cases based on type of tests, as well as creating and managing automation scripts.</a:t>
            </a:r>
          </a:p>
          <a:p>
            <a:pPr>
              <a:buNone/>
            </a:pPr>
            <a:endParaRPr lang="en-US" sz="2000" b="1" dirty="0" smtClean="0"/>
          </a:p>
          <a:p>
            <a:endParaRPr lang="en-US" sz="20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Test Project Monitoring and Control</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Bed Preparation</a:t>
            </a:r>
          </a:p>
          <a:p>
            <a:r>
              <a:rPr lang="en-US" sz="2000" dirty="0" smtClean="0"/>
              <a:t>Test bed preparation involves installing the application on a machine that is accessible to all test teams.</a:t>
            </a:r>
          </a:p>
          <a:p>
            <a:r>
              <a:rPr lang="en-US" sz="2000" dirty="0" smtClean="0"/>
              <a:t>Care is taken to ensure that this machine is free of any interference from unauthorized access. </a:t>
            </a:r>
          </a:p>
          <a:p>
            <a:r>
              <a:rPr lang="en-US" sz="2000" dirty="0" smtClean="0"/>
              <a:t>Test data is populated in the application. </a:t>
            </a:r>
          </a:p>
          <a:p>
            <a:r>
              <a:rPr lang="en-US" sz="2000" dirty="0" smtClean="0"/>
              <a:t>Care should also be taken to ensure that the test bed resembles the production environment as closely as possible, including all software and hardware configurations.</a:t>
            </a:r>
          </a:p>
          <a:p>
            <a:r>
              <a:rPr lang="en-US" sz="2000" dirty="0" smtClean="0"/>
              <a:t>For all types of testing, it is very important that the “application under test” (UAT) should be tested under an environment that is as close to the environment under which the proposed application will be deployed for production. </a:t>
            </a:r>
          </a:p>
          <a:p>
            <a:r>
              <a:rPr lang="en-US" sz="2000" dirty="0" smtClean="0"/>
              <a:t>That is why test bed preparation is very important. </a:t>
            </a:r>
          </a:p>
          <a:p>
            <a:r>
              <a:rPr lang="en-US" sz="2000" dirty="0" smtClean="0"/>
              <a:t>The application should be installed on a dedicated server that has the same configuration as the proposed production environment. </a:t>
            </a:r>
          </a:p>
          <a:p>
            <a:r>
              <a:rPr lang="en-US" sz="2000" dirty="0" smtClean="0"/>
              <a:t>This server should not be used for any other purpose except for testing.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Test Project Monitoring and Control</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Bed Preparation</a:t>
            </a:r>
          </a:p>
          <a:p>
            <a:r>
              <a:rPr lang="en-US" sz="2000" dirty="0" smtClean="0"/>
              <a:t>It should be installed centrally, so that even distributed teams, contractors or service providers can easily access it using remote desktop sharing or any peer to peer networking protocol over the Internet. </a:t>
            </a:r>
          </a:p>
          <a:p>
            <a:r>
              <a:rPr lang="en-US" sz="2000" dirty="0" smtClean="0"/>
              <a:t>If the application can be directly accessed over the Internet then it is even better.</a:t>
            </a:r>
          </a:p>
          <a:p>
            <a:r>
              <a:rPr lang="en-US" sz="2000" dirty="0" smtClean="0"/>
              <a:t>There should not be any testing done on applications that are deployed on the local test engineer’s machine. </a:t>
            </a:r>
          </a:p>
          <a:p>
            <a:r>
              <a:rPr lang="en-US" sz="2000" dirty="0" smtClean="0"/>
              <a:t>To gain familiarity with the application and preliminary testing, it is acceptable to have a local copy of the application, but never for testing when defects are to be logged and verified by many people. </a:t>
            </a:r>
          </a:p>
          <a:p>
            <a:r>
              <a:rPr lang="en-US" sz="2000" dirty="0" smtClean="0"/>
              <a:t>It is because it is very important to reproduce the defect when the developer or any concerned person asks for it. </a:t>
            </a:r>
          </a:p>
          <a:p>
            <a:r>
              <a:rPr lang="en-US" sz="2000" dirty="0" smtClean="0"/>
              <a:t>In case of disputes, if a defect cannot be reproduced, then it becomes difficult for the test team to justify why a defect has been logged when others cannot reproduce it. </a:t>
            </a:r>
          </a:p>
          <a:p>
            <a:r>
              <a:rPr lang="en-US" sz="2000" dirty="0" smtClean="0"/>
              <a:t>That is the reason for which the test bed should be prepared very carefully and kept as isolated from any other environment as much as possible to preserve its integrity.</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Test Project Monitoring and Control</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Bed Preparation</a:t>
            </a:r>
          </a:p>
          <a:p>
            <a:r>
              <a:rPr lang="en-US" sz="2000" dirty="0" smtClean="0"/>
              <a:t>The test data preparation is also a very tricky affair. </a:t>
            </a:r>
          </a:p>
          <a:p>
            <a:r>
              <a:rPr lang="en-US" sz="2000" dirty="0" smtClean="0"/>
              <a:t>The test data should closely resemble what the end users use in their daily transactions. </a:t>
            </a:r>
          </a:p>
          <a:p>
            <a:r>
              <a:rPr lang="en-US" sz="2000" dirty="0" smtClean="0"/>
              <a:t>For this, the test team can get some business data already used by the end users. </a:t>
            </a:r>
          </a:p>
          <a:p>
            <a:r>
              <a:rPr lang="en-US" sz="2000" dirty="0" smtClean="0"/>
              <a:t>The test bed should be populated with a similar kind of data.</a:t>
            </a:r>
          </a:p>
          <a:p>
            <a:endParaRPr lang="en-US" sz="2000" dirty="0" smtClean="0"/>
          </a:p>
          <a:p>
            <a:pPr>
              <a:buNone/>
            </a:pPr>
            <a:r>
              <a:rPr lang="en-US" sz="2000" b="1" dirty="0" smtClean="0"/>
              <a:t>Test Case Execution</a:t>
            </a:r>
          </a:p>
          <a:p>
            <a:r>
              <a:rPr lang="en-US" sz="2000" dirty="0" smtClean="0"/>
              <a:t>Test case execution involves executing prepared test cases manually or using automation tools to execute them. </a:t>
            </a:r>
          </a:p>
          <a:p>
            <a:r>
              <a:rPr lang="en-US" sz="2000" dirty="0" smtClean="0"/>
              <a:t>For regression tests, automated test execution is a preferred method. </a:t>
            </a:r>
          </a:p>
          <a:p>
            <a:r>
              <a:rPr lang="en-US" sz="2000" dirty="0" smtClean="0"/>
              <a:t>After each test case is executed, it may pass or fail. </a:t>
            </a:r>
          </a:p>
          <a:p>
            <a:r>
              <a:rPr lang="en-US" sz="2000" dirty="0" smtClean="0"/>
              <a:t>If it fails then defects have to be logged.</a:t>
            </a:r>
          </a:p>
          <a:p>
            <a:r>
              <a:rPr lang="en-US" sz="2000" dirty="0" smtClean="0"/>
              <a:t>Exit criteria for test case execution cycle are generally defined in advance.</a:t>
            </a:r>
          </a:p>
          <a:p>
            <a:r>
              <a:rPr lang="en-US" sz="2000" dirty="0" smtClean="0"/>
              <a:t>Generally, when a certain level of quality of the application is reached then test execution stops.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Verification &amp; Validation</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Verification and Validation</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The source code is reviewed for dead code, unused variables, faulty logic, constructs, etc.</a:t>
            </a:r>
          </a:p>
          <a:p>
            <a:r>
              <a:rPr lang="en-US" sz="2000" dirty="0" smtClean="0"/>
              <a:t>Once the source code is ready to be run as a system, validation testing can be started. </a:t>
            </a:r>
          </a:p>
        </p:txBody>
      </p:sp>
      <p:pic>
        <p:nvPicPr>
          <p:cNvPr id="1026" name="Picture 2"/>
          <p:cNvPicPr>
            <a:picLocks noChangeAspect="1" noChangeArrowheads="1"/>
          </p:cNvPicPr>
          <p:nvPr/>
        </p:nvPicPr>
        <p:blipFill>
          <a:blip r:embed="rId3"/>
          <a:srcRect/>
          <a:stretch>
            <a:fillRect/>
          </a:stretch>
        </p:blipFill>
        <p:spPr bwMode="auto">
          <a:xfrm>
            <a:off x="119063" y="990600"/>
            <a:ext cx="8905875" cy="4124325"/>
          </a:xfrm>
          <a:prstGeom prst="rect">
            <a:avLst/>
          </a:prstGeom>
          <a:noFill/>
          <a:ln w="9525">
            <a:noFill/>
            <a:miter lim="800000"/>
            <a:headEnd/>
            <a:tailEnd/>
          </a:ln>
          <a:effectLst/>
        </p:spPr>
      </p:pic>
    </p:spTree>
    <p:extLst>
      <p:ext uri="{BB962C8B-B14F-4D97-AF65-F5344CB8AC3E}">
        <p14:creationId xmlns:p14="http://schemas.microsoft.com/office/powerpoint/2010/main" val="24435769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838200" y="2438400"/>
            <a:ext cx="7875578" cy="2438400"/>
          </a:xfrm>
          <a:prstGeom prst="rect">
            <a:avLst/>
          </a:prstGeom>
          <a:noFill/>
          <a:ln w="9525">
            <a:noFill/>
            <a:miter lim="800000"/>
            <a:headEnd/>
            <a:tailEnd/>
          </a:ln>
          <a:effectLst/>
        </p:spPr>
      </p:pic>
      <p:sp>
        <p:nvSpPr>
          <p:cNvPr id="2" name="Title 1"/>
          <p:cNvSpPr>
            <a:spLocks noGrp="1"/>
          </p:cNvSpPr>
          <p:nvPr>
            <p:ph type="title"/>
          </p:nvPr>
        </p:nvSpPr>
        <p:spPr>
          <a:xfrm>
            <a:off x="457200" y="0"/>
            <a:ext cx="8229600" cy="609600"/>
          </a:xfrm>
        </p:spPr>
        <p:txBody>
          <a:bodyPr>
            <a:normAutofit/>
          </a:bodyPr>
          <a:lstStyle/>
          <a:p>
            <a:r>
              <a:rPr lang="en-US" sz="3200" dirty="0" smtClean="0"/>
              <a:t>Test Project Monitoring and Control</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pPr>
              <a:buNone/>
            </a:pPr>
            <a:r>
              <a:rPr lang="en-US" sz="2000" b="1" dirty="0" smtClean="0"/>
              <a:t>Defect Tracking</a:t>
            </a:r>
          </a:p>
          <a:p>
            <a:r>
              <a:rPr lang="en-US" sz="2000" dirty="0" smtClean="0"/>
              <a:t>Defect tracking is one of the most important activities in a test project. </a:t>
            </a:r>
          </a:p>
          <a:p>
            <a:r>
              <a:rPr lang="en-US" sz="2000" dirty="0" smtClean="0"/>
              <a:t>During defect tracking it is ensured that defects are logged and get fixed. </a:t>
            </a:r>
          </a:p>
          <a:p>
            <a:r>
              <a:rPr lang="en-US" sz="2000" dirty="0" smtClean="0"/>
              <a:t>All defects and their fixing are tracked carefully (Figure below – Defect life cycle).</a:t>
            </a:r>
          </a:p>
          <a:p>
            <a:r>
              <a:rPr lang="en-US" sz="2000" dirty="0" smtClean="0"/>
              <a:t>Defect count per hour per day is a common way of measuring performance of a test team.</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If the testing is done for an in-house software product, traditionally, it is used to, not be a performance evaluation measurement. </a:t>
            </a:r>
          </a:p>
          <a:p>
            <a:r>
              <a:rPr lang="en-US" sz="2000" dirty="0" smtClean="0"/>
              <a:t>What really counted was the number of defects found in production when the software product was deployed and used by end users. </a:t>
            </a:r>
          </a:p>
          <a:p>
            <a:r>
              <a:rPr lang="en-US" sz="2000" dirty="0" smtClean="0"/>
              <a:t>But it is too late for a performance measurement.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Test Project Monitoring and Control</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Defect Tracking</a:t>
            </a:r>
          </a:p>
          <a:p>
            <a:r>
              <a:rPr lang="en-US" sz="2000" dirty="0" smtClean="0"/>
              <a:t>What if many of the test team members left before the product was deployed?</a:t>
            </a:r>
          </a:p>
          <a:p>
            <a:r>
              <a:rPr lang="en-US" sz="2000" dirty="0" smtClean="0"/>
              <a:t>In fact this is a reality, given the high attrition rate (as much as 20% at many corporations) of software professionals. </a:t>
            </a:r>
          </a:p>
          <a:p>
            <a:r>
              <a:rPr lang="en-US" sz="2000" dirty="0" smtClean="0"/>
              <a:t>Once they are gone, there is no point in measuring the performance. </a:t>
            </a:r>
          </a:p>
          <a:p>
            <a:r>
              <a:rPr lang="en-US" sz="2000" dirty="0" smtClean="0"/>
              <a:t>Thus, a better measurement would allow for more immediate results. </a:t>
            </a:r>
          </a:p>
          <a:p>
            <a:r>
              <a:rPr lang="en-US" sz="2000" dirty="0" smtClean="0"/>
              <a:t>This is achieved by measuring the defect count per hour per day. </a:t>
            </a:r>
          </a:p>
          <a:p>
            <a:r>
              <a:rPr lang="en-US" sz="2000" dirty="0" smtClean="0"/>
              <a:t>Then there is the case of outsourced test projects. </a:t>
            </a:r>
          </a:p>
          <a:p>
            <a:r>
              <a:rPr lang="en-US" sz="2000" dirty="0" smtClean="0"/>
              <a:t>If the contract is only for testing up to deployment and not afterward, then measurement does not make sense after the contract has ended.</a:t>
            </a:r>
          </a:p>
          <a:p>
            <a:r>
              <a:rPr lang="en-US" sz="2000" dirty="0" smtClean="0"/>
              <a:t>A good defect tracking application should be deployed on a central server that is accessible to all test and development teams. </a:t>
            </a:r>
          </a:p>
          <a:p>
            <a:r>
              <a:rPr lang="en-US" sz="2000" dirty="0" smtClean="0"/>
              <a:t>Each defect should be logged in such a way that it could be understood by both development and testing teams. </a:t>
            </a:r>
          </a:p>
          <a:p>
            <a:r>
              <a:rPr lang="en-US" sz="2000" dirty="0" smtClean="0"/>
              <a:t>Generally, the defects should be reproducible, but in many instances, this is difficult. </a:t>
            </a:r>
          </a:p>
          <a:p>
            <a:r>
              <a:rPr lang="en-US" sz="2000" dirty="0" smtClean="0"/>
              <a:t>In such instances, a good resolution should be made by the test and development managers.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Test Case Reporting</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Test Case Reporting</a:t>
            </a:r>
          </a:p>
          <a:p>
            <a:r>
              <a:rPr lang="en-US" sz="2000" dirty="0" smtClean="0"/>
              <a:t>During the execution of a test project, many initial and final reports are made.</a:t>
            </a:r>
          </a:p>
          <a:p>
            <a:r>
              <a:rPr lang="en-US" sz="2000" dirty="0" smtClean="0"/>
              <a:t>But status reports also need to be made. </a:t>
            </a:r>
          </a:p>
          <a:p>
            <a:r>
              <a:rPr lang="en-US" sz="2000" dirty="0" smtClean="0"/>
              <a:t>Test reports include test planning reports, test strategy reports, requirement document review comments, number of test cases created, automation scripts created, test execution cycle reports, defect tracking reports, etc. </a:t>
            </a:r>
          </a:p>
          <a:p>
            <a:r>
              <a:rPr lang="en-US" sz="2000" dirty="0" smtClean="0"/>
              <a:t>Some other reports include trace-ability matrix reports, defect density, test execution rate, test creation rate, test automation script writing rate, etc.</a:t>
            </a:r>
          </a:p>
          <a:p>
            <a:endParaRPr lang="en-US" sz="20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REFERENCES</a:t>
            </a:r>
            <a:endParaRPr lang="en-US" dirty="0"/>
          </a:p>
        </p:txBody>
      </p:sp>
      <p:sp>
        <p:nvSpPr>
          <p:cNvPr id="3" name="Content Placeholder 2"/>
          <p:cNvSpPr>
            <a:spLocks noGrp="1"/>
          </p:cNvSpPr>
          <p:nvPr>
            <p:ph idx="1"/>
          </p:nvPr>
        </p:nvSpPr>
        <p:spPr>
          <a:xfrm>
            <a:off x="152400" y="914400"/>
            <a:ext cx="8839200" cy="5791200"/>
          </a:xfrm>
        </p:spPr>
        <p:txBody>
          <a:bodyPr>
            <a:normAutofit/>
          </a:bodyPr>
          <a:lstStyle/>
          <a:p>
            <a:r>
              <a:rPr lang="en-US" sz="2000" dirty="0" smtClean="0"/>
              <a:t>Ashfaque Ahmed, Software Project Management: A Process-driven approach, Boca Raton, Fla: CRC Press, 2012.</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819400"/>
            <a:ext cx="749808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1061030"/>
            <a:ext cx="7290054" cy="864108"/>
          </a:xfrm>
        </p:spPr>
        <p:txBody>
          <a:bodyPr/>
          <a:lstStyle/>
          <a:p>
            <a:r>
              <a:rPr lang="en-US" dirty="0" smtClean="0"/>
              <a:t>Verification vs validation</a:t>
            </a:r>
            <a:endParaRPr lang="en-IN" dirty="0"/>
          </a:p>
        </p:txBody>
      </p:sp>
      <p:sp>
        <p:nvSpPr>
          <p:cNvPr id="3" name="Content Placeholder 2"/>
          <p:cNvSpPr>
            <a:spLocks noGrp="1"/>
          </p:cNvSpPr>
          <p:nvPr>
            <p:ph idx="1"/>
          </p:nvPr>
        </p:nvSpPr>
        <p:spPr>
          <a:xfrm>
            <a:off x="607423" y="1748791"/>
            <a:ext cx="8170817" cy="4251960"/>
          </a:xfrm>
        </p:spPr>
        <p:txBody>
          <a:bodyPr>
            <a:normAutofit fontScale="70000" lnSpcReduction="20000"/>
          </a:bodyPr>
          <a:lstStyle/>
          <a:p>
            <a:r>
              <a:rPr lang="en-US" altLang="en-US" sz="1500" dirty="0"/>
              <a:t>Software testing is part of a broader group of activities called verification and validation that are involved in software quality assurance</a:t>
            </a:r>
          </a:p>
          <a:p>
            <a:r>
              <a:rPr lang="en-US" altLang="en-US" sz="1500" b="1" dirty="0"/>
              <a:t>Verification</a:t>
            </a:r>
            <a:r>
              <a:rPr lang="en-US" altLang="en-US" sz="1500" dirty="0"/>
              <a:t> (Are the algorithms coded correctly?)</a:t>
            </a:r>
          </a:p>
          <a:p>
            <a:pPr lvl="1"/>
            <a:r>
              <a:rPr lang="en-US" altLang="en-US" dirty="0"/>
              <a:t>The set of activities that ensure that software correctly implements a specific function or </a:t>
            </a:r>
            <a:r>
              <a:rPr lang="en-US" altLang="en-US" dirty="0" smtClean="0"/>
              <a:t>algorithm</a:t>
            </a:r>
          </a:p>
          <a:p>
            <a:pPr lvl="1"/>
            <a:r>
              <a:rPr lang="en-IN" altLang="en-US" dirty="0" smtClean="0"/>
              <a:t>It </a:t>
            </a:r>
            <a:r>
              <a:rPr lang="en-IN" altLang="en-US" dirty="0"/>
              <a:t>refers to the set of tasks that </a:t>
            </a:r>
            <a:r>
              <a:rPr lang="en-IN" altLang="en-US" dirty="0" smtClean="0"/>
              <a:t>ensure that </a:t>
            </a:r>
            <a:r>
              <a:rPr lang="en-IN" altLang="en-US" dirty="0"/>
              <a:t>software correctly implements a </a:t>
            </a:r>
            <a:r>
              <a:rPr lang="en-IN" altLang="en-US" dirty="0" smtClean="0"/>
              <a:t>specific function</a:t>
            </a:r>
          </a:p>
          <a:p>
            <a:pPr marL="96012" lvl="1" indent="0">
              <a:buNone/>
            </a:pPr>
            <a:r>
              <a:rPr lang="en-IN" dirty="0"/>
              <a:t>Verification: “Are we building the product right</a:t>
            </a:r>
            <a:r>
              <a:rPr lang="en-IN" dirty="0" smtClean="0"/>
              <a:t>?”</a:t>
            </a:r>
          </a:p>
          <a:p>
            <a:pPr marL="96012" lvl="1" indent="0">
              <a:buNone/>
            </a:pPr>
            <a:endParaRPr lang="en-US" altLang="en-US" dirty="0" smtClean="0"/>
          </a:p>
          <a:p>
            <a:r>
              <a:rPr lang="en-US" altLang="en-US" sz="1500" b="1" dirty="0"/>
              <a:t>Validation</a:t>
            </a:r>
            <a:r>
              <a:rPr lang="en-US" altLang="en-US" sz="1500" dirty="0"/>
              <a:t> (Does it meet user requirements?)</a:t>
            </a:r>
          </a:p>
          <a:p>
            <a:pPr lvl="1"/>
            <a:r>
              <a:rPr lang="en-US" altLang="en-US" dirty="0"/>
              <a:t>The set of activities that ensure that the software that has been built is traceable to customer </a:t>
            </a:r>
            <a:r>
              <a:rPr lang="en-US" altLang="en-US" dirty="0" smtClean="0"/>
              <a:t>requirements</a:t>
            </a:r>
          </a:p>
          <a:p>
            <a:pPr marL="96012" lvl="1" indent="0">
              <a:buNone/>
            </a:pPr>
            <a:r>
              <a:rPr lang="en-IN" dirty="0" smtClean="0"/>
              <a:t>Validation</a:t>
            </a:r>
            <a:r>
              <a:rPr lang="en-IN" dirty="0"/>
              <a:t>: “Are we building the right product</a:t>
            </a:r>
            <a:r>
              <a:rPr lang="en-IN" dirty="0" smtClean="0"/>
              <a:t>?”</a:t>
            </a:r>
          </a:p>
          <a:p>
            <a:pPr marL="96012" lvl="1" indent="0">
              <a:buNone/>
            </a:pPr>
            <a:endParaRPr lang="en-US" altLang="en-US" dirty="0" smtClean="0"/>
          </a:p>
          <a:p>
            <a:pPr marL="96012" lvl="1" indent="0">
              <a:buNone/>
            </a:pPr>
            <a:endParaRPr lang="en-US" altLang="en-US" dirty="0"/>
          </a:p>
          <a:p>
            <a:pPr>
              <a:lnSpc>
                <a:spcPct val="110000"/>
              </a:lnSpc>
              <a:spcBef>
                <a:spcPts val="0"/>
              </a:spcBef>
            </a:pPr>
            <a:r>
              <a:rPr lang="en-IN" sz="1575" dirty="0"/>
              <a:t>Verification and validation includes a wide array of SQA activities: technical reviews, quality and configuration audits, performance monitoring, simulation, feasibility study, documentation review, database review, algorithm analysis, development testing, usability testing, qualification testing, acceptance testing, and installation testing</a:t>
            </a:r>
            <a:endParaRPr lang="en-US" altLang="en-US" sz="1575" dirty="0"/>
          </a:p>
          <a:p>
            <a:pPr lvl="1"/>
            <a:endParaRPr lang="en-US" altLang="en-US" dirty="0"/>
          </a:p>
          <a:p>
            <a:endParaRPr lang="en-IN" dirty="0"/>
          </a:p>
        </p:txBody>
      </p:sp>
      <p:sp>
        <p:nvSpPr>
          <p:cNvPr id="5" name="Slide Number Placeholder 4"/>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3839178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1168799"/>
            <a:ext cx="7290054" cy="1124712"/>
          </a:xfrm>
        </p:spPr>
        <p:txBody>
          <a:bodyPr>
            <a:normAutofit fontScale="90000"/>
          </a:bodyPr>
          <a:lstStyle/>
          <a:p>
            <a:r>
              <a:rPr lang="en-US" dirty="0" smtClean="0"/>
              <a:t>Software testing </a:t>
            </a:r>
            <a:r>
              <a:rPr lang="en-US" dirty="0" err="1" smtClean="0"/>
              <a:t>stratergy</a:t>
            </a:r>
            <a:r>
              <a:rPr lang="en-US" dirty="0" smtClean="0"/>
              <a:t> – big picture</a:t>
            </a:r>
            <a:endParaRPr lang="en-IN" dirty="0"/>
          </a:p>
        </p:txBody>
      </p:sp>
      <p:grpSp>
        <p:nvGrpSpPr>
          <p:cNvPr id="4" name="Group 22"/>
          <p:cNvGrpSpPr>
            <a:grpSpLocks/>
          </p:cNvGrpSpPr>
          <p:nvPr/>
        </p:nvGrpSpPr>
        <p:grpSpPr bwMode="auto">
          <a:xfrm>
            <a:off x="1371600" y="2686050"/>
            <a:ext cx="4286250" cy="2628900"/>
            <a:chOff x="1152" y="1536"/>
            <a:chExt cx="3600" cy="2208"/>
          </a:xfrm>
        </p:grpSpPr>
        <p:grpSp>
          <p:nvGrpSpPr>
            <p:cNvPr id="5" name="Group 21"/>
            <p:cNvGrpSpPr>
              <a:grpSpLocks/>
            </p:cNvGrpSpPr>
            <p:nvPr/>
          </p:nvGrpSpPr>
          <p:grpSpPr bwMode="auto">
            <a:xfrm>
              <a:off x="1152" y="1536"/>
              <a:ext cx="3600" cy="2208"/>
              <a:chOff x="1152" y="1536"/>
              <a:chExt cx="3600" cy="2208"/>
            </a:xfrm>
          </p:grpSpPr>
          <p:sp>
            <p:nvSpPr>
              <p:cNvPr id="14" name="Oval 7"/>
              <p:cNvSpPr>
                <a:spLocks noChangeArrowheads="1"/>
              </p:cNvSpPr>
              <p:nvPr/>
            </p:nvSpPr>
            <p:spPr bwMode="auto">
              <a:xfrm>
                <a:off x="1152" y="1536"/>
                <a:ext cx="3600" cy="2208"/>
              </a:xfrm>
              <a:prstGeom prst="ellipse">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u="sng">
                    <a:solidFill>
                      <a:schemeClr val="tx1"/>
                    </a:solidFill>
                    <a:latin typeface="Times New Roman" panose="02020603050405020304" pitchFamily="18" charset="0"/>
                  </a:defRPr>
                </a:lvl1pPr>
                <a:lvl2pPr marL="742950" indent="-285750" algn="ctr">
                  <a:defRPr sz="2400" u="sng">
                    <a:solidFill>
                      <a:schemeClr val="tx1"/>
                    </a:solidFill>
                    <a:latin typeface="Times New Roman" panose="02020603050405020304" pitchFamily="18" charset="0"/>
                  </a:defRPr>
                </a:lvl2pPr>
                <a:lvl3pPr marL="1143000" indent="-228600" algn="ctr">
                  <a:defRPr sz="2400" u="sng">
                    <a:solidFill>
                      <a:schemeClr val="tx1"/>
                    </a:solidFill>
                    <a:latin typeface="Times New Roman" panose="02020603050405020304" pitchFamily="18" charset="0"/>
                  </a:defRPr>
                </a:lvl3pPr>
                <a:lvl4pPr marL="1600200" indent="-228600" algn="ctr">
                  <a:defRPr sz="2400" u="sng">
                    <a:solidFill>
                      <a:schemeClr val="tx1"/>
                    </a:solidFill>
                    <a:latin typeface="Times New Roman" panose="02020603050405020304" pitchFamily="18" charset="0"/>
                  </a:defRPr>
                </a:lvl4pPr>
                <a:lvl5pPr marL="2057400" indent="-228600" algn="ctr">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endParaRPr lang="en-IN" altLang="en-US" sz="1800"/>
              </a:p>
            </p:txBody>
          </p:sp>
          <p:sp>
            <p:nvSpPr>
              <p:cNvPr id="15" name="Oval 6"/>
              <p:cNvSpPr>
                <a:spLocks noChangeArrowheads="1"/>
              </p:cNvSpPr>
              <p:nvPr/>
            </p:nvSpPr>
            <p:spPr bwMode="auto">
              <a:xfrm>
                <a:off x="1488" y="1776"/>
                <a:ext cx="2976" cy="168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u="sng">
                    <a:solidFill>
                      <a:schemeClr val="tx1"/>
                    </a:solidFill>
                    <a:latin typeface="Times New Roman" panose="02020603050405020304" pitchFamily="18" charset="0"/>
                  </a:defRPr>
                </a:lvl1pPr>
                <a:lvl2pPr marL="742950" indent="-285750" algn="ctr">
                  <a:defRPr sz="2400" u="sng">
                    <a:solidFill>
                      <a:schemeClr val="tx1"/>
                    </a:solidFill>
                    <a:latin typeface="Times New Roman" panose="02020603050405020304" pitchFamily="18" charset="0"/>
                  </a:defRPr>
                </a:lvl2pPr>
                <a:lvl3pPr marL="1143000" indent="-228600" algn="ctr">
                  <a:defRPr sz="2400" u="sng">
                    <a:solidFill>
                      <a:schemeClr val="tx1"/>
                    </a:solidFill>
                    <a:latin typeface="Times New Roman" panose="02020603050405020304" pitchFamily="18" charset="0"/>
                  </a:defRPr>
                </a:lvl3pPr>
                <a:lvl4pPr marL="1600200" indent="-228600" algn="ctr">
                  <a:defRPr sz="2400" u="sng">
                    <a:solidFill>
                      <a:schemeClr val="tx1"/>
                    </a:solidFill>
                    <a:latin typeface="Times New Roman" panose="02020603050405020304" pitchFamily="18" charset="0"/>
                  </a:defRPr>
                </a:lvl4pPr>
                <a:lvl5pPr marL="2057400" indent="-228600" algn="ctr">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endParaRPr lang="en-IN" altLang="en-US" sz="1800"/>
              </a:p>
            </p:txBody>
          </p:sp>
          <p:sp>
            <p:nvSpPr>
              <p:cNvPr id="16" name="Oval 5"/>
              <p:cNvSpPr>
                <a:spLocks noChangeArrowheads="1"/>
              </p:cNvSpPr>
              <p:nvPr/>
            </p:nvSpPr>
            <p:spPr bwMode="auto">
              <a:xfrm>
                <a:off x="1728" y="2016"/>
                <a:ext cx="2496" cy="115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u="sng">
                    <a:solidFill>
                      <a:schemeClr val="tx1"/>
                    </a:solidFill>
                    <a:latin typeface="Times New Roman" panose="02020603050405020304" pitchFamily="18" charset="0"/>
                  </a:defRPr>
                </a:lvl1pPr>
                <a:lvl2pPr marL="742950" indent="-285750" algn="ctr">
                  <a:defRPr sz="2400" u="sng">
                    <a:solidFill>
                      <a:schemeClr val="tx1"/>
                    </a:solidFill>
                    <a:latin typeface="Times New Roman" panose="02020603050405020304" pitchFamily="18" charset="0"/>
                  </a:defRPr>
                </a:lvl2pPr>
                <a:lvl3pPr marL="1143000" indent="-228600" algn="ctr">
                  <a:defRPr sz="2400" u="sng">
                    <a:solidFill>
                      <a:schemeClr val="tx1"/>
                    </a:solidFill>
                    <a:latin typeface="Times New Roman" panose="02020603050405020304" pitchFamily="18" charset="0"/>
                  </a:defRPr>
                </a:lvl3pPr>
                <a:lvl4pPr marL="1600200" indent="-228600" algn="ctr">
                  <a:defRPr sz="2400" u="sng">
                    <a:solidFill>
                      <a:schemeClr val="tx1"/>
                    </a:solidFill>
                    <a:latin typeface="Times New Roman" panose="02020603050405020304" pitchFamily="18" charset="0"/>
                  </a:defRPr>
                </a:lvl4pPr>
                <a:lvl5pPr marL="2057400" indent="-228600" algn="ctr">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endParaRPr lang="en-IN" altLang="en-US" sz="1800"/>
              </a:p>
            </p:txBody>
          </p:sp>
          <p:sp>
            <p:nvSpPr>
              <p:cNvPr id="17" name="Oval 4"/>
              <p:cNvSpPr>
                <a:spLocks noChangeArrowheads="1"/>
              </p:cNvSpPr>
              <p:nvPr/>
            </p:nvSpPr>
            <p:spPr bwMode="auto">
              <a:xfrm>
                <a:off x="2016" y="2256"/>
                <a:ext cx="1920" cy="72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u="sng">
                    <a:solidFill>
                      <a:schemeClr val="tx1"/>
                    </a:solidFill>
                    <a:latin typeface="Times New Roman" panose="02020603050405020304" pitchFamily="18" charset="0"/>
                  </a:defRPr>
                </a:lvl1pPr>
                <a:lvl2pPr marL="742950" indent="-285750" algn="ctr">
                  <a:defRPr sz="2400" u="sng">
                    <a:solidFill>
                      <a:schemeClr val="tx1"/>
                    </a:solidFill>
                    <a:latin typeface="Times New Roman" panose="02020603050405020304" pitchFamily="18" charset="0"/>
                  </a:defRPr>
                </a:lvl2pPr>
                <a:lvl3pPr marL="1143000" indent="-228600" algn="ctr">
                  <a:defRPr sz="2400" u="sng">
                    <a:solidFill>
                      <a:schemeClr val="tx1"/>
                    </a:solidFill>
                    <a:latin typeface="Times New Roman" panose="02020603050405020304" pitchFamily="18" charset="0"/>
                  </a:defRPr>
                </a:lvl3pPr>
                <a:lvl4pPr marL="1600200" indent="-228600" algn="ctr">
                  <a:defRPr sz="2400" u="sng">
                    <a:solidFill>
                      <a:schemeClr val="tx1"/>
                    </a:solidFill>
                    <a:latin typeface="Times New Roman" panose="02020603050405020304" pitchFamily="18" charset="0"/>
                  </a:defRPr>
                </a:lvl4pPr>
                <a:lvl5pPr marL="2057400" indent="-228600" algn="ctr">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endParaRPr lang="en-IN" altLang="en-US" sz="1800"/>
              </a:p>
            </p:txBody>
          </p:sp>
          <p:sp>
            <p:nvSpPr>
              <p:cNvPr id="18" name="Line 8"/>
              <p:cNvSpPr>
                <a:spLocks noChangeShapeType="1"/>
              </p:cNvSpPr>
              <p:nvPr/>
            </p:nvSpPr>
            <p:spPr bwMode="auto">
              <a:xfrm>
                <a:off x="1200" y="2640"/>
                <a:ext cx="3552"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350"/>
              </a:p>
            </p:txBody>
          </p:sp>
        </p:grpSp>
        <p:sp>
          <p:nvSpPr>
            <p:cNvPr id="6" name="Text Box 10"/>
            <p:cNvSpPr txBox="1">
              <a:spLocks noChangeArrowheads="1"/>
            </p:cNvSpPr>
            <p:nvPr/>
          </p:nvSpPr>
          <p:spPr bwMode="auto">
            <a:xfrm>
              <a:off x="2763" y="2688"/>
              <a:ext cx="46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u="sng">
                  <a:solidFill>
                    <a:schemeClr val="tx1"/>
                  </a:solidFill>
                  <a:latin typeface="Times New Roman" panose="02020603050405020304" pitchFamily="18" charset="0"/>
                </a:defRPr>
              </a:lvl1pPr>
              <a:lvl2pPr marL="742950" indent="-285750" algn="ctr">
                <a:defRPr sz="2400" u="sng">
                  <a:solidFill>
                    <a:schemeClr val="tx1"/>
                  </a:solidFill>
                  <a:latin typeface="Times New Roman" panose="02020603050405020304" pitchFamily="18" charset="0"/>
                </a:defRPr>
              </a:lvl2pPr>
              <a:lvl3pPr marL="1143000" indent="-228600" algn="ctr">
                <a:defRPr sz="2400" u="sng">
                  <a:solidFill>
                    <a:schemeClr val="tx1"/>
                  </a:solidFill>
                  <a:latin typeface="Times New Roman" panose="02020603050405020304" pitchFamily="18" charset="0"/>
                </a:defRPr>
              </a:lvl3pPr>
              <a:lvl4pPr marL="1600200" indent="-228600" algn="ctr">
                <a:defRPr sz="2400" u="sng">
                  <a:solidFill>
                    <a:schemeClr val="tx1"/>
                  </a:solidFill>
                  <a:latin typeface="Times New Roman" panose="02020603050405020304" pitchFamily="18" charset="0"/>
                </a:defRPr>
              </a:lvl4pPr>
              <a:lvl5pPr marL="2057400" indent="-228600" algn="ctr">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r>
                <a:rPr lang="en-US" altLang="en-US" sz="1350" u="none"/>
                <a:t>Code</a:t>
              </a:r>
            </a:p>
          </p:txBody>
        </p:sp>
        <p:sp>
          <p:nvSpPr>
            <p:cNvPr id="7" name="Text Box 11"/>
            <p:cNvSpPr txBox="1">
              <a:spLocks noChangeArrowheads="1"/>
            </p:cNvSpPr>
            <p:nvPr/>
          </p:nvSpPr>
          <p:spPr bwMode="auto">
            <a:xfrm>
              <a:off x="2710" y="2928"/>
              <a:ext cx="5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u="sng">
                  <a:solidFill>
                    <a:schemeClr val="tx1"/>
                  </a:solidFill>
                  <a:latin typeface="Times New Roman" panose="02020603050405020304" pitchFamily="18" charset="0"/>
                </a:defRPr>
              </a:lvl1pPr>
              <a:lvl2pPr marL="742950" indent="-285750" algn="ctr">
                <a:defRPr sz="2400" u="sng">
                  <a:solidFill>
                    <a:schemeClr val="tx1"/>
                  </a:solidFill>
                  <a:latin typeface="Times New Roman" panose="02020603050405020304" pitchFamily="18" charset="0"/>
                </a:defRPr>
              </a:lvl2pPr>
              <a:lvl3pPr marL="1143000" indent="-228600" algn="ctr">
                <a:defRPr sz="2400" u="sng">
                  <a:solidFill>
                    <a:schemeClr val="tx1"/>
                  </a:solidFill>
                  <a:latin typeface="Times New Roman" panose="02020603050405020304" pitchFamily="18" charset="0"/>
                </a:defRPr>
              </a:lvl3pPr>
              <a:lvl4pPr marL="1600200" indent="-228600" algn="ctr">
                <a:defRPr sz="2400" u="sng">
                  <a:solidFill>
                    <a:schemeClr val="tx1"/>
                  </a:solidFill>
                  <a:latin typeface="Times New Roman" panose="02020603050405020304" pitchFamily="18" charset="0"/>
                </a:defRPr>
              </a:lvl4pPr>
              <a:lvl5pPr marL="2057400" indent="-228600" algn="ctr">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r>
                <a:rPr lang="en-US" altLang="en-US" sz="1350" u="none"/>
                <a:t>Design</a:t>
              </a:r>
            </a:p>
          </p:txBody>
        </p:sp>
        <p:sp>
          <p:nvSpPr>
            <p:cNvPr id="8" name="Text Box 12"/>
            <p:cNvSpPr txBox="1">
              <a:spLocks noChangeArrowheads="1"/>
            </p:cNvSpPr>
            <p:nvPr/>
          </p:nvSpPr>
          <p:spPr bwMode="auto">
            <a:xfrm>
              <a:off x="2613" y="3216"/>
              <a:ext cx="96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u="sng">
                  <a:solidFill>
                    <a:schemeClr val="tx1"/>
                  </a:solidFill>
                  <a:latin typeface="Times New Roman" panose="02020603050405020304" pitchFamily="18" charset="0"/>
                </a:defRPr>
              </a:lvl1pPr>
              <a:lvl2pPr marL="742950" indent="-285750" algn="ctr">
                <a:defRPr sz="2400" u="sng">
                  <a:solidFill>
                    <a:schemeClr val="tx1"/>
                  </a:solidFill>
                  <a:latin typeface="Times New Roman" panose="02020603050405020304" pitchFamily="18" charset="0"/>
                </a:defRPr>
              </a:lvl2pPr>
              <a:lvl3pPr marL="1143000" indent="-228600" algn="ctr">
                <a:defRPr sz="2400" u="sng">
                  <a:solidFill>
                    <a:schemeClr val="tx1"/>
                  </a:solidFill>
                  <a:latin typeface="Times New Roman" panose="02020603050405020304" pitchFamily="18" charset="0"/>
                </a:defRPr>
              </a:lvl3pPr>
              <a:lvl4pPr marL="1600200" indent="-228600" algn="ctr">
                <a:defRPr sz="2400" u="sng">
                  <a:solidFill>
                    <a:schemeClr val="tx1"/>
                  </a:solidFill>
                  <a:latin typeface="Times New Roman" panose="02020603050405020304" pitchFamily="18" charset="0"/>
                </a:defRPr>
              </a:lvl4pPr>
              <a:lvl5pPr marL="2057400" indent="-228600" algn="ctr">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r>
                <a:rPr lang="en-US" altLang="en-US" sz="1350" u="none"/>
                <a:t>Requirements</a:t>
              </a:r>
            </a:p>
          </p:txBody>
        </p:sp>
        <p:sp>
          <p:nvSpPr>
            <p:cNvPr id="9" name="Text Box 13"/>
            <p:cNvSpPr txBox="1">
              <a:spLocks noChangeArrowheads="1"/>
            </p:cNvSpPr>
            <p:nvPr/>
          </p:nvSpPr>
          <p:spPr bwMode="auto">
            <a:xfrm>
              <a:off x="2433" y="3465"/>
              <a:ext cx="13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u="sng">
                  <a:solidFill>
                    <a:schemeClr val="tx1"/>
                  </a:solidFill>
                  <a:latin typeface="Times New Roman" panose="02020603050405020304" pitchFamily="18" charset="0"/>
                </a:defRPr>
              </a:lvl1pPr>
              <a:lvl2pPr marL="742950" indent="-285750" algn="ctr">
                <a:defRPr sz="2400" u="sng">
                  <a:solidFill>
                    <a:schemeClr val="tx1"/>
                  </a:solidFill>
                  <a:latin typeface="Times New Roman" panose="02020603050405020304" pitchFamily="18" charset="0"/>
                </a:defRPr>
              </a:lvl2pPr>
              <a:lvl3pPr marL="1143000" indent="-228600" algn="ctr">
                <a:defRPr sz="2400" u="sng">
                  <a:solidFill>
                    <a:schemeClr val="tx1"/>
                  </a:solidFill>
                  <a:latin typeface="Times New Roman" panose="02020603050405020304" pitchFamily="18" charset="0"/>
                </a:defRPr>
              </a:lvl3pPr>
              <a:lvl4pPr marL="1600200" indent="-228600" algn="ctr">
                <a:defRPr sz="2400" u="sng">
                  <a:solidFill>
                    <a:schemeClr val="tx1"/>
                  </a:solidFill>
                  <a:latin typeface="Times New Roman" panose="02020603050405020304" pitchFamily="18" charset="0"/>
                </a:defRPr>
              </a:lvl4pPr>
              <a:lvl5pPr marL="2057400" indent="-228600" algn="ctr">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r>
                <a:rPr lang="en-US" altLang="en-US" sz="1350" u="none"/>
                <a:t>System Engineering</a:t>
              </a:r>
            </a:p>
          </p:txBody>
        </p:sp>
        <p:sp>
          <p:nvSpPr>
            <p:cNvPr id="10" name="Text Box 14"/>
            <p:cNvSpPr txBox="1">
              <a:spLocks noChangeArrowheads="1"/>
            </p:cNvSpPr>
            <p:nvPr/>
          </p:nvSpPr>
          <p:spPr bwMode="auto">
            <a:xfrm>
              <a:off x="2557" y="2352"/>
              <a:ext cx="87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u="sng">
                  <a:solidFill>
                    <a:schemeClr val="tx1"/>
                  </a:solidFill>
                  <a:latin typeface="Times New Roman" panose="02020603050405020304" pitchFamily="18" charset="0"/>
                </a:defRPr>
              </a:lvl1pPr>
              <a:lvl2pPr marL="742950" indent="-285750" algn="ctr">
                <a:defRPr sz="2400" u="sng">
                  <a:solidFill>
                    <a:schemeClr val="tx1"/>
                  </a:solidFill>
                  <a:latin typeface="Times New Roman" panose="02020603050405020304" pitchFamily="18" charset="0"/>
                </a:defRPr>
              </a:lvl2pPr>
              <a:lvl3pPr marL="1143000" indent="-228600" algn="ctr">
                <a:defRPr sz="2400" u="sng">
                  <a:solidFill>
                    <a:schemeClr val="tx1"/>
                  </a:solidFill>
                  <a:latin typeface="Times New Roman" panose="02020603050405020304" pitchFamily="18" charset="0"/>
                </a:defRPr>
              </a:lvl3pPr>
              <a:lvl4pPr marL="1600200" indent="-228600" algn="ctr">
                <a:defRPr sz="2400" u="sng">
                  <a:solidFill>
                    <a:schemeClr val="tx1"/>
                  </a:solidFill>
                  <a:latin typeface="Times New Roman" panose="02020603050405020304" pitchFamily="18" charset="0"/>
                </a:defRPr>
              </a:lvl4pPr>
              <a:lvl5pPr marL="2057400" indent="-228600" algn="ctr">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r>
                <a:rPr lang="en-US" altLang="en-US" sz="1350" u="none"/>
                <a:t>Unit Testing</a:t>
              </a:r>
            </a:p>
          </p:txBody>
        </p:sp>
        <p:sp>
          <p:nvSpPr>
            <p:cNvPr id="11" name="Text Box 15"/>
            <p:cNvSpPr txBox="1">
              <a:spLocks noChangeArrowheads="1"/>
            </p:cNvSpPr>
            <p:nvPr/>
          </p:nvSpPr>
          <p:spPr bwMode="auto">
            <a:xfrm>
              <a:off x="2361" y="2073"/>
              <a:ext cx="12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u="sng">
                  <a:solidFill>
                    <a:schemeClr val="tx1"/>
                  </a:solidFill>
                  <a:latin typeface="Times New Roman" panose="02020603050405020304" pitchFamily="18" charset="0"/>
                </a:defRPr>
              </a:lvl1pPr>
              <a:lvl2pPr marL="742950" indent="-285750" algn="ctr">
                <a:defRPr sz="2400" u="sng">
                  <a:solidFill>
                    <a:schemeClr val="tx1"/>
                  </a:solidFill>
                  <a:latin typeface="Times New Roman" panose="02020603050405020304" pitchFamily="18" charset="0"/>
                </a:defRPr>
              </a:lvl2pPr>
              <a:lvl3pPr marL="1143000" indent="-228600" algn="ctr">
                <a:defRPr sz="2400" u="sng">
                  <a:solidFill>
                    <a:schemeClr val="tx1"/>
                  </a:solidFill>
                  <a:latin typeface="Times New Roman" panose="02020603050405020304" pitchFamily="18" charset="0"/>
                </a:defRPr>
              </a:lvl3pPr>
              <a:lvl4pPr marL="1600200" indent="-228600" algn="ctr">
                <a:defRPr sz="2400" u="sng">
                  <a:solidFill>
                    <a:schemeClr val="tx1"/>
                  </a:solidFill>
                  <a:latin typeface="Times New Roman" panose="02020603050405020304" pitchFamily="18" charset="0"/>
                </a:defRPr>
              </a:lvl4pPr>
              <a:lvl5pPr marL="2057400" indent="-228600" algn="ctr">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r>
                <a:rPr lang="en-US" altLang="en-US" sz="1350" u="none"/>
                <a:t>Integration Testing</a:t>
              </a:r>
            </a:p>
          </p:txBody>
        </p:sp>
        <p:sp>
          <p:nvSpPr>
            <p:cNvPr id="12" name="Text Box 16"/>
            <p:cNvSpPr txBox="1">
              <a:spLocks noChangeArrowheads="1"/>
            </p:cNvSpPr>
            <p:nvPr/>
          </p:nvSpPr>
          <p:spPr bwMode="auto">
            <a:xfrm>
              <a:off x="2402" y="1824"/>
              <a:ext cx="121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u="sng">
                  <a:solidFill>
                    <a:schemeClr val="tx1"/>
                  </a:solidFill>
                  <a:latin typeface="Times New Roman" panose="02020603050405020304" pitchFamily="18" charset="0"/>
                </a:defRPr>
              </a:lvl1pPr>
              <a:lvl2pPr marL="742950" indent="-285750" algn="ctr">
                <a:defRPr sz="2400" u="sng">
                  <a:solidFill>
                    <a:schemeClr val="tx1"/>
                  </a:solidFill>
                  <a:latin typeface="Times New Roman" panose="02020603050405020304" pitchFamily="18" charset="0"/>
                </a:defRPr>
              </a:lvl2pPr>
              <a:lvl3pPr marL="1143000" indent="-228600" algn="ctr">
                <a:defRPr sz="2400" u="sng">
                  <a:solidFill>
                    <a:schemeClr val="tx1"/>
                  </a:solidFill>
                  <a:latin typeface="Times New Roman" panose="02020603050405020304" pitchFamily="18" charset="0"/>
                </a:defRPr>
              </a:lvl3pPr>
              <a:lvl4pPr marL="1600200" indent="-228600" algn="ctr">
                <a:defRPr sz="2400" u="sng">
                  <a:solidFill>
                    <a:schemeClr val="tx1"/>
                  </a:solidFill>
                  <a:latin typeface="Times New Roman" panose="02020603050405020304" pitchFamily="18" charset="0"/>
                </a:defRPr>
              </a:lvl4pPr>
              <a:lvl5pPr marL="2057400" indent="-228600" algn="ctr">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r>
                <a:rPr lang="en-US" altLang="en-US" sz="1350" u="none"/>
                <a:t>Validation Testing</a:t>
              </a:r>
            </a:p>
          </p:txBody>
        </p:sp>
        <p:sp>
          <p:nvSpPr>
            <p:cNvPr id="13" name="Text Box 17"/>
            <p:cNvSpPr txBox="1">
              <a:spLocks noChangeArrowheads="1"/>
            </p:cNvSpPr>
            <p:nvPr/>
          </p:nvSpPr>
          <p:spPr bwMode="auto">
            <a:xfrm>
              <a:off x="2475" y="1545"/>
              <a:ext cx="104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2400" u="sng">
                  <a:solidFill>
                    <a:schemeClr val="tx1"/>
                  </a:solidFill>
                  <a:latin typeface="Times New Roman" panose="02020603050405020304" pitchFamily="18" charset="0"/>
                </a:defRPr>
              </a:lvl1pPr>
              <a:lvl2pPr marL="742950" indent="-285750" algn="ctr">
                <a:defRPr sz="2400" u="sng">
                  <a:solidFill>
                    <a:schemeClr val="tx1"/>
                  </a:solidFill>
                  <a:latin typeface="Times New Roman" panose="02020603050405020304" pitchFamily="18" charset="0"/>
                </a:defRPr>
              </a:lvl2pPr>
              <a:lvl3pPr marL="1143000" indent="-228600" algn="ctr">
                <a:defRPr sz="2400" u="sng">
                  <a:solidFill>
                    <a:schemeClr val="tx1"/>
                  </a:solidFill>
                  <a:latin typeface="Times New Roman" panose="02020603050405020304" pitchFamily="18" charset="0"/>
                </a:defRPr>
              </a:lvl3pPr>
              <a:lvl4pPr marL="1600200" indent="-228600" algn="ctr">
                <a:defRPr sz="2400" u="sng">
                  <a:solidFill>
                    <a:schemeClr val="tx1"/>
                  </a:solidFill>
                  <a:latin typeface="Times New Roman" panose="02020603050405020304" pitchFamily="18" charset="0"/>
                </a:defRPr>
              </a:lvl4pPr>
              <a:lvl5pPr marL="2057400" indent="-228600" algn="ctr">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r>
                <a:rPr lang="en-US" altLang="en-US" sz="1350" u="none"/>
                <a:t>System Testing</a:t>
              </a:r>
            </a:p>
          </p:txBody>
        </p:sp>
      </p:grpSp>
      <p:sp>
        <p:nvSpPr>
          <p:cNvPr id="34" name="AutoShape 20"/>
          <p:cNvSpPr>
            <a:spLocks noChangeArrowheads="1"/>
          </p:cNvSpPr>
          <p:nvPr/>
        </p:nvSpPr>
        <p:spPr bwMode="auto">
          <a:xfrm rot="18640870">
            <a:off x="4055269" y="2763441"/>
            <a:ext cx="1600200" cy="914400"/>
          </a:xfrm>
          <a:prstGeom prst="rightArrow">
            <a:avLst>
              <a:gd name="adj1" fmla="val 50000"/>
              <a:gd name="adj2" fmla="val 4375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u="sng">
                <a:solidFill>
                  <a:schemeClr val="tx1"/>
                </a:solidFill>
                <a:latin typeface="Times New Roman" panose="02020603050405020304" pitchFamily="18" charset="0"/>
              </a:defRPr>
            </a:lvl1pPr>
            <a:lvl2pPr marL="742950" indent="-285750" algn="ctr">
              <a:defRPr sz="2400" u="sng">
                <a:solidFill>
                  <a:schemeClr val="tx1"/>
                </a:solidFill>
                <a:latin typeface="Times New Roman" panose="02020603050405020304" pitchFamily="18" charset="0"/>
              </a:defRPr>
            </a:lvl2pPr>
            <a:lvl3pPr marL="1143000" indent="-228600" algn="ctr">
              <a:defRPr sz="2400" u="sng">
                <a:solidFill>
                  <a:schemeClr val="tx1"/>
                </a:solidFill>
                <a:latin typeface="Times New Roman" panose="02020603050405020304" pitchFamily="18" charset="0"/>
              </a:defRPr>
            </a:lvl3pPr>
            <a:lvl4pPr marL="1600200" indent="-228600" algn="ctr">
              <a:defRPr sz="2400" u="sng">
                <a:solidFill>
                  <a:schemeClr val="tx1"/>
                </a:solidFill>
                <a:latin typeface="Times New Roman" panose="02020603050405020304" pitchFamily="18" charset="0"/>
              </a:defRPr>
            </a:lvl4pPr>
            <a:lvl5pPr marL="2057400" indent="-228600" algn="ctr">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r>
              <a:rPr lang="en-US" altLang="en-US" sz="1500" u="none" dirty="0"/>
              <a:t>Narrow to</a:t>
            </a:r>
          </a:p>
          <a:p>
            <a:pPr eaLnBrk="1" hangingPunct="1"/>
            <a:r>
              <a:rPr lang="en-US" altLang="en-US" sz="1500" u="none" dirty="0"/>
              <a:t>Broader scope</a:t>
            </a:r>
          </a:p>
        </p:txBody>
      </p:sp>
      <p:sp>
        <p:nvSpPr>
          <p:cNvPr id="35" name="AutoShape 19"/>
          <p:cNvSpPr>
            <a:spLocks noChangeArrowheads="1"/>
          </p:cNvSpPr>
          <p:nvPr/>
        </p:nvSpPr>
        <p:spPr bwMode="auto">
          <a:xfrm rot="18640870">
            <a:off x="1628775" y="4257675"/>
            <a:ext cx="1428750" cy="914400"/>
          </a:xfrm>
          <a:prstGeom prst="rightArrow">
            <a:avLst>
              <a:gd name="adj1" fmla="val 50000"/>
              <a:gd name="adj2" fmla="val 39063"/>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400" u="sng">
                <a:solidFill>
                  <a:schemeClr val="tx1"/>
                </a:solidFill>
                <a:latin typeface="Times New Roman" panose="02020603050405020304" pitchFamily="18" charset="0"/>
              </a:defRPr>
            </a:lvl1pPr>
            <a:lvl2pPr marL="742950" indent="-285750" algn="ctr">
              <a:defRPr sz="2400" u="sng">
                <a:solidFill>
                  <a:schemeClr val="tx1"/>
                </a:solidFill>
                <a:latin typeface="Times New Roman" panose="02020603050405020304" pitchFamily="18" charset="0"/>
              </a:defRPr>
            </a:lvl2pPr>
            <a:lvl3pPr marL="1143000" indent="-228600" algn="ctr">
              <a:defRPr sz="2400" u="sng">
                <a:solidFill>
                  <a:schemeClr val="tx1"/>
                </a:solidFill>
                <a:latin typeface="Times New Roman" panose="02020603050405020304" pitchFamily="18" charset="0"/>
              </a:defRPr>
            </a:lvl3pPr>
            <a:lvl4pPr marL="1600200" indent="-228600" algn="ctr">
              <a:defRPr sz="2400" u="sng">
                <a:solidFill>
                  <a:schemeClr val="tx1"/>
                </a:solidFill>
                <a:latin typeface="Times New Roman" panose="02020603050405020304" pitchFamily="18" charset="0"/>
              </a:defRPr>
            </a:lvl4pPr>
            <a:lvl5pPr marL="2057400" indent="-228600" algn="ctr">
              <a:defRPr sz="2400"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u="sng">
                <a:solidFill>
                  <a:schemeClr val="tx1"/>
                </a:solidFill>
                <a:latin typeface="Times New Roman" panose="02020603050405020304" pitchFamily="18" charset="0"/>
              </a:defRPr>
            </a:lvl9pPr>
          </a:lstStyle>
          <a:p>
            <a:pPr eaLnBrk="1" hangingPunct="1"/>
            <a:r>
              <a:rPr lang="en-US" altLang="en-US" sz="1500" u="none" dirty="0"/>
              <a:t>Abstract to</a:t>
            </a:r>
          </a:p>
          <a:p>
            <a:pPr eaLnBrk="1" hangingPunct="1"/>
            <a:r>
              <a:rPr lang="en-US" altLang="en-US" sz="1500" u="none" dirty="0"/>
              <a:t>concrete</a:t>
            </a:r>
          </a:p>
        </p:txBody>
      </p:sp>
      <p:sp>
        <p:nvSpPr>
          <p:cNvPr id="37" name="Slide Number Placeholder 36"/>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2265468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Types of testing</a:t>
            </a:r>
            <a:endParaRPr lang="en-IN" dirty="0"/>
          </a:p>
        </p:txBody>
      </p:sp>
      <p:sp>
        <p:nvSpPr>
          <p:cNvPr id="6" name="Rectangle 3"/>
          <p:cNvSpPr>
            <a:spLocks noGrp="1" noChangeArrowheads="1"/>
          </p:cNvSpPr>
          <p:nvPr>
            <p:ph idx="1"/>
          </p:nvPr>
        </p:nvSpPr>
        <p:spPr>
          <a:xfrm>
            <a:off x="768095" y="2420874"/>
            <a:ext cx="7490897" cy="3236976"/>
          </a:xfrm>
        </p:spPr>
        <p:txBody>
          <a:bodyPr>
            <a:normAutofit fontScale="85000" lnSpcReduction="20000"/>
          </a:bodyPr>
          <a:lstStyle/>
          <a:p>
            <a:pPr eaLnBrk="1" hangingPunct="1"/>
            <a:r>
              <a:rPr lang="en-US" altLang="en-US" sz="1800" dirty="0"/>
              <a:t>Unit testing [white box]</a:t>
            </a:r>
          </a:p>
          <a:p>
            <a:pPr lvl="1" eaLnBrk="1" hangingPunct="1"/>
            <a:r>
              <a:rPr lang="en-US" altLang="en-US" sz="1800" dirty="0"/>
              <a:t>Concentrates on each component/function of the software as implemented in the source code</a:t>
            </a:r>
          </a:p>
          <a:p>
            <a:pPr eaLnBrk="1" hangingPunct="1"/>
            <a:r>
              <a:rPr lang="en-US" altLang="en-US" sz="1800" dirty="0"/>
              <a:t>Integration testing</a:t>
            </a:r>
          </a:p>
          <a:p>
            <a:pPr lvl="1" eaLnBrk="1" hangingPunct="1"/>
            <a:r>
              <a:rPr lang="en-US" altLang="en-US" sz="1800" dirty="0"/>
              <a:t>Focuses on the design and construction of the software architecture</a:t>
            </a:r>
          </a:p>
          <a:p>
            <a:pPr eaLnBrk="1" hangingPunct="1"/>
            <a:r>
              <a:rPr lang="en-US" altLang="en-US" sz="1800" dirty="0"/>
              <a:t>Validation testing</a:t>
            </a:r>
          </a:p>
          <a:p>
            <a:pPr lvl="1" eaLnBrk="1" hangingPunct="1"/>
            <a:r>
              <a:rPr lang="en-US" altLang="en-US" sz="1800" dirty="0"/>
              <a:t>Requirements are validated against the constructed software</a:t>
            </a:r>
          </a:p>
          <a:p>
            <a:pPr eaLnBrk="1" hangingPunct="1"/>
            <a:r>
              <a:rPr lang="en-US" altLang="en-US" sz="1800" dirty="0"/>
              <a:t>System testing</a:t>
            </a:r>
          </a:p>
          <a:p>
            <a:pPr lvl="1" eaLnBrk="1" hangingPunct="1"/>
            <a:r>
              <a:rPr lang="en-US" altLang="en-US" sz="1800" dirty="0"/>
              <a:t>The software and other system elements are tested as a whole</a:t>
            </a:r>
          </a:p>
          <a:p>
            <a:pPr lvl="1" eaLnBrk="1" hangingPunct="1"/>
            <a:endParaRPr lang="en-US" altLang="en-US" sz="1800" dirty="0"/>
          </a:p>
          <a:p>
            <a:pPr lvl="1" eaLnBrk="1" hangingPunct="1"/>
            <a:r>
              <a:rPr lang="en-US" altLang="en-US" sz="1800" dirty="0"/>
              <a:t>There are other sublevel testing are performed like </a:t>
            </a:r>
          </a:p>
          <a:p>
            <a:pPr lvl="1" eaLnBrk="1" hangingPunct="1"/>
            <a:r>
              <a:rPr lang="en-US" altLang="en-US" sz="1800" dirty="0" smtClean="0"/>
              <a:t>Functional Testing (after Unit testing) – Testing technique used – Black box</a:t>
            </a:r>
          </a:p>
          <a:p>
            <a:pPr lvl="1" eaLnBrk="1" hangingPunct="1"/>
            <a:r>
              <a:rPr lang="en-US" altLang="en-US" sz="1800" dirty="0" smtClean="0"/>
              <a:t>Regression Testing </a:t>
            </a:r>
          </a:p>
          <a:p>
            <a:pPr lvl="1" eaLnBrk="1" hangingPunct="1"/>
            <a:r>
              <a:rPr lang="en-US" altLang="en-US" sz="1800" dirty="0" smtClean="0"/>
              <a:t>Smoke Testing (will see in detail  in later slides)</a:t>
            </a:r>
          </a:p>
          <a:p>
            <a:pPr lvl="1" eaLnBrk="1" hangingPunct="1"/>
            <a:endParaRPr lang="en-US" altLang="en-US" sz="1350" dirty="0"/>
          </a:p>
          <a:p>
            <a:pPr marL="96012" lvl="1" indent="0">
              <a:buNone/>
            </a:pPr>
            <a:endParaRPr lang="en-US" altLang="en-US" sz="1350" dirty="0"/>
          </a:p>
        </p:txBody>
      </p:sp>
      <p:sp>
        <p:nvSpPr>
          <p:cNvPr id="8" name="Slide Number Placeholder 7"/>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18261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 steps</a:t>
            </a:r>
            <a:endParaRPr lang="en-IN" dirty="0"/>
          </a:p>
        </p:txBody>
      </p:sp>
      <p:pic>
        <p:nvPicPr>
          <p:cNvPr id="4" name="Content Placeholder 3"/>
          <p:cNvPicPr>
            <a:picLocks noGrp="1" noChangeAspect="1"/>
          </p:cNvPicPr>
          <p:nvPr>
            <p:ph idx="1"/>
          </p:nvPr>
        </p:nvPicPr>
        <p:blipFill>
          <a:blip r:embed="rId2"/>
          <a:stretch>
            <a:fillRect/>
          </a:stretch>
        </p:blipFill>
        <p:spPr>
          <a:xfrm>
            <a:off x="1919883" y="2769394"/>
            <a:ext cx="4986338" cy="2621756"/>
          </a:xfrm>
          <a:prstGeom prst="rect">
            <a:avLst/>
          </a:prstGeom>
        </p:spPr>
      </p:pic>
      <p:sp>
        <p:nvSpPr>
          <p:cNvPr id="6" name="Slide Number Placeholder 5"/>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24932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67143</TotalTime>
  <Words>4611</Words>
  <Application>Microsoft Office PowerPoint</Application>
  <PresentationFormat>On-screen Show (4:3)</PresentationFormat>
  <Paragraphs>485</Paragraphs>
  <Slides>54</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Times New Roman</vt:lpstr>
      <vt:lpstr>Tw Cen MT</vt:lpstr>
      <vt:lpstr>Wingdings</vt:lpstr>
      <vt:lpstr>Wingdings 3</vt:lpstr>
      <vt:lpstr>Office Theme</vt:lpstr>
      <vt:lpstr>UNIT - IV </vt:lpstr>
      <vt:lpstr>List OF Topics</vt:lpstr>
      <vt:lpstr>Software testing</vt:lpstr>
      <vt:lpstr>Software Testing </vt:lpstr>
      <vt:lpstr>Verification &amp; Validation</vt:lpstr>
      <vt:lpstr>Verification vs validation</vt:lpstr>
      <vt:lpstr>Software testing stratergy – big picture</vt:lpstr>
      <vt:lpstr>Major Types of testing</vt:lpstr>
      <vt:lpstr>Software testing steps</vt:lpstr>
      <vt:lpstr>Testing strategy applied to conventional applications</vt:lpstr>
      <vt:lpstr>SOME common error – unit testing</vt:lpstr>
      <vt:lpstr>Integration testing</vt:lpstr>
      <vt:lpstr>Non-incremental testing</vt:lpstr>
      <vt:lpstr>Incremental testing</vt:lpstr>
      <vt:lpstr>Top-down integration testing </vt:lpstr>
      <vt:lpstr>TOP DOWN integration</vt:lpstr>
      <vt:lpstr>Bottom-up integration</vt:lpstr>
      <vt:lpstr>Bottom –up integration</vt:lpstr>
      <vt:lpstr>Regression testing</vt:lpstr>
      <vt:lpstr>Acceptance testing-Alpha and beta testing</vt:lpstr>
      <vt:lpstr>Acceptance testing</vt:lpstr>
      <vt:lpstr>System testing</vt:lpstr>
      <vt:lpstr>Test Strategy and Planning </vt:lpstr>
      <vt:lpstr>Test Strategy and Planning</vt:lpstr>
      <vt:lpstr>PowerPoint Presentation</vt:lpstr>
      <vt:lpstr>How to Write Test Cases: Sample Template with Examples </vt:lpstr>
      <vt:lpstr>Test Scenario Vs Test Case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 Strategy and Planning</vt:lpstr>
      <vt:lpstr>Test Strategy and Planning</vt:lpstr>
      <vt:lpstr>Test Strategy and Planning</vt:lpstr>
      <vt:lpstr>Test Strategy and Planning</vt:lpstr>
      <vt:lpstr>Test Strategy and Planning</vt:lpstr>
      <vt:lpstr>Test Strategy and Planning</vt:lpstr>
      <vt:lpstr>Test Strategy and Planning</vt:lpstr>
      <vt:lpstr>Test Strategy and Planning</vt:lpstr>
      <vt:lpstr>Test Project Monitoring and Control</vt:lpstr>
      <vt:lpstr>Test Project Monitoring and Control</vt:lpstr>
      <vt:lpstr>Test Project Monitoring and Control</vt:lpstr>
      <vt:lpstr>Test Project Monitoring and Control</vt:lpstr>
      <vt:lpstr>Test Project Monitoring and Control</vt:lpstr>
      <vt:lpstr>Test Project Monitoring and Control</vt:lpstr>
      <vt:lpstr>Test Project Monitoring and Control</vt:lpstr>
      <vt:lpstr>Test Project Monitoring and Control</vt:lpstr>
      <vt:lpstr>Test Case Reporting</vt:lpstr>
      <vt:lpstr>REFERENCES</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Gouthaman P</dc:creator>
  <cp:lastModifiedBy>jothi b</cp:lastModifiedBy>
  <cp:revision>1609</cp:revision>
  <dcterms:created xsi:type="dcterms:W3CDTF">2017-03-21T16:05:31Z</dcterms:created>
  <dcterms:modified xsi:type="dcterms:W3CDTF">2022-05-31T06:49:16Z</dcterms:modified>
</cp:coreProperties>
</file>