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57" r:id="rId3"/>
    <p:sldId id="764" r:id="rId4"/>
    <p:sldId id="1534" r:id="rId5"/>
    <p:sldId id="1545" r:id="rId6"/>
    <p:sldId id="1544" r:id="rId7"/>
    <p:sldId id="1535" r:id="rId8"/>
    <p:sldId id="1546" r:id="rId9"/>
    <p:sldId id="1536" r:id="rId10"/>
    <p:sldId id="1537" r:id="rId11"/>
    <p:sldId id="1548" r:id="rId12"/>
    <p:sldId id="1538" r:id="rId13"/>
    <p:sldId id="1549" r:id="rId14"/>
    <p:sldId id="1551" r:id="rId15"/>
    <p:sldId id="1552" r:id="rId16"/>
    <p:sldId id="1539" r:id="rId17"/>
    <p:sldId id="1553" r:id="rId18"/>
    <p:sldId id="1540" r:id="rId19"/>
    <p:sldId id="1554" r:id="rId20"/>
    <p:sldId id="1541" r:id="rId21"/>
    <p:sldId id="1555" r:id="rId22"/>
    <p:sldId id="1557" r:id="rId23"/>
    <p:sldId id="1558" r:id="rId24"/>
    <p:sldId id="1559" r:id="rId25"/>
    <p:sldId id="1542" r:id="rId26"/>
    <p:sldId id="1556" r:id="rId27"/>
    <p:sldId id="748" r:id="rId28"/>
    <p:sldId id="50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28-04-2021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xmlns=""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15</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7</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4/28/2021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4/28/2021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4/28/2021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4/28/2021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4/28/2021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4/28/2021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4/28/2021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4/28/2021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4/28/2021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4/28/2021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4/28/2021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4/28/2021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a:t>
            </a:r>
            <a:r>
              <a:rPr lang="en-US" dirty="0" smtClean="0"/>
              <a:t>V</a:t>
            </a:r>
            <a:r>
              <a:rPr lang="en-IN" dirty="0"/>
              <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smtClean="0">
                <a:solidFill>
                  <a:schemeClr val="tx1"/>
                </a:solidFill>
              </a:rPr>
              <a:t>Software Release</a:t>
            </a:r>
          </a:p>
          <a:p>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smtClean="0"/>
              <a:t>Disclaimer:</a:t>
            </a:r>
          </a:p>
          <a:p>
            <a:pPr lvl="0" algn="ctr">
              <a:spcBef>
                <a:spcPct val="20000"/>
              </a:spcBef>
            </a:pPr>
            <a:r>
              <a:rPr lang="en-US" sz="1200" b="1" dirty="0" smtClean="0"/>
              <a:t>The lecture notes have been prepared by referring to many books and notes prepared by the teachers. This document does not claim any originality and cannot be used as a substitute for prescribed textbooks.</a:t>
            </a:r>
          </a:p>
        </p:txBody>
      </p:sp>
      <p:sp>
        <p:nvSpPr>
          <p:cNvPr id="5" name="Subtitle 2"/>
          <p:cNvSpPr txBox="1">
            <a:spLocks/>
          </p:cNvSpPr>
          <p:nvPr/>
        </p:nvSpPr>
        <p:spPr>
          <a:xfrm>
            <a:off x="6019800" y="5486400"/>
            <a:ext cx="3124200" cy="609600"/>
          </a:xfrm>
          <a:prstGeom prst="rect">
            <a:avLst/>
          </a:prstGeom>
        </p:spPr>
        <p:txBody>
          <a:bodyPr vert="horz" lIns="91440" tIns="45720" rIns="91440" bIns="45720" rtlCol="0">
            <a:normAutofit fontScale="3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i="0" u="none" strike="noStrike" kern="1200" cap="none" spc="0" normalizeH="0" baseline="0" noProof="0" dirty="0" smtClean="0">
                <a:ln>
                  <a:noFill/>
                </a:ln>
                <a:solidFill>
                  <a:schemeClr val="tx1"/>
                </a:solidFill>
                <a:effectLst/>
                <a:uLnTx/>
                <a:uFillTx/>
                <a:latin typeface="+mn-lt"/>
                <a:ea typeface="+mn-ea"/>
                <a:cs typeface="+mn-cs"/>
              </a:rPr>
              <a:t>Compiled</a:t>
            </a:r>
            <a:r>
              <a:rPr kumimoji="0" lang="en-US" sz="4800" i="0" u="none" strike="noStrike" kern="1200" cap="none" spc="0" normalizeH="0" noProof="0" dirty="0" smtClean="0">
                <a:ln>
                  <a:noFill/>
                </a:ln>
                <a:solidFill>
                  <a:schemeClr val="tx1"/>
                </a:solidFill>
                <a:effectLst/>
                <a:uLnTx/>
                <a:uFillTx/>
                <a:latin typeface="+mn-lt"/>
                <a:ea typeface="+mn-ea"/>
                <a:cs typeface="+mn-cs"/>
              </a:rPr>
              <a:t> by Mr. Gouthaman.P, Dept of IT, SRMIST, KTR</a:t>
            </a:r>
            <a:endParaRPr kumimoji="0" lang="en-IN" sz="320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Introduction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dirty="0" smtClean="0"/>
              <a:t>Software products do not age or wear out like physical products. </a:t>
            </a:r>
          </a:p>
          <a:p>
            <a:r>
              <a:rPr lang="en-US" sz="2000" dirty="0" smtClean="0"/>
              <a:t>Then why is there a need to have maintenance of software products? Well, there are some factors which make it absolutely necessary. </a:t>
            </a:r>
          </a:p>
          <a:p>
            <a:r>
              <a:rPr lang="en-US" sz="2000" dirty="0" smtClean="0"/>
              <a:t>Here are some of the reasons:</a:t>
            </a:r>
          </a:p>
          <a:p>
            <a:pPr>
              <a:buNone/>
            </a:pPr>
            <a:r>
              <a:rPr lang="en-US" sz="2000" dirty="0" smtClean="0"/>
              <a:t>	1. </a:t>
            </a:r>
            <a:r>
              <a:rPr lang="en-US" sz="2000" i="1" dirty="0" smtClean="0"/>
              <a:t>Technology obsolescence</a:t>
            </a:r>
            <a:r>
              <a:rPr lang="en-US" sz="2000" dirty="0" smtClean="0"/>
              <a:t>: The software platform (operating system, medium of user, interface) or the hardware platform on which the software product runs gets obsolete.</a:t>
            </a:r>
          </a:p>
          <a:p>
            <a:pPr>
              <a:buNone/>
            </a:pPr>
            <a:r>
              <a:rPr lang="en-US" sz="2000" dirty="0" smtClean="0"/>
              <a:t>	2. </a:t>
            </a:r>
            <a:r>
              <a:rPr lang="en-US" sz="2000" i="1" dirty="0" smtClean="0"/>
              <a:t>Software defects</a:t>
            </a:r>
            <a:r>
              <a:rPr lang="en-US" sz="2000" dirty="0" smtClean="0"/>
              <a:t>: There are major software defects in the product and it is difficult to operate. For this reason, a software patch may be needed to be applied so that these defects are removed.</a:t>
            </a:r>
          </a:p>
          <a:p>
            <a:pPr>
              <a:buNone/>
            </a:pPr>
            <a:r>
              <a:rPr lang="en-US" sz="2000" dirty="0" smtClean="0"/>
              <a:t>	3. </a:t>
            </a:r>
            <a:r>
              <a:rPr lang="en-US" sz="2000" i="1" dirty="0" smtClean="0"/>
              <a:t>Change in user requirements</a:t>
            </a:r>
            <a:r>
              <a:rPr lang="en-US" sz="2000" dirty="0" smtClean="0"/>
              <a:t>: The business organization that was using the software product</a:t>
            </a:r>
            <a:r>
              <a:rPr lang="en-US" sz="2000" i="1" dirty="0" smtClean="0"/>
              <a:t> </a:t>
            </a:r>
            <a:r>
              <a:rPr lang="en-US" sz="2000" dirty="0" smtClean="0"/>
              <a:t>has seen a change in business transactions or business workflows that are not supported by the software product (Figure below – Reasons for software maintenance).</a:t>
            </a:r>
          </a:p>
          <a:p>
            <a:r>
              <a:rPr lang="en-US" sz="2000" dirty="0" smtClean="0"/>
              <a:t>It is estimated that more than 70% of all costs associated with software product development, implementation, and support and maintenance is consumed in the activities of supporting and maintaining software products. </a:t>
            </a:r>
          </a:p>
          <a:p>
            <a:endParaRPr lang="en-US" sz="2000"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Introduction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Why is it so? What can be done to change this situation, so that support and maintenance costs get minimized as compared to development and implementation costs?</a:t>
            </a:r>
          </a:p>
          <a:p>
            <a:r>
              <a:rPr lang="en-US" sz="2000" dirty="0" smtClean="0"/>
              <a:t>These kinds of queries have always puzzled the business community. </a:t>
            </a:r>
          </a:p>
          <a:p>
            <a:r>
              <a:rPr lang="en-US" sz="2000" dirty="0" smtClean="0"/>
              <a:t>This recognition has resulted in an awareness of the importance of finding ways to build such a software product. </a:t>
            </a:r>
          </a:p>
          <a:p>
            <a:r>
              <a:rPr lang="en-US" sz="2000" dirty="0" smtClean="0"/>
              <a:t>This situation has led to including maintainability characteristics during the entire product development cycle. </a:t>
            </a:r>
          </a:p>
          <a:p>
            <a:r>
              <a:rPr lang="en-US" sz="2000" dirty="0" smtClean="0"/>
              <a:t>Yet, a lot of work remains to be done during the maintenance phase of any software product. </a:t>
            </a:r>
          </a:p>
          <a:p>
            <a:r>
              <a:rPr lang="en-US" sz="2000" dirty="0" smtClean="0"/>
              <a:t>How to manage these activities so that costs can be minimized is an area of concern yet to be resolved.</a:t>
            </a:r>
          </a:p>
          <a:p>
            <a:endParaRPr lang="en-US" sz="2000" dirty="0" smtClean="0"/>
          </a:p>
          <a:p>
            <a:endParaRPr lang="en-US" sz="2000" dirty="0" smtClean="0"/>
          </a:p>
          <a:p>
            <a:endParaRPr lang="en-US" sz="2000" dirty="0" smtClean="0"/>
          </a:p>
        </p:txBody>
      </p:sp>
      <p:pic>
        <p:nvPicPr>
          <p:cNvPr id="9218" name="Picture 2"/>
          <p:cNvPicPr>
            <a:picLocks noChangeAspect="1" noChangeArrowheads="1"/>
          </p:cNvPicPr>
          <p:nvPr/>
        </p:nvPicPr>
        <p:blipFill>
          <a:blip r:embed="rId3"/>
          <a:srcRect/>
          <a:stretch>
            <a:fillRect/>
          </a:stretch>
        </p:blipFill>
        <p:spPr bwMode="auto">
          <a:xfrm>
            <a:off x="1371600" y="657225"/>
            <a:ext cx="6318172" cy="2238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srcRect/>
          <a:stretch>
            <a:fillRect/>
          </a:stretch>
        </p:blipFill>
        <p:spPr bwMode="auto">
          <a:xfrm>
            <a:off x="762000" y="3886200"/>
            <a:ext cx="7741603" cy="2895600"/>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Maintenance Types</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r>
              <a:rPr lang="en-US" sz="2000" dirty="0" smtClean="0"/>
              <a:t>Software maintenance is of four types: corrective, adaptive, preventive, and perfective maintenance. </a:t>
            </a:r>
          </a:p>
          <a:p>
            <a:r>
              <a:rPr lang="en-US" sz="2000" dirty="0" smtClean="0"/>
              <a:t>If the software has some defects, then it will take a corrective maintenance to rectify it. </a:t>
            </a:r>
          </a:p>
          <a:p>
            <a:r>
              <a:rPr lang="en-US" sz="2000" dirty="0" smtClean="0"/>
              <a:t>If there are some changes in the operating environment of the software product, then the product can be made useful by doing adaptive maintenance. </a:t>
            </a:r>
          </a:p>
          <a:p>
            <a:r>
              <a:rPr lang="en-US" sz="2000" dirty="0" smtClean="0"/>
              <a:t>If there is an insecurity that although the product is running fine in future we may have difficulty in using it, then preventive maintenance is employed. </a:t>
            </a:r>
          </a:p>
          <a:p>
            <a:r>
              <a:rPr lang="en-US" sz="2000" dirty="0" smtClean="0"/>
              <a:t>If there are some deficiencies in the product that must be rectified, then perfective maintenance will fit the bill (Figure below – Software maintenance types).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Types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Corrective</a:t>
            </a:r>
          </a:p>
          <a:p>
            <a:r>
              <a:rPr lang="en-US" sz="2000" dirty="0" smtClean="0"/>
              <a:t>Even after thorough reviews and testing, the software product contains many defects when it goes into production. </a:t>
            </a:r>
          </a:p>
          <a:p>
            <a:r>
              <a:rPr lang="en-US" sz="2000" dirty="0" smtClean="0"/>
              <a:t>These defects are uncovered as users start using the application. </a:t>
            </a:r>
          </a:p>
          <a:p>
            <a:r>
              <a:rPr lang="en-US" sz="2000" dirty="0" smtClean="0"/>
              <a:t>They are logged with the support staff and after a sizable number of errors are detected, the software vendor instructs his maintenance team to create a patch to rectify them. </a:t>
            </a:r>
          </a:p>
          <a:p>
            <a:r>
              <a:rPr lang="en-US" sz="2000" dirty="0" smtClean="0"/>
              <a:t>The maintenance team then makes a plan and fixes those defects. </a:t>
            </a:r>
          </a:p>
          <a:p>
            <a:r>
              <a:rPr lang="en-US" sz="2000" dirty="0" smtClean="0"/>
              <a:t>After application of the patch containing the fixes, the software starts running without these defects.</a:t>
            </a:r>
            <a:endParaRPr lang="en-US" sz="2000" b="1" dirty="0" smtClean="0"/>
          </a:p>
          <a:p>
            <a:pPr>
              <a:buNone/>
            </a:pPr>
            <a:endParaRPr lang="en-US" sz="2000" b="1" dirty="0" smtClean="0"/>
          </a:p>
          <a:p>
            <a:pPr>
              <a:buNone/>
            </a:pPr>
            <a:r>
              <a:rPr lang="en-US" sz="2000" b="1" dirty="0" smtClean="0"/>
              <a:t>Adaptive</a:t>
            </a:r>
          </a:p>
          <a:p>
            <a:r>
              <a:rPr lang="en-US" sz="2000" dirty="0" smtClean="0"/>
              <a:t>The operating environment in which a software product runs in operation includes the hardware and software platform as well as the interfaces for human and other machine interactions. </a:t>
            </a:r>
          </a:p>
          <a:p>
            <a:r>
              <a:rPr lang="en-US" sz="2000" dirty="0" smtClean="0"/>
              <a:t>If any of these change over time, it becomes difficult to run the software product.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Types</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pPr>
              <a:buNone/>
            </a:pPr>
            <a:r>
              <a:rPr lang="en-US" sz="2000" b="1" dirty="0" smtClean="0"/>
              <a:t>Adaptive</a:t>
            </a:r>
          </a:p>
          <a:p>
            <a:r>
              <a:rPr lang="en-US" sz="2000" dirty="0" smtClean="0"/>
              <a:t>In such cases, it becomes necessary to do adaptive maintenance so that the software product becomes reusable. </a:t>
            </a:r>
          </a:p>
          <a:p>
            <a:r>
              <a:rPr lang="en-US" sz="2000" dirty="0" smtClean="0"/>
              <a:t>This kind of maintenance may involve changing the interface or porting the application to another hardware/ software platform.</a:t>
            </a:r>
          </a:p>
          <a:p>
            <a:endParaRPr lang="en-US" sz="2000" dirty="0" smtClean="0"/>
          </a:p>
          <a:p>
            <a:pPr>
              <a:buNone/>
            </a:pPr>
            <a:r>
              <a:rPr lang="en-US" sz="2000" b="1" dirty="0" smtClean="0"/>
              <a:t>Perfective</a:t>
            </a:r>
          </a:p>
          <a:p>
            <a:r>
              <a:rPr lang="en-US" sz="2000" dirty="0" smtClean="0"/>
              <a:t>This kind of maintenance is needed when there is a change in the business environment, and thereby users need additional/modified functionality in the software product to do their tasks. </a:t>
            </a:r>
          </a:p>
          <a:p>
            <a:r>
              <a:rPr lang="en-US" sz="2000" dirty="0" smtClean="0"/>
              <a:t>A business workflow may have changed, a business transaction may have changed, or an altogether new business transaction was represented in the software product. </a:t>
            </a:r>
          </a:p>
          <a:p>
            <a:r>
              <a:rPr lang="en-US" sz="2000" dirty="0" smtClean="0"/>
              <a:t>For all these kinds of requirements, a perfective maintenance may be needed.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Types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Preventive</a:t>
            </a:r>
          </a:p>
          <a:p>
            <a:r>
              <a:rPr lang="en-US" sz="2000" dirty="0" smtClean="0"/>
              <a:t>Generally after a lapse of time, there are likely changes in business or operative environment, or there may be changes in hardware/software environment.</a:t>
            </a:r>
          </a:p>
          <a:p>
            <a:r>
              <a:rPr lang="en-US" sz="2000" dirty="0" smtClean="0"/>
              <a:t>These changes are bound to occur and they affect the way the software product operates. </a:t>
            </a:r>
          </a:p>
          <a:p>
            <a:r>
              <a:rPr lang="en-US" sz="2000" dirty="0" smtClean="0"/>
              <a:t>Many of these changes can be perceived in advance. </a:t>
            </a:r>
          </a:p>
          <a:p>
            <a:r>
              <a:rPr lang="en-US" sz="2000" dirty="0" smtClean="0"/>
              <a:t>In such cases, preventive maintenance on the software product can make sure that the product will be useful even after these environmental changes occur.</a:t>
            </a:r>
          </a:p>
          <a:p>
            <a:endParaRPr lang="en-US" sz="2000" dirty="0" smtClean="0"/>
          </a:p>
          <a:p>
            <a:endParaRPr lang="en-US" sz="20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Cost</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smtClean="0"/>
              <a:t>A software product is generally very valuable to an organization if it is used for doing a large portion of their daily business. </a:t>
            </a:r>
          </a:p>
          <a:p>
            <a:r>
              <a:rPr lang="en-US" sz="2000" dirty="0" smtClean="0"/>
              <a:t>If for some reason the software product has become unusable, then the organization in fact will be making losses on their revenue. </a:t>
            </a:r>
          </a:p>
          <a:p>
            <a:r>
              <a:rPr lang="en-US" sz="2000" dirty="0" smtClean="0"/>
              <a:t>Moreover, large enterprise software products are that much crucial! </a:t>
            </a:r>
          </a:p>
          <a:p>
            <a:r>
              <a:rPr lang="en-US" sz="2000" dirty="0" smtClean="0"/>
              <a:t>When the organization faces such a case, it is left with no alternative but to either get an entirely different software product that will replace the existing one or do maintenance of an existing product to make it usable.</a:t>
            </a:r>
          </a:p>
          <a:p>
            <a:r>
              <a:rPr lang="en-US" sz="2000" dirty="0" smtClean="0"/>
              <a:t>Following are some financial reasons for which a maintenance may be needed:</a:t>
            </a:r>
          </a:p>
          <a:p>
            <a:pPr lvl="0">
              <a:buNone/>
            </a:pPr>
            <a:r>
              <a:rPr lang="en-US" sz="2000" i="1" dirty="0" smtClean="0"/>
              <a:t>	</a:t>
            </a:r>
            <a:r>
              <a:rPr lang="en-US" sz="2000" dirty="0" smtClean="0"/>
              <a:t>1. </a:t>
            </a:r>
            <a:r>
              <a:rPr lang="en-US" sz="2000" i="1" dirty="0" smtClean="0"/>
              <a:t>Loss in business revenue</a:t>
            </a:r>
            <a:r>
              <a:rPr lang="en-US" sz="2000" dirty="0" smtClean="0"/>
              <a:t>: It may happen that business transactions are faulty and thus the</a:t>
            </a:r>
            <a:r>
              <a:rPr lang="en-US" sz="2000" i="1" dirty="0" smtClean="0"/>
              <a:t> </a:t>
            </a:r>
            <a:r>
              <a:rPr lang="en-US" sz="2000" dirty="0" smtClean="0"/>
              <a:t>business may lose revenue.</a:t>
            </a:r>
          </a:p>
          <a:p>
            <a:pPr lvl="0">
              <a:buNone/>
            </a:pPr>
            <a:r>
              <a:rPr lang="en-US" sz="2000" i="1" dirty="0" smtClean="0"/>
              <a:t>	</a:t>
            </a:r>
            <a:r>
              <a:rPr lang="en-US" sz="2000" dirty="0" smtClean="0"/>
              <a:t>2.</a:t>
            </a:r>
            <a:r>
              <a:rPr lang="en-US" sz="2000" i="1" dirty="0" smtClean="0"/>
              <a:t> Opportunity loss</a:t>
            </a:r>
            <a:r>
              <a:rPr lang="en-US" sz="2000" dirty="0" smtClean="0"/>
              <a:t>: Sometimes there could be some business opportunity in the marketplace,</a:t>
            </a:r>
            <a:r>
              <a:rPr lang="en-US" sz="2000" i="1" dirty="0" smtClean="0"/>
              <a:t> </a:t>
            </a:r>
            <a:r>
              <a:rPr lang="en-US" sz="2000" dirty="0" smtClean="0"/>
              <a:t>but due to some software problems it could not be availed.</a:t>
            </a:r>
          </a:p>
          <a:p>
            <a:pPr lvl="0">
              <a:buNone/>
            </a:pPr>
            <a:r>
              <a:rPr lang="en-US" sz="2000" i="1" dirty="0" smtClean="0"/>
              <a:t>	</a:t>
            </a:r>
            <a:r>
              <a:rPr lang="en-US" sz="2000" dirty="0" smtClean="0"/>
              <a:t>3. </a:t>
            </a:r>
            <a:r>
              <a:rPr lang="en-US" sz="2000" i="1" dirty="0" smtClean="0"/>
              <a:t>Productivity loss</a:t>
            </a:r>
            <a:r>
              <a:rPr lang="en-US" sz="2000" dirty="0" smtClean="0"/>
              <a:t>: If the software product becomes difficult to operate due to many walk arounds</a:t>
            </a:r>
            <a:r>
              <a:rPr lang="en-US" sz="2000" i="1" dirty="0" smtClean="0"/>
              <a:t> </a:t>
            </a:r>
            <a:r>
              <a:rPr lang="en-US" sz="2000" dirty="0" smtClean="0"/>
              <a:t>or lengthy processing then productivity will become lower for business personnel (Figure below – Financial reasons for software maintenance).</a:t>
            </a:r>
          </a:p>
          <a:p>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Cost</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Maintenance of an existing software product has its own share of problems. </a:t>
            </a:r>
          </a:p>
          <a:p>
            <a:r>
              <a:rPr lang="en-US" sz="2000" dirty="0" smtClean="0"/>
              <a:t>The maintenance will incur costs. </a:t>
            </a:r>
          </a:p>
          <a:p>
            <a:r>
              <a:rPr lang="en-US" sz="2000" dirty="0" smtClean="0"/>
              <a:t>A profit/loss analysis can be done, to see if it is more profitable to conduct a maintenance program on the software or keep using it as it is. </a:t>
            </a:r>
          </a:p>
          <a:p>
            <a:r>
              <a:rPr lang="en-US" sz="2000" dirty="0" smtClean="0"/>
              <a:t>The losses due to problems with the software can be compared to probable cost of maintenance and an ROI (return on investment) can be done. </a:t>
            </a:r>
          </a:p>
          <a:p>
            <a:r>
              <a:rPr lang="en-US" sz="2000" dirty="0" smtClean="0"/>
              <a:t>If we get a desirable ROI then it is better to go for maintenance.</a:t>
            </a:r>
          </a:p>
        </p:txBody>
      </p:sp>
      <p:pic>
        <p:nvPicPr>
          <p:cNvPr id="6146" name="Picture 2"/>
          <p:cNvPicPr>
            <a:picLocks noChangeAspect="1" noChangeArrowheads="1"/>
          </p:cNvPicPr>
          <p:nvPr/>
        </p:nvPicPr>
        <p:blipFill>
          <a:blip r:embed="rId3"/>
          <a:srcRect/>
          <a:stretch>
            <a:fillRect/>
          </a:stretch>
        </p:blipFill>
        <p:spPr bwMode="auto">
          <a:xfrm>
            <a:off x="914400" y="675047"/>
            <a:ext cx="7162800" cy="33635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4763" y="3801550"/>
            <a:ext cx="9139237" cy="3056450"/>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Maintenance Process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dirty="0" smtClean="0"/>
              <a:t>For any work, it is always better to have a process model instead of doing things on an ad hoc basis. </a:t>
            </a:r>
          </a:p>
          <a:p>
            <a:r>
              <a:rPr lang="en-US" sz="2000" dirty="0" smtClean="0"/>
              <a:t>When it comes to software maintenance, some process models have been defined. </a:t>
            </a:r>
          </a:p>
          <a:p>
            <a:r>
              <a:rPr lang="en-US" sz="2000" dirty="0" smtClean="0"/>
              <a:t>Some of the popular ones include the quick fix model, Boehm’s model, Osborne’s model, iterative enhancement model, and reuse oriented model (Below figure - Software maintenance models).</a:t>
            </a:r>
          </a:p>
          <a:p>
            <a:r>
              <a:rPr lang="en-US" sz="2000" i="1" dirty="0" smtClean="0"/>
              <a:t>Quick fix model</a:t>
            </a:r>
            <a:r>
              <a:rPr lang="en-US" sz="2000" dirty="0" smtClean="0"/>
              <a:t>: This is the simplest of maintenance models; whenever any defects with the software products are found they are immediately fixed. There is no planning involved in the whole process and it is mostly an ad-hoc approach.</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Process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i="1" dirty="0" smtClean="0"/>
              <a:t>Boehm’s model</a:t>
            </a:r>
            <a:r>
              <a:rPr lang="en-US" sz="2000" dirty="0" smtClean="0"/>
              <a:t>: Boehm’s model is based on economic models and often involves calculating ROI,</a:t>
            </a:r>
            <a:r>
              <a:rPr lang="en-US" sz="2000" i="1" dirty="0" smtClean="0"/>
              <a:t> </a:t>
            </a:r>
            <a:r>
              <a:rPr lang="en-US" sz="2000" dirty="0" smtClean="0"/>
              <a:t>for any planned maintenance. If ROI turns out to be good, then it is carried out or else it is dropped.</a:t>
            </a:r>
          </a:p>
          <a:p>
            <a:r>
              <a:rPr lang="en-US" sz="2000" i="1" dirty="0" smtClean="0"/>
              <a:t>Osborne’s model</a:t>
            </a:r>
            <a:r>
              <a:rPr lang="en-US" sz="2000" dirty="0" smtClean="0"/>
              <a:t>: Osborne realized that difficulties in carrying out maintenance work are due to</a:t>
            </a:r>
            <a:r>
              <a:rPr lang="en-US" sz="2000" i="1" dirty="0" smtClean="0"/>
              <a:t> </a:t>
            </a:r>
            <a:r>
              <a:rPr lang="en-US" sz="2000" dirty="0" smtClean="0"/>
              <a:t>gaps in communication. He proposed four steps to prevent this situation. He stated that a maintenance plan should include all change requests in the form of maintenance requirements. A quality assurance plan should accompany the maintenance plan. Metrics should be developed to measure and assess quality of work carried out during maintenance. Finally, reviews should be held after maintenance work to assess quality of work done.</a:t>
            </a:r>
          </a:p>
          <a:p>
            <a:r>
              <a:rPr lang="en-US" sz="2000" dirty="0" smtClean="0"/>
              <a:t> </a:t>
            </a:r>
            <a:r>
              <a:rPr lang="en-US" sz="2000" i="1" dirty="0" smtClean="0"/>
              <a:t>Iterative enhancement model</a:t>
            </a:r>
            <a:r>
              <a:rPr lang="en-US" sz="2000" dirty="0" smtClean="0"/>
              <a:t>: This model is based on the similar concept of iterative software development. All software defects and change requests are logged and then a small set from this list is taken for making fixes. This set is prepared based on the priority of changes required. High priority fixes are done before low priority fixes.</a:t>
            </a:r>
          </a:p>
          <a:p>
            <a:r>
              <a:rPr lang="en-US" sz="2000" dirty="0" smtClean="0"/>
              <a:t> </a:t>
            </a:r>
            <a:r>
              <a:rPr lang="en-US" sz="2000" i="1" dirty="0" smtClean="0"/>
              <a:t>Reuse oriented model</a:t>
            </a:r>
            <a:r>
              <a:rPr lang="en-US" sz="2000" dirty="0" smtClean="0"/>
              <a:t>: This type of process is adopted for component-based software products.</a:t>
            </a:r>
            <a:r>
              <a:rPr lang="en-US" sz="2000" i="1" dirty="0" smtClean="0"/>
              <a:t> </a:t>
            </a:r>
            <a:r>
              <a:rPr lang="en-US" sz="2000" dirty="0" smtClean="0"/>
              <a:t>For fixing any defects, existing components are analyzed and then the appropriate changes are made.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62024"/>
          </a:xfrm>
        </p:spPr>
        <p:txBody>
          <a:bodyPr/>
          <a:lstStyle/>
          <a:p>
            <a:r>
              <a:rPr lang="en-GB" sz="4000" dirty="0" smtClean="0"/>
              <a:t>Topics</a:t>
            </a:r>
            <a:endParaRPr lang="en-GB" sz="4000" dirty="0"/>
          </a:p>
        </p:txBody>
      </p:sp>
      <p:sp>
        <p:nvSpPr>
          <p:cNvPr id="3" name="Content Placeholder 2"/>
          <p:cNvSpPr>
            <a:spLocks noGrp="1"/>
          </p:cNvSpPr>
          <p:nvPr>
            <p:ph idx="1"/>
          </p:nvPr>
        </p:nvSpPr>
        <p:spPr>
          <a:xfrm>
            <a:off x="214282" y="685800"/>
            <a:ext cx="8786874" cy="5957910"/>
          </a:xfrm>
        </p:spPr>
        <p:txBody>
          <a:bodyPr>
            <a:normAutofit/>
          </a:bodyPr>
          <a:lstStyle/>
          <a:p>
            <a:r>
              <a:rPr lang="en-GB" sz="2800" dirty="0" smtClean="0"/>
              <a:t>Product Release</a:t>
            </a:r>
          </a:p>
          <a:p>
            <a:r>
              <a:rPr lang="en-GB" sz="2800" dirty="0" smtClean="0"/>
              <a:t>Product Release Management</a:t>
            </a:r>
          </a:p>
          <a:p>
            <a:r>
              <a:rPr lang="en-GB" sz="2800" dirty="0" smtClean="0"/>
              <a:t>Implementation</a:t>
            </a:r>
          </a:p>
          <a:p>
            <a:r>
              <a:rPr lang="en-GB" sz="2800" dirty="0" smtClean="0"/>
              <a:t>User Training</a:t>
            </a:r>
          </a:p>
          <a:p>
            <a:r>
              <a:rPr lang="en-GB" sz="2800" dirty="0" smtClean="0"/>
              <a:t>Introduction to Maintenance</a:t>
            </a:r>
          </a:p>
          <a:p>
            <a:r>
              <a:rPr lang="en-GB" sz="2800" dirty="0" smtClean="0"/>
              <a:t>Maintenance Types – Corrective, Adaptive, Perfective, Preventive</a:t>
            </a:r>
          </a:p>
          <a:p>
            <a:r>
              <a:rPr lang="en-GB" sz="2800" dirty="0" smtClean="0"/>
              <a:t>Maintenance Cost</a:t>
            </a:r>
          </a:p>
          <a:p>
            <a:r>
              <a:rPr lang="en-GB" sz="2800" dirty="0" smtClean="0"/>
              <a:t>Maintenance Process</a:t>
            </a:r>
          </a:p>
          <a:p>
            <a:r>
              <a:rPr lang="en-GB" sz="2800" dirty="0" smtClean="0"/>
              <a:t>Life Cycle</a:t>
            </a:r>
          </a:p>
          <a:p>
            <a:r>
              <a:rPr lang="en-GB" sz="2800" dirty="0" smtClean="0"/>
              <a:t>Software Release and Software Maintenance</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Life Cycle</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r>
              <a:rPr lang="en-US" sz="2000" dirty="0" smtClean="0"/>
              <a:t>Like the software development, software maintenance also has a life cycle.</a:t>
            </a:r>
          </a:p>
          <a:p>
            <a:r>
              <a:rPr lang="en-US" sz="2000" dirty="0" smtClean="0"/>
              <a:t>Requirements for software maintenance come from the list of defects that have been logged. </a:t>
            </a:r>
          </a:p>
          <a:p>
            <a:r>
              <a:rPr lang="en-US" sz="2000" dirty="0" smtClean="0"/>
              <a:t>Either the list of defects can be taken as a whole or a subset of defects from this list can be taken for a fixing plan. </a:t>
            </a:r>
          </a:p>
          <a:p>
            <a:r>
              <a:rPr lang="en-US" sz="2000" dirty="0" smtClean="0"/>
              <a:t>It makes a lot of sense to go for an iterative approach. </a:t>
            </a:r>
          </a:p>
          <a:p>
            <a:r>
              <a:rPr lang="en-US" sz="2000" dirty="0" smtClean="0"/>
              <a:t>This approach is similar to the concept of iterative software development. </a:t>
            </a:r>
          </a:p>
          <a:p>
            <a:r>
              <a:rPr lang="en-US" sz="2000" dirty="0" smtClean="0"/>
              <a:t>This way it can be ensured that highly visible, important, and priority defects are fixed first and other defects which do not make much impact on operations of the product are tackled later (Figure below - Maintenance life cycle).</a:t>
            </a:r>
          </a:p>
        </p:txBody>
      </p:sp>
      <p:pic>
        <p:nvPicPr>
          <p:cNvPr id="8194" name="Picture 2"/>
          <p:cNvPicPr>
            <a:picLocks noChangeAspect="1" noChangeArrowheads="1"/>
          </p:cNvPicPr>
          <p:nvPr/>
        </p:nvPicPr>
        <p:blipFill>
          <a:blip r:embed="rId3"/>
          <a:srcRect/>
          <a:stretch>
            <a:fillRect/>
          </a:stretch>
        </p:blipFill>
        <p:spPr bwMode="auto">
          <a:xfrm>
            <a:off x="1371600" y="4017026"/>
            <a:ext cx="6396950" cy="27457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Life Cycle</a:t>
            </a:r>
            <a:endParaRPr lang="en-IN" sz="3200" dirty="0"/>
          </a:p>
        </p:txBody>
      </p:sp>
      <p:sp>
        <p:nvSpPr>
          <p:cNvPr id="3" name="Content Placeholder 2"/>
          <p:cNvSpPr>
            <a:spLocks noGrp="1"/>
          </p:cNvSpPr>
          <p:nvPr>
            <p:ph idx="1"/>
          </p:nvPr>
        </p:nvSpPr>
        <p:spPr>
          <a:xfrm>
            <a:off x="152400" y="685800"/>
            <a:ext cx="8839200" cy="6172200"/>
          </a:xfrm>
        </p:spPr>
        <p:txBody>
          <a:bodyPr>
            <a:noAutofit/>
          </a:bodyPr>
          <a:lstStyle/>
          <a:p>
            <a:r>
              <a:rPr lang="en-US" sz="2000" dirty="0" smtClean="0"/>
              <a:t>In the software maintenance life cycle, testing is a crucial phase. </a:t>
            </a:r>
          </a:p>
          <a:p>
            <a:r>
              <a:rPr lang="en-US" sz="2000" dirty="0" smtClean="0"/>
              <a:t>This phase also consumes a lot of time and effort. </a:t>
            </a:r>
          </a:p>
          <a:p>
            <a:r>
              <a:rPr lang="en-US" sz="2000" dirty="0" smtClean="0"/>
              <a:t>But the value addition in all this effort and time spent helps in reducing defects, which in the long run is a much cheaper alternative compared to no testing/cursory testing and later spending money in providing support.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Techniques</a:t>
            </a:r>
            <a:endParaRPr lang="en-IN" sz="3200" dirty="0"/>
          </a:p>
        </p:txBody>
      </p:sp>
      <p:sp>
        <p:nvSpPr>
          <p:cNvPr id="3" name="Content Placeholder 2"/>
          <p:cNvSpPr>
            <a:spLocks noGrp="1"/>
          </p:cNvSpPr>
          <p:nvPr>
            <p:ph idx="1"/>
          </p:nvPr>
        </p:nvSpPr>
        <p:spPr>
          <a:xfrm>
            <a:off x="152400" y="658504"/>
            <a:ext cx="8839200" cy="6172200"/>
          </a:xfrm>
        </p:spPr>
        <p:txBody>
          <a:bodyPr>
            <a:noAutofit/>
          </a:bodyPr>
          <a:lstStyle/>
          <a:p>
            <a:r>
              <a:rPr lang="en-US" sz="2000" dirty="0" smtClean="0"/>
              <a:t>Maintenance of software products sometimes becomes a tough proposition. </a:t>
            </a:r>
          </a:p>
          <a:p>
            <a:r>
              <a:rPr lang="en-US" sz="2000" dirty="0" smtClean="0"/>
              <a:t>There is no proper documentation that can be used for understanding how the product is designed and constructed. </a:t>
            </a:r>
          </a:p>
          <a:p>
            <a:r>
              <a:rPr lang="en-US" sz="2000" dirty="0" smtClean="0"/>
              <a:t>Sometimes there is no documentation at all. </a:t>
            </a:r>
          </a:p>
          <a:p>
            <a:r>
              <a:rPr lang="en-US" sz="2000" dirty="0" smtClean="0"/>
              <a:t>Even if documentation is there, it is not up to date. </a:t>
            </a:r>
          </a:p>
          <a:p>
            <a:r>
              <a:rPr lang="en-US" sz="2000" dirty="0" smtClean="0"/>
              <a:t>This out-of-date documentation is not of much use for any maintenance work.</a:t>
            </a:r>
          </a:p>
          <a:p>
            <a:r>
              <a:rPr lang="en-US" sz="2000" dirty="0" smtClean="0"/>
              <a:t>Sometimes even if the documentation is up to date, the maintenance work is difficult due to dirty design or construction work.</a:t>
            </a:r>
          </a:p>
          <a:p>
            <a:r>
              <a:rPr lang="en-US" sz="2000" dirty="0" smtClean="0"/>
              <a:t>All these situations call for some specific techniques for maintenance work depending on the situation. </a:t>
            </a:r>
          </a:p>
          <a:p>
            <a:r>
              <a:rPr lang="en-US" sz="2000" dirty="0" smtClean="0"/>
              <a:t>Some of the common maintenance techniques include reengineering, reverse engineering, and forward engineering.</a:t>
            </a:r>
          </a:p>
          <a:p>
            <a:endParaRPr lang="en-US" sz="2000" dirty="0" smtClean="0"/>
          </a:p>
        </p:txBody>
      </p:sp>
      <p:pic>
        <p:nvPicPr>
          <p:cNvPr id="1026" name="Picture 2"/>
          <p:cNvPicPr>
            <a:picLocks noChangeAspect="1" noChangeArrowheads="1"/>
          </p:cNvPicPr>
          <p:nvPr/>
        </p:nvPicPr>
        <p:blipFill>
          <a:blip r:embed="rId3"/>
          <a:srcRect/>
          <a:stretch>
            <a:fillRect/>
          </a:stretch>
        </p:blipFill>
        <p:spPr bwMode="auto">
          <a:xfrm>
            <a:off x="2371725" y="4772025"/>
            <a:ext cx="440055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Techniques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1900" b="1" dirty="0" smtClean="0"/>
              <a:t>Reengineering</a:t>
            </a:r>
          </a:p>
          <a:p>
            <a:r>
              <a:rPr lang="en-US" sz="1800" dirty="0" smtClean="0"/>
              <a:t>Reengineering is also known as reuse engineering. This technique is a standard method for maintenance work for component-based software products. </a:t>
            </a:r>
          </a:p>
          <a:p>
            <a:r>
              <a:rPr lang="en-US" sz="1800" dirty="0" smtClean="0"/>
              <a:t>Details about all components in the software products are well known. </a:t>
            </a:r>
          </a:p>
          <a:p>
            <a:r>
              <a:rPr lang="en-US" sz="1800" dirty="0" smtClean="0"/>
              <a:t>When any maintenance work is needed, from the list of defects, each defect is specifically analyzed to find out the root cause of the defect. </a:t>
            </a:r>
          </a:p>
          <a:p>
            <a:r>
              <a:rPr lang="en-US" sz="1800" dirty="0" smtClean="0"/>
              <a:t>Once this analysis is successful, then fixing that defect becomes easy.</a:t>
            </a:r>
          </a:p>
          <a:p>
            <a:endParaRPr lang="en-US" sz="2000" dirty="0" smtClean="0"/>
          </a:p>
          <a:p>
            <a:pPr>
              <a:buNone/>
            </a:pPr>
            <a:r>
              <a:rPr lang="en-US" sz="1900" b="1" dirty="0" smtClean="0"/>
              <a:t>Reverse Engineering</a:t>
            </a:r>
          </a:p>
          <a:p>
            <a:r>
              <a:rPr lang="en-US" sz="1800" dirty="0" smtClean="0"/>
              <a:t>Reverse engineering technique is the most useful when nonexistent or sketchy documentation is available for the software product. </a:t>
            </a:r>
          </a:p>
          <a:p>
            <a:r>
              <a:rPr lang="en-US" sz="1800" dirty="0" smtClean="0"/>
              <a:t>Due to unavailability of documentation, there is no information as to what the design is and how the product is constructed. </a:t>
            </a:r>
          </a:p>
          <a:p>
            <a:r>
              <a:rPr lang="en-US" sz="1800" dirty="0" smtClean="0"/>
              <a:t>In such a situation, it is almost impossible to do any modification in the source code for any maintenance work.</a:t>
            </a:r>
          </a:p>
          <a:p>
            <a:r>
              <a:rPr lang="en-US" sz="1800" dirty="0" smtClean="0"/>
              <a:t>In such cases, the reverse engineering technique is adopted. </a:t>
            </a:r>
          </a:p>
          <a:p>
            <a:r>
              <a:rPr lang="en-US" sz="1800" dirty="0" smtClean="0"/>
              <a:t>Using this technique, similar components or product parts are constructed as compared to existing product components/parts. </a:t>
            </a:r>
          </a:p>
          <a:p>
            <a:r>
              <a:rPr lang="en-US" sz="1800" dirty="0" smtClean="0"/>
              <a:t>This way the software product functionality is changed as the new constructed parts will have the desired functionality.</a:t>
            </a:r>
          </a:p>
          <a:p>
            <a:endParaRPr lang="en-US" sz="2000" dirty="0" smtClean="0"/>
          </a:p>
          <a:p>
            <a:endParaRPr lang="en-US" sz="20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Maintenance Techniques</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Forward Engineering</a:t>
            </a:r>
          </a:p>
          <a:p>
            <a:r>
              <a:rPr lang="en-US" sz="2000" dirty="0" smtClean="0"/>
              <a:t>Forward engineering is just the opposite of reverse engineering. </a:t>
            </a:r>
          </a:p>
          <a:p>
            <a:r>
              <a:rPr lang="en-US" sz="2000" dirty="0" smtClean="0"/>
              <a:t>In this situation, we have ample documentation about the existing product. </a:t>
            </a:r>
          </a:p>
          <a:p>
            <a:r>
              <a:rPr lang="en-US" sz="2000" dirty="0" smtClean="0"/>
              <a:t>Due to new customer needs, the existing product needs to be extended so that the new needs can be fulfilled. </a:t>
            </a:r>
          </a:p>
          <a:p>
            <a:r>
              <a:rPr lang="en-US" sz="2000" dirty="0" smtClean="0"/>
              <a:t>All new extended development is based on the existing design and construction methods and will be made for the same hardware/software platform.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Release – Case Study</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1900" dirty="0" smtClean="0"/>
              <a:t>In the series of case studies, here is the piece related to software release and maintenance.</a:t>
            </a:r>
          </a:p>
          <a:p>
            <a:r>
              <a:rPr lang="en-US" sz="1900" dirty="0" smtClean="0"/>
              <a:t>SaaS vendor releases minor versions of its product on a quarterly basis and major versions on a yearly basis. </a:t>
            </a:r>
          </a:p>
          <a:p>
            <a:r>
              <a:rPr lang="en-US" sz="1900" dirty="0" smtClean="0"/>
              <a:t>For each minor release, new features to be added are carefully planned. </a:t>
            </a:r>
          </a:p>
          <a:p>
            <a:r>
              <a:rPr lang="en-US" sz="1900" dirty="0" smtClean="0"/>
              <a:t>The product manager makes sure that the release plan for a minor release will be on time by assigning priority to each new feature. </a:t>
            </a:r>
          </a:p>
          <a:p>
            <a:r>
              <a:rPr lang="en-US" sz="1900" dirty="0" smtClean="0"/>
              <a:t>The high priority features will be definitely added and the low priority features for that iteration will be added if any time remains in the iteration. </a:t>
            </a:r>
          </a:p>
          <a:p>
            <a:r>
              <a:rPr lang="en-US" sz="1900" dirty="0" smtClean="0"/>
              <a:t>SaaS vendor does not release alpha or beta releases of its product as they do not serve mass markets. </a:t>
            </a:r>
          </a:p>
          <a:p>
            <a:r>
              <a:rPr lang="en-US" sz="1900" dirty="0" smtClean="0"/>
              <a:t>Their product is an enterprise computing product and is used by large retailers, government offices, logistics providers, manufacturers, and distributors. </a:t>
            </a:r>
          </a:p>
          <a:p>
            <a:r>
              <a:rPr lang="en-US" sz="1900" dirty="0" smtClean="0"/>
              <a:t>They always release new versions of their product to their existing customers.</a:t>
            </a:r>
          </a:p>
          <a:p>
            <a:r>
              <a:rPr lang="en-US" sz="1900" dirty="0" smtClean="0"/>
              <a:t>Since they do not do alpha or beta releases, they make sure that their new version is tested thoroughly by their testing team, and no major defects are passed in the production instances. </a:t>
            </a:r>
          </a:p>
          <a:p>
            <a:r>
              <a:rPr lang="en-US" sz="1900" dirty="0" smtClean="0"/>
              <a:t>Since there are no immediate customers who will be available for doing user acceptance testing, the internal testing team does the user acceptance testing as well.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Maintenance – Case Study</a:t>
            </a:r>
            <a:endParaRPr lang="en-IN" sz="3200" dirty="0"/>
          </a:p>
        </p:txBody>
      </p:sp>
      <p:sp>
        <p:nvSpPr>
          <p:cNvPr id="3" name="Content Placeholder 2"/>
          <p:cNvSpPr>
            <a:spLocks noGrp="1"/>
          </p:cNvSpPr>
          <p:nvPr>
            <p:ph idx="1"/>
          </p:nvPr>
        </p:nvSpPr>
        <p:spPr>
          <a:xfrm>
            <a:off x="152400" y="533400"/>
            <a:ext cx="8839200" cy="6172200"/>
          </a:xfrm>
        </p:spPr>
        <p:txBody>
          <a:bodyPr>
            <a:noAutofit/>
          </a:bodyPr>
          <a:lstStyle/>
          <a:p>
            <a:r>
              <a:rPr lang="en-US" sz="2000" dirty="0" smtClean="0"/>
              <a:t>The software vendor keeps all of the production instances of its software product at its data centre (also known as operations center). </a:t>
            </a:r>
          </a:p>
          <a:p>
            <a:r>
              <a:rPr lang="en-US" sz="2000" dirty="0" smtClean="0"/>
              <a:t>All previous versions of the software as well as the current working version of the software product run at this centre as production instances of different versions of their software product. </a:t>
            </a:r>
          </a:p>
          <a:p>
            <a:r>
              <a:rPr lang="en-US" sz="2000" dirty="0" smtClean="0"/>
              <a:t>The maintenance team makes sure that all versions of the product are available for users. </a:t>
            </a:r>
          </a:p>
          <a:p>
            <a:r>
              <a:rPr lang="en-US" sz="2000" dirty="0" smtClean="0"/>
              <a:t>They run sanity test scripts daily on all instances. </a:t>
            </a:r>
          </a:p>
          <a:p>
            <a:r>
              <a:rPr lang="en-US" sz="2000" dirty="0" smtClean="0"/>
              <a:t>If any problems are found, then it is immediately resolved. </a:t>
            </a:r>
          </a:p>
          <a:p>
            <a:r>
              <a:rPr lang="en-US" sz="2000" dirty="0" smtClean="0"/>
              <a:t>These scripts are run at night. </a:t>
            </a:r>
          </a:p>
          <a:p>
            <a:r>
              <a:rPr lang="en-US" sz="2000" dirty="0" smtClean="0"/>
              <a:t>If any problems are found then, it is made sure that they are rectified before office hours start and people start using the application.</a:t>
            </a:r>
          </a:p>
          <a:p>
            <a:r>
              <a:rPr lang="en-US" sz="2000" dirty="0" smtClean="0"/>
              <a:t>In packaged software or custom built software that are not used in an SaaS environment, this kind of quick fix is not possible. </a:t>
            </a:r>
          </a:p>
          <a:p>
            <a:r>
              <a:rPr lang="en-US" sz="2000" dirty="0" smtClean="0"/>
              <a:t>So in those cases, a maintenance plan is made to fix all or most defects found by users during a time span of 3 months or more. </a:t>
            </a:r>
          </a:p>
          <a:p>
            <a:r>
              <a:rPr lang="en-US" sz="2000" dirty="0" smtClean="0"/>
              <a:t>But with SaaS environments, this kind of maintenance is not needed at all. </a:t>
            </a:r>
          </a:p>
          <a:p>
            <a:r>
              <a:rPr lang="en-US" sz="2000" dirty="0" smtClean="0"/>
              <a:t>All defects are quickly and easily fixed, without hampering work of end users.</a:t>
            </a:r>
            <a:endParaRPr lang="en-US" sz="19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Ashfaque Ahmed, Software Project Management: A Process-driven approach, Boca Raton, Fla: CRC Press, 2012.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838200" y="4161429"/>
            <a:ext cx="7688097" cy="2696571"/>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Product Release</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a:t>
            </a:r>
          </a:p>
          <a:p>
            <a:r>
              <a:rPr lang="en-US" sz="2000" dirty="0" smtClean="0"/>
              <a:t>The software product which has been built till now is now complete.</a:t>
            </a:r>
          </a:p>
          <a:p>
            <a:r>
              <a:rPr lang="en-US" sz="2000" dirty="0" smtClean="0"/>
              <a:t>It needs to be taken to the customer’s site and get it implemented so that the end users can start using it. </a:t>
            </a:r>
          </a:p>
          <a:p>
            <a:r>
              <a:rPr lang="en-US" sz="2000" dirty="0" smtClean="0"/>
              <a:t>However, do not run fast in anticipation of wrapping things as early as possible.</a:t>
            </a:r>
          </a:p>
          <a:p>
            <a:r>
              <a:rPr lang="en-US" sz="2000" dirty="0" smtClean="0"/>
              <a:t>After all this is the magnum opus and needs to be carefully handled. </a:t>
            </a:r>
          </a:p>
          <a:p>
            <a:r>
              <a:rPr lang="en-US" sz="2000" dirty="0" smtClean="0"/>
              <a:t>It is necessary to make sure that all the tasks are completed, for example, product support cost estimate, walk arounds for known bugs, which version of the software product to be released, if release should be an alpha, beta, or normal release, training needs fulfilled, and customer support strategy (Below Figure-Task list for software product release).</a:t>
            </a:r>
          </a:p>
          <a:p>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Product Release Management</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dirty="0" smtClean="0"/>
              <a:t>Project teams working for software product vendors struggle to keep pace with release of the software product. </a:t>
            </a:r>
          </a:p>
          <a:p>
            <a:r>
              <a:rPr lang="en-US" sz="2000" dirty="0" smtClean="0"/>
              <a:t>There is pressure from the market to launch new versions by certain dates. </a:t>
            </a:r>
          </a:p>
          <a:p>
            <a:r>
              <a:rPr lang="en-US" sz="2000" dirty="0" smtClean="0"/>
              <a:t>New features are to be added, porting the product to new platforms, old features are to be enhanced, existing bugs are to be removed, and yet it has to meet the deadline. </a:t>
            </a:r>
          </a:p>
          <a:p>
            <a:r>
              <a:rPr lang="en-US" sz="2000" dirty="0" smtClean="0"/>
              <a:t>It is a constant struggle that calls for good product release strategies. </a:t>
            </a:r>
          </a:p>
          <a:p>
            <a:r>
              <a:rPr lang="en-US" sz="2000" dirty="0" smtClean="0"/>
              <a:t>Depending on the situation, the project manager may need to convince the management to cut short some of the product features to meet the deadline as well as meet quality standards. </a:t>
            </a:r>
          </a:p>
          <a:p>
            <a:r>
              <a:rPr lang="en-US" sz="2000" dirty="0" smtClean="0"/>
              <a:t>A half-baked product will never have any takers; instead the project manager may be blamed for its poor quality issues. </a:t>
            </a:r>
          </a:p>
          <a:p>
            <a:r>
              <a:rPr lang="en-US" sz="2000" dirty="0" smtClean="0"/>
              <a:t>Bargaining also has to be done for other requirements of bug fixes, feature enhancements, etc. </a:t>
            </a:r>
          </a:p>
          <a:p>
            <a:r>
              <a:rPr lang="en-US" sz="2000" dirty="0" smtClean="0"/>
              <a:t>If quality concerns are paramount, then moving some of the tasks of new features to a future release may be the best solution for meeting quality standards.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1371600" y="4433724"/>
            <a:ext cx="6512783" cy="2424275"/>
          </a:xfrm>
          <a:prstGeom prst="rect">
            <a:avLst/>
          </a:prstGeom>
          <a:noFill/>
          <a:ln w="9525">
            <a:noFill/>
            <a:miter lim="800000"/>
            <a:headEnd/>
            <a:tailEnd/>
          </a:ln>
          <a:effectLst/>
        </p:spPr>
      </p:pic>
      <p:sp>
        <p:nvSpPr>
          <p:cNvPr id="2" name="Title 1"/>
          <p:cNvSpPr>
            <a:spLocks noGrp="1"/>
          </p:cNvSpPr>
          <p:nvPr>
            <p:ph type="title"/>
          </p:nvPr>
        </p:nvSpPr>
        <p:spPr>
          <a:xfrm>
            <a:off x="457200" y="0"/>
            <a:ext cx="8229600" cy="609600"/>
          </a:xfrm>
        </p:spPr>
        <p:txBody>
          <a:bodyPr>
            <a:normAutofit/>
          </a:bodyPr>
          <a:lstStyle/>
          <a:p>
            <a:r>
              <a:rPr lang="en-US" sz="3200" dirty="0" smtClean="0"/>
              <a:t>Product Release Management</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r>
              <a:rPr lang="en-US" sz="2000" dirty="0" smtClean="0"/>
              <a:t>If the software vendor is not too sure about product quality, then he may opt for an alpha or beta release of the product. </a:t>
            </a:r>
          </a:p>
          <a:p>
            <a:r>
              <a:rPr lang="en-US" sz="2000" dirty="0" smtClean="0"/>
              <a:t>In that case, the product will be released only among a few selected groups and not in the market as a whole. </a:t>
            </a:r>
          </a:p>
          <a:p>
            <a:r>
              <a:rPr lang="en-US" sz="2000" dirty="0" smtClean="0"/>
              <a:t>The controlled product release is the best option in these conditions (Figure below – Software product release types).</a:t>
            </a:r>
          </a:p>
          <a:p>
            <a:r>
              <a:rPr lang="en-US" sz="2000" dirty="0" smtClean="0"/>
              <a:t>In fact, product release management is such a dynamic environment that if proper planning is not done at a minute level and constant vigilance is not applied over project activities, then a huge mess can be created and there will be no time to clear it. </a:t>
            </a:r>
          </a:p>
          <a:p>
            <a:r>
              <a:rPr lang="en-US" sz="2000" dirty="0" smtClean="0"/>
              <a:t>So the project manager must be vigilant all the time (Figure below-Software product release types).</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Product Release Management</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r>
              <a:rPr lang="en-US" sz="2000" dirty="0" smtClean="0"/>
              <a:t>Finally, for the product’s scheduled release, how the customer support will be provided should be chalked out. </a:t>
            </a:r>
          </a:p>
          <a:p>
            <a:r>
              <a:rPr lang="en-US" sz="2000" dirty="0" smtClean="0"/>
              <a:t>Walk arounds for known issues, estimated number of critical bugs still remaining in the product, training for the support staff, etc., should be done. </a:t>
            </a:r>
          </a:p>
          <a:p>
            <a:r>
              <a:rPr lang="en-US" sz="2000" dirty="0" smtClean="0"/>
              <a:t>The cost of support, depending on the number of estimated users, walk arounds, and remaining bugs should be figured out. </a:t>
            </a:r>
          </a:p>
          <a:p>
            <a:r>
              <a:rPr lang="en-US" sz="2000" dirty="0" smtClean="0"/>
              <a:t>These measures will ensure that the product is transitioned into market without facing major difficulties.</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Product Implementation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r>
              <a:rPr lang="en-US" sz="2000" dirty="0" smtClean="0"/>
              <a:t>The product that has been developed and thoroughly tested now it needs to be implemented at a customer site. </a:t>
            </a:r>
          </a:p>
          <a:p>
            <a:r>
              <a:rPr lang="en-US" sz="2000" dirty="0" smtClean="0"/>
              <a:t>It is necessary to prepare all master data and test transaction data for testing the implemented product. </a:t>
            </a:r>
          </a:p>
          <a:p>
            <a:r>
              <a:rPr lang="en-US" sz="2000" dirty="0" smtClean="0"/>
              <a:t>In addition, need to get all required hardware and software that needs to be there for installing the software product. </a:t>
            </a:r>
          </a:p>
          <a:p>
            <a:r>
              <a:rPr lang="en-US" sz="2000" dirty="0" smtClean="0"/>
              <a:t>Furthermore, need to make sure that development and testing is done for all the hardware and software interfaces for integrating the product, with existing legacy systems and infrastructure. </a:t>
            </a:r>
          </a:p>
        </p:txBody>
      </p:sp>
      <p:pic>
        <p:nvPicPr>
          <p:cNvPr id="6" name="Picture 2"/>
          <p:cNvPicPr>
            <a:picLocks noChangeAspect="1" noChangeArrowheads="1"/>
          </p:cNvPicPr>
          <p:nvPr/>
        </p:nvPicPr>
        <p:blipFill>
          <a:blip r:embed="rId3"/>
          <a:srcRect/>
          <a:stretch>
            <a:fillRect/>
          </a:stretch>
        </p:blipFill>
        <p:spPr bwMode="auto">
          <a:xfrm>
            <a:off x="13648" y="3581400"/>
            <a:ext cx="9101667"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Product Implementation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r>
              <a:rPr lang="en-US" sz="2000" dirty="0" smtClean="0"/>
              <a:t>Moreover, need to make sure that the product will run smoothly on customer premises without any interference with their existing applications (Figure above – Task list for software product implementation).</a:t>
            </a:r>
          </a:p>
          <a:p>
            <a:r>
              <a:rPr lang="en-US" sz="2000" dirty="0" smtClean="0"/>
              <a:t> Often project teams run into problems during implementation, due to unforeseen circumstances or negligence on part of the production team or customer’s team. </a:t>
            </a:r>
          </a:p>
          <a:p>
            <a:r>
              <a:rPr lang="en-US" sz="2000" dirty="0" smtClean="0"/>
              <a:t>Therefore, it is recommended to prepare a list of developer requirements and hand it over to customer’s support team so that they are prepared when developers arrive for implementation.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User Training</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r>
              <a:rPr lang="en-US" sz="2000" dirty="0" smtClean="0"/>
              <a:t>Make sure that the user manual prepared by the team is up to date and in synch with the version of the software product, which will be implemented at the customer site. </a:t>
            </a:r>
          </a:p>
          <a:p>
            <a:r>
              <a:rPr lang="en-US" sz="2000" dirty="0" smtClean="0"/>
              <a:t>It is not possible to provide training to all users. </a:t>
            </a:r>
          </a:p>
          <a:p>
            <a:r>
              <a:rPr lang="en-US" sz="2000" dirty="0" smtClean="0"/>
              <a:t>So, it is better to prepare a list of roles that are needed to operate the product. </a:t>
            </a:r>
          </a:p>
          <a:p>
            <a:r>
              <a:rPr lang="en-US" sz="2000" dirty="0" smtClean="0"/>
              <a:t>This list needs to be given to the end users and ask them to select one user per role who will receive the training. </a:t>
            </a:r>
          </a:p>
          <a:p>
            <a:r>
              <a:rPr lang="en-US" sz="2000" dirty="0" smtClean="0"/>
              <a:t>Apart from the user manual, it is necessary to prepare a tutorial to include probable scenarios that may arise during operation of the product. </a:t>
            </a:r>
          </a:p>
          <a:p>
            <a:r>
              <a:rPr lang="en-US" sz="2000" dirty="0" smtClean="0"/>
              <a:t>The tutorial will provide a step-by-step guide for using the product under those scenarios. </a:t>
            </a:r>
          </a:p>
          <a:p>
            <a:r>
              <a:rPr lang="en-US" sz="2000" dirty="0" smtClean="0"/>
              <a:t>This will be a very important step in training, because if users do not learn it during training, then they may contact later after implementation and ask for information as to how to use the product in those circumstances.</a:t>
            </a:r>
          </a:p>
          <a:p>
            <a:r>
              <a:rPr lang="en-US" sz="2000" dirty="0" smtClean="0"/>
              <a:t>This will lead to a waste of the support team’s time. </a:t>
            </a:r>
          </a:p>
          <a:p>
            <a:r>
              <a:rPr lang="en-US" sz="2000" dirty="0" smtClean="0"/>
              <a:t>It is lot better to train them now, during user training, rather than face user requests later.</a:t>
            </a:r>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66916</TotalTime>
  <Words>3123</Words>
  <Application>Microsoft Office PowerPoint</Application>
  <PresentationFormat>On-screen Show (4:3)</PresentationFormat>
  <Paragraphs>243</Paragraphs>
  <Slides>28</Slides>
  <Notes>24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UNIT - V </vt:lpstr>
      <vt:lpstr>Topics</vt:lpstr>
      <vt:lpstr>Product Release</vt:lpstr>
      <vt:lpstr>Product Release Management</vt:lpstr>
      <vt:lpstr>Product Release Management</vt:lpstr>
      <vt:lpstr>Product Release Management</vt:lpstr>
      <vt:lpstr>Product Implementation</vt:lpstr>
      <vt:lpstr>Product Implementation</vt:lpstr>
      <vt:lpstr>User Training</vt:lpstr>
      <vt:lpstr>Maintenance Introduction</vt:lpstr>
      <vt:lpstr>Maintenance Introduction</vt:lpstr>
      <vt:lpstr>Maintenance Types</vt:lpstr>
      <vt:lpstr>Maintenance Types</vt:lpstr>
      <vt:lpstr>Maintenance Types</vt:lpstr>
      <vt:lpstr>Maintenance Types</vt:lpstr>
      <vt:lpstr>Maintenance Cost</vt:lpstr>
      <vt:lpstr>Maintenance Cost</vt:lpstr>
      <vt:lpstr>Maintenance Process</vt:lpstr>
      <vt:lpstr>Maintenance Process</vt:lpstr>
      <vt:lpstr>Maintenance Life Cycle</vt:lpstr>
      <vt:lpstr>Maintenance Life Cycle</vt:lpstr>
      <vt:lpstr>Maintenance Techniques</vt:lpstr>
      <vt:lpstr>Maintenance Techniques</vt:lpstr>
      <vt:lpstr>Maintenance Techniques</vt:lpstr>
      <vt:lpstr>Software Release – Case Study</vt:lpstr>
      <vt:lpstr>Software Maintenance – Case Study</vt:lpstr>
      <vt:lpstr>REFERENCES</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Admin</cp:lastModifiedBy>
  <cp:revision>1591</cp:revision>
  <dcterms:created xsi:type="dcterms:W3CDTF">2017-03-21T16:05:31Z</dcterms:created>
  <dcterms:modified xsi:type="dcterms:W3CDTF">2021-04-28T05:32:55Z</dcterms:modified>
</cp:coreProperties>
</file>