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 which implies achieving good performance.</a:t>
            </a:r>
          </a:p>
          <a:p>
            <a:endParaRPr lang="en-US" baseline="0" dirty="0" smtClean="0"/>
          </a:p>
          <a:p>
            <a:r>
              <a:rPr lang="en-US" baseline="0" dirty="0" smtClean="0"/>
              <a:t>Second,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a:t>
            </a:r>
            <a:r>
              <a:rPr lang="en-US" baseline="0" dirty="0" smtClean="0"/>
              <a:t> that 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5FDB8-4355-104E-B595-914379955D0E}"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5FDB8-4355-104E-B595-914379955D0E}"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DB8-4355-104E-B595-914379955D0E}"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DB8-4355-104E-B595-914379955D0E}" type="datetimeFigureOut">
              <a:rPr lang="en-US" smtClean="0"/>
              <a:t>6/26/17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Single-purpose VMs deployed in the cloud are not specialized enough!</a:t>
            </a:r>
          </a:p>
          <a:p>
            <a:pPr marL="0" indent="0">
              <a:buNone/>
            </a:pPr>
            <a:r>
              <a:rPr lang="en-US" dirty="0" smtClean="0"/>
              <a:t>It </a:t>
            </a:r>
            <a:r>
              <a:rPr lang="en-US" b="1" dirty="0" smtClean="0">
                <a:solidFill>
                  <a:schemeClr val="accent2"/>
                </a:solidFill>
              </a:rPr>
              <a:t>impacts </a:t>
            </a:r>
            <a:r>
              <a:rPr lang="en-US" dirty="0" smtClean="0"/>
              <a:t>efficiency &amp; security.</a:t>
            </a:r>
          </a:p>
          <a:p>
            <a:pPr marL="0" indent="0">
              <a:buNone/>
            </a:pPr>
            <a:endParaRPr lang="en-US" dirty="0" smtClean="0"/>
          </a:p>
          <a:p>
            <a:pPr marL="0" indent="0">
              <a:buNone/>
            </a:pPr>
            <a:r>
              <a:rPr lang="en-US" u="sng" dirty="0" smtClean="0"/>
              <a:t>Solution:</a:t>
            </a:r>
          </a:p>
          <a:p>
            <a:pPr marL="0" indent="0">
              <a:buNone/>
            </a:pPr>
            <a:r>
              <a:rPr lang="en-US" dirty="0" smtClean="0"/>
              <a:t>Eschew backward compatibility!</a:t>
            </a:r>
          </a:p>
          <a:p>
            <a:pPr lvl="1"/>
            <a:r>
              <a:rPr lang="en-US" dirty="0" smtClean="0"/>
              <a:t>Application &amp; </a:t>
            </a:r>
            <a:r>
              <a:rPr lang="en-US" dirty="0" err="1" smtClean="0"/>
              <a:t>LibOS</a:t>
            </a:r>
            <a:r>
              <a:rPr lang="en-US" dirty="0" smtClean="0"/>
              <a:t> implemented in one high-level language.</a:t>
            </a:r>
          </a:p>
          <a:p>
            <a:pPr lvl="1"/>
            <a:r>
              <a:rPr lang="en-US" dirty="0" smtClean="0"/>
              <a:t>Leverage static analysis &amp; verification tools. </a:t>
            </a:r>
          </a:p>
          <a:p>
            <a:pPr lvl="1"/>
            <a:r>
              <a:rPr lang="en-US" dirty="0" smtClean="0"/>
              <a:t>Runs on top of a hypervisor.</a:t>
            </a:r>
            <a:endParaRPr lang="en-US" dirty="0"/>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29" y="1208835"/>
            <a:ext cx="3217499" cy="55720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73" y="3397602"/>
            <a:ext cx="3432048" cy="3383280"/>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t>50ms</a:t>
            </a:r>
            <a:r>
              <a:rPr lang="en-US" dirty="0" smtClean="0">
                <a:solidFill>
                  <a:schemeClr val="accent6"/>
                </a:solidFill>
              </a:rPr>
              <a:t> </a:t>
            </a:r>
            <a:r>
              <a:rPr lang="en-US" dirty="0" smtClean="0">
                <a:solidFill>
                  <a:schemeClr val="bg2">
                    <a:lumMod val="50000"/>
                  </a:schemeClr>
                </a:solidFill>
              </a:rPr>
              <a:t>vs. 400ms for mini-Linux.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bg2">
                    <a:lumMod val="50000"/>
                  </a:schemeClr>
                </a:solidFill>
              </a:rPr>
              <a:t>Hundreds of kB.</a:t>
            </a:r>
            <a:endParaRPr lang="en-US" dirty="0" smtClean="0">
              <a:solidFill>
                <a:schemeClr val="accent6"/>
              </a:solidFill>
            </a:endParaRPr>
          </a:p>
          <a:p>
            <a:pPr>
              <a:buFont typeface="Wingdings" charset="2"/>
              <a:buChar char="ü"/>
            </a:pPr>
            <a:r>
              <a:rPr lang="en-US" dirty="0" smtClean="0">
                <a:solidFill>
                  <a:schemeClr val="accent6"/>
                </a:solidFill>
              </a:rPr>
              <a:t>General performance.</a:t>
            </a:r>
          </a:p>
          <a:p>
            <a:pPr lvl="1">
              <a:buFont typeface="Arial" charset="0"/>
              <a:buChar char="•"/>
            </a:pPr>
            <a:r>
              <a:rPr lang="en-US" dirty="0" smtClean="0"/>
              <a:t>Comparable to state-of-the-art.</a:t>
            </a:r>
          </a:p>
          <a:p>
            <a:pPr lvl="1">
              <a:buFont typeface="Arial" charset="0"/>
              <a:buChar char="•"/>
            </a:pPr>
            <a:r>
              <a:rPr lang="en-US" dirty="0" smtClean="0"/>
              <a:t>DNS, Web Server.</a:t>
            </a:r>
            <a:r>
              <a:rPr lang="en-US" dirty="0" smtClean="0">
                <a:solidFill>
                  <a:schemeClr val="accent6"/>
                </a:solidFill>
              </a:rPr>
              <a:t> </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t>Type safety.</a:t>
            </a:r>
          </a:p>
          <a:p>
            <a:pPr lvl="1">
              <a:buFont typeface="Arial" charset="0"/>
              <a:buChar char="•"/>
            </a:pPr>
            <a:r>
              <a:rPr lang="en-US" dirty="0" smtClean="0"/>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guest protected from host.</a:t>
            </a:r>
            <a:endParaRPr lang="en-US" dirty="0">
              <a:solidFill>
                <a:srgbClr val="FF0000"/>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511300"/>
            <a:ext cx="6906768" cy="382219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t>Andrew Baumann, Marcus </a:t>
            </a:r>
            <a:r>
              <a:rPr lang="en-US" sz="1600" dirty="0" err="1" smtClean="0"/>
              <a:t>Peinado</a:t>
            </a:r>
            <a:r>
              <a:rPr lang="en-US" sz="1600" dirty="0" smtClean="0"/>
              <a:t>, </a:t>
            </a:r>
            <a:r>
              <a:rPr lang="en-US" sz="1600" dirty="0"/>
              <a:t>and </a:t>
            </a:r>
            <a:r>
              <a:rPr lang="en-US" sz="1600" dirty="0" smtClean="0"/>
              <a:t>Galen Hunt</a:t>
            </a:r>
          </a:p>
          <a:p>
            <a:pPr algn="ctr"/>
            <a:r>
              <a:rPr lang="en-US" sz="1600" dirty="0" smtClean="0"/>
              <a:t>USENIX 2014</a:t>
            </a:r>
            <a:endParaRPr lang="en-US" dirty="0"/>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Problem:</a:t>
            </a:r>
            <a:r>
              <a:rPr lang="en-US" dirty="0" smtClean="0"/>
              <a:t> </a:t>
            </a:r>
          </a:p>
          <a:p>
            <a:pPr marL="0" indent="0">
              <a:buNone/>
            </a:pPr>
            <a:r>
              <a:rPr lang="en-US" dirty="0" smtClean="0"/>
              <a:t>Classical hierarchical security model allows CSP to access a cloud tenant’s data and application code.</a:t>
            </a:r>
          </a:p>
          <a:p>
            <a:pPr marL="0" indent="0">
              <a:buNone/>
            </a:pPr>
            <a:r>
              <a:rPr lang="en-US" dirty="0" smtClean="0"/>
              <a:t>It </a:t>
            </a:r>
            <a:r>
              <a:rPr lang="en-US" b="1" dirty="0" smtClean="0">
                <a:solidFill>
                  <a:schemeClr val="accent2"/>
                </a:solidFill>
              </a:rPr>
              <a:t>fails </a:t>
            </a:r>
            <a:r>
              <a:rPr lang="en-US" dirty="0" smtClean="0"/>
              <a:t>to protect against a compromised/malicious host.</a:t>
            </a:r>
          </a:p>
          <a:p>
            <a:pPr marL="0" indent="0">
              <a:buNone/>
            </a:pPr>
            <a:endParaRPr lang="en-US" dirty="0" smtClean="0"/>
          </a:p>
          <a:p>
            <a:pPr marL="0" indent="0">
              <a:buNone/>
            </a:pPr>
            <a:r>
              <a:rPr lang="en-US" u="sng" dirty="0" smtClean="0"/>
              <a:t>Solution:</a:t>
            </a:r>
          </a:p>
          <a:p>
            <a:pPr marL="0" indent="0">
              <a:buNone/>
            </a:pPr>
            <a:r>
              <a:rPr lang="en-US" dirty="0" smtClean="0"/>
              <a:t>Provide shielded execution of legacy applications.</a:t>
            </a:r>
          </a:p>
          <a:p>
            <a:pPr lvl="1"/>
            <a:r>
              <a:rPr lang="en-US" dirty="0" smtClean="0"/>
              <a:t>Confidentiality &amp; Integrity.</a:t>
            </a:r>
          </a:p>
          <a:p>
            <a:pPr lvl="1"/>
            <a:r>
              <a:rPr lang="en-US" dirty="0" smtClean="0"/>
              <a:t>Leverage Intel SGX to create a protected region, i.e., </a:t>
            </a:r>
            <a:r>
              <a:rPr lang="en-US" i="1" dirty="0" smtClean="0">
                <a:solidFill>
                  <a:schemeClr val="accent2"/>
                </a:solidFill>
              </a:rPr>
              <a:t>enclave</a:t>
            </a:r>
            <a:r>
              <a:rPr lang="en-US" dirty="0" smtClean="0"/>
              <a:t>.</a:t>
            </a:r>
          </a:p>
          <a:p>
            <a:pPr lvl="1"/>
            <a:r>
              <a:rPr lang="en-US" dirty="0" smtClean="0"/>
              <a:t>Execute application &amp; </a:t>
            </a:r>
            <a:r>
              <a:rPr lang="en-US" dirty="0" err="1" smtClean="0"/>
              <a:t>LibOS</a:t>
            </a:r>
            <a:r>
              <a:rPr lang="en-US" dirty="0" smtClean="0"/>
              <a:t> inside a protected region.</a:t>
            </a: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343" y="2635299"/>
            <a:ext cx="3164080" cy="4153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24" y="1287465"/>
            <a:ext cx="3163520" cy="5501041"/>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t>2X slowdown.</a:t>
            </a:r>
          </a:p>
          <a:p>
            <a:pPr lvl="1">
              <a:buFont typeface="Arial" charset="0"/>
              <a:buChar char="•"/>
            </a:pPr>
            <a:r>
              <a:rPr lang="en-US" dirty="0" smtClean="0"/>
              <a:t>Haven overheads.</a:t>
            </a:r>
          </a:p>
          <a:p>
            <a:pPr lvl="2">
              <a:buFont typeface="Arial" charset="0"/>
              <a:buChar char="•"/>
            </a:pPr>
            <a:r>
              <a:rPr lang="en-US" dirty="0" smtClean="0"/>
              <a:t>Web server, 55% slowdown compared to native.</a:t>
            </a:r>
          </a:p>
          <a:p>
            <a:pPr lvl="1">
              <a:buFont typeface="Arial" charset="0"/>
              <a:buChar char="•"/>
            </a:pPr>
            <a:r>
              <a:rPr lang="en-US" dirty="0" smtClean="0">
                <a:solidFill>
                  <a:schemeClr val="bg2">
                    <a:lumMod val="50000"/>
                  </a:schemeClr>
                </a:solidFill>
              </a:rPr>
              <a:t>SGX overheads.</a:t>
            </a:r>
          </a:p>
          <a:p>
            <a:pPr lvl="2">
              <a:buFont typeface="Arial" charset="0"/>
              <a:buChar char="•"/>
            </a:pPr>
            <a:r>
              <a:rPr lang="en-US" dirty="0" smtClean="0">
                <a:solidFill>
                  <a:schemeClr val="bg2">
                    <a:lumMod val="50000"/>
                  </a:schemeClr>
                </a:solidFill>
              </a:rPr>
              <a:t>Resizing enclave.</a:t>
            </a:r>
          </a:p>
          <a:p>
            <a:pPr lvl="2">
              <a:buFont typeface="Arial" charset="0"/>
              <a:buChar char="•"/>
            </a:pPr>
            <a:r>
              <a:rPr lang="en-US" dirty="0" smtClean="0">
                <a:solidFill>
                  <a:schemeClr val="bg2">
                    <a:lumMod val="50000"/>
                  </a:schemeClr>
                </a:solidFill>
              </a:rPr>
              <a:t>Enclave crossings.</a:t>
            </a:r>
          </a:p>
          <a:p>
            <a:pPr lvl="2">
              <a:buFont typeface="Arial" charset="0"/>
              <a:buChar char="•"/>
            </a:pPr>
            <a:r>
              <a:rPr lang="en-US" dirty="0" smtClean="0">
                <a:solidFill>
                  <a:schemeClr val="bg2">
                    <a:lumMod val="50000"/>
                  </a:schemeClr>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Blip>
                <a:blip r:embed="rId3"/>
              </a:buBlip>
            </a:pPr>
            <a:r>
              <a:rPr lang="en-US" dirty="0">
                <a:solidFill>
                  <a:srgbClr val="FF0000"/>
                </a:solidFill>
              </a:rPr>
              <a:t>Large attack surface.</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t>Performance/Efficiency</a:t>
            </a:r>
            <a:endParaRPr lang="en-US" dirty="0"/>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t>Security</a:t>
            </a:r>
            <a:endParaRPr lang="en-US" dirty="0"/>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t>I propose to </a:t>
            </a:r>
            <a:r>
              <a:rPr lang="en-US" dirty="0"/>
              <a:t>i</a:t>
            </a:r>
            <a:r>
              <a:rPr lang="en-US" sz="2800" dirty="0" smtClean="0"/>
              <a:t>ntegrate SGX in a </a:t>
            </a:r>
            <a:r>
              <a:rPr lang="en-US" sz="2800" dirty="0" err="1" smtClean="0"/>
              <a:t>Unikernel</a:t>
            </a:r>
            <a:r>
              <a:rPr lang="en-US" sz="2800" dirty="0" smtClean="0"/>
              <a:t>.</a:t>
            </a:r>
          </a:p>
          <a:p>
            <a:pPr marL="0" indent="0">
              <a:buNone/>
            </a:pPr>
            <a:r>
              <a:rPr lang="en-US" dirty="0" smtClean="0"/>
              <a:t>This will allow to:</a:t>
            </a:r>
          </a:p>
          <a:p>
            <a:pPr lvl="1"/>
            <a:r>
              <a:rPr lang="en-US" dirty="0" smtClean="0"/>
              <a:t>Consume less enclave pages.</a:t>
            </a:r>
          </a:p>
          <a:p>
            <a:pPr lvl="1"/>
            <a:r>
              <a:rPr lang="en-US" dirty="0" smtClean="0"/>
              <a:t>Potentially improve locality.</a:t>
            </a:r>
          </a:p>
          <a:p>
            <a:pPr lvl="1"/>
            <a:r>
              <a:rPr lang="en-US" dirty="0" smtClean="0"/>
              <a:t>No need for enclave resizing.</a:t>
            </a:r>
          </a:p>
          <a:p>
            <a:pPr lvl="1"/>
            <a:r>
              <a:rPr lang="en-US" dirty="0" smtClean="0"/>
              <a:t>Tune implementation for performance.</a:t>
            </a:r>
          </a:p>
          <a:p>
            <a:pPr lvl="1"/>
            <a:r>
              <a:rPr lang="en-US" dirty="0" smtClean="0"/>
              <a:t>Leverage PL features.</a:t>
            </a:r>
          </a:p>
          <a:p>
            <a:pPr lvl="1"/>
            <a:r>
              <a:rPr lang="en-US" dirty="0" smtClean="0"/>
              <a:t>Provide bi-directional isolation.</a:t>
            </a:r>
          </a:p>
          <a:p>
            <a:pPr lvl="1"/>
            <a:endParaRPr lang="en-US" sz="2800" dirty="0" smtClean="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t>22</a:t>
            </a:fld>
            <a:endParaRPr lang="en-US"/>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a:t>
            </a:r>
            <a:r>
              <a:rPr lang="en-US" dirty="0" smtClean="0">
                <a:solidFill>
                  <a:schemeClr val="tx1"/>
                </a:solidFill>
              </a:rPr>
              <a:t>become popular.</a:t>
            </a:r>
            <a:endParaRPr lang="en-US" dirty="0">
              <a:solidFill>
                <a:schemeClr val="tx1"/>
              </a:solidFill>
            </a:endParaRPr>
          </a:p>
          <a:p>
            <a:pPr marL="0" indent="0">
              <a:buNone/>
            </a:pPr>
            <a:r>
              <a:rPr lang="en-US" dirty="0" smtClean="0">
                <a:solidFill>
                  <a:schemeClr val="tx1"/>
                </a:solidFill>
              </a:rPr>
              <a:t>As resources are rented, tenants strive for:</a:t>
            </a:r>
          </a:p>
          <a:p>
            <a:r>
              <a:rPr lang="en-US" dirty="0" smtClean="0"/>
              <a:t> </a:t>
            </a:r>
            <a:r>
              <a:rPr lang="en-US" dirty="0" err="1" smtClean="0">
                <a:solidFill>
                  <a:schemeClr val="accent2"/>
                </a:solidFill>
              </a:rPr>
              <a:t>PerformanceEfficiency</a:t>
            </a:r>
            <a:r>
              <a:rPr lang="en-US" dirty="0" smtClean="0">
                <a:solidFill>
                  <a:schemeClr val="accent2"/>
                </a:solidFill>
              </a:rPr>
              <a:t>.</a:t>
            </a:r>
          </a:p>
          <a:p>
            <a:pPr lvl="1"/>
            <a:r>
              <a:rPr lang="en-US" dirty="0">
                <a:solidFill>
                  <a:schemeClr val="tx1"/>
                </a:solidFill>
              </a:rPr>
              <a:t>Make good use of resources: useful work vs. </a:t>
            </a:r>
            <a:r>
              <a:rPr lang="en-US" dirty="0" smtClean="0">
                <a:solidFill>
                  <a:schemeClr val="tx1"/>
                </a:solidFill>
              </a:rPr>
              <a:t>useless.</a:t>
            </a:r>
          </a:p>
          <a:p>
            <a:pPr lvl="1"/>
            <a:r>
              <a:rPr lang="en-US" dirty="0" smtClean="0">
                <a:solidFill>
                  <a:schemeClr val="tx1"/>
                </a:solidFill>
              </a:rPr>
              <a:t>Consume less resources, e.g., memory</a:t>
            </a:r>
            <a:r>
              <a:rPr lang="en-US" dirty="0" smtClean="0"/>
              <a:t>.</a:t>
            </a:r>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t>Goal:</a:t>
            </a:r>
          </a:p>
          <a:p>
            <a:pPr marL="0" indent="0">
              <a:buNone/>
            </a:pPr>
            <a:r>
              <a:rPr lang="en-US" dirty="0" smtClean="0"/>
              <a:t>We study two systems, derived from the </a:t>
            </a:r>
            <a:r>
              <a:rPr lang="en-US" dirty="0" err="1" smtClean="0"/>
              <a:t>Exokernel</a:t>
            </a:r>
            <a:r>
              <a:rPr lang="en-US" dirty="0" smtClean="0"/>
              <a:t> architecture, that target cloud services.</a:t>
            </a:r>
          </a:p>
          <a:p>
            <a:pPr marL="0" indent="0">
              <a:buNone/>
            </a:pPr>
            <a:r>
              <a:rPr lang="en-US" dirty="0" smtClean="0"/>
              <a:t>We </a:t>
            </a:r>
            <a:r>
              <a:rPr lang="en-US" b="1" dirty="0" smtClean="0">
                <a:solidFill>
                  <a:schemeClr val="accent2"/>
                </a:solidFill>
              </a:rPr>
              <a:t>look for</a:t>
            </a:r>
            <a:r>
              <a:rPr lang="en-US" dirty="0" smtClean="0"/>
              <a:t> performance, efficiency, and security.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97" y="3510311"/>
            <a:ext cx="5657088" cy="3060192"/>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t>Dawson </a:t>
            </a:r>
            <a:r>
              <a:rPr lang="en-US" sz="1600" dirty="0"/>
              <a:t>R. </a:t>
            </a:r>
            <a:r>
              <a:rPr lang="en-US" sz="1600" dirty="0" err="1"/>
              <a:t>Engler</a:t>
            </a:r>
            <a:r>
              <a:rPr lang="en-US" sz="1600" dirty="0"/>
              <a:t>, M. </a:t>
            </a:r>
            <a:r>
              <a:rPr lang="en-US" sz="1600" dirty="0" err="1"/>
              <a:t>Frans</a:t>
            </a:r>
            <a:r>
              <a:rPr lang="en-US" sz="1600" dirty="0"/>
              <a:t> </a:t>
            </a:r>
            <a:r>
              <a:rPr lang="en-US" sz="1600" dirty="0" err="1"/>
              <a:t>Kaashoek</a:t>
            </a:r>
            <a:r>
              <a:rPr lang="en-US" sz="1600" dirty="0"/>
              <a:t>, and James O’Toole Jr. </a:t>
            </a:r>
            <a:endParaRPr lang="en-US" sz="1600" dirty="0" smtClean="0"/>
          </a:p>
          <a:p>
            <a:pPr algn="ctr"/>
            <a:r>
              <a:rPr lang="en-US" sz="1600" dirty="0" smtClean="0"/>
              <a:t>SIGOPS </a:t>
            </a:r>
            <a:r>
              <a:rPr lang="mr-IN" sz="1600" dirty="0" smtClean="0"/>
              <a:t>’</a:t>
            </a:r>
            <a:r>
              <a:rPr lang="en-US" sz="1600" dirty="0" smtClean="0"/>
              <a:t>95</a:t>
            </a:r>
          </a:p>
          <a:p>
            <a:endParaRPr lang="en-US" dirty="0"/>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Traditional OS fix the interface and implementation of OS abstractions.</a:t>
            </a:r>
          </a:p>
          <a:p>
            <a:pPr marL="0" indent="0">
              <a:buNone/>
            </a:pPr>
            <a:r>
              <a:rPr lang="en-US" dirty="0" smtClean="0"/>
              <a:t>It </a:t>
            </a:r>
            <a:r>
              <a:rPr lang="en-US" b="1" dirty="0" smtClean="0">
                <a:solidFill>
                  <a:schemeClr val="accent2"/>
                </a:solidFill>
              </a:rPr>
              <a:t>limits</a:t>
            </a:r>
            <a:r>
              <a:rPr lang="en-US" dirty="0" smtClean="0"/>
              <a:t> the application’s performance, flexibility, functionality.</a:t>
            </a:r>
          </a:p>
          <a:p>
            <a:pPr marL="0" indent="0">
              <a:buNone/>
            </a:pPr>
            <a:endParaRPr lang="en-US" dirty="0"/>
          </a:p>
          <a:p>
            <a:pPr marL="0" indent="0">
              <a:buNone/>
            </a:pPr>
            <a:r>
              <a:rPr lang="en-US" u="sng" dirty="0" smtClean="0"/>
              <a:t>Solution:</a:t>
            </a:r>
          </a:p>
          <a:p>
            <a:pPr marL="0" indent="0">
              <a:buNone/>
            </a:pPr>
            <a:r>
              <a:rPr lang="en-US" dirty="0" smtClean="0"/>
              <a:t>Allow application-level management of physical resources.</a:t>
            </a: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64" y="1398166"/>
            <a:ext cx="3432048" cy="49255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286" y="1398166"/>
            <a:ext cx="3432048" cy="4925568"/>
          </a:xfrm>
          <a:prstGeom prst="rect">
            <a:avLst/>
          </a:prstGeom>
        </p:spPr>
      </p:pic>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04" y="1547368"/>
            <a:ext cx="6870192" cy="3846576"/>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t>Anil </a:t>
            </a:r>
            <a:r>
              <a:rPr lang="en-US" sz="1600" dirty="0" err="1"/>
              <a:t>Madhavapeddy</a:t>
            </a:r>
            <a:r>
              <a:rPr lang="en-US" sz="1600" dirty="0"/>
              <a:t>, Richard </a:t>
            </a:r>
            <a:r>
              <a:rPr lang="en-US" sz="1600" dirty="0" err="1" smtClean="0"/>
              <a:t>Mortier</a:t>
            </a:r>
            <a:r>
              <a:rPr lang="en-US" sz="1600" dirty="0" smtClean="0"/>
              <a:t>, </a:t>
            </a:r>
            <a:r>
              <a:rPr lang="en-US" sz="1600" dirty="0" err="1"/>
              <a:t>Charalampos</a:t>
            </a:r>
            <a:r>
              <a:rPr lang="en-US" sz="1600" dirty="0"/>
              <a:t> </a:t>
            </a:r>
            <a:r>
              <a:rPr lang="en-US" sz="1600" dirty="0" err="1"/>
              <a:t>Rotsos</a:t>
            </a:r>
            <a:r>
              <a:rPr lang="en-US" sz="1600" dirty="0"/>
              <a:t>, David </a:t>
            </a:r>
            <a:r>
              <a:rPr lang="en-US" sz="1600" dirty="0" smtClean="0"/>
              <a:t>Scott, </a:t>
            </a:r>
            <a:r>
              <a:rPr lang="en-US" sz="1600" dirty="0" err="1"/>
              <a:t>Balraj</a:t>
            </a:r>
            <a:r>
              <a:rPr lang="en-US" sz="1600" dirty="0"/>
              <a:t> Singh, Thomas </a:t>
            </a:r>
            <a:r>
              <a:rPr lang="en-US" sz="1600" dirty="0" err="1" smtClean="0"/>
              <a:t>Gazagnaire</a:t>
            </a:r>
            <a:r>
              <a:rPr lang="en-US" sz="1600" dirty="0" smtClean="0"/>
              <a:t>, </a:t>
            </a:r>
            <a:r>
              <a:rPr lang="en-US" sz="1600" dirty="0"/>
              <a:t>Steven Smith, Steven Hand and Jon Crowcroft </a:t>
            </a:r>
            <a:endParaRPr lang="en-US" sz="1600" dirty="0" smtClean="0"/>
          </a:p>
          <a:p>
            <a:pPr algn="ctr"/>
            <a:r>
              <a:rPr lang="en-US" sz="1600" dirty="0" smtClean="0"/>
              <a:t>ASPLOS’13</a:t>
            </a:r>
          </a:p>
          <a:p>
            <a:endParaRPr lang="en-US" sz="1600" dirty="0"/>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1052</TotalTime>
  <Words>2929</Words>
  <Application>Microsoft Macintosh PowerPoint</Application>
  <PresentationFormat>Widescreen</PresentationFormat>
  <Paragraphs>285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Transition</vt:lpstr>
      <vt:lpstr>Unikernels</vt:lpstr>
      <vt:lpstr> Unikernels: Motivation</vt:lpstr>
      <vt:lpstr> Unikernel: Example</vt:lpstr>
      <vt:lpstr> Unikernel: Evaluation</vt:lpstr>
      <vt:lpstr> Transition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426</cp:revision>
  <dcterms:created xsi:type="dcterms:W3CDTF">2017-06-24T07:59:01Z</dcterms:created>
  <dcterms:modified xsi:type="dcterms:W3CDTF">2017-06-26T15:07:59Z</dcterms:modified>
</cp:coreProperties>
</file>