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56" r:id="rId2"/>
    <p:sldId id="257" r:id="rId3"/>
    <p:sldId id="258" r:id="rId4"/>
    <p:sldId id="275" r:id="rId5"/>
    <p:sldId id="262" r:id="rId6"/>
    <p:sldId id="259" r:id="rId7"/>
    <p:sldId id="260" r:id="rId8"/>
    <p:sldId id="276" r:id="rId9"/>
    <p:sldId id="263" r:id="rId10"/>
    <p:sldId id="261" r:id="rId11"/>
    <p:sldId id="264" r:id="rId12"/>
    <p:sldId id="265" r:id="rId13"/>
    <p:sldId id="277" r:id="rId14"/>
    <p:sldId id="266" r:id="rId15"/>
    <p:sldId id="267" r:id="rId16"/>
    <p:sldId id="268" r:id="rId17"/>
    <p:sldId id="269" r:id="rId18"/>
    <p:sldId id="270" r:id="rId19"/>
    <p:sldId id="271" r:id="rId20"/>
    <p:sldId id="272" r:id="rId21"/>
    <p:sldId id="273" r:id="rId22"/>
    <p:sldId id="274" r:id="rId23"/>
    <p:sldId id="280" r:id="rId24"/>
    <p:sldId id="278" r:id="rId25"/>
    <p:sldId id="279" r:id="rId26"/>
    <p:sldId id="283"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21"/>
    <p:restoredTop sz="72085"/>
  </p:normalViewPr>
  <p:slideViewPr>
    <p:cSldViewPr snapToGrid="0" snapToObjects="1">
      <p:cViewPr varScale="1">
        <p:scale>
          <a:sx n="105" d="100"/>
          <a:sy n="105" d="100"/>
        </p:scale>
        <p:origin x="19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697061-38B8-424A-A69E-31F29108AB5A}" type="datetimeFigureOut">
              <a:rPr lang="en-US" smtClean="0"/>
              <a:t>6/28/17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576A8-578D-D74A-8AD5-34F0566FDFF4}" type="slidenum">
              <a:rPr lang="en-US" smtClean="0"/>
              <a:t>‹#›</a:t>
            </a:fld>
            <a:endParaRPr lang="en-US"/>
          </a:p>
        </p:txBody>
      </p:sp>
    </p:spTree>
    <p:extLst>
      <p:ext uri="{BB962C8B-B14F-4D97-AF65-F5344CB8AC3E}">
        <p14:creationId xmlns:p14="http://schemas.microsoft.com/office/powerpoint/2010/main" val="292558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702E3E-BC69-0A48-B26D-D57F49177E51}" type="datetimeFigureOut">
              <a:rPr lang="en-US" smtClean="0"/>
              <a:t>6/28/17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8AC4D-76AB-F049-B583-F6A359C4EA1A}" type="slidenum">
              <a:rPr lang="en-US" smtClean="0"/>
              <a:t>‹#›</a:t>
            </a:fld>
            <a:endParaRPr lang="en-US"/>
          </a:p>
        </p:txBody>
      </p:sp>
    </p:spTree>
    <p:extLst>
      <p:ext uri="{BB962C8B-B14F-4D97-AF65-F5344CB8AC3E}">
        <p14:creationId xmlns:p14="http://schemas.microsoft.com/office/powerpoint/2010/main" val="1512643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and thank you for assisting to my second dry-run.</a:t>
            </a:r>
          </a:p>
          <a:p>
            <a:r>
              <a:rPr lang="en-US" baseline="0" dirty="0" smtClean="0"/>
              <a:t>Today I’ll talk about how the Library Operating System design can be leveraged to answer modern concerns in terms of performance &amp; security in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a:t>
            </a:fld>
            <a:endParaRPr lang="en-US"/>
          </a:p>
        </p:txBody>
      </p:sp>
    </p:spTree>
    <p:extLst>
      <p:ext uri="{BB962C8B-B14F-4D97-AF65-F5344CB8AC3E}">
        <p14:creationId xmlns:p14="http://schemas.microsoft.com/office/powerpoint/2010/main" val="4540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Traditionally</a:t>
            </a:r>
            <a:r>
              <a:rPr lang="en-US" baseline="0" dirty="0" smtClean="0"/>
              <a:t> applications are deployed in the Cloud as virtual machines.</a:t>
            </a:r>
          </a:p>
          <a:p>
            <a:r>
              <a:rPr lang="en-US" baseline="0" dirty="0" smtClean="0"/>
              <a:t>The VM can be seen as a single purpose packs an entire OS, e.g., Linux or Windows, and runs </a:t>
            </a:r>
            <a:r>
              <a:rPr lang="en-US" baseline="0" dirty="0" err="1" smtClean="0"/>
              <a:t>unmodiifed</a:t>
            </a:r>
            <a:r>
              <a:rPr lang="en-US" baseline="0" dirty="0" smtClean="0"/>
              <a:t> application processes, which, in most cases, is on application supported by smaller services.</a:t>
            </a:r>
          </a:p>
          <a:p>
            <a:r>
              <a:rPr lang="en-US" baseline="0" dirty="0" smtClean="0"/>
              <a:t>This way to deploy applications actually presents several disadvantages.</a:t>
            </a:r>
          </a:p>
          <a:p>
            <a:r>
              <a:rPr lang="en-US" baseline="0" dirty="0" smtClean="0"/>
              <a:t>First, scripts are used as glue code between different services that need to </a:t>
            </a:r>
            <a:r>
              <a:rPr lang="en-US" baseline="0" dirty="0" err="1" smtClean="0"/>
              <a:t>colaborate</a:t>
            </a:r>
            <a:r>
              <a:rPr lang="en-US" baseline="0" dirty="0" smtClean="0"/>
              <a:t>.</a:t>
            </a:r>
          </a:p>
          <a:p>
            <a:r>
              <a:rPr lang="en-US" baseline="0" dirty="0" smtClean="0"/>
              <a:t>Second, he VM is not specialized, it still packs un-used services, which increases the size of the image deployed, hence requiring more resources to be hosted.</a:t>
            </a:r>
          </a:p>
          <a:p>
            <a:r>
              <a:rPr lang="en-US" baseline="0" dirty="0" smtClean="0"/>
              <a:t>But also increases the attack surface exposed by the application ! Default services my be used to subvert the application, and removing all such services is actually hard in commodity operating system.</a:t>
            </a:r>
          </a:p>
          <a:p>
            <a:endParaRPr lang="en-US" baseline="0" dirty="0" smtClean="0"/>
          </a:p>
          <a:p>
            <a:r>
              <a:rPr lang="en-US" baseline="0" dirty="0" smtClean="0"/>
              <a:t>The solution proposed by the </a:t>
            </a:r>
            <a:r>
              <a:rPr lang="en-US" baseline="0" dirty="0" err="1" smtClean="0"/>
              <a:t>unikernel</a:t>
            </a:r>
            <a:r>
              <a:rPr lang="en-US" baseline="0" dirty="0" smtClean="0"/>
              <a:t> is to deploy a fully specialized standalone sealed kernel that runs on top of a hypervisor! </a:t>
            </a:r>
          </a:p>
          <a:p>
            <a:r>
              <a:rPr lang="en-US" baseline="0" dirty="0" smtClean="0"/>
              <a:t>It eschews backward compatibility  and requires to </a:t>
            </a:r>
            <a:r>
              <a:rPr lang="en-US" baseline="0" dirty="0" err="1" smtClean="0"/>
              <a:t>reimplement</a:t>
            </a:r>
            <a:r>
              <a:rPr lang="en-US" baseline="0" dirty="0" smtClean="0"/>
              <a:t> the entire application and the services required by the application in the same high-level language.</a:t>
            </a:r>
          </a:p>
          <a:p>
            <a:r>
              <a:rPr lang="en-US" baseline="0" dirty="0" smtClean="0"/>
              <a:t>This allows to use the same static analysis &amp; verification tools on the entire stack, optimize the whole system at once.</a:t>
            </a:r>
          </a:p>
        </p:txBody>
      </p:sp>
      <p:sp>
        <p:nvSpPr>
          <p:cNvPr id="4" name="Slide Number Placeholder 3"/>
          <p:cNvSpPr>
            <a:spLocks noGrp="1"/>
          </p:cNvSpPr>
          <p:nvPr>
            <p:ph type="sldNum" sz="quarter" idx="10"/>
          </p:nvPr>
        </p:nvSpPr>
        <p:spPr/>
        <p:txBody>
          <a:bodyPr/>
          <a:lstStyle/>
          <a:p>
            <a:fld id="{69E8AC4D-76AB-F049-B583-F6A359C4EA1A}" type="slidenum">
              <a:rPr lang="en-US" smtClean="0"/>
              <a:t>10</a:t>
            </a:fld>
            <a:endParaRPr lang="en-US"/>
          </a:p>
        </p:txBody>
      </p:sp>
    </p:spTree>
    <p:extLst>
      <p:ext uri="{BB962C8B-B14F-4D97-AF65-F5344CB8AC3E}">
        <p14:creationId xmlns:p14="http://schemas.microsoft.com/office/powerpoint/2010/main" val="2061002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an example.</a:t>
            </a:r>
          </a:p>
          <a:p>
            <a:r>
              <a:rPr lang="en-US" dirty="0" smtClean="0"/>
              <a:t>Here</a:t>
            </a:r>
            <a:r>
              <a:rPr lang="en-US" baseline="0" dirty="0" smtClean="0"/>
              <a:t> we have a standard </a:t>
            </a:r>
            <a:r>
              <a:rPr lang="en-US" baseline="0" dirty="0" err="1" smtClean="0"/>
              <a:t>deyploment</a:t>
            </a:r>
            <a:r>
              <a:rPr lang="en-US" baseline="0" dirty="0" smtClean="0"/>
              <a:t>.</a:t>
            </a:r>
          </a:p>
          <a:p>
            <a:r>
              <a:rPr lang="en-US" baseline="0" dirty="0" smtClean="0"/>
              <a:t>We have a guest OS that runs on top of the hypervisor.</a:t>
            </a:r>
          </a:p>
          <a:p>
            <a:r>
              <a:rPr lang="en-US" baseline="0" dirty="0" smtClean="0"/>
              <a:t>Different services are run in different processes and glued together using a configuration script.</a:t>
            </a:r>
          </a:p>
          <a:p>
            <a:endParaRPr lang="en-US" baseline="0" dirty="0" smtClean="0"/>
          </a:p>
          <a:p>
            <a:r>
              <a:rPr lang="en-US" baseline="0" dirty="0" smtClean="0"/>
              <a:t>If we now look at the approach taken by </a:t>
            </a:r>
            <a:r>
              <a:rPr lang="en-US" baseline="0" dirty="0" err="1" smtClean="0"/>
              <a:t>Unikernel</a:t>
            </a:r>
            <a:r>
              <a:rPr lang="en-US" baseline="0" dirty="0" smtClean="0"/>
              <a:t>, the application and library operating system are compiled at once, fully specialized, and execute in a runtime directly on-top of the hypervisor.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Static configuration is by the compiler by simply linking the necessary libraries to the application, hence removing the need for configuration scripts.</a:t>
            </a:r>
          </a:p>
          <a:p>
            <a:r>
              <a:rPr lang="en-US" baseline="0" dirty="0" smtClean="0"/>
              <a:t>Since the entire stack is compiled at once, unused portions of code are pruned away and the whole system benefits from compiler optimizations.</a:t>
            </a:r>
          </a:p>
        </p:txBody>
      </p:sp>
      <p:sp>
        <p:nvSpPr>
          <p:cNvPr id="4" name="Slide Number Placeholder 3"/>
          <p:cNvSpPr>
            <a:spLocks noGrp="1"/>
          </p:cNvSpPr>
          <p:nvPr>
            <p:ph type="sldNum" sz="quarter" idx="10"/>
          </p:nvPr>
        </p:nvSpPr>
        <p:spPr/>
        <p:txBody>
          <a:bodyPr/>
          <a:lstStyle/>
          <a:p>
            <a:fld id="{69E8AC4D-76AB-F049-B583-F6A359C4EA1A}" type="slidenum">
              <a:rPr lang="en-US" smtClean="0"/>
              <a:t>11</a:t>
            </a:fld>
            <a:endParaRPr lang="en-US"/>
          </a:p>
        </p:txBody>
      </p:sp>
    </p:spTree>
    <p:extLst>
      <p:ext uri="{BB962C8B-B14F-4D97-AF65-F5344CB8AC3E}">
        <p14:creationId xmlns:p14="http://schemas.microsoft.com/office/powerpoint/2010/main" val="161972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consider our requirements for performance,</a:t>
            </a:r>
            <a:r>
              <a:rPr lang="en-US" baseline="0" dirty="0" smtClean="0"/>
              <a:t> efficiency &amp; security.</a:t>
            </a:r>
          </a:p>
          <a:p>
            <a:r>
              <a:rPr lang="en-US" baseline="0" dirty="0" smtClean="0"/>
              <a:t>We first see that:</a:t>
            </a:r>
          </a:p>
          <a:p>
            <a:r>
              <a:rPr lang="en-US" baseline="0" dirty="0" err="1" smtClean="0"/>
              <a:t>Unikernel</a:t>
            </a:r>
            <a:r>
              <a:rPr lang="en-US" baseline="0" dirty="0" smtClean="0"/>
              <a:t> have a small boot time. Which means that services can be efficiently restarted on the cloud.</a:t>
            </a:r>
          </a:p>
          <a:p>
            <a:r>
              <a:rPr lang="en-US" baseline="0" dirty="0" smtClean="0"/>
              <a:t>They usually exhibit small size, hundreds of kB. That implies that less resources are required to host the program’s code and data.</a:t>
            </a:r>
          </a:p>
          <a:p>
            <a:r>
              <a:rPr lang="en-US" baseline="0" dirty="0" err="1" smtClean="0"/>
              <a:t>Unikernel</a:t>
            </a:r>
            <a:r>
              <a:rPr lang="en-US" baseline="0" dirty="0" smtClean="0"/>
              <a:t> perform well on the provided experiments and exhibit performance comparable to state-of-the-art implementations.</a:t>
            </a:r>
          </a:p>
          <a:p>
            <a:r>
              <a:rPr lang="en-US" baseline="0" dirty="0" smtClean="0"/>
              <a:t>Finally, by design, the </a:t>
            </a:r>
            <a:r>
              <a:rPr lang="en-US" baseline="0" dirty="0" err="1" smtClean="0"/>
              <a:t>Unikernel</a:t>
            </a:r>
            <a:r>
              <a:rPr lang="en-US" baseline="0" dirty="0" smtClean="0"/>
              <a:t> allows application-specific algorithms to be implemented.</a:t>
            </a:r>
          </a:p>
          <a:p>
            <a:endParaRPr lang="en-US" baseline="0" dirty="0" smtClean="0"/>
          </a:p>
          <a:p>
            <a:r>
              <a:rPr lang="en-US" baseline="0" dirty="0" smtClean="0"/>
              <a:t>In terms of security, </a:t>
            </a:r>
          </a:p>
          <a:p>
            <a:r>
              <a:rPr lang="en-US" baseline="0" dirty="0" smtClean="0"/>
              <a:t>The small size and the fact that unused parts are pruned away allows to reduce the attack surface exposed.</a:t>
            </a:r>
          </a:p>
          <a:p>
            <a:r>
              <a:rPr lang="en-US" baseline="0" dirty="0" smtClean="0"/>
              <a:t>Then, extra protections are obtained via the use of high-level PL, like type-safety (which prevents type-errors) and garbage collected memory than prevent a certain (memory </a:t>
            </a:r>
            <a:r>
              <a:rPr lang="en-US" baseline="0" dirty="0" err="1" smtClean="0"/>
              <a:t>dealocation</a:t>
            </a:r>
            <a:r>
              <a:rPr lang="en-US" baseline="0" dirty="0" smtClean="0"/>
              <a:t> errors) class of attacks.</a:t>
            </a:r>
          </a:p>
          <a:p>
            <a:r>
              <a:rPr lang="en-US" baseline="0" dirty="0" smtClean="0"/>
              <a:t>Then, we still retain the advantages of running on top of a hypervisor for isolation.</a:t>
            </a:r>
          </a:p>
          <a:p>
            <a:r>
              <a:rPr lang="en-US" baseline="0" dirty="0" smtClean="0"/>
              <a:t>Unfortunately, they do not provide any mechanism to protect the application’s code and data from a malicious host.</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12</a:t>
            </a:fld>
            <a:endParaRPr lang="en-US"/>
          </a:p>
        </p:txBody>
      </p:sp>
    </p:spTree>
    <p:extLst>
      <p:ext uri="{BB962C8B-B14F-4D97-AF65-F5344CB8AC3E}">
        <p14:creationId xmlns:p14="http://schemas.microsoft.com/office/powerpoint/2010/main" val="241060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address</a:t>
            </a:r>
            <a:r>
              <a:rPr lang="en-US" baseline="0" dirty="0" smtClean="0"/>
              <a:t> this last point, we’ll study Haven, another system, based on the </a:t>
            </a:r>
            <a:r>
              <a:rPr lang="en-US" baseline="0" dirty="0" err="1" smtClean="0"/>
              <a:t>Exokernel</a:t>
            </a:r>
            <a:r>
              <a:rPr lang="en-US" baseline="0" dirty="0" smtClean="0"/>
              <a:t> design, that targets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13</a:t>
            </a:fld>
            <a:endParaRPr lang="en-US"/>
          </a:p>
        </p:txBody>
      </p:sp>
    </p:spTree>
    <p:extLst>
      <p:ext uri="{BB962C8B-B14F-4D97-AF65-F5344CB8AC3E}">
        <p14:creationId xmlns:p14="http://schemas.microsoft.com/office/powerpoint/2010/main" val="123261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Haven</a:t>
            </a:r>
            <a:r>
              <a:rPr lang="en-US" baseline="0" dirty="0" smtClean="0"/>
              <a:t> is a </a:t>
            </a:r>
            <a:r>
              <a:rPr lang="en-US" baseline="0" dirty="0" err="1" smtClean="0"/>
              <a:t>microsoft</a:t>
            </a:r>
            <a:r>
              <a:rPr lang="en-US" baseline="0" dirty="0" smtClean="0"/>
              <a:t> research project from 2014.</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14</a:t>
            </a:fld>
            <a:endParaRPr lang="en-US"/>
          </a:p>
        </p:txBody>
      </p:sp>
    </p:spTree>
    <p:extLst>
      <p:ext uri="{BB962C8B-B14F-4D97-AF65-F5344CB8AC3E}">
        <p14:creationId xmlns:p14="http://schemas.microsoft.com/office/powerpoint/2010/main" val="108935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a:t>
            </a:r>
            <a:r>
              <a:rPr lang="en-US" baseline="0" dirty="0" smtClean="0"/>
              <a:t> cloud service provider wrap applications in a sandbox to isolate them from each other &amp; protect themselves.</a:t>
            </a:r>
          </a:p>
          <a:p>
            <a:r>
              <a:rPr lang="en-US" baseline="0" dirty="0" smtClean="0"/>
              <a:t>In this security model, the software management stack executed by the CSP is privileged, and retains access to the application’s code and sensitive data.</a:t>
            </a:r>
          </a:p>
          <a:p>
            <a:r>
              <a:rPr lang="en-US" baseline="0" dirty="0" smtClean="0"/>
              <a:t>It is considered to be part of the trusted computing base.</a:t>
            </a:r>
          </a:p>
          <a:p>
            <a:r>
              <a:rPr lang="en-US" baseline="0" dirty="0" smtClean="0"/>
              <a:t>This security model, however, fails to consider cases where the host itself might be compromised or malicious.</a:t>
            </a:r>
          </a:p>
          <a:p>
            <a:r>
              <a:rPr lang="en-US" baseline="0" dirty="0" smtClean="0"/>
              <a:t>By compromising a machine, a hacker gains complete access to all app code and data.</a:t>
            </a:r>
          </a:p>
          <a:p>
            <a:r>
              <a:rPr lang="en-US" baseline="0" dirty="0" smtClean="0"/>
              <a:t>Another important thing to keep in mind is that trusting the CSP requires to extend our trust to all its employees.</a:t>
            </a:r>
          </a:p>
          <a:p>
            <a:r>
              <a:rPr lang="en-US" baseline="0" dirty="0" smtClean="0"/>
              <a:t>It already happened in the past that one employee abused its privileges to access private data.</a:t>
            </a:r>
          </a:p>
          <a:p>
            <a:endParaRPr lang="en-US" baseline="0" dirty="0" smtClean="0"/>
          </a:p>
          <a:p>
            <a:r>
              <a:rPr lang="en-US" baseline="0" dirty="0" smtClean="0"/>
              <a:t>Haven addresses these concerns by providing shielded execution of legacy applications.</a:t>
            </a:r>
          </a:p>
          <a:p>
            <a:r>
              <a:rPr lang="en-US" dirty="0" smtClean="0"/>
              <a:t>Shielded</a:t>
            </a:r>
            <a:r>
              <a:rPr lang="en-US" baseline="0" dirty="0" smtClean="0"/>
              <a:t> execution protects the </a:t>
            </a:r>
            <a:r>
              <a:rPr lang="en-US" baseline="0" dirty="0" err="1" smtClean="0"/>
              <a:t>conf</a:t>
            </a:r>
            <a:r>
              <a:rPr lang="en-US" baseline="0" dirty="0" smtClean="0"/>
              <a:t> and </a:t>
            </a:r>
            <a:r>
              <a:rPr lang="en-US" baseline="0" dirty="0" err="1" smtClean="0"/>
              <a:t>integr</a:t>
            </a:r>
            <a:r>
              <a:rPr lang="en-US" baseline="0" dirty="0" smtClean="0"/>
              <a:t> of a program.</a:t>
            </a:r>
            <a:br>
              <a:rPr lang="en-US" baseline="0" dirty="0" smtClean="0"/>
            </a:br>
            <a:r>
              <a:rPr lang="en-US" baseline="0" dirty="0" smtClean="0"/>
              <a:t>Confidentiality means that intermediate state are not observable by the rest of the system, while integrity means that if the program terminates, the output is correct.</a:t>
            </a:r>
          </a:p>
          <a:p>
            <a:r>
              <a:rPr lang="en-US" baseline="0" dirty="0" smtClean="0"/>
              <a:t>Haven relies on Intel SGX to create a protected region in which the application executes.</a:t>
            </a:r>
          </a:p>
          <a:p>
            <a:r>
              <a:rPr lang="en-US" baseline="0" dirty="0" smtClean="0"/>
              <a:t>System services are provided by a </a:t>
            </a:r>
            <a:r>
              <a:rPr lang="en-US" baseline="0" dirty="0" err="1" smtClean="0"/>
              <a:t>LibraryOS</a:t>
            </a:r>
            <a:r>
              <a:rPr lang="en-US" baseline="0" dirty="0" smtClean="0"/>
              <a:t> that executes along the application inside the protected region.</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15</a:t>
            </a:fld>
            <a:endParaRPr lang="en-US"/>
          </a:p>
        </p:txBody>
      </p:sp>
    </p:spTree>
    <p:extLst>
      <p:ext uri="{BB962C8B-B14F-4D97-AF65-F5344CB8AC3E}">
        <p14:creationId xmlns:p14="http://schemas.microsoft.com/office/powerpoint/2010/main" val="474036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 at</a:t>
            </a:r>
            <a:r>
              <a:rPr lang="en-US" baseline="0" dirty="0" smtClean="0"/>
              <a:t> an example, this is the standard way to execute an application.</a:t>
            </a:r>
          </a:p>
          <a:p>
            <a:endParaRPr lang="en-US" baseline="0" dirty="0" smtClean="0"/>
          </a:p>
          <a:p>
            <a:r>
              <a:rPr lang="en-US" baseline="0" dirty="0" smtClean="0"/>
              <a:t>With haven, it looks like this. The application relies on the library operating system, and they both execute within the enclave.</a:t>
            </a:r>
          </a:p>
          <a:p>
            <a:r>
              <a:rPr lang="en-US" baseline="0" dirty="0" smtClean="0"/>
              <a:t>As we see the application is unmodified and doesn’t have to be aware that it executes within a special protected environment.</a:t>
            </a:r>
          </a:p>
          <a:p>
            <a:r>
              <a:rPr lang="en-US" baseline="0" dirty="0" smtClean="0"/>
              <a:t>The enclave guarantees that the application data cannot be read or modified by the software outside of the enclave, even if it runs at a higher privilege level. </a:t>
            </a:r>
          </a:p>
          <a:p>
            <a:r>
              <a:rPr lang="en-US" baseline="0" dirty="0" smtClean="0"/>
              <a:t>Haven relies on Intel SGX to create this enclave.</a:t>
            </a:r>
          </a:p>
          <a:p>
            <a:r>
              <a:rPr lang="en-US" baseline="0" dirty="0" smtClean="0"/>
              <a:t>So how does the enclave works? </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16</a:t>
            </a:fld>
            <a:endParaRPr lang="en-US"/>
          </a:p>
        </p:txBody>
      </p:sp>
    </p:spTree>
    <p:extLst>
      <p:ext uri="{BB962C8B-B14F-4D97-AF65-F5344CB8AC3E}">
        <p14:creationId xmlns:p14="http://schemas.microsoft.com/office/powerpoint/2010/main" val="1177191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Intel Software ... allows to create portions of the address space that are encrypted and integrity protected, even from software running at higher privilege levels.</a:t>
            </a:r>
            <a:endParaRPr lang="en-US" dirty="0" smtClean="0"/>
          </a:p>
          <a:p>
            <a:r>
              <a:rPr lang="en-US" dirty="0" smtClean="0"/>
              <a:t>Well,</a:t>
            </a:r>
            <a:r>
              <a:rPr lang="en-US" baseline="0" dirty="0" smtClean="0"/>
              <a:t> enclave memory pages come from a specific area of main memory.</a:t>
            </a:r>
          </a:p>
          <a:p>
            <a:r>
              <a:rPr lang="en-US" baseline="0" dirty="0" smtClean="0"/>
              <a:t>The CPU, when in enclave mode, encrypts and integrity protects all traffic that goes to this region and decrypts and verifies its it when loading data. If the loaded data was </a:t>
            </a:r>
            <a:r>
              <a:rPr lang="en-US" baseline="0" dirty="0" err="1" smtClean="0"/>
              <a:t>illegaly</a:t>
            </a:r>
            <a:r>
              <a:rPr lang="en-US" baseline="0" dirty="0" smtClean="0"/>
              <a:t> modified, the Memory </a:t>
            </a:r>
            <a:r>
              <a:rPr lang="en-US" baseline="0" dirty="0" err="1" smtClean="0"/>
              <a:t>controler</a:t>
            </a:r>
            <a:r>
              <a:rPr lang="en-US" baseline="0" dirty="0" smtClean="0"/>
              <a:t> gets blocked and requires a system reboot.</a:t>
            </a:r>
          </a:p>
          <a:p>
            <a:endParaRPr lang="en-US" baseline="0" dirty="0" smtClean="0"/>
          </a:p>
          <a:p>
            <a:r>
              <a:rPr lang="en-US" baseline="0" dirty="0" smtClean="0"/>
              <a:t>The CPU is the root of trust here and keeps track of the pages that belong to a particular enclaves, as well as their access rights.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17</a:t>
            </a:fld>
            <a:endParaRPr lang="en-US"/>
          </a:p>
        </p:txBody>
      </p:sp>
    </p:spTree>
    <p:extLst>
      <p:ext uri="{BB962C8B-B14F-4D97-AF65-F5344CB8AC3E}">
        <p14:creationId xmlns:p14="http://schemas.microsoft.com/office/powerpoint/2010/main" val="27269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considering our requirements for performance,</a:t>
            </a:r>
            <a:r>
              <a:rPr lang="en-US" baseline="0" dirty="0" smtClean="0"/>
              <a:t> efficiency, and security.</a:t>
            </a:r>
          </a:p>
          <a:p>
            <a:r>
              <a:rPr lang="en-US" baseline="0" dirty="0" smtClean="0"/>
              <a:t>Haven incurs some overheads, that come both from its complex layered architecture, and from the cost of SGX.</a:t>
            </a:r>
          </a:p>
          <a:p>
            <a:r>
              <a:rPr lang="en-US" baseline="0" dirty="0" smtClean="0"/>
              <a:t>In fact, resizing the amount of memory allocated to the enclave, doing enclave crossings, and access enclave pages have non-negligible costs.</a:t>
            </a:r>
          </a:p>
          <a:p>
            <a:r>
              <a:rPr lang="en-US" baseline="0" dirty="0" smtClean="0"/>
              <a:t>On the other hand, considering the security aspect, haven provides bi-directional isolation.</a:t>
            </a:r>
          </a:p>
          <a:p>
            <a:r>
              <a:rPr lang="en-US" baseline="0" dirty="0" smtClean="0"/>
              <a:t>Unfortunately, as it packs an entire windows operating system inside the enclave, we can have concerns about the attack surface exposed.</a:t>
            </a:r>
          </a:p>
          <a:p>
            <a:endParaRPr lang="en-US" baseline="0" dirty="0" smtClean="0"/>
          </a:p>
          <a:p>
            <a:r>
              <a:rPr lang="en-US" baseline="0" dirty="0" smtClean="0"/>
              <a:t>Good, so now that we’ve studied all three papers, let’s discuss what we’ve seen.</a:t>
            </a:r>
          </a:p>
        </p:txBody>
      </p:sp>
      <p:sp>
        <p:nvSpPr>
          <p:cNvPr id="4" name="Slide Number Placeholder 3"/>
          <p:cNvSpPr>
            <a:spLocks noGrp="1"/>
          </p:cNvSpPr>
          <p:nvPr>
            <p:ph type="sldNum" sz="quarter" idx="10"/>
          </p:nvPr>
        </p:nvSpPr>
        <p:spPr/>
        <p:txBody>
          <a:bodyPr/>
          <a:lstStyle/>
          <a:p>
            <a:fld id="{69E8AC4D-76AB-F049-B583-F6A359C4EA1A}" type="slidenum">
              <a:rPr lang="en-US" smtClean="0"/>
              <a:t>18</a:t>
            </a:fld>
            <a:endParaRPr lang="en-US"/>
          </a:p>
        </p:txBody>
      </p:sp>
    </p:spTree>
    <p:extLst>
      <p:ext uri="{BB962C8B-B14F-4D97-AF65-F5344CB8AC3E}">
        <p14:creationId xmlns:p14="http://schemas.microsoft.com/office/powerpoint/2010/main" val="473531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Good, so now that we’ve studied all three papers, let’s discuss what we’ve seen.</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19</a:t>
            </a:fld>
            <a:endParaRPr lang="en-US"/>
          </a:p>
        </p:txBody>
      </p:sp>
    </p:spTree>
    <p:extLst>
      <p:ext uri="{BB962C8B-B14F-4D97-AF65-F5344CB8AC3E}">
        <p14:creationId xmlns:p14="http://schemas.microsoft.com/office/powerpoint/2010/main" val="38180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for the presentation</a:t>
            </a:r>
            <a:r>
              <a:rPr lang="en-US" baseline="0" dirty="0" smtClean="0"/>
              <a:t> today.</a:t>
            </a:r>
          </a:p>
          <a:p>
            <a:r>
              <a:rPr lang="en-US" baseline="0" dirty="0" smtClean="0"/>
              <a:t>We’ll have a short introduction to present the goals we want to achieve in cloud deployments.</a:t>
            </a:r>
          </a:p>
          <a:p>
            <a:r>
              <a:rPr lang="en-US" baseline="0" dirty="0" smtClean="0"/>
              <a:t>I’ll then proceed with the description of the three papers that I selected: The </a:t>
            </a:r>
            <a:r>
              <a:rPr lang="en-US" baseline="0" dirty="0" err="1" smtClean="0"/>
              <a:t>exokernel</a:t>
            </a:r>
            <a:r>
              <a:rPr lang="en-US" baseline="0" dirty="0" smtClean="0"/>
              <a:t>, a radical design for Operating systems that allows application-level management of resources.</a:t>
            </a:r>
          </a:p>
          <a:p>
            <a:r>
              <a:rPr lang="en-US" baseline="0" dirty="0" smtClean="0"/>
              <a:t>After that, I’ll present two papers, inspired by the </a:t>
            </a:r>
            <a:r>
              <a:rPr lang="en-US" baseline="0" dirty="0" err="1" smtClean="0"/>
              <a:t>Exokernel</a:t>
            </a:r>
            <a:r>
              <a:rPr lang="en-US" baseline="0" dirty="0" smtClean="0"/>
              <a:t> architecture, that target cloud deployments.</a:t>
            </a:r>
          </a:p>
          <a:p>
            <a:r>
              <a:rPr lang="en-US" baseline="0" dirty="0" smtClean="0"/>
              <a:t>The </a:t>
            </a:r>
            <a:r>
              <a:rPr lang="en-US" baseline="0" dirty="0" err="1" smtClean="0"/>
              <a:t>Unikernel</a:t>
            </a:r>
            <a:r>
              <a:rPr lang="en-US" baseline="0" dirty="0" smtClean="0"/>
              <a:t> &amp; Haven.</a:t>
            </a:r>
          </a:p>
          <a:p>
            <a:r>
              <a:rPr lang="en-US" baseline="0" dirty="0" smtClean="0"/>
              <a:t>At the end of the presentation, I’ll gather the insights from all papers and present my research proposal.</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a:t>
            </a:fld>
            <a:endParaRPr lang="en-US"/>
          </a:p>
        </p:txBody>
      </p:sp>
    </p:spTree>
    <p:extLst>
      <p:ext uri="{BB962C8B-B14F-4D97-AF65-F5344CB8AC3E}">
        <p14:creationId xmlns:p14="http://schemas.microsoft.com/office/powerpoint/2010/main" val="651268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summarize what</a:t>
            </a:r>
            <a:r>
              <a:rPr lang="en-US" baseline="0" dirty="0" smtClean="0"/>
              <a:t> we’ve learned so far, we see that the </a:t>
            </a:r>
            <a:r>
              <a:rPr lang="en-US" baseline="0" dirty="0" err="1" smtClean="0"/>
              <a:t>unikernel</a:t>
            </a:r>
            <a:r>
              <a:rPr lang="en-US" baseline="0" dirty="0" smtClean="0"/>
              <a:t> present several advantages in terms of performance/efficiency, and also in terms of security.</a:t>
            </a:r>
          </a:p>
          <a:p>
            <a:r>
              <a:rPr lang="en-US" baseline="0" dirty="0" smtClean="0"/>
              <a:t>Unfortunately, it lacks the bi-directional isolation that haven provides and that we so desire for Cloud services.</a:t>
            </a:r>
          </a:p>
          <a:p>
            <a:r>
              <a:rPr lang="en-US" baseline="0" dirty="0" smtClean="0"/>
              <a:t>Both systems are based on the Library Operating system design described by the </a:t>
            </a:r>
            <a:r>
              <a:rPr lang="en-US" baseline="0" dirty="0" err="1" smtClean="0"/>
              <a:t>exokernel</a:t>
            </a:r>
            <a:r>
              <a:rPr lang="en-US" baseline="0" dirty="0" smtClean="0"/>
              <a:t>, but have very different implementations.</a:t>
            </a:r>
          </a:p>
          <a:p>
            <a:r>
              <a:rPr lang="en-US" baseline="0" dirty="0" smtClean="0"/>
              <a:t>Haven strives to support legacy applications.</a:t>
            </a:r>
          </a:p>
          <a:p>
            <a:r>
              <a:rPr lang="en-US" baseline="0" dirty="0" smtClean="0"/>
              <a:t>As a result, it needs to pack the entire windows operating system inside the enclave and presents performance overheads.</a:t>
            </a:r>
          </a:p>
          <a:p>
            <a:r>
              <a:rPr lang="en-US" baseline="0" dirty="0" smtClean="0"/>
              <a:t>This choice was, in my opinion, made to provide a proof-of-concept and test the limits of SGX, rather than actually a desired feature.</a:t>
            </a:r>
          </a:p>
          <a:p>
            <a:r>
              <a:rPr lang="en-US" baseline="0" dirty="0" smtClean="0"/>
              <a:t>Cloud appliance are often providing a single service. Therefore the approach taken by </a:t>
            </a:r>
            <a:r>
              <a:rPr lang="en-US" baseline="0" dirty="0" err="1" smtClean="0"/>
              <a:t>Unikernel</a:t>
            </a:r>
            <a:r>
              <a:rPr lang="en-US" baseline="0" dirty="0" smtClean="0"/>
              <a:t>, that gives up on backward compatibility, actually seems reasonable and enables to </a:t>
            </a:r>
            <a:r>
              <a:rPr lang="en-US" baseline="0" dirty="0" err="1" smtClean="0"/>
              <a:t>performa</a:t>
            </a:r>
            <a:r>
              <a:rPr lang="en-US" baseline="0" dirty="0" smtClean="0"/>
              <a:t> several optimizations that improve the performance, efficiency, and security of the appliance compared to a standard VM deployment.</a:t>
            </a:r>
          </a:p>
          <a:p>
            <a:endParaRPr lang="en-US" baseline="0" dirty="0" smtClean="0"/>
          </a:p>
          <a:p>
            <a:r>
              <a:rPr lang="en-US" baseline="0" dirty="0" smtClean="0"/>
              <a:t>And this actually leads to my research proposal which tries to extract all the benefits listed here and fit them into one system.</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20</a:t>
            </a:fld>
            <a:endParaRPr lang="en-US"/>
          </a:p>
        </p:txBody>
      </p:sp>
    </p:spTree>
    <p:extLst>
      <p:ext uri="{BB962C8B-B14F-4D97-AF65-F5344CB8AC3E}">
        <p14:creationId xmlns:p14="http://schemas.microsoft.com/office/powerpoint/2010/main" val="362540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propose to</a:t>
            </a:r>
            <a:r>
              <a:rPr lang="en-US" baseline="0" dirty="0" smtClean="0"/>
              <a:t> integrate SGX support in a </a:t>
            </a:r>
            <a:r>
              <a:rPr lang="en-US" baseline="0" dirty="0" err="1" smtClean="0"/>
              <a:t>Unikernel</a:t>
            </a:r>
            <a:r>
              <a:rPr lang="en-US" baseline="0" dirty="0" smtClean="0"/>
              <a:t> architecture.</a:t>
            </a:r>
          </a:p>
          <a:p>
            <a:r>
              <a:rPr lang="en-US" baseline="0" dirty="0" smtClean="0"/>
              <a:t>I believe that the </a:t>
            </a:r>
            <a:r>
              <a:rPr lang="en-US" baseline="0" dirty="0" err="1" smtClean="0"/>
              <a:t>unikernel</a:t>
            </a:r>
            <a:r>
              <a:rPr lang="en-US" baseline="0" dirty="0" smtClean="0"/>
              <a:t> design provides several advantages that would enable to solve Haven’s limitations.</a:t>
            </a:r>
          </a:p>
          <a:p>
            <a:r>
              <a:rPr lang="en-US" baseline="0" dirty="0" smtClean="0"/>
              <a:t>First, the small size of </a:t>
            </a:r>
            <a:r>
              <a:rPr lang="en-US" baseline="0" dirty="0" err="1" smtClean="0"/>
              <a:t>unikernels</a:t>
            </a:r>
            <a:r>
              <a:rPr lang="en-US" baseline="0" dirty="0" smtClean="0"/>
              <a:t> reduces the amount of enclave pages that we need to consume to host the programs code and data.</a:t>
            </a:r>
          </a:p>
          <a:p>
            <a:r>
              <a:rPr lang="en-US" baseline="0" dirty="0" smtClean="0"/>
              <a:t>Second, the small size of the program might improve cache locality and amortize the cost of accessing the enclave pages.</a:t>
            </a:r>
          </a:p>
          <a:p>
            <a:r>
              <a:rPr lang="en-US" baseline="0" dirty="0" smtClean="0"/>
              <a:t>Another advantage is that </a:t>
            </a:r>
            <a:r>
              <a:rPr lang="en-US" baseline="0" dirty="0" err="1" smtClean="0"/>
              <a:t>Unikernels</a:t>
            </a:r>
            <a:r>
              <a:rPr lang="en-US" baseline="0" dirty="0" smtClean="0"/>
              <a:t> can be sealed, meaning that its page mappings are fixed and do not change. That removes the need for dynamic allocation of physical pages, which introduced overheads in Haven.</a:t>
            </a:r>
          </a:p>
          <a:p>
            <a:r>
              <a:rPr lang="en-US" baseline="0" dirty="0" smtClean="0"/>
              <a:t>At the same time, we can still benefit from the advantages provided by </a:t>
            </a:r>
            <a:r>
              <a:rPr lang="en-US" baseline="0" dirty="0" err="1" smtClean="0"/>
              <a:t>Unikernels</a:t>
            </a:r>
            <a:r>
              <a:rPr lang="en-US" baseline="0" dirty="0" smtClean="0"/>
              <a:t>, you can tune the implementation to your needs, you can tune the runtime to move data that is not sensitive to pages outside the enclave to speed up the whole execution.</a:t>
            </a:r>
          </a:p>
          <a:p>
            <a:r>
              <a:rPr lang="en-US" baseline="0" dirty="0" smtClean="0"/>
              <a:t>We can also leverage high level PL features such as type-safety, garbage collectors, or more recent paradigms like the ownership system provided by rust, or Communicating Sequential Processes concurrency model provided by GO.</a:t>
            </a:r>
          </a:p>
          <a:p>
            <a:r>
              <a:rPr lang="en-US" baseline="0" dirty="0" smtClean="0"/>
              <a:t>Implementing such as system would actually enable to achieve all our goals, in terms of performance, efficiency, and security, while having a very flexible environment to experiment with various solutions.</a:t>
            </a:r>
          </a:p>
          <a:p>
            <a:endParaRPr lang="en-US" baseline="0"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21</a:t>
            </a:fld>
            <a:endParaRPr lang="en-US"/>
          </a:p>
        </p:txBody>
      </p:sp>
    </p:spTree>
    <p:extLst>
      <p:ext uri="{BB962C8B-B14F-4D97-AF65-F5344CB8AC3E}">
        <p14:creationId xmlns:p14="http://schemas.microsoft.com/office/powerpoint/2010/main" val="1804063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all</a:t>
            </a:r>
            <a:r>
              <a:rPr lang="en-US" smtClean="0"/>
              <a:t>. Thanks</a:t>
            </a:r>
            <a:endParaRPr lang="en-US"/>
          </a:p>
        </p:txBody>
      </p:sp>
      <p:sp>
        <p:nvSpPr>
          <p:cNvPr id="4" name="Slide Number Placeholder 3"/>
          <p:cNvSpPr>
            <a:spLocks noGrp="1"/>
          </p:cNvSpPr>
          <p:nvPr>
            <p:ph type="sldNum" sz="quarter" idx="10"/>
          </p:nvPr>
        </p:nvSpPr>
        <p:spPr/>
        <p:txBody>
          <a:bodyPr/>
          <a:lstStyle/>
          <a:p>
            <a:fld id="{5818C058-0722-5846-9CCC-2E4F26A67B17}" type="slidenum">
              <a:rPr lang="en-US" smtClean="0"/>
              <a:t>22</a:t>
            </a:fld>
            <a:endParaRPr lang="en-US"/>
          </a:p>
        </p:txBody>
      </p:sp>
    </p:spTree>
    <p:extLst>
      <p:ext uri="{BB962C8B-B14F-4D97-AF65-F5344CB8AC3E}">
        <p14:creationId xmlns:p14="http://schemas.microsoft.com/office/powerpoint/2010/main" val="389410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Exception unaligned pointer accesses, arithmetic overflow,</a:t>
            </a:r>
            <a:r>
              <a:rPr lang="en-US" baseline="0" dirty="0" smtClean="0"/>
              <a:t> access to protected pages.</a:t>
            </a:r>
          </a:p>
          <a:p>
            <a:r>
              <a:rPr lang="en-US" baseline="0" dirty="0" smtClean="0"/>
              <a:t>Control transfer is called L3.</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24</a:t>
            </a:fld>
            <a:endParaRPr lang="en-US"/>
          </a:p>
        </p:txBody>
      </p:sp>
    </p:spTree>
    <p:extLst>
      <p:ext uri="{BB962C8B-B14F-4D97-AF65-F5344CB8AC3E}">
        <p14:creationId xmlns:p14="http://schemas.microsoft.com/office/powerpoint/2010/main" val="1510407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considering our requirements for performance,</a:t>
            </a:r>
            <a:r>
              <a:rPr lang="en-US" baseline="0" dirty="0" smtClean="0"/>
              <a:t> efficiency, and security.</a:t>
            </a:r>
          </a:p>
          <a:p>
            <a:r>
              <a:rPr lang="en-US" baseline="0" dirty="0" smtClean="0"/>
              <a:t>Haven incurs some overheads, that come both from its complex layered architecture, and from the cost of SGX.</a:t>
            </a:r>
          </a:p>
          <a:p>
            <a:r>
              <a:rPr lang="en-US" baseline="0" dirty="0" smtClean="0"/>
              <a:t>In fact, resizing the amount of memory allocated to the enclave, doing enclave crossings, and access enclave pages have non-negligible costs.</a:t>
            </a:r>
          </a:p>
          <a:p>
            <a:r>
              <a:rPr lang="en-US" baseline="0" dirty="0" smtClean="0"/>
              <a:t>On the other hand, considering the security aspect, haven provides bi-directional isolation.</a:t>
            </a:r>
          </a:p>
          <a:p>
            <a:r>
              <a:rPr lang="en-US" baseline="0" dirty="0" smtClean="0"/>
              <a:t>Unfortunately, as it packs an entire windows operating system inside the enclave, we can have concerns about the attack surface exposed.</a:t>
            </a:r>
          </a:p>
          <a:p>
            <a:endParaRPr lang="en-US" baseline="0" dirty="0" smtClean="0"/>
          </a:p>
          <a:p>
            <a:r>
              <a:rPr lang="en-US" baseline="0" dirty="0" smtClean="0"/>
              <a:t>Good, so now that we’ve studied all three papers, let’s discuss what we’ve seen.</a:t>
            </a:r>
          </a:p>
        </p:txBody>
      </p:sp>
      <p:sp>
        <p:nvSpPr>
          <p:cNvPr id="4" name="Slide Number Placeholder 3"/>
          <p:cNvSpPr>
            <a:spLocks noGrp="1"/>
          </p:cNvSpPr>
          <p:nvPr>
            <p:ph type="sldNum" sz="quarter" idx="10"/>
          </p:nvPr>
        </p:nvSpPr>
        <p:spPr/>
        <p:txBody>
          <a:bodyPr/>
          <a:lstStyle/>
          <a:p>
            <a:fld id="{69E8AC4D-76AB-F049-B583-F6A359C4EA1A}" type="slidenum">
              <a:rPr lang="en-US" smtClean="0"/>
              <a:t>25</a:t>
            </a:fld>
            <a:endParaRPr lang="en-US"/>
          </a:p>
        </p:txBody>
      </p:sp>
    </p:spTree>
    <p:extLst>
      <p:ext uri="{BB962C8B-B14F-4D97-AF65-F5344CB8AC3E}">
        <p14:creationId xmlns:p14="http://schemas.microsoft.com/office/powerpoint/2010/main" val="103464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Nowadays,</a:t>
            </a:r>
            <a:r>
              <a:rPr lang="en-US" baseline="0" dirty="0" smtClean="0"/>
              <a:t> </a:t>
            </a:r>
            <a:r>
              <a:rPr lang="en-US" dirty="0" smtClean="0"/>
              <a:t>Cloud</a:t>
            </a:r>
            <a:r>
              <a:rPr lang="en-US" baseline="0" dirty="0" smtClean="0"/>
              <a:t> services are a popular option to host applications.</a:t>
            </a:r>
          </a:p>
          <a:p>
            <a:r>
              <a:rPr lang="en-US" baseline="0" dirty="0" smtClean="0"/>
              <a:t>They allow even small size organization to quickly deploy their app, and provide flexibility as they offer means to adapt resources to the current load it has to face.</a:t>
            </a:r>
          </a:p>
          <a:p>
            <a:r>
              <a:rPr lang="en-US" baseline="0" dirty="0" smtClean="0"/>
              <a:t>While attractive, such services raise important challenges.</a:t>
            </a:r>
          </a:p>
          <a:p>
            <a:r>
              <a:rPr lang="en-US" baseline="0" dirty="0" smtClean="0"/>
              <a:t>Resources are rented. As a tenant, you therefore want to optimize your expenses.</a:t>
            </a:r>
          </a:p>
          <a:p>
            <a:r>
              <a:rPr lang="en-US" baseline="0" dirty="0" smtClean="0"/>
              <a:t>That means that you want to limit the amount of resources your application consumes, and make the most out of what you pay for.</a:t>
            </a:r>
          </a:p>
          <a:p>
            <a:r>
              <a:rPr lang="en-US" baseline="0" dirty="0" smtClean="0"/>
              <a:t>Second, we do not want the deployment environment to impede the application’s performance.</a:t>
            </a:r>
          </a:p>
          <a:p>
            <a:endParaRPr lang="en-US" baseline="0" dirty="0" smtClean="0"/>
          </a:p>
          <a:p>
            <a:r>
              <a:rPr lang="en-US" baseline="0" dirty="0" smtClean="0"/>
              <a:t>Third, tenants have to think about security when deploying their applications on cloud services.</a:t>
            </a:r>
          </a:p>
          <a:p>
            <a:r>
              <a:rPr lang="en-US" baseline="0" dirty="0" smtClean="0"/>
              <a:t>CPs often rely-on sandboxing mechanisms to actually isolate different apps, from different sources, that execute on the same physical machine.</a:t>
            </a:r>
          </a:p>
          <a:p>
            <a:r>
              <a:rPr lang="en-US" baseline="0" dirty="0" smtClean="0"/>
              <a:t>These sandboxes also allow to protect the host from a potentially malicious application.</a:t>
            </a:r>
          </a:p>
          <a:p>
            <a:r>
              <a:rPr lang="en-US" baseline="0" dirty="0" smtClean="0"/>
              <a:t>While this ensures that no malicious application will be able to hurt the host or any other app running on the same machine, it does not protect the application from a malicious user .</a:t>
            </a:r>
          </a:p>
          <a:p>
            <a:r>
              <a:rPr lang="en-US" baseline="0" dirty="0" smtClean="0"/>
              <a:t>App developers therefore still have to build security within their applications themselves.</a:t>
            </a:r>
          </a:p>
          <a:p>
            <a:r>
              <a:rPr lang="en-US" baseline="0" dirty="0" smtClean="0"/>
              <a:t>Another concern related to security pertains to the confidentiality and integrity of a tenant’s application code and data.</a:t>
            </a:r>
          </a:p>
          <a:p>
            <a:r>
              <a:rPr lang="en-US" baseline="0" dirty="0" smtClean="0"/>
              <a:t>What happens if a host gets compromised ? Or if a CSPs employee abuses its privileges to access you private data? </a:t>
            </a:r>
          </a:p>
          <a:p>
            <a:r>
              <a:rPr lang="en-US" baseline="0" dirty="0" smtClean="0"/>
              <a:t>What if the physical machine is located in a country where the government enforces policies to gain access to hardware infrastructures?</a:t>
            </a:r>
          </a:p>
          <a:p>
            <a:r>
              <a:rPr lang="en-US" baseline="0" dirty="0" smtClean="0"/>
              <a:t>As a tenant, you therefore might want to have some security guarantees that protect you application from the CSP/host as well!</a:t>
            </a:r>
          </a:p>
        </p:txBody>
      </p:sp>
      <p:sp>
        <p:nvSpPr>
          <p:cNvPr id="4" name="Slide Number Placeholder 3"/>
          <p:cNvSpPr>
            <a:spLocks noGrp="1"/>
          </p:cNvSpPr>
          <p:nvPr>
            <p:ph type="sldNum" sz="quarter" idx="10"/>
          </p:nvPr>
        </p:nvSpPr>
        <p:spPr/>
        <p:txBody>
          <a:bodyPr/>
          <a:lstStyle/>
          <a:p>
            <a:fld id="{69E8AC4D-76AB-F049-B583-F6A359C4EA1A}" type="slidenum">
              <a:rPr lang="en-US" smtClean="0"/>
              <a:t>3</a:t>
            </a:fld>
            <a:endParaRPr lang="en-US"/>
          </a:p>
        </p:txBody>
      </p:sp>
    </p:spTree>
    <p:extLst>
      <p:ext uri="{BB962C8B-B14F-4D97-AF65-F5344CB8AC3E}">
        <p14:creationId xmlns:p14="http://schemas.microsoft.com/office/powerpoint/2010/main" val="36373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propose to answer all these concerns by studying two</a:t>
            </a:r>
            <a:r>
              <a:rPr lang="en-US" baseline="0" dirty="0" smtClean="0"/>
              <a:t> systems, based on the </a:t>
            </a:r>
            <a:r>
              <a:rPr lang="en-US" baseline="0" dirty="0" err="1" smtClean="0"/>
              <a:t>Exokernel</a:t>
            </a:r>
            <a:r>
              <a:rPr lang="en-US" baseline="0" dirty="0" smtClean="0"/>
              <a:t> design, that target cloud services.</a:t>
            </a:r>
          </a:p>
          <a:p>
            <a:r>
              <a:rPr lang="en-US" baseline="0" dirty="0" smtClean="0"/>
              <a:t>We’ll study how Library OS design is leveraged in such systems to provide the performance, efficiency, and security for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4</a:t>
            </a:fld>
            <a:endParaRPr lang="en-US"/>
          </a:p>
        </p:txBody>
      </p:sp>
    </p:spTree>
    <p:extLst>
      <p:ext uri="{BB962C8B-B14F-4D97-AF65-F5344CB8AC3E}">
        <p14:creationId xmlns:p14="http://schemas.microsoft.com/office/powerpoint/2010/main" val="52756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first begin by describing the </a:t>
            </a:r>
            <a:r>
              <a:rPr lang="en-US" dirty="0" err="1" smtClean="0"/>
              <a:t>exokernel</a:t>
            </a:r>
            <a:r>
              <a:rPr lang="en-US" dirty="0" smtClean="0"/>
              <a:t> original design.</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5</a:t>
            </a:fld>
            <a:endParaRPr lang="en-US"/>
          </a:p>
        </p:txBody>
      </p:sp>
    </p:spTree>
    <p:extLst>
      <p:ext uri="{BB962C8B-B14F-4D97-AF65-F5344CB8AC3E}">
        <p14:creationId xmlns:p14="http://schemas.microsoft.com/office/powerpoint/2010/main" val="187519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observation made by the </a:t>
            </a:r>
            <a:r>
              <a:rPr lang="en-US" baseline="0" dirty="0" err="1" smtClean="0"/>
              <a:t>exokernel</a:t>
            </a:r>
            <a:r>
              <a:rPr lang="en-US" baseline="0" dirty="0" smtClean="0"/>
              <a:t> authors is that traditional operating system fix the interface and implementation of OS abstractions.</a:t>
            </a:r>
          </a:p>
          <a:p>
            <a:r>
              <a:rPr lang="en-US" baseline="0" dirty="0" smtClean="0"/>
              <a:t>Which hurts the application’s performance, flexibility, and functionality, as it can not pretend to suit all heterogeneous apps requirements.</a:t>
            </a:r>
          </a:p>
          <a:p>
            <a:endParaRPr lang="en-US" baseline="0" dirty="0" smtClean="0"/>
          </a:p>
          <a:p>
            <a:r>
              <a:rPr lang="en-US" baseline="0" dirty="0" smtClean="0"/>
              <a:t>The solution adopted by the </a:t>
            </a:r>
            <a:r>
              <a:rPr lang="en-US" baseline="0" dirty="0" err="1" smtClean="0"/>
              <a:t>exokernel</a:t>
            </a:r>
            <a:r>
              <a:rPr lang="en-US" baseline="0" dirty="0" smtClean="0"/>
              <a:t> is radical:</a:t>
            </a:r>
          </a:p>
          <a:p>
            <a:r>
              <a:rPr lang="en-US" baseline="0" dirty="0" smtClean="0"/>
              <a:t>Allow application level management of physical resources.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6</a:t>
            </a:fld>
            <a:endParaRPr lang="en-US"/>
          </a:p>
        </p:txBody>
      </p:sp>
    </p:spTree>
    <p:extLst>
      <p:ext uri="{BB962C8B-B14F-4D97-AF65-F5344CB8AC3E}">
        <p14:creationId xmlns:p14="http://schemas.microsoft.com/office/powerpoint/2010/main" val="953168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take an example, let’s consider this figure.</a:t>
            </a:r>
          </a:p>
          <a:p>
            <a:r>
              <a:rPr lang="en-US" dirty="0" smtClean="0"/>
              <a:t>Here we have tw</a:t>
            </a:r>
            <a:r>
              <a:rPr lang="en-US" baseline="0" dirty="0" smtClean="0"/>
              <a:t>o applications, a simple hello world program, and a more complex one that runs with a garbage collector.</a:t>
            </a:r>
          </a:p>
          <a:p>
            <a:r>
              <a:rPr lang="en-US" baseline="0" dirty="0" smtClean="0"/>
              <a:t>They both run on top of a monolithic OS, that fixes the implementation of OS abstractions, and more specifically the virtual memory abstraction.</a:t>
            </a:r>
          </a:p>
          <a:p>
            <a:r>
              <a:rPr lang="en-US" baseline="0" dirty="0" smtClean="0"/>
              <a:t>The OS implements a LRU paging policy that cannot be modified by any of the applications.</a:t>
            </a:r>
          </a:p>
          <a:p>
            <a:r>
              <a:rPr lang="en-US" baseline="0" dirty="0" err="1" smtClean="0"/>
              <a:t>Pagin</a:t>
            </a:r>
            <a:r>
              <a:rPr lang="en-US" baseline="0" dirty="0" smtClean="0"/>
              <a:t> at the time was a real concern, and it is not a problem for the Hello World program , the GC performance might be impacted by this policy choice. </a:t>
            </a:r>
          </a:p>
          <a:p>
            <a:r>
              <a:rPr lang="en-US" baseline="0" dirty="0" smtClean="0"/>
              <a:t>A typical scenario where LRU performs poorly is if the GC collects all objects on a page and keeps it on the side for further allocations.</a:t>
            </a:r>
          </a:p>
          <a:p>
            <a:r>
              <a:rPr lang="en-US" baseline="0" dirty="0" smtClean="0"/>
              <a:t>The page was recently used, so the OS will not chose to collect it and will instead pick another page that actually contains things that the program needs.</a:t>
            </a:r>
          </a:p>
          <a:p>
            <a:endParaRPr lang="en-US" baseline="0" dirty="0" smtClean="0"/>
          </a:p>
          <a:p>
            <a:r>
              <a:rPr lang="en-US" baseline="0" dirty="0" smtClean="0"/>
              <a:t>The </a:t>
            </a:r>
            <a:r>
              <a:rPr lang="en-US" baseline="0" dirty="0" err="1" smtClean="0"/>
              <a:t>exokernel</a:t>
            </a:r>
            <a:r>
              <a:rPr lang="en-US" baseline="0" dirty="0" smtClean="0"/>
              <a:t> solves this by allowing application-specific management of resources.</a:t>
            </a:r>
          </a:p>
          <a:p>
            <a:r>
              <a:rPr lang="en-US" baseline="0" dirty="0" smtClean="0"/>
              <a:t>It separates protection from management, that means that :</a:t>
            </a:r>
          </a:p>
          <a:p>
            <a:r>
              <a:rPr lang="en-US" baseline="0" dirty="0" smtClean="0"/>
              <a:t>The kernel itself only securely exposes all hardware resources, and delegates the management to the application, which in turn, is free to implement its own abstractions and policies efficiently.</a:t>
            </a:r>
          </a:p>
          <a:p>
            <a:r>
              <a:rPr lang="en-US" baseline="0" dirty="0" smtClean="0"/>
              <a:t>The application links to a library Operating system, the orange part, that provides the required implementation for these system abstractions.</a:t>
            </a:r>
          </a:p>
          <a:p>
            <a:r>
              <a:rPr lang="en-US" baseline="0" dirty="0" smtClean="0"/>
              <a:t>Here we can see that the HW program picked a </a:t>
            </a:r>
            <a:r>
              <a:rPr lang="en-US" baseline="0" dirty="0" err="1" smtClean="0"/>
              <a:t>LibOS</a:t>
            </a:r>
            <a:r>
              <a:rPr lang="en-US" baseline="0" dirty="0" smtClean="0"/>
              <a:t> that implements LRU, while the GC picked one with a custom paging algorithm.</a:t>
            </a:r>
          </a:p>
        </p:txBody>
      </p:sp>
      <p:sp>
        <p:nvSpPr>
          <p:cNvPr id="4" name="Slide Number Placeholder 3"/>
          <p:cNvSpPr>
            <a:spLocks noGrp="1"/>
          </p:cNvSpPr>
          <p:nvPr>
            <p:ph type="sldNum" sz="quarter" idx="10"/>
          </p:nvPr>
        </p:nvSpPr>
        <p:spPr/>
        <p:txBody>
          <a:bodyPr/>
          <a:lstStyle/>
          <a:p>
            <a:fld id="{69E8AC4D-76AB-F049-B583-F6A359C4EA1A}" type="slidenum">
              <a:rPr lang="en-US" smtClean="0"/>
              <a:t>7</a:t>
            </a:fld>
            <a:endParaRPr lang="en-US"/>
          </a:p>
        </p:txBody>
      </p:sp>
    </p:spTree>
    <p:extLst>
      <p:ext uri="{BB962C8B-B14F-4D97-AF65-F5344CB8AC3E}">
        <p14:creationId xmlns:p14="http://schemas.microsoft.com/office/powerpoint/2010/main" val="152209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exokernel</a:t>
            </a:r>
            <a:r>
              <a:rPr lang="en-US" dirty="0" smtClean="0"/>
              <a:t> adopts a radical approach, that proved to be efficient but </a:t>
            </a:r>
            <a:r>
              <a:rPr lang="en-US" baseline="0" dirty="0" smtClean="0"/>
              <a:t>is actually hard to implement in the way described by the authors.</a:t>
            </a:r>
          </a:p>
          <a:p>
            <a:r>
              <a:rPr lang="en-US" baseline="0" dirty="0" smtClean="0"/>
              <a:t>It however influenced the design of many systems, among which the </a:t>
            </a:r>
            <a:r>
              <a:rPr lang="en-US" baseline="0" dirty="0" err="1" smtClean="0"/>
              <a:t>Unikernel</a:t>
            </a:r>
            <a:r>
              <a:rPr lang="en-US" baseline="0" dirty="0" smtClean="0"/>
              <a:t>, that targets cloud deployments and that I’ll present now.</a:t>
            </a:r>
            <a:endParaRPr lang="en-US"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8</a:t>
            </a:fld>
            <a:endParaRPr lang="en-US"/>
          </a:p>
        </p:txBody>
      </p:sp>
    </p:spTree>
    <p:extLst>
      <p:ext uri="{BB962C8B-B14F-4D97-AF65-F5344CB8AC3E}">
        <p14:creationId xmlns:p14="http://schemas.microsoft.com/office/powerpoint/2010/main" val="1897865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unikernel</a:t>
            </a:r>
            <a:r>
              <a:rPr lang="en-US" dirty="0" smtClean="0"/>
              <a:t> paper was published in 2013</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9</a:t>
            </a:fld>
            <a:endParaRPr lang="en-US"/>
          </a:p>
        </p:txBody>
      </p:sp>
    </p:spTree>
    <p:extLst>
      <p:ext uri="{BB962C8B-B14F-4D97-AF65-F5344CB8AC3E}">
        <p14:creationId xmlns:p14="http://schemas.microsoft.com/office/powerpoint/2010/main" val="335679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509963"/>
          </a:xfrm>
          <a:solidFill>
            <a:schemeClr val="tx2"/>
          </a:solidFill>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8A51378-ED5F-A842-B4BD-350ED1610978}" type="datetime1">
              <a:rPr lang="en-US" smtClean="0"/>
              <a:t>6/28/17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44456563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C0A04-DC22-634D-9DEF-54D68390905F}" type="datetime1">
              <a:rPr lang="en-US" smtClean="0"/>
              <a:t>6/28/17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36783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48D593-2EC9-7D41-B496-CD7B0C85C2AE}" type="datetime1">
              <a:rPr lang="en-US" smtClean="0"/>
              <a:t>6/28/17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6106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63ADF-232C-BB44-A2EB-133411987AE0}" type="datetime1">
              <a:rPr lang="en-US" smtClean="0"/>
              <a:t>6/28/17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51198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E07E9F-6EFC-9440-86DD-CCBABFD40191}" type="datetime1">
              <a:rPr lang="en-US" smtClean="0"/>
              <a:t>6/28/17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9576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E0C392-2489-FA4A-834E-F4D08B271C34}" type="datetime1">
              <a:rPr lang="en-US" smtClean="0"/>
              <a:t>6/28/17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6667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1BABA5-6B3D-114B-9F25-FE43FF7EA4F3}" type="datetime1">
              <a:rPr lang="en-US" smtClean="0"/>
              <a:t>6/28/17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30176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136DAE-CD4F-CA43-9C01-749967BEE775}" type="datetime1">
              <a:rPr lang="en-US" smtClean="0"/>
              <a:t>6/28/17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627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9CA45-122D-4C49-BE5C-F7E8ACEAAFC3}" type="datetime1">
              <a:rPr lang="en-US" smtClean="0"/>
              <a:t>6/28/17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5698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FDAF24-7A4F-A64E-9BEA-3E7C4FBAEA0E}" type="datetime1">
              <a:rPr lang="en-US" smtClean="0"/>
              <a:t>6/28/17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2142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A4C3AA-2AD2-F54D-AEFF-FC88D2CDCD54}" type="datetime1">
              <a:rPr lang="en-US" smtClean="0"/>
              <a:t>6/28/17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2643845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2192000" cy="1226915"/>
          </a:xfrm>
          <a:prstGeom prst="rect">
            <a:avLst/>
          </a:prstGeom>
          <a:solidFill>
            <a:schemeClr val="tx2"/>
          </a:solidFill>
        </p:spPr>
        <p:txBody>
          <a:bodyPr vert="horz" lIns="91440" tIns="45720" rIns="91440" bIns="45720" rtlCol="0" anchor="ctr">
            <a:normAutofit/>
          </a:bodyPr>
          <a:lstStyle/>
          <a:p>
            <a:r>
              <a:rPr lang="en-US" dirty="0" smtClean="0"/>
              <a:t>	Click to edit Master title style</a:t>
            </a:r>
            <a:endParaRPr lang="en-US" dirty="0"/>
          </a:p>
        </p:txBody>
      </p:sp>
      <p:sp>
        <p:nvSpPr>
          <p:cNvPr id="3" name="Text Placeholder 2"/>
          <p:cNvSpPr>
            <a:spLocks noGrp="1"/>
          </p:cNvSpPr>
          <p:nvPr>
            <p:ph type="body" idx="1"/>
          </p:nvPr>
        </p:nvSpPr>
        <p:spPr>
          <a:xfrm>
            <a:off x="838200" y="1516284"/>
            <a:ext cx="10515600" cy="46606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B4402-578E-FF44-851F-343783F01DEA}" type="datetime1">
              <a:rPr lang="en-US" smtClean="0"/>
              <a:t>6/28/17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BA956-F633-F04E-BD9F-377F5F31FAB2}" type="slidenum">
              <a:rPr lang="en-US" smtClean="0"/>
              <a:t>‹#›</a:t>
            </a:fld>
            <a:endParaRPr lang="en-US"/>
          </a:p>
        </p:txBody>
      </p:sp>
    </p:spTree>
    <p:extLst>
      <p:ext uri="{BB962C8B-B14F-4D97-AF65-F5344CB8AC3E}">
        <p14:creationId xmlns:p14="http://schemas.microsoft.com/office/powerpoint/2010/main" val="1105451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3">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3">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602038"/>
          </a:xfrm>
        </p:spPr>
        <p:txBody>
          <a:bodyPr/>
          <a:lstStyle/>
          <a:p>
            <a:r>
              <a:rPr lang="en-US" dirty="0" err="1" smtClean="0"/>
              <a:t>LibOS</a:t>
            </a:r>
            <a:r>
              <a:rPr lang="en-US" dirty="0" smtClean="0"/>
              <a:t> in the Cloud</a:t>
            </a:r>
            <a:endParaRPr lang="en-US" dirty="0"/>
          </a:p>
        </p:txBody>
      </p:sp>
      <p:sp>
        <p:nvSpPr>
          <p:cNvPr id="3" name="Subtitle 2"/>
          <p:cNvSpPr>
            <a:spLocks noGrp="1"/>
          </p:cNvSpPr>
          <p:nvPr>
            <p:ph type="subTitle" idx="1"/>
          </p:nvPr>
        </p:nvSpPr>
        <p:spPr/>
        <p:txBody>
          <a:bodyPr/>
          <a:lstStyle/>
          <a:p>
            <a:r>
              <a:rPr lang="en-US" dirty="0" smtClean="0">
                <a:solidFill>
                  <a:schemeClr val="tx1"/>
                </a:solidFill>
              </a:rPr>
              <a:t>Adrien Ghosn</a:t>
            </a:r>
          </a:p>
          <a:p>
            <a:r>
              <a:rPr lang="en-US" dirty="0" smtClean="0">
                <a:solidFill>
                  <a:schemeClr val="tx1"/>
                </a:solidFill>
              </a:rPr>
              <a:t>DCSL, I&amp;C, EPFL</a:t>
            </a:r>
          </a:p>
          <a:p>
            <a:r>
              <a:rPr lang="en-US" dirty="0" smtClean="0">
                <a:solidFill>
                  <a:schemeClr val="tx1"/>
                </a:solidFill>
              </a:rPr>
              <a:t>June 29 2017</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B46BA956-F633-F04E-BD9F-377F5F31FAB2}" type="slidenum">
              <a:rPr lang="en-US" smtClean="0">
                <a:solidFill>
                  <a:schemeClr val="tx1"/>
                </a:solidFill>
              </a:rPr>
              <a:t>1</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4977843"/>
            <a:ext cx="3657600" cy="1755648"/>
          </a:xfrm>
          <a:prstGeom prst="rect">
            <a:avLst/>
          </a:prstGeom>
        </p:spPr>
      </p:pic>
    </p:spTree>
    <p:extLst>
      <p:ext uri="{BB962C8B-B14F-4D97-AF65-F5344CB8AC3E}">
        <p14:creationId xmlns:p14="http://schemas.microsoft.com/office/powerpoint/2010/main" val="1523545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Unikernels</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solidFill>
                  <a:schemeClr val="tx1"/>
                </a:solidFill>
              </a:rPr>
              <a:t>Problem:</a:t>
            </a:r>
            <a:r>
              <a:rPr lang="en-US" dirty="0" smtClean="0">
                <a:solidFill>
                  <a:schemeClr val="tx1"/>
                </a:solidFill>
              </a:rPr>
              <a:t> </a:t>
            </a:r>
          </a:p>
          <a:p>
            <a:pPr marL="0" indent="0">
              <a:buNone/>
            </a:pPr>
            <a:r>
              <a:rPr lang="en-US" dirty="0" smtClean="0">
                <a:solidFill>
                  <a:schemeClr val="tx1"/>
                </a:solidFill>
              </a:rPr>
              <a:t>Single-purpose VMs deployed in the cloud are not specialized enough!</a:t>
            </a:r>
          </a:p>
          <a:p>
            <a:pPr marL="0" indent="0">
              <a:buNone/>
            </a:pPr>
            <a:r>
              <a:rPr lang="en-US" dirty="0" smtClean="0">
                <a:solidFill>
                  <a:schemeClr val="tx1"/>
                </a:solidFill>
              </a:rPr>
              <a:t>It </a:t>
            </a:r>
            <a:r>
              <a:rPr lang="en-US" b="1" dirty="0" smtClean="0">
                <a:solidFill>
                  <a:schemeClr val="accent2"/>
                </a:solidFill>
              </a:rPr>
              <a:t>impacts</a:t>
            </a:r>
            <a:r>
              <a:rPr lang="en-US" b="1" dirty="0" smtClean="0">
                <a:solidFill>
                  <a:schemeClr val="tx1"/>
                </a:solidFill>
              </a:rPr>
              <a:t> </a:t>
            </a:r>
            <a:r>
              <a:rPr lang="en-US" dirty="0" smtClean="0">
                <a:solidFill>
                  <a:schemeClr val="tx1"/>
                </a:solidFill>
              </a:rPr>
              <a:t>efficiency &amp; security.</a:t>
            </a:r>
          </a:p>
          <a:p>
            <a:pPr marL="0" indent="0">
              <a:buNone/>
            </a:pPr>
            <a:endParaRPr lang="en-US" dirty="0" smtClean="0"/>
          </a:p>
          <a:p>
            <a:pPr marL="0" indent="0">
              <a:buNone/>
            </a:pPr>
            <a:r>
              <a:rPr lang="en-US" u="sng" dirty="0" smtClean="0">
                <a:solidFill>
                  <a:schemeClr val="tx1"/>
                </a:solidFill>
              </a:rPr>
              <a:t>Solution:</a:t>
            </a:r>
          </a:p>
          <a:p>
            <a:pPr marL="0" indent="0">
              <a:buNone/>
            </a:pPr>
            <a:r>
              <a:rPr lang="en-US" dirty="0" smtClean="0">
                <a:solidFill>
                  <a:schemeClr val="tx1"/>
                </a:solidFill>
              </a:rPr>
              <a:t>Eschew backward compatibility!</a:t>
            </a:r>
          </a:p>
          <a:p>
            <a:pPr lvl="1"/>
            <a:r>
              <a:rPr lang="en-US" dirty="0" smtClean="0">
                <a:solidFill>
                  <a:schemeClr val="tx1"/>
                </a:solidFill>
              </a:rPr>
              <a:t>Application &amp; </a:t>
            </a:r>
            <a:r>
              <a:rPr lang="en-US" dirty="0" err="1" smtClean="0">
                <a:solidFill>
                  <a:schemeClr val="tx1"/>
                </a:solidFill>
              </a:rPr>
              <a:t>LibOS</a:t>
            </a:r>
            <a:r>
              <a:rPr lang="en-US" dirty="0" smtClean="0">
                <a:solidFill>
                  <a:schemeClr val="tx1"/>
                </a:solidFill>
              </a:rPr>
              <a:t> implemented in one high-level language.</a:t>
            </a:r>
          </a:p>
          <a:p>
            <a:pPr lvl="1"/>
            <a:r>
              <a:rPr lang="en-US" dirty="0" smtClean="0">
                <a:solidFill>
                  <a:schemeClr val="tx1"/>
                </a:solidFill>
              </a:rPr>
              <a:t>Leverage static analysis &amp; verification tools. </a:t>
            </a:r>
          </a:p>
          <a:p>
            <a:pPr lvl="1"/>
            <a:r>
              <a:rPr lang="en-US" dirty="0" smtClean="0">
                <a:solidFill>
                  <a:schemeClr val="tx1"/>
                </a:solidFill>
              </a:rPr>
              <a:t>Runs on top of a hypervisor.</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10</a:t>
            </a:fld>
            <a:endParaRPr lang="en-US" dirty="0">
              <a:solidFill>
                <a:schemeClr val="tx1"/>
              </a:solidFill>
            </a:endParaRPr>
          </a:p>
        </p:txBody>
      </p:sp>
    </p:spTree>
    <p:extLst>
      <p:ext uri="{BB962C8B-B14F-4D97-AF65-F5344CB8AC3E}">
        <p14:creationId xmlns:p14="http://schemas.microsoft.com/office/powerpoint/2010/main" val="58179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Example</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11</a:t>
            </a:fld>
            <a:endParaRPr lang="en-US" dirty="0">
              <a:solidFill>
                <a:schemeClr val="tx1"/>
              </a:solidFill>
            </a:endParaRPr>
          </a:p>
        </p:txBody>
      </p:sp>
      <p:sp>
        <p:nvSpPr>
          <p:cNvPr id="8" name="TextBox 7"/>
          <p:cNvSpPr txBox="1"/>
          <p:nvPr/>
        </p:nvSpPr>
        <p:spPr>
          <a:xfrm>
            <a:off x="1392643" y="6122583"/>
            <a:ext cx="3336619" cy="523220"/>
          </a:xfrm>
          <a:prstGeom prst="rect">
            <a:avLst/>
          </a:prstGeom>
          <a:noFill/>
        </p:spPr>
        <p:txBody>
          <a:bodyPr wrap="none" rtlCol="0">
            <a:spAutoFit/>
          </a:bodyPr>
          <a:lstStyle/>
          <a:p>
            <a:r>
              <a:rPr lang="en-US" sz="2800" smtClean="0"/>
              <a:t>Standard deployment</a:t>
            </a:r>
            <a:endParaRPr lang="en-US" sz="2800" dirty="0"/>
          </a:p>
        </p:txBody>
      </p:sp>
      <p:sp>
        <p:nvSpPr>
          <p:cNvPr id="9" name="TextBox 8"/>
          <p:cNvSpPr txBox="1"/>
          <p:nvPr/>
        </p:nvSpPr>
        <p:spPr>
          <a:xfrm>
            <a:off x="7106747" y="6124782"/>
            <a:ext cx="1590244" cy="523220"/>
          </a:xfrm>
          <a:prstGeom prst="rect">
            <a:avLst/>
          </a:prstGeom>
          <a:noFill/>
        </p:spPr>
        <p:txBody>
          <a:bodyPr wrap="none" rtlCol="0">
            <a:spAutoFit/>
          </a:bodyPr>
          <a:lstStyle/>
          <a:p>
            <a:r>
              <a:rPr lang="en-US" sz="2800" smtClean="0"/>
              <a:t>Unikernel</a:t>
            </a:r>
            <a:endParaRPr lang="en-US" sz="28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960" y="1167303"/>
            <a:ext cx="3192016" cy="495527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861" y="3439655"/>
            <a:ext cx="3160016" cy="2682927"/>
          </a:xfrm>
          <a:prstGeom prst="rect">
            <a:avLst/>
          </a:prstGeom>
        </p:spPr>
      </p:pic>
    </p:spTree>
    <p:extLst>
      <p:ext uri="{BB962C8B-B14F-4D97-AF65-F5344CB8AC3E}">
        <p14:creationId xmlns:p14="http://schemas.microsoft.com/office/powerpoint/2010/main" val="23157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solidFill>
                  <a:schemeClr val="tx1"/>
                </a:solidFill>
              </a:rPr>
              <a:t>Performance/Efficiency</a:t>
            </a:r>
            <a:endParaRPr lang="en-US" dirty="0">
              <a:solidFill>
                <a:schemeClr val="tx1"/>
              </a:solidFill>
            </a:endParaRPr>
          </a:p>
        </p:txBody>
      </p:sp>
      <p:sp>
        <p:nvSpPr>
          <p:cNvPr id="5" name="Content Placeholder 4"/>
          <p:cNvSpPr>
            <a:spLocks noGrp="1"/>
          </p:cNvSpPr>
          <p:nvPr>
            <p:ph sz="half" idx="2"/>
          </p:nvPr>
        </p:nvSpPr>
        <p:spPr>
          <a:xfrm>
            <a:off x="839788" y="1946656"/>
            <a:ext cx="5157787" cy="4784650"/>
          </a:xfrm>
        </p:spPr>
        <p:txBody>
          <a:bodyPr/>
          <a:lstStyle/>
          <a:p>
            <a:pPr>
              <a:buFont typeface="Wingdings" charset="2"/>
              <a:buChar char="ü"/>
            </a:pPr>
            <a:r>
              <a:rPr lang="en-US" dirty="0" smtClean="0">
                <a:solidFill>
                  <a:schemeClr val="accent6"/>
                </a:solidFill>
              </a:rPr>
              <a:t>Boot time</a:t>
            </a:r>
          </a:p>
          <a:p>
            <a:pPr lvl="1">
              <a:buFont typeface="Arial" charset="0"/>
              <a:buChar char="•"/>
            </a:pPr>
            <a:r>
              <a:rPr lang="en-US" dirty="0" smtClean="0">
                <a:solidFill>
                  <a:schemeClr val="tx1"/>
                </a:solidFill>
              </a:rPr>
              <a:t>50ms vs. 2.2s for Linux</a:t>
            </a:r>
          </a:p>
          <a:p>
            <a:pPr>
              <a:buFont typeface="Wingdings" charset="2"/>
              <a:buChar char="ü"/>
            </a:pPr>
            <a:r>
              <a:rPr lang="en-US" dirty="0" smtClean="0">
                <a:solidFill>
                  <a:schemeClr val="accent6"/>
                </a:solidFill>
              </a:rPr>
              <a:t>Small size</a:t>
            </a:r>
          </a:p>
          <a:p>
            <a:pPr lvl="1">
              <a:buFont typeface="Arial" charset="0"/>
              <a:buChar char="•"/>
            </a:pPr>
            <a:r>
              <a:rPr lang="en-US" dirty="0" smtClean="0">
                <a:solidFill>
                  <a:schemeClr val="tx1"/>
                </a:solidFill>
              </a:rPr>
              <a:t>Hundreds of kB</a:t>
            </a:r>
          </a:p>
          <a:p>
            <a:pPr>
              <a:buFont typeface="Wingdings" charset="2"/>
              <a:buChar char="ü"/>
            </a:pPr>
            <a:r>
              <a:rPr lang="en-US" dirty="0" smtClean="0">
                <a:solidFill>
                  <a:schemeClr val="accent6"/>
                </a:solidFill>
              </a:rPr>
              <a:t>General performance</a:t>
            </a:r>
          </a:p>
          <a:p>
            <a:pPr lvl="1">
              <a:buFont typeface="Arial" charset="0"/>
              <a:buChar char="•"/>
            </a:pPr>
            <a:r>
              <a:rPr lang="en-US" dirty="0" smtClean="0">
                <a:solidFill>
                  <a:schemeClr val="tx1"/>
                </a:solidFill>
              </a:rPr>
              <a:t>Comparable to state-of-the-art</a:t>
            </a:r>
          </a:p>
          <a:p>
            <a:pPr lvl="1">
              <a:buFont typeface="Arial" charset="0"/>
              <a:buChar char="•"/>
            </a:pPr>
            <a:r>
              <a:rPr lang="en-US" dirty="0" smtClean="0">
                <a:solidFill>
                  <a:schemeClr val="tx1"/>
                </a:solidFill>
              </a:rPr>
              <a:t>DNS, Web Server</a:t>
            </a:r>
          </a:p>
          <a:p>
            <a:pPr>
              <a:buFont typeface="Wingdings" charset="2"/>
              <a:buChar char="ü"/>
            </a:pPr>
            <a:r>
              <a:rPr lang="en-US" dirty="0" smtClean="0">
                <a:solidFill>
                  <a:schemeClr val="accent6"/>
                </a:solidFill>
              </a:rPr>
              <a:t>Allows app-specific resource management.</a:t>
            </a:r>
            <a:endParaRPr lang="en-US" dirty="0">
              <a:solidFill>
                <a:schemeClr val="accent6"/>
              </a:solidFill>
            </a:endParaRP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solidFill>
                  <a:schemeClr val="tx1"/>
                </a:solidFill>
              </a:rPr>
              <a:t>Security</a:t>
            </a:r>
            <a:endParaRPr lang="en-US" dirty="0">
              <a:solidFill>
                <a:schemeClr val="tx1"/>
              </a:solidFill>
            </a:endParaRPr>
          </a:p>
        </p:txBody>
      </p:sp>
      <p:sp>
        <p:nvSpPr>
          <p:cNvPr id="7" name="Content Placeholder 6"/>
          <p:cNvSpPr>
            <a:spLocks noGrp="1"/>
          </p:cNvSpPr>
          <p:nvPr>
            <p:ph sz="quarter" idx="4"/>
          </p:nvPr>
        </p:nvSpPr>
        <p:spPr>
          <a:xfrm>
            <a:off x="6172200" y="1946656"/>
            <a:ext cx="5183188" cy="4784650"/>
          </a:xfrm>
        </p:spPr>
        <p:txBody>
          <a:bodyPr/>
          <a:lstStyle/>
          <a:p>
            <a:pPr>
              <a:buFont typeface="Wingdings" charset="2"/>
              <a:buChar char="ü"/>
            </a:pPr>
            <a:r>
              <a:rPr lang="en-US" dirty="0" smtClean="0">
                <a:solidFill>
                  <a:schemeClr val="accent6"/>
                </a:solidFill>
              </a:rPr>
              <a:t>Reduce attack surface</a:t>
            </a:r>
          </a:p>
          <a:p>
            <a:pPr lvl="1">
              <a:buFont typeface="Arial" charset="0"/>
              <a:buChar char="•"/>
            </a:pPr>
            <a:r>
              <a:rPr lang="en-US" dirty="0" smtClean="0">
                <a:solidFill>
                  <a:schemeClr val="tx1"/>
                </a:solidFill>
              </a:rPr>
              <a:t>Remove dead code.</a:t>
            </a:r>
          </a:p>
          <a:p>
            <a:pPr>
              <a:buFont typeface="Wingdings" charset="2"/>
              <a:buChar char="ü"/>
            </a:pPr>
            <a:r>
              <a:rPr lang="en-US" dirty="0" smtClean="0">
                <a:solidFill>
                  <a:schemeClr val="accent6"/>
                </a:solidFill>
              </a:rPr>
              <a:t>Extra protections from PL</a:t>
            </a:r>
          </a:p>
          <a:p>
            <a:pPr lvl="1">
              <a:buFont typeface="Arial" charset="0"/>
              <a:buChar char="•"/>
            </a:pPr>
            <a:r>
              <a:rPr lang="en-US" dirty="0" smtClean="0">
                <a:solidFill>
                  <a:schemeClr val="tx1"/>
                </a:solidFill>
              </a:rPr>
              <a:t>Type safety</a:t>
            </a:r>
          </a:p>
          <a:p>
            <a:pPr lvl="1">
              <a:buFont typeface="Arial" charset="0"/>
              <a:buChar char="•"/>
            </a:pPr>
            <a:r>
              <a:rPr lang="en-US" dirty="0" smtClean="0">
                <a:solidFill>
                  <a:schemeClr val="tx1"/>
                </a:solidFill>
              </a:rPr>
              <a:t>Memory safety</a:t>
            </a:r>
          </a:p>
          <a:p>
            <a:pPr>
              <a:buFont typeface="Wingdings" charset="2"/>
              <a:buChar char="ü"/>
            </a:pPr>
            <a:r>
              <a:rPr lang="en-US" dirty="0" smtClean="0">
                <a:solidFill>
                  <a:schemeClr val="accent6"/>
                </a:solidFill>
              </a:rPr>
              <a:t>Host protected from guest</a:t>
            </a:r>
          </a:p>
          <a:p>
            <a:pPr>
              <a:buFont typeface="Wingdings" charset="2"/>
              <a:buChar char="ü"/>
            </a:pPr>
            <a:endParaRPr lang="en-US" dirty="0" smtClean="0">
              <a:solidFill>
                <a:schemeClr val="accent6"/>
              </a:solidFill>
            </a:endParaRPr>
          </a:p>
          <a:p>
            <a:pPr>
              <a:buFont typeface=".AppleSystemUIFont" charset="-120"/>
              <a:buChar char="-"/>
            </a:pPr>
            <a:r>
              <a:rPr lang="en-US" smtClean="0">
                <a:solidFill>
                  <a:srgbClr val="FF0000"/>
                </a:solidFill>
              </a:rPr>
              <a:t>Guest not protected </a:t>
            </a:r>
            <a:r>
              <a:rPr lang="en-US" dirty="0" smtClean="0">
                <a:solidFill>
                  <a:srgbClr val="FF0000"/>
                </a:solidFill>
              </a:rPr>
              <a:t>from host</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12</a:t>
            </a:fld>
            <a:endParaRPr lang="en-US" dirty="0">
              <a:solidFill>
                <a:schemeClr val="tx1"/>
              </a:solidFill>
            </a:endParaRPr>
          </a:p>
        </p:txBody>
      </p:sp>
    </p:spTree>
    <p:extLst>
      <p:ext uri="{BB962C8B-B14F-4D97-AF65-F5344CB8AC3E}">
        <p14:creationId xmlns:p14="http://schemas.microsoft.com/office/powerpoint/2010/main" val="49740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13</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7196" y="804672"/>
            <a:ext cx="8315844" cy="4601972"/>
          </a:xfrm>
          <a:prstGeom prst="rect">
            <a:avLst/>
          </a:prstGeom>
        </p:spPr>
      </p:pic>
    </p:spTree>
    <p:extLst>
      <p:ext uri="{BB962C8B-B14F-4D97-AF65-F5344CB8AC3E}">
        <p14:creationId xmlns:p14="http://schemas.microsoft.com/office/powerpoint/2010/main" val="1222124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Haven</a:t>
            </a:r>
            <a:endParaRPr lang="en-US" dirty="0"/>
          </a:p>
        </p:txBody>
      </p:sp>
      <p:sp>
        <p:nvSpPr>
          <p:cNvPr id="3" name="Text Placeholder 2"/>
          <p:cNvSpPr>
            <a:spLocks noGrp="1"/>
          </p:cNvSpPr>
          <p:nvPr>
            <p:ph type="body" idx="1"/>
          </p:nvPr>
        </p:nvSpPr>
        <p:spPr/>
        <p:txBody>
          <a:bodyPr/>
          <a:lstStyle/>
          <a:p>
            <a:pPr algn="ctr"/>
            <a:r>
              <a:rPr lang="en-US" sz="1600" dirty="0" smtClean="0">
                <a:solidFill>
                  <a:schemeClr val="tx1"/>
                </a:solidFill>
              </a:rPr>
              <a:t>Andrew Baumann, Marcus </a:t>
            </a:r>
            <a:r>
              <a:rPr lang="en-US" sz="1600" dirty="0" err="1" smtClean="0">
                <a:solidFill>
                  <a:schemeClr val="tx1"/>
                </a:solidFill>
              </a:rPr>
              <a:t>Peinado</a:t>
            </a:r>
            <a:r>
              <a:rPr lang="en-US" sz="1600" dirty="0" smtClean="0">
                <a:solidFill>
                  <a:schemeClr val="tx1"/>
                </a:solidFill>
              </a:rPr>
              <a:t>, </a:t>
            </a:r>
            <a:r>
              <a:rPr lang="en-US" sz="1600" dirty="0">
                <a:solidFill>
                  <a:schemeClr val="tx1"/>
                </a:solidFill>
              </a:rPr>
              <a:t>and </a:t>
            </a:r>
            <a:r>
              <a:rPr lang="en-US" sz="1600" dirty="0" smtClean="0">
                <a:solidFill>
                  <a:schemeClr val="tx1"/>
                </a:solidFill>
              </a:rPr>
              <a:t>Galen Hunt</a:t>
            </a:r>
          </a:p>
          <a:p>
            <a:pPr algn="ctr"/>
            <a:r>
              <a:rPr lang="en-US" sz="1600" dirty="0" smtClean="0">
                <a:solidFill>
                  <a:schemeClr val="tx1"/>
                </a:solidFill>
              </a:rPr>
              <a:t>USENIX 2014</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14</a:t>
            </a:fld>
            <a:endParaRPr lang="en-US" dirty="0">
              <a:solidFill>
                <a:schemeClr val="tx1"/>
              </a:solidFill>
            </a:endParaRPr>
          </a:p>
        </p:txBody>
      </p:sp>
    </p:spTree>
    <p:extLst>
      <p:ext uri="{BB962C8B-B14F-4D97-AF65-F5344CB8AC3E}">
        <p14:creationId xmlns:p14="http://schemas.microsoft.com/office/powerpoint/2010/main" val="1415270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Motivation</a:t>
            </a:r>
            <a:endParaRPr lang="en-US" dirty="0"/>
          </a:p>
        </p:txBody>
      </p:sp>
      <p:sp>
        <p:nvSpPr>
          <p:cNvPr id="3" name="Content Placeholder 2"/>
          <p:cNvSpPr>
            <a:spLocks noGrp="1"/>
          </p:cNvSpPr>
          <p:nvPr>
            <p:ph idx="1"/>
          </p:nvPr>
        </p:nvSpPr>
        <p:spPr/>
        <p:txBody>
          <a:bodyPr>
            <a:normAutofit/>
          </a:bodyPr>
          <a:lstStyle/>
          <a:p>
            <a:pPr marL="0" indent="0">
              <a:buNone/>
            </a:pPr>
            <a:r>
              <a:rPr lang="en-US" u="sng" dirty="0" smtClean="0">
                <a:solidFill>
                  <a:schemeClr val="tx1"/>
                </a:solidFill>
              </a:rPr>
              <a:t>Problem:</a:t>
            </a:r>
            <a:r>
              <a:rPr lang="en-US" dirty="0" smtClean="0">
                <a:solidFill>
                  <a:schemeClr val="tx1"/>
                </a:solidFill>
              </a:rPr>
              <a:t> </a:t>
            </a:r>
          </a:p>
          <a:p>
            <a:pPr marL="0" indent="0">
              <a:buNone/>
            </a:pPr>
            <a:r>
              <a:rPr lang="en-US" dirty="0" smtClean="0">
                <a:solidFill>
                  <a:schemeClr val="tx1"/>
                </a:solidFill>
              </a:rPr>
              <a:t>Classical hierarchical security model allows CSP to access a cloud tenant’s data and application code.</a:t>
            </a:r>
          </a:p>
          <a:p>
            <a:pPr marL="0" indent="0">
              <a:buNone/>
            </a:pPr>
            <a:r>
              <a:rPr lang="en-US" dirty="0" smtClean="0">
                <a:solidFill>
                  <a:schemeClr val="tx1"/>
                </a:solidFill>
              </a:rPr>
              <a:t>It</a:t>
            </a:r>
            <a:r>
              <a:rPr lang="en-US" dirty="0" smtClean="0"/>
              <a:t> </a:t>
            </a:r>
            <a:r>
              <a:rPr lang="en-US" b="1" dirty="0" smtClean="0">
                <a:solidFill>
                  <a:schemeClr val="accent2"/>
                </a:solidFill>
              </a:rPr>
              <a:t>fails</a:t>
            </a:r>
            <a:r>
              <a:rPr lang="en-US" b="1" dirty="0" smtClean="0">
                <a:solidFill>
                  <a:schemeClr val="tx1"/>
                </a:solidFill>
              </a:rPr>
              <a:t> </a:t>
            </a:r>
            <a:r>
              <a:rPr lang="en-US" dirty="0" smtClean="0">
                <a:solidFill>
                  <a:schemeClr val="tx1"/>
                </a:solidFill>
              </a:rPr>
              <a:t>to protect against a compromised/malicious host.</a:t>
            </a:r>
          </a:p>
          <a:p>
            <a:pPr marL="0" indent="0">
              <a:buNone/>
            </a:pPr>
            <a:endParaRPr lang="en-US" dirty="0" smtClean="0"/>
          </a:p>
          <a:p>
            <a:pPr marL="0" indent="0">
              <a:buNone/>
            </a:pPr>
            <a:r>
              <a:rPr lang="en-US" u="sng" dirty="0" smtClean="0">
                <a:solidFill>
                  <a:schemeClr val="tx1"/>
                </a:solidFill>
              </a:rPr>
              <a:t>Solution:</a:t>
            </a:r>
          </a:p>
          <a:p>
            <a:pPr marL="0" indent="0">
              <a:buNone/>
            </a:pPr>
            <a:r>
              <a:rPr lang="en-US" dirty="0" smtClean="0">
                <a:solidFill>
                  <a:schemeClr val="tx1"/>
                </a:solidFill>
              </a:rPr>
              <a:t>Provide shielded execution of legacy applications.</a:t>
            </a:r>
          </a:p>
          <a:p>
            <a:pPr lvl="1"/>
            <a:r>
              <a:rPr lang="en-US" dirty="0" smtClean="0">
                <a:solidFill>
                  <a:schemeClr val="tx1"/>
                </a:solidFill>
              </a:rPr>
              <a:t>Confidentiality &amp; Integrity</a:t>
            </a:r>
          </a:p>
          <a:p>
            <a:pPr lvl="1"/>
            <a:r>
              <a:rPr lang="en-US" dirty="0" smtClean="0">
                <a:solidFill>
                  <a:schemeClr val="tx1"/>
                </a:solidFill>
              </a:rPr>
              <a:t>Leverage Intel SGX to create a protected region, i.e., </a:t>
            </a:r>
            <a:r>
              <a:rPr lang="en-US" i="1" dirty="0" smtClean="0">
                <a:solidFill>
                  <a:schemeClr val="accent2"/>
                </a:solidFill>
              </a:rPr>
              <a:t>enclave</a:t>
            </a:r>
            <a:r>
              <a:rPr lang="en-US" dirty="0" smtClean="0">
                <a:solidFill>
                  <a:schemeClr val="tx1"/>
                </a:solidFill>
              </a:rPr>
              <a:t>.</a:t>
            </a:r>
          </a:p>
          <a:p>
            <a:pPr lvl="1"/>
            <a:r>
              <a:rPr lang="en-US" dirty="0" smtClean="0">
                <a:solidFill>
                  <a:schemeClr val="tx1"/>
                </a:solidFill>
              </a:rPr>
              <a:t>Execute application &amp; </a:t>
            </a:r>
            <a:r>
              <a:rPr lang="en-US" dirty="0" err="1" smtClean="0">
                <a:solidFill>
                  <a:schemeClr val="tx1"/>
                </a:solidFill>
              </a:rPr>
              <a:t>LibOS</a:t>
            </a:r>
            <a:r>
              <a:rPr lang="en-US" dirty="0" smtClean="0">
                <a:solidFill>
                  <a:schemeClr val="tx1"/>
                </a:solidFill>
              </a:rPr>
              <a:t> inside a protected region.</a:t>
            </a: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15</a:t>
            </a:fld>
            <a:endParaRPr lang="en-US" dirty="0">
              <a:solidFill>
                <a:schemeClr val="tx1"/>
              </a:solidFill>
            </a:endParaRPr>
          </a:p>
        </p:txBody>
      </p:sp>
    </p:spTree>
    <p:extLst>
      <p:ext uri="{BB962C8B-B14F-4D97-AF65-F5344CB8AC3E}">
        <p14:creationId xmlns:p14="http://schemas.microsoft.com/office/powerpoint/2010/main" val="59153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Example</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16</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096" y="2426208"/>
            <a:ext cx="3086159" cy="3584988"/>
          </a:xfrm>
          <a:prstGeom prst="rect">
            <a:avLst/>
          </a:prstGeom>
        </p:spPr>
      </p:pic>
      <p:sp>
        <p:nvSpPr>
          <p:cNvPr id="8" name="TextBox 7"/>
          <p:cNvSpPr txBox="1"/>
          <p:nvPr/>
        </p:nvSpPr>
        <p:spPr>
          <a:xfrm>
            <a:off x="2564894" y="6011196"/>
            <a:ext cx="1496564" cy="523220"/>
          </a:xfrm>
          <a:prstGeom prst="rect">
            <a:avLst/>
          </a:prstGeom>
          <a:noFill/>
        </p:spPr>
        <p:txBody>
          <a:bodyPr wrap="none" rtlCol="0">
            <a:spAutoFit/>
          </a:bodyPr>
          <a:lstStyle/>
          <a:p>
            <a:r>
              <a:rPr lang="en-US" sz="2800" dirty="0" smtClean="0"/>
              <a:t>Standard</a:t>
            </a:r>
            <a:endParaRPr lang="en-US" sz="2800" dirty="0"/>
          </a:p>
        </p:txBody>
      </p:sp>
      <p:sp>
        <p:nvSpPr>
          <p:cNvPr id="9" name="TextBox 8"/>
          <p:cNvSpPr txBox="1"/>
          <p:nvPr/>
        </p:nvSpPr>
        <p:spPr>
          <a:xfrm>
            <a:off x="8060289" y="6011196"/>
            <a:ext cx="1100622" cy="523220"/>
          </a:xfrm>
          <a:prstGeom prst="rect">
            <a:avLst/>
          </a:prstGeom>
          <a:noFill/>
        </p:spPr>
        <p:txBody>
          <a:bodyPr wrap="none" rtlCol="0">
            <a:spAutoFit/>
          </a:bodyPr>
          <a:lstStyle/>
          <a:p>
            <a:r>
              <a:rPr lang="en-US" sz="2800" smtClean="0"/>
              <a:t>Haven</a:t>
            </a:r>
            <a:endParaRPr lang="en-US" sz="28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0231" y="1120985"/>
            <a:ext cx="3080737" cy="4891970"/>
          </a:xfrm>
          <a:prstGeom prst="rect">
            <a:avLst/>
          </a:prstGeom>
        </p:spPr>
      </p:pic>
    </p:spTree>
    <p:extLst>
      <p:ext uri="{BB962C8B-B14F-4D97-AF65-F5344CB8AC3E}">
        <p14:creationId xmlns:p14="http://schemas.microsoft.com/office/powerpoint/2010/main" val="143156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Intel Software Guard Extension (SGX)</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17</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464" y="1306415"/>
            <a:ext cx="7997071" cy="5349247"/>
          </a:xfrm>
          <a:prstGeom prst="rect">
            <a:avLst/>
          </a:prstGeom>
        </p:spPr>
      </p:pic>
    </p:spTree>
    <p:extLst>
      <p:ext uri="{BB962C8B-B14F-4D97-AF65-F5344CB8AC3E}">
        <p14:creationId xmlns:p14="http://schemas.microsoft.com/office/powerpoint/2010/main" val="3793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solidFill>
                  <a:schemeClr val="tx1"/>
                </a:solidFill>
              </a:rPr>
              <a:t>Performance/Efficiency</a:t>
            </a:r>
            <a:endParaRPr lang="en-US" dirty="0">
              <a:solidFill>
                <a:schemeClr val="tx1"/>
              </a:solidFill>
            </a:endParaRPr>
          </a:p>
        </p:txBody>
      </p:sp>
      <p:sp>
        <p:nvSpPr>
          <p:cNvPr id="5" name="Content Placeholder 4"/>
          <p:cNvSpPr>
            <a:spLocks noGrp="1"/>
          </p:cNvSpPr>
          <p:nvPr>
            <p:ph sz="half" idx="2"/>
          </p:nvPr>
        </p:nvSpPr>
        <p:spPr>
          <a:xfrm>
            <a:off x="839788" y="1946656"/>
            <a:ext cx="5157787" cy="4784650"/>
          </a:xfrm>
        </p:spPr>
        <p:txBody>
          <a:bodyPr>
            <a:normAutofit/>
          </a:bodyPr>
          <a:lstStyle/>
          <a:p>
            <a:pPr>
              <a:buFont typeface=".AppleSystemUIFont" charset="-120"/>
              <a:buChar char="-"/>
            </a:pPr>
            <a:r>
              <a:rPr lang="en-US" dirty="0" smtClean="0">
                <a:solidFill>
                  <a:srgbClr val="FF0000"/>
                </a:solidFill>
              </a:rPr>
              <a:t>General performance</a:t>
            </a:r>
          </a:p>
          <a:p>
            <a:pPr lvl="1">
              <a:buFont typeface="Arial" charset="0"/>
              <a:buChar char="•"/>
            </a:pPr>
            <a:r>
              <a:rPr lang="en-US" dirty="0" smtClean="0">
                <a:solidFill>
                  <a:schemeClr val="tx1"/>
                </a:solidFill>
              </a:rPr>
              <a:t>2X slowdown</a:t>
            </a:r>
          </a:p>
          <a:p>
            <a:pPr lvl="1">
              <a:buFont typeface="Arial" charset="0"/>
              <a:buChar char="•"/>
            </a:pPr>
            <a:r>
              <a:rPr lang="en-US" dirty="0" smtClean="0">
                <a:solidFill>
                  <a:schemeClr val="tx1"/>
                </a:solidFill>
              </a:rPr>
              <a:t>Haven overheads</a:t>
            </a:r>
          </a:p>
          <a:p>
            <a:pPr lvl="1">
              <a:buFont typeface="Arial" charset="0"/>
              <a:buChar char="•"/>
            </a:pPr>
            <a:r>
              <a:rPr lang="en-US" dirty="0" smtClean="0">
                <a:solidFill>
                  <a:schemeClr val="tx1"/>
                </a:solidFill>
              </a:rPr>
              <a:t>SGX overheads</a:t>
            </a:r>
          </a:p>
          <a:p>
            <a:pPr lvl="2">
              <a:buFont typeface="Arial" charset="0"/>
              <a:buChar char="•"/>
            </a:pPr>
            <a:r>
              <a:rPr lang="en-US" dirty="0" smtClean="0">
                <a:solidFill>
                  <a:schemeClr val="tx1"/>
                </a:solidFill>
              </a:rPr>
              <a:t>Resizing enclave</a:t>
            </a:r>
          </a:p>
          <a:p>
            <a:pPr lvl="2">
              <a:buFont typeface="Arial" charset="0"/>
              <a:buChar char="•"/>
            </a:pPr>
            <a:r>
              <a:rPr lang="en-US" dirty="0" smtClean="0">
                <a:solidFill>
                  <a:schemeClr val="tx1"/>
                </a:solidFill>
              </a:rPr>
              <a:t>Enclave crossings</a:t>
            </a:r>
          </a:p>
          <a:p>
            <a:pPr lvl="2">
              <a:buFont typeface="Arial" charset="0"/>
              <a:buChar char="•"/>
            </a:pPr>
            <a:r>
              <a:rPr lang="en-US" dirty="0" smtClean="0">
                <a:solidFill>
                  <a:schemeClr val="tx1"/>
                </a:solidFill>
              </a:rPr>
              <a:t>Access to enclave pages</a:t>
            </a:r>
          </a:p>
          <a:p>
            <a:pPr>
              <a:buFont typeface=".AppleSystemUIFont" charset="-120"/>
              <a:buChar char="-"/>
            </a:pPr>
            <a:r>
              <a:rPr lang="en-US" dirty="0" smtClean="0">
                <a:solidFill>
                  <a:srgbClr val="FF0000"/>
                </a:solidFill>
              </a:rPr>
              <a:t>Resources consumption</a:t>
            </a:r>
          </a:p>
          <a:p>
            <a:pPr lvl="1">
              <a:buFont typeface="Arial" charset="0"/>
              <a:buChar char="•"/>
            </a:pPr>
            <a:r>
              <a:rPr lang="en-US" dirty="0" smtClean="0">
                <a:solidFill>
                  <a:schemeClr val="tx1"/>
                </a:solidFill>
              </a:rPr>
              <a:t>Packs entire Windows OS</a:t>
            </a: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solidFill>
                  <a:schemeClr val="tx1"/>
                </a:solidFill>
              </a:rPr>
              <a:t>Security</a:t>
            </a:r>
            <a:endParaRPr lang="en-US" dirty="0">
              <a:solidFill>
                <a:schemeClr val="tx1"/>
              </a:solidFill>
            </a:endParaRPr>
          </a:p>
        </p:txBody>
      </p:sp>
      <p:sp>
        <p:nvSpPr>
          <p:cNvPr id="7" name="Content Placeholder 6"/>
          <p:cNvSpPr>
            <a:spLocks noGrp="1"/>
          </p:cNvSpPr>
          <p:nvPr>
            <p:ph sz="quarter" idx="4"/>
          </p:nvPr>
        </p:nvSpPr>
        <p:spPr>
          <a:xfrm>
            <a:off x="6172200" y="1946656"/>
            <a:ext cx="5183188" cy="4784650"/>
          </a:xfrm>
        </p:spPr>
        <p:txBody>
          <a:bodyPr/>
          <a:lstStyle/>
          <a:p>
            <a:pPr>
              <a:buFont typeface=".AppleSystemUIFont" charset="-120"/>
              <a:buChar char="-"/>
            </a:pPr>
            <a:r>
              <a:rPr lang="en-US" dirty="0">
                <a:solidFill>
                  <a:srgbClr val="FF0000"/>
                </a:solidFill>
              </a:rPr>
              <a:t>Large attack </a:t>
            </a:r>
            <a:r>
              <a:rPr lang="en-US" dirty="0" smtClean="0">
                <a:solidFill>
                  <a:srgbClr val="FF0000"/>
                </a:solidFill>
              </a:rPr>
              <a:t>surface</a:t>
            </a:r>
            <a:endParaRPr lang="en-US" dirty="0">
              <a:solidFill>
                <a:srgbClr val="FF0000"/>
              </a:solidFill>
            </a:endParaRPr>
          </a:p>
          <a:p>
            <a:pPr>
              <a:buFont typeface="Wingdings" charset="2"/>
              <a:buChar char="ü"/>
            </a:pPr>
            <a:endParaRPr lang="en-US" dirty="0" smtClean="0">
              <a:solidFill>
                <a:schemeClr val="accent6"/>
              </a:solidFill>
            </a:endParaRPr>
          </a:p>
          <a:p>
            <a:pPr>
              <a:buFont typeface="Wingdings" charset="2"/>
              <a:buChar char="ü"/>
            </a:pPr>
            <a:r>
              <a:rPr lang="en-US" dirty="0" smtClean="0">
                <a:solidFill>
                  <a:schemeClr val="accent6"/>
                </a:solidFill>
              </a:rPr>
              <a:t>Host protected from guest</a:t>
            </a:r>
          </a:p>
          <a:p>
            <a:pPr>
              <a:buFont typeface="Wingdings" charset="2"/>
              <a:buChar char="ü"/>
            </a:pPr>
            <a:endParaRPr lang="en-US" dirty="0" smtClean="0">
              <a:solidFill>
                <a:schemeClr val="accent6"/>
              </a:solidFill>
            </a:endParaRPr>
          </a:p>
          <a:p>
            <a:pPr>
              <a:buFont typeface="Wingdings" charset="2"/>
              <a:buChar char="ü"/>
            </a:pPr>
            <a:r>
              <a:rPr lang="en-US" dirty="0" smtClean="0">
                <a:solidFill>
                  <a:schemeClr val="accent6"/>
                </a:solidFill>
              </a:rPr>
              <a:t>Guest protected from host</a:t>
            </a:r>
          </a:p>
          <a:p>
            <a:pPr>
              <a:buFont typeface="Wingdings" charset="2"/>
              <a:buChar char="ü"/>
            </a:pPr>
            <a:endParaRPr lang="en-US" dirty="0" smtClean="0">
              <a:solidFill>
                <a:schemeClr val="accent6"/>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18</a:t>
            </a:fld>
            <a:endParaRPr lang="en-US" dirty="0">
              <a:solidFill>
                <a:schemeClr val="tx1"/>
              </a:solidFill>
            </a:endParaRPr>
          </a:p>
        </p:txBody>
      </p:sp>
    </p:spTree>
    <p:extLst>
      <p:ext uri="{BB962C8B-B14F-4D97-AF65-F5344CB8AC3E}">
        <p14:creationId xmlns:p14="http://schemas.microsoft.com/office/powerpoint/2010/main" val="7146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&amp; Research Proposal</a:t>
            </a:r>
            <a:endParaRPr lang="en-US" dirty="0"/>
          </a:p>
        </p:txBody>
      </p:sp>
      <p:sp>
        <p:nvSpPr>
          <p:cNvPr id="4" name="Text Placeholder 3"/>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19</a:t>
            </a:fld>
            <a:endParaRPr lang="en-US" dirty="0">
              <a:solidFill>
                <a:schemeClr val="tx1"/>
              </a:solidFill>
            </a:endParaRPr>
          </a:p>
        </p:txBody>
      </p:sp>
    </p:spTree>
    <p:extLst>
      <p:ext uri="{BB962C8B-B14F-4D97-AF65-F5344CB8AC3E}">
        <p14:creationId xmlns:p14="http://schemas.microsoft.com/office/powerpoint/2010/main" val="1198813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Outline</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Motivation.</a:t>
            </a:r>
          </a:p>
          <a:p>
            <a:r>
              <a:rPr lang="en-US" dirty="0" err="1" smtClean="0">
                <a:solidFill>
                  <a:schemeClr val="tx1"/>
                </a:solidFill>
              </a:rPr>
              <a:t>Exokernel</a:t>
            </a:r>
            <a:r>
              <a:rPr lang="en-US" dirty="0" smtClean="0">
                <a:solidFill>
                  <a:schemeClr val="tx1"/>
                </a:solidFill>
              </a:rPr>
              <a:t>:</a:t>
            </a:r>
          </a:p>
          <a:p>
            <a:pPr lvl="1"/>
            <a:r>
              <a:rPr lang="en-US" dirty="0" smtClean="0">
                <a:solidFill>
                  <a:schemeClr val="tx1"/>
                </a:solidFill>
              </a:rPr>
              <a:t>An OS Architecture for Application-Level Resource Management.</a:t>
            </a:r>
          </a:p>
          <a:p>
            <a:r>
              <a:rPr lang="en-US" dirty="0" err="1" smtClean="0">
                <a:solidFill>
                  <a:schemeClr val="tx1"/>
                </a:solidFill>
              </a:rPr>
              <a:t>Unikernels</a:t>
            </a:r>
            <a:r>
              <a:rPr lang="en-US" dirty="0" smtClean="0">
                <a:solidFill>
                  <a:schemeClr val="tx1"/>
                </a:solidFill>
              </a:rPr>
              <a:t>: </a:t>
            </a:r>
          </a:p>
          <a:p>
            <a:pPr lvl="1"/>
            <a:r>
              <a:rPr lang="en-US" dirty="0" smtClean="0">
                <a:solidFill>
                  <a:schemeClr val="tx1"/>
                </a:solidFill>
              </a:rPr>
              <a:t>Library Operating Systems for the Cloud.</a:t>
            </a:r>
          </a:p>
          <a:p>
            <a:r>
              <a:rPr lang="en-US" dirty="0" smtClean="0">
                <a:solidFill>
                  <a:schemeClr val="tx1"/>
                </a:solidFill>
              </a:rPr>
              <a:t>Haven:</a:t>
            </a:r>
          </a:p>
          <a:p>
            <a:pPr lvl="1"/>
            <a:r>
              <a:rPr lang="en-US" dirty="0" smtClean="0">
                <a:solidFill>
                  <a:schemeClr val="tx1"/>
                </a:solidFill>
              </a:rPr>
              <a:t>Shielding Applications from an Untrusted Cloud.</a:t>
            </a:r>
          </a:p>
          <a:p>
            <a:r>
              <a:rPr lang="en-US" dirty="0" smtClean="0">
                <a:solidFill>
                  <a:schemeClr val="tx1"/>
                </a:solidFill>
              </a:rPr>
              <a:t>Discussion.</a:t>
            </a:r>
          </a:p>
          <a:p>
            <a:r>
              <a:rPr lang="en-US" dirty="0" smtClean="0">
                <a:solidFill>
                  <a:schemeClr val="tx1"/>
                </a:solidFill>
              </a:rPr>
              <a:t>Research Proposal.</a:t>
            </a:r>
          </a:p>
          <a:p>
            <a:endParaRPr lang="en-US" dirty="0">
              <a:solidFill>
                <a:schemeClr val="tx1"/>
              </a:solidFill>
            </a:endParaRPr>
          </a:p>
        </p:txBody>
      </p:sp>
      <p:sp>
        <p:nvSpPr>
          <p:cNvPr id="5" name="Slide Number Placeholder 4"/>
          <p:cNvSpPr>
            <a:spLocks noGrp="1"/>
          </p:cNvSpPr>
          <p:nvPr>
            <p:ph type="sldNum" sz="quarter" idx="12"/>
          </p:nvPr>
        </p:nvSpPr>
        <p:spPr/>
        <p:txBody>
          <a:bodyPr/>
          <a:lstStyle/>
          <a:p>
            <a:fld id="{B46BA956-F633-F04E-BD9F-377F5F31FAB2}" type="slidenum">
              <a:rPr lang="en-US" smtClean="0">
                <a:solidFill>
                  <a:schemeClr val="tx1"/>
                </a:solidFill>
              </a:rPr>
              <a:t>2</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6150" y="3301178"/>
            <a:ext cx="2787650" cy="2787650"/>
          </a:xfrm>
          <a:prstGeom prst="rect">
            <a:avLst/>
          </a:prstGeom>
        </p:spPr>
      </p:pic>
    </p:spTree>
    <p:extLst>
      <p:ext uri="{BB962C8B-B14F-4D97-AF65-F5344CB8AC3E}">
        <p14:creationId xmlns:p14="http://schemas.microsoft.com/office/powerpoint/2010/main" val="1087723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Discussion</a:t>
            </a:r>
            <a:endParaRPr lang="en-US" dirty="0"/>
          </a:p>
        </p:txBody>
      </p:sp>
      <p:sp>
        <p:nvSpPr>
          <p:cNvPr id="12" name="Text Placeholder 11"/>
          <p:cNvSpPr>
            <a:spLocks noGrp="1"/>
          </p:cNvSpPr>
          <p:nvPr>
            <p:ph type="body" idx="1"/>
          </p:nvPr>
        </p:nvSpPr>
        <p:spPr>
          <a:xfrm>
            <a:off x="824560" y="3667640"/>
            <a:ext cx="5157787" cy="823912"/>
          </a:xfrm>
        </p:spPr>
        <p:txBody>
          <a:bodyPr/>
          <a:lstStyle/>
          <a:p>
            <a:r>
              <a:rPr lang="en-US" dirty="0" smtClean="0">
                <a:solidFill>
                  <a:schemeClr val="tx1"/>
                </a:solidFill>
              </a:rPr>
              <a:t>Performance/Efficiency</a:t>
            </a:r>
            <a:endParaRPr lang="en-US" dirty="0">
              <a:solidFill>
                <a:schemeClr val="tx1"/>
              </a:solidFill>
            </a:endParaRPr>
          </a:p>
        </p:txBody>
      </p:sp>
      <p:sp>
        <p:nvSpPr>
          <p:cNvPr id="13" name="Content Placeholder 12"/>
          <p:cNvSpPr>
            <a:spLocks noGrp="1"/>
          </p:cNvSpPr>
          <p:nvPr>
            <p:ph sz="half" idx="2"/>
          </p:nvPr>
        </p:nvSpPr>
        <p:spPr>
          <a:xfrm>
            <a:off x="824560" y="4491552"/>
            <a:ext cx="5157787" cy="2261787"/>
          </a:xfrm>
        </p:spPr>
        <p:txBody>
          <a:bodyPr/>
          <a:lstStyle/>
          <a:p>
            <a:pPr>
              <a:buFont typeface="Wingdings" charset="2"/>
              <a:buChar char="ü"/>
            </a:pPr>
            <a:r>
              <a:rPr lang="en-US" dirty="0" smtClean="0">
                <a:solidFill>
                  <a:schemeClr val="accent2"/>
                </a:solidFill>
              </a:rPr>
              <a:t>Boot time</a:t>
            </a:r>
          </a:p>
          <a:p>
            <a:pPr>
              <a:buFont typeface="Wingdings" charset="2"/>
              <a:buChar char="ü"/>
            </a:pPr>
            <a:r>
              <a:rPr lang="en-US" dirty="0" smtClean="0">
                <a:solidFill>
                  <a:schemeClr val="accent2"/>
                </a:solidFill>
              </a:rPr>
              <a:t>Small size</a:t>
            </a:r>
          </a:p>
          <a:p>
            <a:pPr>
              <a:buFont typeface="Wingdings" charset="2"/>
              <a:buChar char="ü"/>
            </a:pPr>
            <a:r>
              <a:rPr lang="en-US" dirty="0" smtClean="0">
                <a:solidFill>
                  <a:schemeClr val="accent2"/>
                </a:solidFill>
              </a:rPr>
              <a:t>Comparable </a:t>
            </a:r>
            <a:r>
              <a:rPr lang="en-US" dirty="0" err="1" smtClean="0">
                <a:solidFill>
                  <a:schemeClr val="accent2"/>
                </a:solidFill>
              </a:rPr>
              <a:t>perfs</a:t>
            </a:r>
            <a:r>
              <a:rPr lang="en-US" dirty="0" smtClean="0">
                <a:solidFill>
                  <a:schemeClr val="accent2"/>
                </a:solidFill>
              </a:rPr>
              <a:t> with VMs</a:t>
            </a:r>
          </a:p>
          <a:p>
            <a:pPr>
              <a:buFont typeface="Wingdings" charset="2"/>
              <a:buChar char="ü"/>
            </a:pPr>
            <a:r>
              <a:rPr lang="en-US" dirty="0" smtClean="0">
                <a:solidFill>
                  <a:schemeClr val="accent2"/>
                </a:solidFill>
              </a:rPr>
              <a:t>App-specific management</a:t>
            </a:r>
            <a:endParaRPr lang="en-US" dirty="0">
              <a:solidFill>
                <a:schemeClr val="accent2"/>
              </a:solidFill>
            </a:endParaRPr>
          </a:p>
        </p:txBody>
      </p:sp>
      <p:sp>
        <p:nvSpPr>
          <p:cNvPr id="14" name="Text Placeholder 13"/>
          <p:cNvSpPr>
            <a:spLocks noGrp="1"/>
          </p:cNvSpPr>
          <p:nvPr>
            <p:ph type="body" sz="quarter" idx="3"/>
          </p:nvPr>
        </p:nvSpPr>
        <p:spPr>
          <a:xfrm>
            <a:off x="6172200" y="3667640"/>
            <a:ext cx="5183188" cy="823912"/>
          </a:xfrm>
        </p:spPr>
        <p:txBody>
          <a:bodyPr/>
          <a:lstStyle/>
          <a:p>
            <a:r>
              <a:rPr lang="en-US" dirty="0" smtClean="0">
                <a:solidFill>
                  <a:schemeClr val="tx1"/>
                </a:solidFill>
              </a:rPr>
              <a:t>Security</a:t>
            </a:r>
            <a:endParaRPr lang="en-US" dirty="0">
              <a:solidFill>
                <a:schemeClr val="tx1"/>
              </a:solidFill>
            </a:endParaRPr>
          </a:p>
        </p:txBody>
      </p:sp>
      <p:sp>
        <p:nvSpPr>
          <p:cNvPr id="15" name="Content Placeholder 14"/>
          <p:cNvSpPr>
            <a:spLocks noGrp="1"/>
          </p:cNvSpPr>
          <p:nvPr>
            <p:ph sz="quarter" idx="4"/>
          </p:nvPr>
        </p:nvSpPr>
        <p:spPr>
          <a:xfrm>
            <a:off x="6172200" y="4491552"/>
            <a:ext cx="5183188" cy="2250771"/>
          </a:xfrm>
        </p:spPr>
        <p:txBody>
          <a:bodyPr/>
          <a:lstStyle/>
          <a:p>
            <a:pPr>
              <a:buFont typeface="Wingdings" charset="2"/>
              <a:buChar char="ü"/>
            </a:pPr>
            <a:r>
              <a:rPr lang="en-US" dirty="0" smtClean="0">
                <a:solidFill>
                  <a:schemeClr val="accent2"/>
                </a:solidFill>
              </a:rPr>
              <a:t>Reduce attack surface</a:t>
            </a:r>
          </a:p>
          <a:p>
            <a:pPr>
              <a:buFont typeface="Wingdings" charset="2"/>
              <a:buChar char="ü"/>
            </a:pPr>
            <a:r>
              <a:rPr lang="en-US" dirty="0" smtClean="0">
                <a:solidFill>
                  <a:schemeClr val="accent2"/>
                </a:solidFill>
              </a:rPr>
              <a:t>Extra protections from PL</a:t>
            </a:r>
          </a:p>
          <a:p>
            <a:pPr>
              <a:buFont typeface="Wingdings" charset="2"/>
              <a:buChar char="ü"/>
            </a:pPr>
            <a:r>
              <a:rPr lang="en-US" dirty="0" smtClean="0">
                <a:solidFill>
                  <a:schemeClr val="accent5">
                    <a:lumMod val="75000"/>
                  </a:schemeClr>
                </a:solidFill>
              </a:rPr>
              <a:t>Isolation fr</a:t>
            </a:r>
            <a:r>
              <a:rPr lang="en-US" dirty="0" smtClean="0">
                <a:solidFill>
                  <a:schemeClr val="accent2"/>
                </a:solidFill>
              </a:rPr>
              <a:t>om guest</a:t>
            </a:r>
          </a:p>
          <a:p>
            <a:pPr>
              <a:buFont typeface="Wingdings" charset="2"/>
              <a:buChar char="ü"/>
            </a:pPr>
            <a:r>
              <a:rPr lang="en-US" dirty="0" smtClean="0">
                <a:solidFill>
                  <a:schemeClr val="accent5">
                    <a:lumMod val="75000"/>
                  </a:schemeClr>
                </a:solidFill>
              </a:rPr>
              <a:t>Isolation from host</a:t>
            </a:r>
          </a:p>
          <a:p>
            <a:pPr>
              <a:buFont typeface="Wingdings" charset="2"/>
              <a:buChar char="ü"/>
            </a:pPr>
            <a:endParaRPr lang="en-US" dirty="0">
              <a:solidFill>
                <a:schemeClr val="accent2"/>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20</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7456" y="1122744"/>
            <a:ext cx="5657088" cy="3048000"/>
          </a:xfrm>
          <a:prstGeom prst="rect">
            <a:avLst/>
          </a:prstGeom>
        </p:spPr>
      </p:pic>
    </p:spTree>
    <p:extLst>
      <p:ext uri="{BB962C8B-B14F-4D97-AF65-F5344CB8AC3E}">
        <p14:creationId xmlns:p14="http://schemas.microsoft.com/office/powerpoint/2010/main" val="602803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Research Proposal</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I propose to </a:t>
            </a:r>
            <a:r>
              <a:rPr lang="en-US" dirty="0">
                <a:solidFill>
                  <a:schemeClr val="tx1"/>
                </a:solidFill>
              </a:rPr>
              <a:t>i</a:t>
            </a:r>
            <a:r>
              <a:rPr lang="en-US" sz="2800" dirty="0" smtClean="0">
                <a:solidFill>
                  <a:schemeClr val="tx1"/>
                </a:solidFill>
              </a:rPr>
              <a:t>ntegrate SGX in a </a:t>
            </a:r>
            <a:r>
              <a:rPr lang="en-US" sz="2800" dirty="0" err="1" smtClean="0">
                <a:solidFill>
                  <a:schemeClr val="tx1"/>
                </a:solidFill>
              </a:rPr>
              <a:t>Unikernel</a:t>
            </a:r>
            <a:r>
              <a:rPr lang="en-US" sz="2800" dirty="0" smtClean="0">
                <a:solidFill>
                  <a:schemeClr val="tx1"/>
                </a:solidFill>
              </a:rPr>
              <a:t>.</a:t>
            </a:r>
          </a:p>
          <a:p>
            <a:pPr marL="0" indent="0">
              <a:buNone/>
            </a:pPr>
            <a:r>
              <a:rPr lang="en-US" dirty="0" smtClean="0">
                <a:solidFill>
                  <a:schemeClr val="tx1"/>
                </a:solidFill>
              </a:rPr>
              <a:t>This will allow to:</a:t>
            </a:r>
          </a:p>
          <a:p>
            <a:pPr lvl="1"/>
            <a:r>
              <a:rPr lang="en-US" dirty="0" smtClean="0">
                <a:solidFill>
                  <a:schemeClr val="tx1"/>
                </a:solidFill>
              </a:rPr>
              <a:t>Consume less enclave pages.</a:t>
            </a:r>
          </a:p>
          <a:p>
            <a:pPr lvl="1"/>
            <a:r>
              <a:rPr lang="en-US" dirty="0" smtClean="0">
                <a:solidFill>
                  <a:schemeClr val="tx1"/>
                </a:solidFill>
              </a:rPr>
              <a:t>Potentially improve locality.</a:t>
            </a:r>
          </a:p>
          <a:p>
            <a:pPr lvl="1"/>
            <a:r>
              <a:rPr lang="en-US" dirty="0" smtClean="0">
                <a:solidFill>
                  <a:schemeClr val="tx1"/>
                </a:solidFill>
              </a:rPr>
              <a:t>No need for enclave resizing.</a:t>
            </a:r>
          </a:p>
          <a:p>
            <a:pPr lvl="1"/>
            <a:r>
              <a:rPr lang="en-US" dirty="0" smtClean="0">
                <a:solidFill>
                  <a:schemeClr val="tx1"/>
                </a:solidFill>
              </a:rPr>
              <a:t>Tune implementation for performance.</a:t>
            </a:r>
          </a:p>
          <a:p>
            <a:pPr lvl="1"/>
            <a:r>
              <a:rPr lang="en-US" dirty="0" smtClean="0">
                <a:solidFill>
                  <a:schemeClr val="tx1"/>
                </a:solidFill>
              </a:rPr>
              <a:t>Leverage PL features.</a:t>
            </a:r>
          </a:p>
          <a:p>
            <a:pPr lvl="1"/>
            <a:r>
              <a:rPr lang="en-US" dirty="0" smtClean="0">
                <a:solidFill>
                  <a:schemeClr val="tx1"/>
                </a:solidFill>
              </a:rPr>
              <a:t>Provide bi-directional isolation.</a:t>
            </a:r>
          </a:p>
          <a:p>
            <a:pPr lvl="1"/>
            <a:endParaRPr lang="en-US" sz="2800" dirty="0" smtClean="0">
              <a:solidFill>
                <a:schemeClr val="tx1"/>
              </a:solidFill>
            </a:endParaRPr>
          </a:p>
          <a:p>
            <a:pPr lvl="1"/>
            <a:endParaRPr lang="en-US" sz="2800" dirty="0"/>
          </a:p>
        </p:txBody>
      </p:sp>
      <p:sp>
        <p:nvSpPr>
          <p:cNvPr id="5" name="Slide Number Placeholder 4"/>
          <p:cNvSpPr>
            <a:spLocks noGrp="1"/>
          </p:cNvSpPr>
          <p:nvPr>
            <p:ph type="sldNum" sz="quarter" idx="12"/>
          </p:nvPr>
        </p:nvSpPr>
        <p:spPr/>
        <p:txBody>
          <a:bodyPr/>
          <a:lstStyle/>
          <a:p>
            <a:fld id="{B46BA956-F633-F04E-BD9F-377F5F31FAB2}" type="slidenum">
              <a:rPr lang="en-US" smtClean="0">
                <a:solidFill>
                  <a:schemeClr val="tx1"/>
                </a:solidFill>
              </a:rPr>
              <a:t>21</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474" y="1195818"/>
            <a:ext cx="4992887" cy="4605090"/>
          </a:xfrm>
          <a:prstGeom prst="rect">
            <a:avLst/>
          </a:prstGeom>
        </p:spPr>
      </p:pic>
    </p:spTree>
    <p:extLst>
      <p:ext uri="{BB962C8B-B14F-4D97-AF65-F5344CB8AC3E}">
        <p14:creationId xmlns:p14="http://schemas.microsoft.com/office/powerpoint/2010/main" val="1252493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5347063"/>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bg2"/>
                </a:solidFill>
                <a:latin typeface="+mj-lt"/>
                <a:ea typeface="+mj-ea"/>
                <a:cs typeface="+mj-cs"/>
              </a:defRPr>
            </a:lvl1pPr>
          </a:lstStyle>
          <a:p>
            <a:pPr algn="ctr"/>
            <a:endParaRPr lang="fr-CH" sz="8000" dirty="0" smtClean="0">
              <a:solidFill>
                <a:schemeClr val="bg1"/>
              </a:solidFill>
            </a:endParaRPr>
          </a:p>
          <a:p>
            <a:pPr algn="ctr"/>
            <a:endParaRPr lang="fr-CH" sz="8000" dirty="0">
              <a:solidFill>
                <a:schemeClr val="bg1"/>
              </a:solidFill>
            </a:endParaRPr>
          </a:p>
          <a:p>
            <a:pPr algn="ctr"/>
            <a:endParaRPr lang="fr-CH" sz="8000" dirty="0" smtClean="0">
              <a:solidFill>
                <a:schemeClr val="bg1"/>
              </a:solidFill>
            </a:endParaRPr>
          </a:p>
          <a:p>
            <a:pPr algn="ctr"/>
            <a:r>
              <a:rPr lang="fr-CH" sz="8000" dirty="0" err="1" smtClean="0">
                <a:solidFill>
                  <a:schemeClr val="bg1"/>
                </a:solidFill>
              </a:rPr>
              <a:t>Thanks</a:t>
            </a:r>
            <a:r>
              <a:rPr lang="fr-CH" sz="8000" dirty="0" smtClean="0">
                <a:solidFill>
                  <a:schemeClr val="bg1"/>
                </a:solidFill>
              </a:rPr>
              <a:t>!</a:t>
            </a:r>
            <a:endParaRPr lang="en-US" sz="8000" dirty="0">
              <a:solidFill>
                <a:schemeClr val="bg1"/>
              </a:solidFill>
            </a:endParaRPr>
          </a:p>
        </p:txBody>
      </p:sp>
      <p:sp>
        <p:nvSpPr>
          <p:cNvPr id="3" name="Slide Number Placeholder 2"/>
          <p:cNvSpPr>
            <a:spLocks noGrp="1"/>
          </p:cNvSpPr>
          <p:nvPr>
            <p:ph type="sldNum" sz="quarter" idx="12"/>
          </p:nvPr>
        </p:nvSpPr>
        <p:spPr/>
        <p:txBody>
          <a:bodyPr/>
          <a:lstStyle/>
          <a:p>
            <a:fld id="{BE2C0E7C-54B8-614E-85D2-6FAE0AF80003}" type="slidenum">
              <a:rPr lang="en-US" smtClean="0">
                <a:solidFill>
                  <a:schemeClr val="tx1"/>
                </a:solidFill>
              </a:rPr>
              <a:t>22</a:t>
            </a:fld>
            <a:endParaRPr lang="en-US" dirty="0">
              <a:solidFill>
                <a:schemeClr val="tx1"/>
              </a:solidFill>
            </a:endParaRPr>
          </a:p>
        </p:txBody>
      </p:sp>
    </p:spTree>
    <p:extLst>
      <p:ext uri="{BB962C8B-B14F-4D97-AF65-F5344CB8AC3E}">
        <p14:creationId xmlns:p14="http://schemas.microsoft.com/office/powerpoint/2010/main" val="14368324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Backup slides</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6BA956-F633-F04E-BD9F-377F5F31FAB2}" type="slidenum">
              <a:rPr lang="en-US" smtClean="0"/>
              <a:t>23</a:t>
            </a:fld>
            <a:endParaRPr lang="en-US"/>
          </a:p>
        </p:txBody>
      </p:sp>
    </p:spTree>
    <p:extLst>
      <p:ext uri="{BB962C8B-B14F-4D97-AF65-F5344CB8AC3E}">
        <p14:creationId xmlns:p14="http://schemas.microsoft.com/office/powerpoint/2010/main" val="1104332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Evaluation</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Aegis &amp; </a:t>
            </a:r>
            <a:r>
              <a:rPr lang="en-US" dirty="0" err="1" smtClean="0">
                <a:solidFill>
                  <a:schemeClr val="tx1"/>
                </a:solidFill>
              </a:rPr>
              <a:t>ExOS</a:t>
            </a:r>
            <a:r>
              <a:rPr lang="en-US" dirty="0" smtClean="0">
                <a:solidFill>
                  <a:schemeClr val="tx1"/>
                </a:solidFill>
              </a:rPr>
              <a:t> vs. a Monolithic OS (Ultrix):</a:t>
            </a:r>
          </a:p>
          <a:p>
            <a:pPr lvl="1"/>
            <a:endParaRPr lang="en-US" dirty="0" smtClean="0">
              <a:solidFill>
                <a:schemeClr val="tx1"/>
              </a:solidFill>
            </a:endParaRPr>
          </a:p>
          <a:p>
            <a:pPr lvl="1"/>
            <a:r>
              <a:rPr lang="en-US" dirty="0" smtClean="0">
                <a:solidFill>
                  <a:schemeClr val="tx1"/>
                </a:solidFill>
              </a:rPr>
              <a:t>Aegis </a:t>
            </a:r>
            <a:r>
              <a:rPr lang="en-US" dirty="0" err="1" smtClean="0">
                <a:solidFill>
                  <a:schemeClr val="tx1"/>
                </a:solidFill>
              </a:rPr>
              <a:t>syscalls</a:t>
            </a:r>
            <a:r>
              <a:rPr lang="en-US" dirty="0" smtClean="0">
                <a:solidFill>
                  <a:schemeClr val="tx1"/>
                </a:solidFill>
              </a:rPr>
              <a:t> are at least </a:t>
            </a:r>
            <a:r>
              <a:rPr lang="en-US" b="1" dirty="0" smtClean="0">
                <a:solidFill>
                  <a:schemeClr val="accent2"/>
                </a:solidFill>
              </a:rPr>
              <a:t>an order of magnitude faster</a:t>
            </a:r>
            <a:r>
              <a:rPr lang="en-US" b="1" dirty="0" smtClean="0">
                <a:solidFill>
                  <a:schemeClr val="tx1"/>
                </a:solidFill>
              </a:rPr>
              <a:t> </a:t>
            </a:r>
            <a:r>
              <a:rPr lang="en-US" dirty="0" smtClean="0">
                <a:solidFill>
                  <a:schemeClr val="tx1"/>
                </a:solidFill>
              </a:rPr>
              <a:t>than Ultrix’s.</a:t>
            </a:r>
          </a:p>
          <a:p>
            <a:pPr lvl="1"/>
            <a:r>
              <a:rPr lang="en-US" dirty="0" smtClean="0">
                <a:solidFill>
                  <a:schemeClr val="tx1"/>
                </a:solidFill>
              </a:rPr>
              <a:t>Aegis exception dispatch is </a:t>
            </a:r>
            <a:r>
              <a:rPr lang="en-US" b="1" dirty="0" smtClean="0">
                <a:solidFill>
                  <a:schemeClr val="accent2"/>
                </a:solidFill>
              </a:rPr>
              <a:t>5X faster</a:t>
            </a:r>
            <a:r>
              <a:rPr lang="en-US" b="1" dirty="0" smtClean="0">
                <a:solidFill>
                  <a:schemeClr val="tx1"/>
                </a:solidFill>
              </a:rPr>
              <a:t> </a:t>
            </a:r>
            <a:r>
              <a:rPr lang="en-US" dirty="0" smtClean="0">
                <a:solidFill>
                  <a:schemeClr val="tx1"/>
                </a:solidFill>
              </a:rPr>
              <a:t>than state-of-the-art.</a:t>
            </a:r>
          </a:p>
          <a:p>
            <a:pPr lvl="1"/>
            <a:r>
              <a:rPr lang="en-US" dirty="0" smtClean="0">
                <a:solidFill>
                  <a:schemeClr val="tx1"/>
                </a:solidFill>
              </a:rPr>
              <a:t>Aegis control transfer is </a:t>
            </a:r>
            <a:r>
              <a:rPr lang="en-US" b="1" dirty="0" smtClean="0">
                <a:solidFill>
                  <a:schemeClr val="accent2"/>
                </a:solidFill>
              </a:rPr>
              <a:t>6.6X faster</a:t>
            </a:r>
            <a:r>
              <a:rPr lang="en-US" b="1" dirty="0" smtClean="0">
                <a:solidFill>
                  <a:schemeClr val="tx1"/>
                </a:solidFill>
              </a:rPr>
              <a:t> </a:t>
            </a:r>
            <a:r>
              <a:rPr lang="en-US" dirty="0" smtClean="0">
                <a:solidFill>
                  <a:schemeClr val="tx1"/>
                </a:solidFill>
              </a:rPr>
              <a:t>than state-of-the-art.</a:t>
            </a:r>
          </a:p>
          <a:p>
            <a:pPr lvl="1"/>
            <a:endParaRPr lang="en-US" dirty="0">
              <a:solidFill>
                <a:schemeClr val="tx1"/>
              </a:solidFill>
            </a:endParaRPr>
          </a:p>
          <a:p>
            <a:pPr lvl="1"/>
            <a:r>
              <a:rPr lang="en-US" dirty="0" err="1" smtClean="0">
                <a:solidFill>
                  <a:schemeClr val="tx1"/>
                </a:solidFill>
              </a:rPr>
              <a:t>ExOS</a:t>
            </a:r>
            <a:r>
              <a:rPr lang="en-US" dirty="0" smtClean="0">
                <a:solidFill>
                  <a:schemeClr val="tx1"/>
                </a:solidFill>
              </a:rPr>
              <a:t> pipe is </a:t>
            </a:r>
            <a:r>
              <a:rPr lang="en-US" b="1" dirty="0" smtClean="0">
                <a:solidFill>
                  <a:schemeClr val="accent2"/>
                </a:solidFill>
              </a:rPr>
              <a:t>10X faster</a:t>
            </a:r>
            <a:r>
              <a:rPr lang="en-US" dirty="0" smtClean="0">
                <a:solidFill>
                  <a:schemeClr val="tx1"/>
                </a:solidFill>
              </a:rPr>
              <a:t> than Ultrix.</a:t>
            </a:r>
          </a:p>
          <a:p>
            <a:pPr lvl="1"/>
            <a:r>
              <a:rPr lang="en-US" dirty="0" err="1" smtClean="0">
                <a:solidFill>
                  <a:schemeClr val="tx1"/>
                </a:solidFill>
              </a:rPr>
              <a:t>ExOS</a:t>
            </a:r>
            <a:r>
              <a:rPr lang="en-US" dirty="0" smtClean="0">
                <a:solidFill>
                  <a:schemeClr val="tx1"/>
                </a:solidFill>
              </a:rPr>
              <a:t> LRPC </a:t>
            </a:r>
            <a:r>
              <a:rPr lang="en-US" b="1" dirty="0" smtClean="0">
                <a:solidFill>
                  <a:schemeClr val="accent2"/>
                </a:solidFill>
              </a:rPr>
              <a:t>40 to 60X faster</a:t>
            </a:r>
            <a:r>
              <a:rPr lang="en-US" dirty="0" smtClean="0">
                <a:solidFill>
                  <a:schemeClr val="tx1"/>
                </a:solidFill>
              </a:rPr>
              <a:t> than Ultrix.</a:t>
            </a: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24</a:t>
            </a:fld>
            <a:endParaRPr lang="en-US" dirty="0">
              <a:solidFill>
                <a:schemeClr val="tx1"/>
              </a:solidFill>
            </a:endParaRPr>
          </a:p>
        </p:txBody>
      </p:sp>
    </p:spTree>
    <p:extLst>
      <p:ext uri="{BB962C8B-B14F-4D97-AF65-F5344CB8AC3E}">
        <p14:creationId xmlns:p14="http://schemas.microsoft.com/office/powerpoint/2010/main" val="10930225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Performance details</a:t>
            </a:r>
            <a:endParaRPr lang="en-US" dirty="0"/>
          </a:p>
        </p:txBody>
      </p:sp>
      <p:sp>
        <p:nvSpPr>
          <p:cNvPr id="5" name="Content Placeholder 4"/>
          <p:cNvSpPr>
            <a:spLocks noGrp="1"/>
          </p:cNvSpPr>
          <p:nvPr>
            <p:ph idx="1"/>
          </p:nvPr>
        </p:nvSpPr>
        <p:spPr/>
        <p:txBody>
          <a:bodyPr>
            <a:normAutofit/>
          </a:bodyPr>
          <a:lstStyle/>
          <a:p>
            <a:pPr>
              <a:buFont typeface=".AppleSystemUIFont" charset="-120"/>
              <a:buChar char="-"/>
            </a:pPr>
            <a:r>
              <a:rPr lang="en-US" dirty="0" smtClean="0">
                <a:solidFill>
                  <a:srgbClr val="FF0000"/>
                </a:solidFill>
              </a:rPr>
              <a:t>General performance.</a:t>
            </a:r>
          </a:p>
          <a:p>
            <a:pPr lvl="1">
              <a:buFont typeface="Arial" charset="0"/>
              <a:buChar char="•"/>
            </a:pPr>
            <a:r>
              <a:rPr lang="en-US" dirty="0" smtClean="0">
                <a:solidFill>
                  <a:schemeClr val="tx1"/>
                </a:solidFill>
              </a:rPr>
              <a:t>Haven overheads.</a:t>
            </a:r>
          </a:p>
          <a:p>
            <a:pPr lvl="2">
              <a:buFont typeface="Arial" charset="0"/>
              <a:buChar char="•"/>
            </a:pPr>
            <a:r>
              <a:rPr lang="en-US" dirty="0" smtClean="0">
                <a:solidFill>
                  <a:schemeClr val="tx1"/>
                </a:solidFill>
              </a:rPr>
              <a:t>Web server, 55% slowdown compared to native.</a:t>
            </a:r>
          </a:p>
          <a:p>
            <a:pPr lvl="2">
              <a:buFont typeface="Arial" charset="0"/>
              <a:buChar char="•"/>
            </a:pPr>
            <a:r>
              <a:rPr lang="en-US" dirty="0" smtClean="0">
                <a:solidFill>
                  <a:schemeClr val="tx1"/>
                </a:solidFill>
              </a:rPr>
              <a:t>We server, 25% slowdown compared to VM.</a:t>
            </a:r>
          </a:p>
          <a:p>
            <a:pPr lvl="2">
              <a:buFont typeface="Arial" charset="0"/>
              <a:buChar char="•"/>
            </a:pPr>
            <a:r>
              <a:rPr lang="en-US" dirty="0" smtClean="0">
                <a:solidFill>
                  <a:schemeClr val="tx1"/>
                </a:solidFill>
              </a:rPr>
              <a:t>Web server, 44% slowdown compared to drawbridge.</a:t>
            </a:r>
          </a:p>
          <a:p>
            <a:pPr lvl="2">
              <a:buFont typeface="Arial" charset="0"/>
              <a:buChar char="•"/>
            </a:pPr>
            <a:r>
              <a:rPr lang="en-US" dirty="0" smtClean="0">
                <a:solidFill>
                  <a:schemeClr val="tx1"/>
                </a:solidFill>
              </a:rPr>
              <a:t>SQL + TPC-E, 15% slowdown compared to native.</a:t>
            </a:r>
          </a:p>
          <a:p>
            <a:pPr lvl="2">
              <a:buFont typeface="Arial" charset="0"/>
              <a:buChar char="•"/>
            </a:pPr>
            <a:r>
              <a:rPr lang="en-US" dirty="0" smtClean="0">
                <a:solidFill>
                  <a:schemeClr val="tx1"/>
                </a:solidFill>
              </a:rPr>
              <a:t>SQL + TPC-E, 11% slowdown compared to VM.</a:t>
            </a:r>
          </a:p>
          <a:p>
            <a:pPr lvl="2">
              <a:buFont typeface="Arial" charset="0"/>
              <a:buChar char="•"/>
            </a:pPr>
            <a:r>
              <a:rPr lang="en-US" dirty="0" smtClean="0">
                <a:solidFill>
                  <a:schemeClr val="tx1"/>
                </a:solidFill>
              </a:rPr>
              <a:t>SQL + TPC-E, 13% slowdown compared to drawbridge.</a:t>
            </a:r>
          </a:p>
          <a:p>
            <a:pPr lvl="2">
              <a:buFont typeface="Arial" charset="0"/>
              <a:buChar char="•"/>
            </a:pPr>
            <a:endParaRPr lang="en-US" dirty="0">
              <a:solidFill>
                <a:schemeClr val="tx1"/>
              </a:solidFill>
            </a:endParaRPr>
          </a:p>
          <a:p>
            <a:pPr lvl="1">
              <a:buFont typeface="Arial" charset="0"/>
              <a:buChar char="•"/>
            </a:pPr>
            <a:r>
              <a:rPr lang="en-US" dirty="0" smtClean="0">
                <a:solidFill>
                  <a:schemeClr val="tx1"/>
                </a:solidFill>
              </a:rPr>
              <a:t>Authors predicted 31% to 51% slowdown compared to VM.</a:t>
            </a:r>
          </a:p>
          <a:p>
            <a:pPr lvl="2">
              <a:buFont typeface="Arial" charset="0"/>
              <a:buChar char="•"/>
            </a:pPr>
            <a:r>
              <a:rPr lang="en-US" dirty="0" smtClean="0">
                <a:solidFill>
                  <a:schemeClr val="tx1"/>
                </a:solidFill>
              </a:rPr>
              <a:t>But miss-predicted impact of EPC.</a:t>
            </a:r>
          </a:p>
          <a:p>
            <a:pPr lvl="2">
              <a:buFont typeface="Arial" charset="0"/>
              <a:buChar char="•"/>
            </a:pPr>
            <a:endParaRPr lang="en-US" dirty="0" smtClean="0">
              <a:solidFill>
                <a:schemeClr val="tx1"/>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25</a:t>
            </a:fld>
            <a:endParaRPr lang="en-US" dirty="0">
              <a:solidFill>
                <a:schemeClr val="tx1"/>
              </a:solidFill>
            </a:endParaRPr>
          </a:p>
        </p:txBody>
      </p:sp>
    </p:spTree>
    <p:extLst>
      <p:ext uri="{BB962C8B-B14F-4D97-AF65-F5344CB8AC3E}">
        <p14:creationId xmlns:p14="http://schemas.microsoft.com/office/powerpoint/2010/main" val="180651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46BA956-F633-F04E-BD9F-377F5F31FAB2}" type="slidenum">
              <a:rPr lang="en-US" smtClean="0"/>
              <a:t>26</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501" y="0"/>
            <a:ext cx="6007100" cy="5902107"/>
          </a:xfrm>
          <a:prstGeom prst="rect">
            <a:avLst/>
          </a:prstGeom>
        </p:spPr>
      </p:pic>
    </p:spTree>
    <p:extLst>
      <p:ext uri="{BB962C8B-B14F-4D97-AF65-F5344CB8AC3E}">
        <p14:creationId xmlns:p14="http://schemas.microsoft.com/office/powerpoint/2010/main" val="41416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Performance details.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Networking &amp; Storage:</a:t>
            </a:r>
          </a:p>
          <a:p>
            <a:pPr>
              <a:lnSpc>
                <a:spcPct val="100000"/>
              </a:lnSpc>
              <a:spcBef>
                <a:spcPts val="0"/>
              </a:spcBef>
            </a:pPr>
            <a:r>
              <a:rPr lang="en-US" dirty="0" smtClean="0">
                <a:solidFill>
                  <a:schemeClr val="tx1"/>
                </a:solidFill>
              </a:rPr>
              <a:t>Flooding ping</a:t>
            </a:r>
          </a:p>
          <a:p>
            <a:pPr lvl="1">
              <a:lnSpc>
                <a:spcPct val="100000"/>
              </a:lnSpc>
              <a:spcBef>
                <a:spcPts val="0"/>
              </a:spcBef>
            </a:pPr>
            <a:r>
              <a:rPr lang="en-US" dirty="0" smtClean="0">
                <a:solidFill>
                  <a:schemeClr val="tx1"/>
                </a:solidFill>
              </a:rPr>
              <a:t>Mirage has 4-10% latency due to type-safety.</a:t>
            </a:r>
          </a:p>
          <a:p>
            <a:pPr>
              <a:lnSpc>
                <a:spcPct val="100000"/>
              </a:lnSpc>
              <a:spcBef>
                <a:spcPts val="0"/>
              </a:spcBef>
            </a:pPr>
            <a:r>
              <a:rPr lang="en-US" dirty="0" smtClean="0">
                <a:solidFill>
                  <a:schemeClr val="tx1"/>
                </a:solidFill>
              </a:rPr>
              <a:t>TCPv4 stack</a:t>
            </a:r>
          </a:p>
          <a:p>
            <a:pPr lvl="1">
              <a:lnSpc>
                <a:spcPct val="100000"/>
              </a:lnSpc>
              <a:spcBef>
                <a:spcPts val="0"/>
              </a:spcBef>
            </a:pPr>
            <a:r>
              <a:rPr lang="en-US" dirty="0" smtClean="0">
                <a:solidFill>
                  <a:schemeClr val="tx1"/>
                </a:solidFill>
              </a:rPr>
              <a:t>Comparable with Linux.</a:t>
            </a:r>
          </a:p>
          <a:p>
            <a:pPr lvl="1">
              <a:lnSpc>
                <a:spcPct val="100000"/>
              </a:lnSpc>
              <a:spcBef>
                <a:spcPts val="0"/>
              </a:spcBef>
            </a:pPr>
            <a:r>
              <a:rPr lang="en-US" dirty="0" smtClean="0">
                <a:solidFill>
                  <a:schemeClr val="tx1"/>
                </a:solidFill>
              </a:rPr>
              <a:t>Receive throughput slightly higher since 0-copy.</a:t>
            </a:r>
          </a:p>
          <a:p>
            <a:pPr lvl="1">
              <a:lnSpc>
                <a:spcPct val="100000"/>
              </a:lnSpc>
              <a:spcBef>
                <a:spcPts val="0"/>
              </a:spcBef>
            </a:pPr>
            <a:r>
              <a:rPr lang="en-US" dirty="0" smtClean="0">
                <a:solidFill>
                  <a:schemeClr val="tx1"/>
                </a:solidFill>
              </a:rPr>
              <a:t>Transmit throughput slightly lower due to higher CPU usage.</a:t>
            </a:r>
          </a:p>
          <a:p>
            <a:pPr>
              <a:lnSpc>
                <a:spcPct val="100000"/>
              </a:lnSpc>
              <a:spcBef>
                <a:spcPts val="0"/>
              </a:spcBef>
            </a:pPr>
            <a:r>
              <a:rPr lang="en-US" dirty="0" smtClean="0">
                <a:solidFill>
                  <a:schemeClr val="tx1"/>
                </a:solidFill>
              </a:rPr>
              <a:t>Storage access</a:t>
            </a:r>
          </a:p>
          <a:p>
            <a:pPr lvl="1">
              <a:lnSpc>
                <a:spcPct val="100000"/>
              </a:lnSpc>
              <a:spcBef>
                <a:spcPts val="0"/>
              </a:spcBef>
            </a:pPr>
            <a:r>
              <a:rPr lang="en-US" dirty="0" smtClean="0">
                <a:solidFill>
                  <a:schemeClr val="tx1"/>
                </a:solidFill>
              </a:rPr>
              <a:t>Comparable throughput with Linux direct </a:t>
            </a:r>
            <a:r>
              <a:rPr lang="en-US" dirty="0">
                <a:solidFill>
                  <a:schemeClr val="tx1"/>
                </a:solidFill>
              </a:rPr>
              <a:t>I</a:t>
            </a:r>
            <a:r>
              <a:rPr lang="en-US" dirty="0" smtClean="0">
                <a:solidFill>
                  <a:schemeClr val="tx1"/>
                </a:solidFill>
              </a:rPr>
              <a:t>/O.</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27</a:t>
            </a:fld>
            <a:endParaRPr lang="en-US" dirty="0">
              <a:solidFill>
                <a:schemeClr val="tx1"/>
              </a:solidFill>
            </a:endParaRPr>
          </a:p>
        </p:txBody>
      </p:sp>
    </p:spTree>
    <p:extLst>
      <p:ext uri="{BB962C8B-B14F-4D97-AF65-F5344CB8AC3E}">
        <p14:creationId xmlns:p14="http://schemas.microsoft.com/office/powerpoint/2010/main" val="1812278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Performance details.</a:t>
            </a:r>
            <a:endParaRPr lang="en-US" dirty="0"/>
          </a:p>
        </p:txBody>
      </p:sp>
      <p:sp>
        <p:nvSpPr>
          <p:cNvPr id="3" name="Content Placeholder 2"/>
          <p:cNvSpPr>
            <a:spLocks noGrp="1"/>
          </p:cNvSpPr>
          <p:nvPr>
            <p:ph idx="1"/>
          </p:nvPr>
        </p:nvSpPr>
        <p:spPr>
          <a:xfrm>
            <a:off x="838200" y="1516284"/>
            <a:ext cx="10515600" cy="5205191"/>
          </a:xfrm>
        </p:spPr>
        <p:txBody>
          <a:bodyPr/>
          <a:lstStyle/>
          <a:p>
            <a:pPr>
              <a:lnSpc>
                <a:spcPct val="100000"/>
              </a:lnSpc>
              <a:spcBef>
                <a:spcPts val="0"/>
              </a:spcBef>
            </a:pPr>
            <a:r>
              <a:rPr lang="en-US" dirty="0" smtClean="0">
                <a:solidFill>
                  <a:schemeClr val="tx1"/>
                </a:solidFill>
              </a:rPr>
              <a:t>DNS Server Appliance</a:t>
            </a:r>
          </a:p>
          <a:p>
            <a:pPr lvl="1">
              <a:lnSpc>
                <a:spcPct val="100000"/>
              </a:lnSpc>
              <a:spcBef>
                <a:spcPts val="0"/>
              </a:spcBef>
            </a:pPr>
            <a:r>
              <a:rPr lang="en-US" dirty="0" smtClean="0">
                <a:solidFill>
                  <a:schemeClr val="tx1"/>
                </a:solidFill>
              </a:rPr>
              <a:t>Compare to Bind and NSD.</a:t>
            </a:r>
          </a:p>
          <a:p>
            <a:pPr lvl="1">
              <a:lnSpc>
                <a:spcPct val="100000"/>
              </a:lnSpc>
              <a:spcBef>
                <a:spcPts val="0"/>
              </a:spcBef>
            </a:pPr>
            <a:r>
              <a:rPr lang="en-US" dirty="0" smtClean="0">
                <a:solidFill>
                  <a:schemeClr val="tx1"/>
                </a:solidFill>
              </a:rPr>
              <a:t>Mirage 75-80 </a:t>
            </a:r>
            <a:r>
              <a:rPr lang="en-US" dirty="0" err="1" smtClean="0">
                <a:solidFill>
                  <a:schemeClr val="tx1"/>
                </a:solidFill>
              </a:rPr>
              <a:t>kqueries</a:t>
            </a:r>
            <a:r>
              <a:rPr lang="en-US" dirty="0" smtClean="0">
                <a:solidFill>
                  <a:schemeClr val="tx1"/>
                </a:solidFill>
              </a:rPr>
              <a:t>/s.</a:t>
            </a:r>
          </a:p>
          <a:p>
            <a:pPr lvl="1">
              <a:lnSpc>
                <a:spcPct val="100000"/>
              </a:lnSpc>
              <a:spcBef>
                <a:spcPts val="0"/>
              </a:spcBef>
            </a:pPr>
            <a:r>
              <a:rPr lang="en-US" dirty="0" smtClean="0">
                <a:solidFill>
                  <a:schemeClr val="tx1"/>
                </a:solidFill>
              </a:rPr>
              <a:t>Bind 55 </a:t>
            </a:r>
            <a:r>
              <a:rPr lang="en-US" dirty="0" err="1" smtClean="0">
                <a:solidFill>
                  <a:schemeClr val="tx1"/>
                </a:solidFill>
              </a:rPr>
              <a:t>kqueries</a:t>
            </a:r>
            <a:r>
              <a:rPr lang="en-US" dirty="0" smtClean="0">
                <a:solidFill>
                  <a:schemeClr val="tx1"/>
                </a:solidFill>
              </a:rPr>
              <a:t>/s.</a:t>
            </a:r>
          </a:p>
          <a:p>
            <a:pPr lvl="1">
              <a:lnSpc>
                <a:spcPct val="100000"/>
              </a:lnSpc>
              <a:spcBef>
                <a:spcPts val="0"/>
              </a:spcBef>
            </a:pPr>
            <a:r>
              <a:rPr lang="en-US" dirty="0" smtClean="0">
                <a:solidFill>
                  <a:schemeClr val="tx1"/>
                </a:solidFill>
              </a:rPr>
              <a:t>NSD 70 </a:t>
            </a:r>
            <a:r>
              <a:rPr lang="en-US" dirty="0" err="1" smtClean="0">
                <a:solidFill>
                  <a:schemeClr val="tx1"/>
                </a:solidFill>
              </a:rPr>
              <a:t>kqueries</a:t>
            </a:r>
            <a:r>
              <a:rPr lang="en-US" dirty="0" smtClean="0">
                <a:solidFill>
                  <a:schemeClr val="tx1"/>
                </a:solidFill>
              </a:rPr>
              <a:t>/s.</a:t>
            </a:r>
          </a:p>
          <a:p>
            <a:pPr>
              <a:lnSpc>
                <a:spcPct val="100000"/>
              </a:lnSpc>
              <a:spcBef>
                <a:spcPts val="0"/>
              </a:spcBef>
            </a:pPr>
            <a:r>
              <a:rPr lang="en-US" dirty="0" err="1" smtClean="0">
                <a:solidFill>
                  <a:schemeClr val="tx1"/>
                </a:solidFill>
              </a:rPr>
              <a:t>OpenFlow</a:t>
            </a:r>
            <a:r>
              <a:rPr lang="en-US" dirty="0" smtClean="0">
                <a:solidFill>
                  <a:schemeClr val="tx1"/>
                </a:solidFill>
              </a:rPr>
              <a:t> Controller</a:t>
            </a:r>
          </a:p>
          <a:p>
            <a:pPr lvl="1">
              <a:lnSpc>
                <a:spcPct val="100000"/>
              </a:lnSpc>
              <a:spcBef>
                <a:spcPts val="0"/>
              </a:spcBef>
            </a:pPr>
            <a:r>
              <a:rPr lang="en-US" dirty="0" smtClean="0">
                <a:solidFill>
                  <a:schemeClr val="tx1"/>
                </a:solidFill>
              </a:rPr>
              <a:t>Mirage ~110 requests/s batch and 30 requests/s single.</a:t>
            </a:r>
          </a:p>
          <a:p>
            <a:pPr lvl="1">
              <a:lnSpc>
                <a:spcPct val="100000"/>
              </a:lnSpc>
              <a:spcBef>
                <a:spcPts val="0"/>
              </a:spcBef>
            </a:pPr>
            <a:r>
              <a:rPr lang="en-US" dirty="0" smtClean="0">
                <a:solidFill>
                  <a:schemeClr val="tx1"/>
                </a:solidFill>
              </a:rPr>
              <a:t>Maestro &gt; 20 requests/s for batch and single.</a:t>
            </a:r>
          </a:p>
          <a:p>
            <a:pPr lvl="1">
              <a:lnSpc>
                <a:spcPct val="100000"/>
              </a:lnSpc>
              <a:spcBef>
                <a:spcPts val="0"/>
              </a:spcBef>
            </a:pPr>
            <a:r>
              <a:rPr lang="en-US" dirty="0" smtClean="0">
                <a:solidFill>
                  <a:schemeClr val="tx1"/>
                </a:solidFill>
              </a:rPr>
              <a:t>NOX ~120 requests/s batch and 35 requests/s single.</a:t>
            </a:r>
          </a:p>
          <a:p>
            <a:pPr lvl="2">
              <a:lnSpc>
                <a:spcPct val="100000"/>
              </a:lnSpc>
              <a:spcBef>
                <a:spcPts val="0"/>
              </a:spcBef>
            </a:pPr>
            <a:r>
              <a:rPr lang="en-US" dirty="0" smtClean="0">
                <a:solidFill>
                  <a:schemeClr val="tx1"/>
                </a:solidFill>
              </a:rPr>
              <a:t>Has more variance than Mirage.</a:t>
            </a:r>
          </a:p>
          <a:p>
            <a:pPr>
              <a:lnSpc>
                <a:spcPct val="100000"/>
              </a:lnSpc>
              <a:spcBef>
                <a:spcPts val="0"/>
              </a:spcBef>
            </a:pPr>
            <a:r>
              <a:rPr lang="en-US" dirty="0" smtClean="0">
                <a:solidFill>
                  <a:schemeClr val="tx1"/>
                </a:solidFill>
              </a:rPr>
              <a:t>Web Server Appliance</a:t>
            </a:r>
          </a:p>
          <a:p>
            <a:pPr lvl="1">
              <a:lnSpc>
                <a:spcPct val="100000"/>
              </a:lnSpc>
              <a:spcBef>
                <a:spcPts val="0"/>
              </a:spcBef>
            </a:pPr>
            <a:r>
              <a:rPr lang="en-US" dirty="0" smtClean="0">
                <a:solidFill>
                  <a:schemeClr val="tx1"/>
                </a:solidFill>
              </a:rPr>
              <a:t>Mirage &gt; 2000 connections/s, w/ 6 </a:t>
            </a:r>
            <a:r>
              <a:rPr lang="en-US" dirty="0" err="1" smtClean="0">
                <a:solidFill>
                  <a:schemeClr val="tx1"/>
                </a:solidFill>
              </a:rPr>
              <a:t>unikernels</a:t>
            </a:r>
            <a:r>
              <a:rPr lang="en-US" dirty="0" smtClean="0">
                <a:solidFill>
                  <a:schemeClr val="tx1"/>
                </a:solidFill>
              </a:rPr>
              <a:t>.</a:t>
            </a:r>
          </a:p>
          <a:p>
            <a:pPr lvl="1">
              <a:lnSpc>
                <a:spcPct val="100000"/>
              </a:lnSpc>
              <a:spcBef>
                <a:spcPts val="0"/>
              </a:spcBef>
            </a:pPr>
            <a:r>
              <a:rPr lang="en-US" dirty="0" smtClean="0">
                <a:solidFill>
                  <a:schemeClr val="tx1"/>
                </a:solidFill>
              </a:rPr>
              <a:t>Linux 1700 connections/s, w/ 6 hosts in 1 </a:t>
            </a:r>
            <a:r>
              <a:rPr lang="en-US" dirty="0" err="1" smtClean="0">
                <a:solidFill>
                  <a:schemeClr val="tx1"/>
                </a:solidFill>
              </a:rPr>
              <a:t>vcpu</a:t>
            </a:r>
            <a:r>
              <a:rPr lang="en-US" dirty="0" smtClean="0">
                <a:solidFill>
                  <a:schemeClr val="tx1"/>
                </a:solidFill>
              </a:rPr>
              <a:t>.</a:t>
            </a:r>
          </a:p>
          <a:p>
            <a:pPr lvl="1">
              <a:lnSpc>
                <a:spcPct val="100000"/>
              </a:lnSpc>
              <a:spcBef>
                <a:spcPts val="0"/>
              </a:spcBef>
            </a:pPr>
            <a:endParaRPr lang="en-US" dirty="0" smtClean="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28</a:t>
            </a:fld>
            <a:endParaRPr lang="en-US" dirty="0">
              <a:solidFill>
                <a:schemeClr val="tx1"/>
              </a:solidFill>
            </a:endParaRPr>
          </a:p>
        </p:txBody>
      </p:sp>
    </p:spTree>
    <p:extLst>
      <p:ext uri="{BB962C8B-B14F-4D97-AF65-F5344CB8AC3E}">
        <p14:creationId xmlns:p14="http://schemas.microsoft.com/office/powerpoint/2010/main" val="467387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Motivation</a:t>
            </a:r>
            <a:endParaRPr lang="en-US" dirty="0"/>
          </a:p>
        </p:txBody>
      </p:sp>
      <p:sp>
        <p:nvSpPr>
          <p:cNvPr id="3" name="Content Placeholder 2"/>
          <p:cNvSpPr>
            <a:spLocks noGrp="1"/>
          </p:cNvSpPr>
          <p:nvPr>
            <p:ph idx="1"/>
          </p:nvPr>
        </p:nvSpPr>
        <p:spPr>
          <a:xfrm>
            <a:off x="838200" y="1516284"/>
            <a:ext cx="9176133" cy="5192988"/>
          </a:xfrm>
        </p:spPr>
        <p:txBody>
          <a:bodyPr>
            <a:normAutofit/>
          </a:bodyPr>
          <a:lstStyle/>
          <a:p>
            <a:pPr marL="0" indent="0">
              <a:buNone/>
            </a:pPr>
            <a:r>
              <a:rPr lang="en-US" u="sng" dirty="0" smtClean="0">
                <a:solidFill>
                  <a:schemeClr val="tx1"/>
                </a:solidFill>
              </a:rPr>
              <a:t>Setup:</a:t>
            </a:r>
          </a:p>
          <a:p>
            <a:pPr marL="0" indent="0">
              <a:buNone/>
            </a:pPr>
            <a:r>
              <a:rPr lang="en-US" dirty="0" smtClean="0">
                <a:solidFill>
                  <a:schemeClr val="tx1"/>
                </a:solidFill>
              </a:rPr>
              <a:t>Cloud services have become popular.</a:t>
            </a:r>
          </a:p>
          <a:p>
            <a:pPr marL="0" indent="0">
              <a:buNone/>
            </a:pPr>
            <a:r>
              <a:rPr lang="en-US" dirty="0" smtClean="0">
                <a:solidFill>
                  <a:schemeClr val="tx1"/>
                </a:solidFill>
              </a:rPr>
              <a:t>We want to provide:</a:t>
            </a:r>
            <a:endParaRPr lang="en-US" dirty="0">
              <a:solidFill>
                <a:schemeClr val="tx1"/>
              </a:solidFill>
            </a:endParaRPr>
          </a:p>
          <a:p>
            <a:r>
              <a:rPr lang="en-US" dirty="0" smtClean="0">
                <a:solidFill>
                  <a:schemeClr val="accent2"/>
                </a:solidFill>
              </a:rPr>
              <a:t>Efficiency</a:t>
            </a:r>
          </a:p>
          <a:p>
            <a:pPr lvl="1"/>
            <a:r>
              <a:rPr lang="en-US" dirty="0" smtClean="0">
                <a:solidFill>
                  <a:schemeClr val="tx1"/>
                </a:solidFill>
              </a:rPr>
              <a:t>Make the most out of what you pay for.</a:t>
            </a:r>
            <a:endParaRPr lang="en-US" dirty="0" smtClean="0"/>
          </a:p>
          <a:p>
            <a:r>
              <a:rPr lang="en-US" dirty="0" smtClean="0">
                <a:solidFill>
                  <a:schemeClr val="accent2"/>
                </a:solidFill>
              </a:rPr>
              <a:t>Performance</a:t>
            </a:r>
            <a:endParaRPr lang="en-US" dirty="0" smtClean="0"/>
          </a:p>
          <a:p>
            <a:r>
              <a:rPr lang="en-US" dirty="0" smtClean="0">
                <a:solidFill>
                  <a:schemeClr val="accent2"/>
                </a:solidFill>
              </a:rPr>
              <a:t>Security</a:t>
            </a:r>
          </a:p>
          <a:p>
            <a:pPr lvl="1"/>
            <a:r>
              <a:rPr lang="en-US" dirty="0" smtClean="0">
                <a:solidFill>
                  <a:schemeClr val="tx1"/>
                </a:solidFill>
              </a:rPr>
              <a:t>Isolate co-located applications, and protect the host.</a:t>
            </a:r>
          </a:p>
          <a:p>
            <a:pPr lvl="1"/>
            <a:r>
              <a:rPr lang="en-US" dirty="0">
                <a:solidFill>
                  <a:schemeClr val="tx1"/>
                </a:solidFill>
              </a:rPr>
              <a:t>Security inside the application</a:t>
            </a:r>
            <a:r>
              <a:rPr lang="en-US" dirty="0" smtClean="0">
                <a:solidFill>
                  <a:schemeClr val="tx1"/>
                </a:solidFill>
              </a:rPr>
              <a:t>.</a:t>
            </a:r>
          </a:p>
          <a:p>
            <a:pPr lvl="1"/>
            <a:r>
              <a:rPr lang="en-US" dirty="0" smtClean="0">
                <a:solidFill>
                  <a:schemeClr val="tx1"/>
                </a:solidFill>
              </a:rPr>
              <a:t>Protect the guest from the host, e.g., confidentiality &amp; integrity</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3</a:t>
            </a:fld>
            <a:endParaRPr lang="en-US" dirty="0">
              <a:solidFill>
                <a:schemeClr val="tx1"/>
              </a:solidFill>
            </a:endParaRPr>
          </a:p>
        </p:txBody>
      </p:sp>
    </p:spTree>
    <p:extLst>
      <p:ext uri="{BB962C8B-B14F-4D97-AF65-F5344CB8AC3E}">
        <p14:creationId xmlns:p14="http://schemas.microsoft.com/office/powerpoint/2010/main" val="391690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5" name="Content Placeholder 4"/>
          <p:cNvSpPr>
            <a:spLocks noGrp="1"/>
          </p:cNvSpPr>
          <p:nvPr>
            <p:ph idx="1"/>
          </p:nvPr>
        </p:nvSpPr>
        <p:spPr/>
        <p:txBody>
          <a:bodyPr/>
          <a:lstStyle/>
          <a:p>
            <a:pPr marL="0" indent="0">
              <a:buNone/>
            </a:pPr>
            <a:r>
              <a:rPr lang="en-US" u="sng" dirty="0" smtClean="0">
                <a:solidFill>
                  <a:schemeClr val="tx1"/>
                </a:solidFill>
              </a:rPr>
              <a:t>Goal:</a:t>
            </a:r>
          </a:p>
          <a:p>
            <a:pPr marL="0" indent="0">
              <a:buNone/>
            </a:pPr>
            <a:r>
              <a:rPr lang="en-US" dirty="0" smtClean="0">
                <a:solidFill>
                  <a:schemeClr val="tx1"/>
                </a:solidFill>
              </a:rPr>
              <a:t>We study two systems, derived from the </a:t>
            </a:r>
            <a:r>
              <a:rPr lang="en-US" dirty="0" err="1" smtClean="0">
                <a:solidFill>
                  <a:schemeClr val="tx1"/>
                </a:solidFill>
              </a:rPr>
              <a:t>Exokernel</a:t>
            </a:r>
            <a:r>
              <a:rPr lang="en-US" dirty="0" smtClean="0">
                <a:solidFill>
                  <a:schemeClr val="tx1"/>
                </a:solidFill>
              </a:rPr>
              <a:t> architecture, that target cloud services.</a:t>
            </a:r>
          </a:p>
          <a:p>
            <a:pPr marL="0" indent="0">
              <a:buNone/>
            </a:pPr>
            <a:r>
              <a:rPr lang="en-US" dirty="0" smtClean="0">
                <a:solidFill>
                  <a:schemeClr val="tx1"/>
                </a:solidFill>
              </a:rPr>
              <a:t>We</a:t>
            </a:r>
            <a:r>
              <a:rPr lang="en-US" dirty="0" smtClean="0"/>
              <a:t> </a:t>
            </a:r>
            <a:r>
              <a:rPr lang="en-US" b="1" dirty="0" smtClean="0">
                <a:solidFill>
                  <a:schemeClr val="accent2"/>
                </a:solidFill>
              </a:rPr>
              <a:t>look for</a:t>
            </a:r>
            <a:r>
              <a:rPr lang="en-US" dirty="0" smtClean="0">
                <a:solidFill>
                  <a:schemeClr val="accent2"/>
                </a:solidFill>
              </a:rPr>
              <a:t> </a:t>
            </a:r>
            <a:r>
              <a:rPr lang="en-US" dirty="0" smtClean="0">
                <a:solidFill>
                  <a:schemeClr val="tx1"/>
                </a:solidFill>
              </a:rPr>
              <a:t>performance, efficiency, and security. </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B46BA956-F633-F04E-BD9F-377F5F31FAB2}" type="slidenum">
              <a:rPr lang="en-US" smtClean="0">
                <a:solidFill>
                  <a:schemeClr val="tx1"/>
                </a:solidFill>
              </a:rPr>
              <a:t>4</a:t>
            </a:fld>
            <a:endParaRPr lang="en-US"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7456" y="3522503"/>
            <a:ext cx="5657088" cy="3048000"/>
          </a:xfrm>
          <a:prstGeom prst="rect">
            <a:avLst/>
          </a:prstGeom>
        </p:spPr>
      </p:pic>
    </p:spTree>
    <p:extLst>
      <p:ext uri="{BB962C8B-B14F-4D97-AF65-F5344CB8AC3E}">
        <p14:creationId xmlns:p14="http://schemas.microsoft.com/office/powerpoint/2010/main" val="1306645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en-US" dirty="0" err="1" smtClean="0"/>
              <a:t>Exokernel</a:t>
            </a:r>
            <a:r>
              <a:rPr lang="en-US" dirty="0" smtClean="0"/>
              <a:t> Design</a:t>
            </a:r>
            <a:endParaRPr lang="en-US" dirty="0"/>
          </a:p>
        </p:txBody>
      </p:sp>
      <p:sp>
        <p:nvSpPr>
          <p:cNvPr id="3" name="Text Placeholder 2"/>
          <p:cNvSpPr>
            <a:spLocks noGrp="1"/>
          </p:cNvSpPr>
          <p:nvPr>
            <p:ph type="body" idx="1"/>
          </p:nvPr>
        </p:nvSpPr>
        <p:spPr/>
        <p:txBody>
          <a:bodyPr/>
          <a:lstStyle/>
          <a:p>
            <a:pPr algn="ctr"/>
            <a:r>
              <a:rPr lang="en-US" sz="1600" dirty="0" smtClean="0">
                <a:solidFill>
                  <a:schemeClr val="tx1"/>
                </a:solidFill>
              </a:rPr>
              <a:t>Dawson </a:t>
            </a:r>
            <a:r>
              <a:rPr lang="en-US" sz="1600" dirty="0">
                <a:solidFill>
                  <a:schemeClr val="tx1"/>
                </a:solidFill>
              </a:rPr>
              <a:t>R. </a:t>
            </a:r>
            <a:r>
              <a:rPr lang="en-US" sz="1600" dirty="0" err="1">
                <a:solidFill>
                  <a:schemeClr val="tx1"/>
                </a:solidFill>
              </a:rPr>
              <a:t>Engler</a:t>
            </a:r>
            <a:r>
              <a:rPr lang="en-US" sz="1600" dirty="0">
                <a:solidFill>
                  <a:schemeClr val="tx1"/>
                </a:solidFill>
              </a:rPr>
              <a:t>, M. </a:t>
            </a:r>
            <a:r>
              <a:rPr lang="en-US" sz="1600" dirty="0" err="1">
                <a:solidFill>
                  <a:schemeClr val="tx1"/>
                </a:solidFill>
              </a:rPr>
              <a:t>Frans</a:t>
            </a:r>
            <a:r>
              <a:rPr lang="en-US" sz="1600" dirty="0">
                <a:solidFill>
                  <a:schemeClr val="tx1"/>
                </a:solidFill>
              </a:rPr>
              <a:t> </a:t>
            </a:r>
            <a:r>
              <a:rPr lang="en-US" sz="1600" dirty="0" err="1">
                <a:solidFill>
                  <a:schemeClr val="tx1"/>
                </a:solidFill>
              </a:rPr>
              <a:t>Kaashoek</a:t>
            </a:r>
            <a:r>
              <a:rPr lang="en-US" sz="1600" dirty="0">
                <a:solidFill>
                  <a:schemeClr val="tx1"/>
                </a:solidFill>
              </a:rPr>
              <a:t>, and James O’Toole Jr. </a:t>
            </a:r>
            <a:endParaRPr lang="en-US" sz="1600" dirty="0" smtClean="0">
              <a:solidFill>
                <a:schemeClr val="tx1"/>
              </a:solidFill>
            </a:endParaRPr>
          </a:p>
          <a:p>
            <a:pPr algn="ctr"/>
            <a:r>
              <a:rPr lang="en-US" sz="1600" dirty="0" smtClean="0">
                <a:solidFill>
                  <a:schemeClr val="tx1"/>
                </a:solidFill>
              </a:rPr>
              <a:t>SIGOPS </a:t>
            </a:r>
            <a:r>
              <a:rPr lang="mr-IN" sz="1600" dirty="0" smtClean="0">
                <a:solidFill>
                  <a:schemeClr val="tx1"/>
                </a:solidFill>
              </a:rPr>
              <a:t>’</a:t>
            </a:r>
            <a:r>
              <a:rPr lang="en-US" sz="1600" dirty="0" smtClean="0">
                <a:solidFill>
                  <a:schemeClr val="tx1"/>
                </a:solidFill>
              </a:rPr>
              <a:t>95</a:t>
            </a:r>
          </a:p>
          <a:p>
            <a:endParaRPr lang="en-US" dirty="0"/>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5</a:t>
            </a:fld>
            <a:endParaRPr lang="en-US" dirty="0">
              <a:solidFill>
                <a:schemeClr val="tx1"/>
              </a:solidFill>
            </a:endParaRPr>
          </a:p>
        </p:txBody>
      </p:sp>
    </p:spTree>
    <p:extLst>
      <p:ext uri="{BB962C8B-B14F-4D97-AF65-F5344CB8AC3E}">
        <p14:creationId xmlns:p14="http://schemas.microsoft.com/office/powerpoint/2010/main" val="1379617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solidFill>
                  <a:schemeClr val="tx1"/>
                </a:solidFill>
              </a:rPr>
              <a:t>Problem:</a:t>
            </a:r>
            <a:r>
              <a:rPr lang="en-US" dirty="0" smtClean="0">
                <a:solidFill>
                  <a:schemeClr val="tx1"/>
                </a:solidFill>
              </a:rPr>
              <a:t> </a:t>
            </a:r>
          </a:p>
          <a:p>
            <a:pPr marL="0" indent="0">
              <a:buNone/>
            </a:pPr>
            <a:r>
              <a:rPr lang="en-US" smtClean="0">
                <a:solidFill>
                  <a:schemeClr val="tx1"/>
                </a:solidFill>
              </a:rPr>
              <a:t>Traditional OSes </a:t>
            </a:r>
            <a:r>
              <a:rPr lang="en-US" dirty="0" smtClean="0">
                <a:solidFill>
                  <a:schemeClr val="tx1"/>
                </a:solidFill>
              </a:rPr>
              <a:t>fix the interface and implementation of OS abstractions.</a:t>
            </a:r>
          </a:p>
          <a:p>
            <a:pPr marL="0" indent="0">
              <a:buNone/>
            </a:pPr>
            <a:r>
              <a:rPr lang="en-US" dirty="0" smtClean="0">
                <a:solidFill>
                  <a:schemeClr val="tx1"/>
                </a:solidFill>
              </a:rPr>
              <a:t>It </a:t>
            </a:r>
            <a:r>
              <a:rPr lang="en-US" b="1" dirty="0" smtClean="0">
                <a:solidFill>
                  <a:schemeClr val="accent2"/>
                </a:solidFill>
              </a:rPr>
              <a:t>limits</a:t>
            </a:r>
            <a:r>
              <a:rPr lang="en-US" dirty="0" smtClean="0">
                <a:solidFill>
                  <a:schemeClr val="tx1"/>
                </a:solidFill>
              </a:rPr>
              <a:t> the application’s performance, flexibility, functionality.</a:t>
            </a:r>
          </a:p>
          <a:p>
            <a:pPr marL="0" indent="0">
              <a:buNone/>
            </a:pPr>
            <a:endParaRPr lang="en-US" dirty="0"/>
          </a:p>
          <a:p>
            <a:pPr marL="0" indent="0">
              <a:buNone/>
            </a:pPr>
            <a:r>
              <a:rPr lang="en-US" u="sng" dirty="0" smtClean="0">
                <a:solidFill>
                  <a:schemeClr val="tx1"/>
                </a:solidFill>
              </a:rPr>
              <a:t>Solution:</a:t>
            </a:r>
          </a:p>
          <a:p>
            <a:pPr marL="0" indent="0">
              <a:buNone/>
            </a:pPr>
            <a:r>
              <a:rPr lang="en-US" dirty="0" smtClean="0">
                <a:solidFill>
                  <a:schemeClr val="tx1"/>
                </a:solidFill>
              </a:rPr>
              <a:t>Allow application-level management of physical resources.</a:t>
            </a: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6</a:t>
            </a:fld>
            <a:endParaRPr lang="en-US" dirty="0">
              <a:solidFill>
                <a:schemeClr val="tx1"/>
              </a:solidFill>
            </a:endParaRPr>
          </a:p>
        </p:txBody>
      </p:sp>
    </p:spTree>
    <p:extLst>
      <p:ext uri="{BB962C8B-B14F-4D97-AF65-F5344CB8AC3E}">
        <p14:creationId xmlns:p14="http://schemas.microsoft.com/office/powerpoint/2010/main" val="147380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Example</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7</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024" y="1405128"/>
            <a:ext cx="3432048" cy="4255008"/>
          </a:xfrm>
          <a:prstGeom prst="rect">
            <a:avLst/>
          </a:prstGeom>
        </p:spPr>
      </p:pic>
      <p:sp>
        <p:nvSpPr>
          <p:cNvPr id="7" name="TextBox 6"/>
          <p:cNvSpPr txBox="1"/>
          <p:nvPr/>
        </p:nvSpPr>
        <p:spPr>
          <a:xfrm>
            <a:off x="2179579" y="5825256"/>
            <a:ext cx="2250937" cy="523220"/>
          </a:xfrm>
          <a:prstGeom prst="rect">
            <a:avLst/>
          </a:prstGeom>
          <a:noFill/>
        </p:spPr>
        <p:txBody>
          <a:bodyPr wrap="none" rtlCol="0">
            <a:spAutoFit/>
          </a:bodyPr>
          <a:lstStyle/>
          <a:p>
            <a:r>
              <a:rPr lang="en-US" sz="2800" dirty="0" smtClean="0"/>
              <a:t>Monolithic OS</a:t>
            </a:r>
            <a:endParaRPr lang="en-US" sz="28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5280" y="1405128"/>
            <a:ext cx="3432048" cy="4255008"/>
          </a:xfrm>
          <a:prstGeom prst="rect">
            <a:avLst/>
          </a:prstGeom>
        </p:spPr>
      </p:pic>
      <p:sp>
        <p:nvSpPr>
          <p:cNvPr id="9" name="TextBox 8"/>
          <p:cNvSpPr txBox="1"/>
          <p:nvPr/>
        </p:nvSpPr>
        <p:spPr>
          <a:xfrm>
            <a:off x="7602046" y="5825256"/>
            <a:ext cx="1598515" cy="523220"/>
          </a:xfrm>
          <a:prstGeom prst="rect">
            <a:avLst/>
          </a:prstGeom>
          <a:noFill/>
        </p:spPr>
        <p:txBody>
          <a:bodyPr wrap="none" rtlCol="0">
            <a:spAutoFit/>
          </a:bodyPr>
          <a:lstStyle/>
          <a:p>
            <a:r>
              <a:rPr lang="en-US" sz="2800" smtClean="0"/>
              <a:t>Exokernel</a:t>
            </a:r>
            <a:endParaRPr lang="en-US" sz="2800" dirty="0"/>
          </a:p>
        </p:txBody>
      </p:sp>
    </p:spTree>
    <p:extLst>
      <p:ext uri="{BB962C8B-B14F-4D97-AF65-F5344CB8AC3E}">
        <p14:creationId xmlns:p14="http://schemas.microsoft.com/office/powerpoint/2010/main" val="20621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8</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166" y="865632"/>
            <a:ext cx="8066034" cy="4516120"/>
          </a:xfrm>
          <a:prstGeom prst="rect">
            <a:avLst/>
          </a:prstGeom>
        </p:spPr>
      </p:pic>
    </p:spTree>
    <p:extLst>
      <p:ext uri="{BB962C8B-B14F-4D97-AF65-F5344CB8AC3E}">
        <p14:creationId xmlns:p14="http://schemas.microsoft.com/office/powerpoint/2010/main" val="40102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Unikernels</a:t>
            </a:r>
            <a:endParaRPr lang="en-US" dirty="0"/>
          </a:p>
        </p:txBody>
      </p:sp>
      <p:sp>
        <p:nvSpPr>
          <p:cNvPr id="3" name="Text Placeholder 2"/>
          <p:cNvSpPr>
            <a:spLocks noGrp="1"/>
          </p:cNvSpPr>
          <p:nvPr>
            <p:ph type="body" idx="1"/>
          </p:nvPr>
        </p:nvSpPr>
        <p:spPr/>
        <p:txBody>
          <a:bodyPr>
            <a:normAutofit/>
          </a:bodyPr>
          <a:lstStyle/>
          <a:p>
            <a:pPr algn="ctr"/>
            <a:r>
              <a:rPr lang="en-US" sz="1600" dirty="0" smtClean="0">
                <a:solidFill>
                  <a:schemeClr val="tx1"/>
                </a:solidFill>
              </a:rPr>
              <a:t>Anil </a:t>
            </a:r>
            <a:r>
              <a:rPr lang="en-US" sz="1600" dirty="0" err="1">
                <a:solidFill>
                  <a:schemeClr val="tx1"/>
                </a:solidFill>
              </a:rPr>
              <a:t>Madhavapeddy</a:t>
            </a:r>
            <a:r>
              <a:rPr lang="en-US" sz="1600" dirty="0">
                <a:solidFill>
                  <a:schemeClr val="tx1"/>
                </a:solidFill>
              </a:rPr>
              <a:t>, Richard </a:t>
            </a:r>
            <a:r>
              <a:rPr lang="en-US" sz="1600" dirty="0" err="1" smtClean="0">
                <a:solidFill>
                  <a:schemeClr val="tx1"/>
                </a:solidFill>
              </a:rPr>
              <a:t>Mortier</a:t>
            </a:r>
            <a:r>
              <a:rPr lang="en-US" sz="1600" dirty="0" smtClean="0">
                <a:solidFill>
                  <a:schemeClr val="tx1"/>
                </a:solidFill>
              </a:rPr>
              <a:t>, </a:t>
            </a:r>
            <a:r>
              <a:rPr lang="en-US" sz="1600" dirty="0" err="1">
                <a:solidFill>
                  <a:schemeClr val="tx1"/>
                </a:solidFill>
              </a:rPr>
              <a:t>Charalampos</a:t>
            </a:r>
            <a:r>
              <a:rPr lang="en-US" sz="1600" dirty="0">
                <a:solidFill>
                  <a:schemeClr val="tx1"/>
                </a:solidFill>
              </a:rPr>
              <a:t> </a:t>
            </a:r>
            <a:r>
              <a:rPr lang="en-US" sz="1600" dirty="0" err="1">
                <a:solidFill>
                  <a:schemeClr val="tx1"/>
                </a:solidFill>
              </a:rPr>
              <a:t>Rotsos</a:t>
            </a:r>
            <a:r>
              <a:rPr lang="en-US" sz="1600" dirty="0">
                <a:solidFill>
                  <a:schemeClr val="tx1"/>
                </a:solidFill>
              </a:rPr>
              <a:t>, David </a:t>
            </a:r>
            <a:r>
              <a:rPr lang="en-US" sz="1600" dirty="0" smtClean="0">
                <a:solidFill>
                  <a:schemeClr val="tx1"/>
                </a:solidFill>
              </a:rPr>
              <a:t>Scott, </a:t>
            </a:r>
            <a:r>
              <a:rPr lang="en-US" sz="1600" dirty="0" err="1">
                <a:solidFill>
                  <a:schemeClr val="tx1"/>
                </a:solidFill>
              </a:rPr>
              <a:t>Balraj</a:t>
            </a:r>
            <a:r>
              <a:rPr lang="en-US" sz="1600" dirty="0">
                <a:solidFill>
                  <a:schemeClr val="tx1"/>
                </a:solidFill>
              </a:rPr>
              <a:t> Singh, Thomas </a:t>
            </a:r>
            <a:r>
              <a:rPr lang="en-US" sz="1600" dirty="0" err="1" smtClean="0">
                <a:solidFill>
                  <a:schemeClr val="tx1"/>
                </a:solidFill>
              </a:rPr>
              <a:t>Gazagnaire</a:t>
            </a:r>
            <a:r>
              <a:rPr lang="en-US" sz="1600" dirty="0" smtClean="0">
                <a:solidFill>
                  <a:schemeClr val="tx1"/>
                </a:solidFill>
              </a:rPr>
              <a:t>, </a:t>
            </a:r>
            <a:r>
              <a:rPr lang="en-US" sz="1600" dirty="0">
                <a:solidFill>
                  <a:schemeClr val="tx1"/>
                </a:solidFill>
              </a:rPr>
              <a:t>Steven Smith, Steven Hand and Jon Crowcroft </a:t>
            </a:r>
            <a:endParaRPr lang="en-US" sz="1600" dirty="0" smtClean="0">
              <a:solidFill>
                <a:schemeClr val="tx1"/>
              </a:solidFill>
            </a:endParaRPr>
          </a:p>
          <a:p>
            <a:pPr algn="ctr"/>
            <a:r>
              <a:rPr lang="en-US" sz="1600" dirty="0" smtClean="0">
                <a:solidFill>
                  <a:schemeClr val="tx1"/>
                </a:solidFill>
              </a:rPr>
              <a:t>ASPLOS’13</a:t>
            </a:r>
          </a:p>
          <a:p>
            <a:endParaRPr lang="en-US" sz="1600"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9</a:t>
            </a:fld>
            <a:endParaRPr lang="en-US" dirty="0">
              <a:solidFill>
                <a:schemeClr val="tx1"/>
              </a:solidFill>
            </a:endParaRPr>
          </a:p>
        </p:txBody>
      </p:sp>
    </p:spTree>
    <p:extLst>
      <p:ext uri="{BB962C8B-B14F-4D97-AF65-F5344CB8AC3E}">
        <p14:creationId xmlns:p14="http://schemas.microsoft.com/office/powerpoint/2010/main" val="266110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1605</TotalTime>
  <Words>3361</Words>
  <Application>Microsoft Macintosh PowerPoint</Application>
  <PresentationFormat>Widescreen</PresentationFormat>
  <Paragraphs>373</Paragraphs>
  <Slides>28</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.AppleSystemUIFont</vt:lpstr>
      <vt:lpstr>Calibri</vt:lpstr>
      <vt:lpstr>Calibri Light</vt:lpstr>
      <vt:lpstr>Mangal</vt:lpstr>
      <vt:lpstr>Wingdings</vt:lpstr>
      <vt:lpstr>Arial</vt:lpstr>
      <vt:lpstr>Office Theme</vt:lpstr>
      <vt:lpstr>LibOS in the Cloud</vt:lpstr>
      <vt:lpstr> Outline</vt:lpstr>
      <vt:lpstr> Motivation</vt:lpstr>
      <vt:lpstr> Introduction</vt:lpstr>
      <vt:lpstr>The Exokernel Design</vt:lpstr>
      <vt:lpstr> Exokernel: Motivation</vt:lpstr>
      <vt:lpstr> Exokernel: Example</vt:lpstr>
      <vt:lpstr>PowerPoint Presentation</vt:lpstr>
      <vt:lpstr>Unikernels</vt:lpstr>
      <vt:lpstr> Unikernels: Motivation</vt:lpstr>
      <vt:lpstr> Unikernel: Example</vt:lpstr>
      <vt:lpstr> Unikernel: Evaluation</vt:lpstr>
      <vt:lpstr>PowerPoint Presentation</vt:lpstr>
      <vt:lpstr>Haven</vt:lpstr>
      <vt:lpstr> Haven: Motivation</vt:lpstr>
      <vt:lpstr> Haven: Example</vt:lpstr>
      <vt:lpstr> Intel Software Guard Extension (SGX)</vt:lpstr>
      <vt:lpstr> Haven: Evaluation</vt:lpstr>
      <vt:lpstr>Discussion &amp; Research Proposal</vt:lpstr>
      <vt:lpstr> Discussion</vt:lpstr>
      <vt:lpstr> Research Proposal</vt:lpstr>
      <vt:lpstr>PowerPoint Presentation</vt:lpstr>
      <vt:lpstr>Backup slides</vt:lpstr>
      <vt:lpstr> Exokernel: Evaluation</vt:lpstr>
      <vt:lpstr> Haven: Performance details</vt:lpstr>
      <vt:lpstr>PowerPoint Presentation</vt:lpstr>
      <vt:lpstr> Unikernel: Performance details.</vt:lpstr>
      <vt:lpstr> Unikernel: Performance details.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LibOS in the Cloud</dc:title>
  <dc:creator>Microsoft Office User</dc:creator>
  <cp:lastModifiedBy>Microsoft Office User</cp:lastModifiedBy>
  <cp:revision>588</cp:revision>
  <cp:lastPrinted>2017-06-28T13:12:20Z</cp:lastPrinted>
  <dcterms:created xsi:type="dcterms:W3CDTF">2017-06-24T07:59:01Z</dcterms:created>
  <dcterms:modified xsi:type="dcterms:W3CDTF">2017-06-28T20:16:42Z</dcterms:modified>
</cp:coreProperties>
</file>