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 id="280" r:id="rId24"/>
    <p:sldId id="278"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 unaligned pointer accesses, arithmetic overflow,</a:t>
            </a:r>
            <a:r>
              <a:rPr lang="en-US" baseline="0" dirty="0" smtClean="0"/>
              <a:t> access to protected pages.</a:t>
            </a:r>
          </a:p>
          <a:p>
            <a:r>
              <a:rPr lang="en-US" baseline="0" dirty="0" smtClean="0"/>
              <a:t>Control transfer is called L3.</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24</a:t>
            </a:fld>
            <a:endParaRPr lang="en-US"/>
          </a:p>
        </p:txBody>
      </p:sp>
    </p:spTree>
    <p:extLst>
      <p:ext uri="{BB962C8B-B14F-4D97-AF65-F5344CB8AC3E}">
        <p14:creationId xmlns:p14="http://schemas.microsoft.com/office/powerpoint/2010/main" val="151040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25</a:t>
            </a:fld>
            <a:endParaRPr lang="en-US"/>
          </a:p>
        </p:txBody>
      </p:sp>
    </p:spTree>
    <p:extLst>
      <p:ext uri="{BB962C8B-B14F-4D97-AF65-F5344CB8AC3E}">
        <p14:creationId xmlns:p14="http://schemas.microsoft.com/office/powerpoint/2010/main" val="103464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r>
              <a:rPr lang="en-US" baseline="0" dirty="0" smtClean="0"/>
              <a:t>.</a:t>
            </a:r>
          </a:p>
          <a:p>
            <a:r>
              <a:rPr lang="en-US" baseline="0" dirty="0" smtClean="0"/>
              <a:t>Resources </a:t>
            </a:r>
            <a:r>
              <a:rPr lang="en-US" baseline="0" dirty="0" smtClean="0"/>
              <a:t>are rented. As a tenant, you therefore want to optimize your expenses.</a:t>
            </a:r>
          </a:p>
          <a:p>
            <a:r>
              <a:rPr lang="en-US" baseline="0" dirty="0" smtClean="0"/>
              <a:t>That means that you want to limit the amount of resources your application consumes, and make the most out of what you pay for.</a:t>
            </a:r>
          </a:p>
          <a:p>
            <a:r>
              <a:rPr lang="en-US" baseline="0" dirty="0" smtClean="0"/>
              <a:t>Second, </a:t>
            </a:r>
            <a:r>
              <a:rPr lang="en-US" baseline="0" dirty="0" smtClean="0"/>
              <a:t>we do not want the </a:t>
            </a:r>
            <a:r>
              <a:rPr lang="en-US" baseline="0" dirty="0" smtClean="0"/>
              <a:t>deployment environment to </a:t>
            </a:r>
            <a:r>
              <a:rPr lang="en-US" baseline="0" dirty="0" smtClean="0"/>
              <a:t>impede the application’s performance.</a:t>
            </a:r>
          </a:p>
          <a:p>
            <a:endParaRPr lang="en-US" baseline="0" dirty="0" smtClean="0"/>
          </a:p>
          <a:p>
            <a:r>
              <a:rPr lang="en-US" baseline="0" dirty="0" smtClean="0"/>
              <a:t>Third, </a:t>
            </a:r>
            <a:r>
              <a:rPr lang="en-US" baseline="0" dirty="0" smtClean="0"/>
              <a:t>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t>
            </a:r>
            <a:r>
              <a:rPr lang="en-US" baseline="0" dirty="0" smtClean="0"/>
              <a:t>abstractions, and more specifically the virtual memory abstraction.</a:t>
            </a:r>
            <a:endParaRPr lang="en-US" baseline="0" dirty="0" smtClean="0"/>
          </a:p>
          <a:p>
            <a:r>
              <a:rPr lang="en-US" baseline="0" dirty="0" smtClean="0"/>
              <a:t>The OS implements a LRU paging policy that cannot be modified by any of the applications</a:t>
            </a:r>
            <a:r>
              <a:rPr lang="en-US" baseline="0" dirty="0" smtClean="0"/>
              <a:t>.</a:t>
            </a:r>
          </a:p>
          <a:p>
            <a:r>
              <a:rPr lang="en-US" baseline="0" dirty="0" err="1" smtClean="0"/>
              <a:t>Pagin</a:t>
            </a:r>
            <a:r>
              <a:rPr lang="en-US" baseline="0" dirty="0" smtClean="0"/>
              <a:t> at the time was a real concern, and it is not a problem for the Hello World program , </a:t>
            </a:r>
            <a:r>
              <a:rPr lang="en-US" baseline="0" dirty="0" smtClean="0"/>
              <a:t>the GC </a:t>
            </a:r>
            <a:r>
              <a:rPr lang="en-US" baseline="0" dirty="0" smtClean="0"/>
              <a:t>performance might be impacted by this policy choice. </a:t>
            </a:r>
            <a:endParaRPr lang="en-US" baseline="0" dirty="0" smtClean="0"/>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t>
            </a:r>
            <a:r>
              <a:rPr lang="en-US" dirty="0" smtClean="0"/>
              <a:t>approach, that proved to be efficient but </a:t>
            </a:r>
            <a:r>
              <a:rPr lang="en-US" baseline="0" dirty="0" smtClean="0"/>
              <a:t>is </a:t>
            </a:r>
            <a:r>
              <a:rPr lang="en-US" baseline="0" dirty="0" smtClean="0"/>
              <a:t>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1167303"/>
            <a:ext cx="3192016" cy="495527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861" y="3439655"/>
            <a:ext cx="3160016" cy="2682927"/>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solidFill>
                  <a:schemeClr val="tx1"/>
                </a:solidFill>
              </a:rPr>
              <a:t>50ms vs. 2.2s for 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tx1"/>
                </a:solidFill>
              </a:rPr>
              <a:t>Hundreds of kB</a:t>
            </a:r>
          </a:p>
          <a:p>
            <a:pPr>
              <a:buFont typeface="Wingdings" charset="2"/>
              <a:buChar char="ü"/>
            </a:pPr>
            <a:r>
              <a:rPr lang="en-US" dirty="0" smtClean="0">
                <a:solidFill>
                  <a:schemeClr val="accent6"/>
                </a:solidFill>
              </a:rPr>
              <a:t>General performance</a:t>
            </a:r>
          </a:p>
          <a:p>
            <a:pPr lvl="1">
              <a:buFont typeface="Arial" charset="0"/>
              <a:buChar char="•"/>
            </a:pPr>
            <a:r>
              <a:rPr lang="en-US" dirty="0" smtClean="0">
                <a:solidFill>
                  <a:schemeClr val="tx1"/>
                </a:solidFill>
              </a:rPr>
              <a:t>Comparable to state-of-the-art</a:t>
            </a:r>
          </a:p>
          <a:p>
            <a:pPr lvl="1">
              <a:buFont typeface="Arial" charset="0"/>
              <a:buChar char="•"/>
            </a:pPr>
            <a:r>
              <a:rPr lang="en-US" dirty="0" smtClean="0">
                <a:solidFill>
                  <a:schemeClr val="tx1"/>
                </a:solidFill>
              </a:rPr>
              <a:t>DNS, Web Server</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solidFill>
                  <a:schemeClr val="tx1"/>
                </a:solidFill>
              </a:rPr>
              <a:t>Type safety</a:t>
            </a:r>
          </a:p>
          <a:p>
            <a:pPr lvl="1">
              <a:buFont typeface="Arial" charset="0"/>
              <a:buChar char="•"/>
            </a:pPr>
            <a:r>
              <a:rPr lang="en-US" dirty="0" smtClean="0">
                <a:solidFill>
                  <a:schemeClr val="tx1"/>
                </a:solidFill>
              </a:rPr>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AppleSystemUIFont" charset="-120"/>
              <a:buChar char="-"/>
            </a:pPr>
            <a:r>
              <a:rPr lang="en-US" dirty="0" smtClean="0">
                <a:solidFill>
                  <a:srgbClr val="FF0000"/>
                </a:solidFill>
              </a:rPr>
              <a:t>No guest protected from 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Integrity</a:t>
            </a: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96" y="2426208"/>
            <a:ext cx="3086159" cy="35849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171210"/>
            <a:ext cx="3048000" cy="4839986"/>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spTree>
    <p:extLst>
      <p:ext uri="{BB962C8B-B14F-4D97-AF65-F5344CB8AC3E}">
        <p14:creationId xmlns:p14="http://schemas.microsoft.com/office/powerpoint/2010/main" val="1431560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Font typeface=".AppleSystemUIFont" charset="-120"/>
              <a:buChar char="-"/>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AppleSystemUIFont" charset="-120"/>
              <a:buChar char="-"/>
            </a:pPr>
            <a:r>
              <a:rPr lang="en-US" dirty="0">
                <a:solidFill>
                  <a:srgbClr val="FF0000"/>
                </a:solidFill>
              </a:rPr>
              <a:t>Large attack </a:t>
            </a:r>
            <a:r>
              <a:rPr lang="en-US" dirty="0" smtClean="0">
                <a:solidFill>
                  <a:srgbClr val="FF0000"/>
                </a:solidFill>
              </a:rPr>
              <a:t>surface</a:t>
            </a:r>
            <a:endParaRPr lang="en-US" dirty="0">
              <a:solidFill>
                <a:srgbClr val="FF0000"/>
              </a:solidFill>
            </a:endParaRP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management</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1122744"/>
            <a:ext cx="5657088" cy="3048000"/>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Backup slides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t>23</a:t>
            </a:fld>
            <a:endParaRPr lang="en-US"/>
          </a:p>
        </p:txBody>
      </p:sp>
    </p:spTree>
    <p:extLst>
      <p:ext uri="{BB962C8B-B14F-4D97-AF65-F5344CB8AC3E}">
        <p14:creationId xmlns:p14="http://schemas.microsoft.com/office/powerpoint/2010/main" val="110433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Evaluation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Aegis &amp; </a:t>
            </a:r>
            <a:r>
              <a:rPr lang="en-US" dirty="0" err="1" smtClean="0">
                <a:solidFill>
                  <a:schemeClr val="tx1"/>
                </a:solidFill>
              </a:rPr>
              <a:t>ExOS</a:t>
            </a:r>
            <a:r>
              <a:rPr lang="en-US" dirty="0" smtClean="0">
                <a:solidFill>
                  <a:schemeClr val="tx1"/>
                </a:solidFill>
              </a:rPr>
              <a:t> vs. a Monolithic OS (Ultrix):</a:t>
            </a:r>
          </a:p>
          <a:p>
            <a:pPr lvl="1"/>
            <a:endParaRPr lang="en-US" dirty="0" smtClean="0">
              <a:solidFill>
                <a:schemeClr val="tx1"/>
              </a:solidFill>
            </a:endParaRPr>
          </a:p>
          <a:p>
            <a:pPr lvl="1"/>
            <a:r>
              <a:rPr lang="en-US" dirty="0" smtClean="0">
                <a:solidFill>
                  <a:schemeClr val="tx1"/>
                </a:solidFill>
              </a:rPr>
              <a:t>Aegis </a:t>
            </a:r>
            <a:r>
              <a:rPr lang="en-US" dirty="0" err="1" smtClean="0">
                <a:solidFill>
                  <a:schemeClr val="tx1"/>
                </a:solidFill>
              </a:rPr>
              <a:t>syscalls</a:t>
            </a:r>
            <a:r>
              <a:rPr lang="en-US" dirty="0" smtClean="0">
                <a:solidFill>
                  <a:schemeClr val="tx1"/>
                </a:solidFill>
              </a:rPr>
              <a:t> are at least </a:t>
            </a:r>
            <a:r>
              <a:rPr lang="en-US" b="1" dirty="0" smtClean="0">
                <a:solidFill>
                  <a:schemeClr val="accent2"/>
                </a:solidFill>
              </a:rPr>
              <a:t>an order of magnitude faster</a:t>
            </a:r>
            <a:r>
              <a:rPr lang="en-US" b="1" dirty="0" smtClean="0">
                <a:solidFill>
                  <a:schemeClr val="tx1"/>
                </a:solidFill>
              </a:rPr>
              <a:t> </a:t>
            </a:r>
            <a:r>
              <a:rPr lang="en-US" dirty="0" smtClean="0">
                <a:solidFill>
                  <a:schemeClr val="tx1"/>
                </a:solidFill>
              </a:rPr>
              <a:t>than Ultrix’s.</a:t>
            </a:r>
          </a:p>
          <a:p>
            <a:pPr lvl="1"/>
            <a:r>
              <a:rPr lang="en-US" dirty="0" smtClean="0">
                <a:solidFill>
                  <a:schemeClr val="tx1"/>
                </a:solidFill>
              </a:rPr>
              <a:t>Aegis exception dispatch is </a:t>
            </a:r>
            <a:r>
              <a:rPr lang="en-US" b="1" dirty="0" smtClean="0">
                <a:solidFill>
                  <a:schemeClr val="accent2"/>
                </a:solidFill>
              </a:rPr>
              <a:t>5X faster</a:t>
            </a:r>
            <a:r>
              <a:rPr lang="en-US" b="1" dirty="0" smtClean="0">
                <a:solidFill>
                  <a:schemeClr val="tx1"/>
                </a:solidFill>
              </a:rPr>
              <a:t> </a:t>
            </a:r>
            <a:r>
              <a:rPr lang="en-US" dirty="0" smtClean="0">
                <a:solidFill>
                  <a:schemeClr val="tx1"/>
                </a:solidFill>
              </a:rPr>
              <a:t>than state-of-the-art.</a:t>
            </a:r>
          </a:p>
          <a:p>
            <a:pPr lvl="1"/>
            <a:r>
              <a:rPr lang="en-US" dirty="0" smtClean="0">
                <a:solidFill>
                  <a:schemeClr val="tx1"/>
                </a:solidFill>
              </a:rPr>
              <a:t>Aegis control transfer is </a:t>
            </a:r>
            <a:r>
              <a:rPr lang="en-US" b="1" dirty="0" smtClean="0">
                <a:solidFill>
                  <a:schemeClr val="accent2"/>
                </a:solidFill>
              </a:rPr>
              <a:t>6.6X faster</a:t>
            </a:r>
            <a:r>
              <a:rPr lang="en-US" b="1" dirty="0" smtClean="0">
                <a:solidFill>
                  <a:schemeClr val="tx1"/>
                </a:solidFill>
              </a:rPr>
              <a:t> </a:t>
            </a:r>
            <a:r>
              <a:rPr lang="en-US" dirty="0" smtClean="0">
                <a:solidFill>
                  <a:schemeClr val="tx1"/>
                </a:solidFill>
              </a:rPr>
              <a:t>than state-of-the-art.</a:t>
            </a:r>
          </a:p>
          <a:p>
            <a:pPr lvl="1"/>
            <a:endParaRPr lang="en-US" dirty="0">
              <a:solidFill>
                <a:schemeClr val="tx1"/>
              </a:solidFill>
            </a:endParaRPr>
          </a:p>
          <a:p>
            <a:pPr lvl="1"/>
            <a:r>
              <a:rPr lang="en-US" dirty="0" err="1" smtClean="0">
                <a:solidFill>
                  <a:schemeClr val="tx1"/>
                </a:solidFill>
              </a:rPr>
              <a:t>ExOS</a:t>
            </a:r>
            <a:r>
              <a:rPr lang="en-US" dirty="0" smtClean="0">
                <a:solidFill>
                  <a:schemeClr val="tx1"/>
                </a:solidFill>
              </a:rPr>
              <a:t> pipe is </a:t>
            </a:r>
            <a:r>
              <a:rPr lang="en-US" b="1" dirty="0" smtClean="0">
                <a:solidFill>
                  <a:schemeClr val="accent2"/>
                </a:solidFill>
              </a:rPr>
              <a:t>10X faster</a:t>
            </a:r>
            <a:r>
              <a:rPr lang="en-US" dirty="0" smtClean="0">
                <a:solidFill>
                  <a:schemeClr val="tx1"/>
                </a:solidFill>
              </a:rPr>
              <a:t> than Ultrix.</a:t>
            </a:r>
          </a:p>
          <a:p>
            <a:pPr lvl="1"/>
            <a:r>
              <a:rPr lang="en-US" dirty="0" err="1" smtClean="0">
                <a:solidFill>
                  <a:schemeClr val="tx1"/>
                </a:solidFill>
              </a:rPr>
              <a:t>ExOS</a:t>
            </a:r>
            <a:r>
              <a:rPr lang="en-US" dirty="0" smtClean="0">
                <a:solidFill>
                  <a:schemeClr val="tx1"/>
                </a:solidFill>
              </a:rPr>
              <a:t> LRPC </a:t>
            </a:r>
            <a:r>
              <a:rPr lang="en-US" b="1" dirty="0" smtClean="0">
                <a:solidFill>
                  <a:schemeClr val="accent2"/>
                </a:solidFill>
              </a:rPr>
              <a:t>40 to 60X faster</a:t>
            </a:r>
            <a:r>
              <a:rPr lang="en-US" dirty="0" smtClean="0">
                <a:solidFill>
                  <a:schemeClr val="tx1"/>
                </a:solidFill>
              </a:rPr>
              <a:t> than Ultrix.</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09302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Performance details</a:t>
            </a:r>
            <a:endParaRPr lang="en-US" dirty="0"/>
          </a:p>
        </p:txBody>
      </p:sp>
      <p:sp>
        <p:nvSpPr>
          <p:cNvPr id="5" name="Content Placeholder 4"/>
          <p:cNvSpPr>
            <a:spLocks noGrp="1"/>
          </p:cNvSpPr>
          <p:nvPr>
            <p:ph idx="1"/>
          </p:nvPr>
        </p:nvSpPr>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2">
              <a:buFont typeface="Arial" charset="0"/>
              <a:buChar char="•"/>
            </a:pPr>
            <a:r>
              <a:rPr lang="en-US" dirty="0" smtClean="0">
                <a:solidFill>
                  <a:schemeClr val="tx1"/>
                </a:solidFill>
              </a:rPr>
              <a:t>We server, 25% slowdown compared to VM.</a:t>
            </a:r>
          </a:p>
          <a:p>
            <a:pPr lvl="2">
              <a:buFont typeface="Arial" charset="0"/>
              <a:buChar char="•"/>
            </a:pPr>
            <a:r>
              <a:rPr lang="en-US" dirty="0" smtClean="0">
                <a:solidFill>
                  <a:schemeClr val="tx1"/>
                </a:solidFill>
              </a:rPr>
              <a:t>Web server, 44% slowdown compared to drawbridge.</a:t>
            </a:r>
          </a:p>
          <a:p>
            <a:pPr lvl="2">
              <a:buFont typeface="Arial" charset="0"/>
              <a:buChar char="•"/>
            </a:pPr>
            <a:r>
              <a:rPr lang="en-US" dirty="0" smtClean="0">
                <a:solidFill>
                  <a:schemeClr val="tx1"/>
                </a:solidFill>
              </a:rPr>
              <a:t>SQL + TPC-E, 15% slowdown compared to native.</a:t>
            </a:r>
          </a:p>
          <a:p>
            <a:pPr lvl="2">
              <a:buFont typeface="Arial" charset="0"/>
              <a:buChar char="•"/>
            </a:pPr>
            <a:r>
              <a:rPr lang="en-US" dirty="0" smtClean="0">
                <a:solidFill>
                  <a:schemeClr val="tx1"/>
                </a:solidFill>
              </a:rPr>
              <a:t>SQL + TPC-E, 11% slowdown compared to VM.</a:t>
            </a:r>
          </a:p>
          <a:p>
            <a:pPr lvl="2">
              <a:buFont typeface="Arial" charset="0"/>
              <a:buChar char="•"/>
            </a:pPr>
            <a:r>
              <a:rPr lang="en-US" dirty="0" smtClean="0">
                <a:solidFill>
                  <a:schemeClr val="tx1"/>
                </a:solidFill>
              </a:rPr>
              <a:t>SQL + TPC-E, 13% slowdown compared to drawbridge.</a:t>
            </a:r>
          </a:p>
          <a:p>
            <a:pPr lvl="2">
              <a:buFont typeface="Arial" charset="0"/>
              <a:buChar char="•"/>
            </a:pPr>
            <a:endParaRPr lang="en-US" dirty="0">
              <a:solidFill>
                <a:schemeClr val="tx1"/>
              </a:solidFill>
            </a:endParaRPr>
          </a:p>
          <a:p>
            <a:pPr lvl="1">
              <a:buFont typeface="Arial" charset="0"/>
              <a:buChar char="•"/>
            </a:pPr>
            <a:r>
              <a:rPr lang="en-US" dirty="0" smtClean="0">
                <a:solidFill>
                  <a:schemeClr val="tx1"/>
                </a:solidFill>
              </a:rPr>
              <a:t>Authors predicted 31% to 51% slowdown compared to VM.</a:t>
            </a:r>
          </a:p>
          <a:p>
            <a:pPr lvl="2">
              <a:buFont typeface="Arial" charset="0"/>
              <a:buChar char="•"/>
            </a:pPr>
            <a:r>
              <a:rPr lang="en-US" dirty="0" smtClean="0">
                <a:solidFill>
                  <a:schemeClr val="tx1"/>
                </a:solidFill>
              </a:rPr>
              <a:t>But miss-predicted impact of EPC.</a:t>
            </a:r>
          </a:p>
          <a:p>
            <a:pPr lvl="2">
              <a:buFont typeface="Arial" charset="0"/>
              <a:buChar cha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8065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Networking &amp; Storage:</a:t>
            </a:r>
          </a:p>
          <a:p>
            <a:pPr>
              <a:lnSpc>
                <a:spcPct val="100000"/>
              </a:lnSpc>
              <a:spcBef>
                <a:spcPts val="0"/>
              </a:spcBef>
            </a:pPr>
            <a:r>
              <a:rPr lang="en-US" dirty="0" smtClean="0">
                <a:solidFill>
                  <a:schemeClr val="tx1"/>
                </a:solidFill>
              </a:rPr>
              <a:t>Flooding ping</a:t>
            </a:r>
          </a:p>
          <a:p>
            <a:pPr lvl="1">
              <a:lnSpc>
                <a:spcPct val="100000"/>
              </a:lnSpc>
              <a:spcBef>
                <a:spcPts val="0"/>
              </a:spcBef>
            </a:pPr>
            <a:r>
              <a:rPr lang="en-US" dirty="0" smtClean="0">
                <a:solidFill>
                  <a:schemeClr val="tx1"/>
                </a:solidFill>
              </a:rPr>
              <a:t>Mirage has 4-10% latency due to type-safety.</a:t>
            </a:r>
          </a:p>
          <a:p>
            <a:pPr>
              <a:lnSpc>
                <a:spcPct val="100000"/>
              </a:lnSpc>
              <a:spcBef>
                <a:spcPts val="0"/>
              </a:spcBef>
            </a:pPr>
            <a:r>
              <a:rPr lang="en-US" dirty="0" smtClean="0">
                <a:solidFill>
                  <a:schemeClr val="tx1"/>
                </a:solidFill>
              </a:rPr>
              <a:t>TCPv4 stack</a:t>
            </a:r>
          </a:p>
          <a:p>
            <a:pPr lvl="1">
              <a:lnSpc>
                <a:spcPct val="100000"/>
              </a:lnSpc>
              <a:spcBef>
                <a:spcPts val="0"/>
              </a:spcBef>
            </a:pPr>
            <a:r>
              <a:rPr lang="en-US" dirty="0" smtClean="0">
                <a:solidFill>
                  <a:schemeClr val="tx1"/>
                </a:solidFill>
              </a:rPr>
              <a:t>Comparable with Linux.</a:t>
            </a:r>
          </a:p>
          <a:p>
            <a:pPr lvl="1">
              <a:lnSpc>
                <a:spcPct val="100000"/>
              </a:lnSpc>
              <a:spcBef>
                <a:spcPts val="0"/>
              </a:spcBef>
            </a:pPr>
            <a:r>
              <a:rPr lang="en-US" dirty="0" smtClean="0">
                <a:solidFill>
                  <a:schemeClr val="tx1"/>
                </a:solidFill>
              </a:rPr>
              <a:t>Receive throughput slightly higher since 0-copy.</a:t>
            </a:r>
          </a:p>
          <a:p>
            <a:pPr lvl="1">
              <a:lnSpc>
                <a:spcPct val="100000"/>
              </a:lnSpc>
              <a:spcBef>
                <a:spcPts val="0"/>
              </a:spcBef>
            </a:pPr>
            <a:r>
              <a:rPr lang="en-US" dirty="0" smtClean="0">
                <a:solidFill>
                  <a:schemeClr val="tx1"/>
                </a:solidFill>
              </a:rPr>
              <a:t>Transmit throughput slightly lower due to higher CPU usage.</a:t>
            </a:r>
          </a:p>
          <a:p>
            <a:pPr>
              <a:lnSpc>
                <a:spcPct val="100000"/>
              </a:lnSpc>
              <a:spcBef>
                <a:spcPts val="0"/>
              </a:spcBef>
            </a:pPr>
            <a:r>
              <a:rPr lang="en-US" dirty="0" smtClean="0">
                <a:solidFill>
                  <a:schemeClr val="tx1"/>
                </a:solidFill>
              </a:rPr>
              <a:t>Storage access</a:t>
            </a:r>
          </a:p>
          <a:p>
            <a:pPr lvl="1">
              <a:lnSpc>
                <a:spcPct val="100000"/>
              </a:lnSpc>
              <a:spcBef>
                <a:spcPts val="0"/>
              </a:spcBef>
            </a:pPr>
            <a:r>
              <a:rPr lang="en-US" dirty="0" smtClean="0">
                <a:solidFill>
                  <a:schemeClr val="tx1"/>
                </a:solidFill>
              </a:rPr>
              <a:t>Comparable throughput with Linux direct </a:t>
            </a:r>
            <a:r>
              <a:rPr lang="en-US" dirty="0">
                <a:solidFill>
                  <a:schemeClr val="tx1"/>
                </a:solidFill>
              </a:rPr>
              <a:t>I</a:t>
            </a:r>
            <a:r>
              <a:rPr lang="en-US" dirty="0" smtClean="0">
                <a:solidFill>
                  <a:schemeClr val="tx1"/>
                </a:solidFill>
              </a:rPr>
              <a:t>/O.</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181227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a:xfrm>
            <a:off x="838200" y="1516284"/>
            <a:ext cx="10515600" cy="5205191"/>
          </a:xfrm>
        </p:spPr>
        <p:txBody>
          <a:bodyPr/>
          <a:lstStyle/>
          <a:p>
            <a:pPr>
              <a:lnSpc>
                <a:spcPct val="100000"/>
              </a:lnSpc>
              <a:spcBef>
                <a:spcPts val="0"/>
              </a:spcBef>
            </a:pPr>
            <a:r>
              <a:rPr lang="en-US" dirty="0" smtClean="0">
                <a:solidFill>
                  <a:schemeClr val="tx1"/>
                </a:solidFill>
              </a:rPr>
              <a:t>DNS Server Appliance</a:t>
            </a:r>
          </a:p>
          <a:p>
            <a:pPr lvl="1">
              <a:lnSpc>
                <a:spcPct val="100000"/>
              </a:lnSpc>
              <a:spcBef>
                <a:spcPts val="0"/>
              </a:spcBef>
            </a:pPr>
            <a:r>
              <a:rPr lang="en-US" dirty="0" smtClean="0">
                <a:solidFill>
                  <a:schemeClr val="tx1"/>
                </a:solidFill>
              </a:rPr>
              <a:t>Compare to Bind and NSD.</a:t>
            </a:r>
          </a:p>
          <a:p>
            <a:pPr lvl="1">
              <a:lnSpc>
                <a:spcPct val="100000"/>
              </a:lnSpc>
              <a:spcBef>
                <a:spcPts val="0"/>
              </a:spcBef>
            </a:pPr>
            <a:r>
              <a:rPr lang="en-US" dirty="0" smtClean="0">
                <a:solidFill>
                  <a:schemeClr val="tx1"/>
                </a:solidFill>
              </a:rPr>
              <a:t>Mirage 75-80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Bind 55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NSD 70 </a:t>
            </a:r>
            <a:r>
              <a:rPr lang="en-US" dirty="0" err="1" smtClean="0">
                <a:solidFill>
                  <a:schemeClr val="tx1"/>
                </a:solidFill>
              </a:rPr>
              <a:t>kqueries</a:t>
            </a:r>
            <a:r>
              <a:rPr lang="en-US" dirty="0" smtClean="0">
                <a:solidFill>
                  <a:schemeClr val="tx1"/>
                </a:solidFill>
              </a:rPr>
              <a:t>/s.</a:t>
            </a:r>
          </a:p>
          <a:p>
            <a:pPr>
              <a:lnSpc>
                <a:spcPct val="100000"/>
              </a:lnSpc>
              <a:spcBef>
                <a:spcPts val="0"/>
              </a:spcBef>
            </a:pPr>
            <a:r>
              <a:rPr lang="en-US" dirty="0" err="1" smtClean="0">
                <a:solidFill>
                  <a:schemeClr val="tx1"/>
                </a:solidFill>
              </a:rPr>
              <a:t>OpenFlow</a:t>
            </a:r>
            <a:r>
              <a:rPr lang="en-US" dirty="0" smtClean="0">
                <a:solidFill>
                  <a:schemeClr val="tx1"/>
                </a:solidFill>
              </a:rPr>
              <a:t> Controller</a:t>
            </a:r>
          </a:p>
          <a:p>
            <a:pPr lvl="1">
              <a:lnSpc>
                <a:spcPct val="100000"/>
              </a:lnSpc>
              <a:spcBef>
                <a:spcPts val="0"/>
              </a:spcBef>
            </a:pPr>
            <a:r>
              <a:rPr lang="en-US" dirty="0" smtClean="0">
                <a:solidFill>
                  <a:schemeClr val="tx1"/>
                </a:solidFill>
              </a:rPr>
              <a:t>Mirage ~110 requests/s batch and 30 requests/s single.</a:t>
            </a:r>
          </a:p>
          <a:p>
            <a:pPr lvl="1">
              <a:lnSpc>
                <a:spcPct val="100000"/>
              </a:lnSpc>
              <a:spcBef>
                <a:spcPts val="0"/>
              </a:spcBef>
            </a:pPr>
            <a:r>
              <a:rPr lang="en-US" dirty="0" smtClean="0">
                <a:solidFill>
                  <a:schemeClr val="tx1"/>
                </a:solidFill>
              </a:rPr>
              <a:t>Maestro &gt; 20 requests/s for batch and single.</a:t>
            </a:r>
          </a:p>
          <a:p>
            <a:pPr lvl="1">
              <a:lnSpc>
                <a:spcPct val="100000"/>
              </a:lnSpc>
              <a:spcBef>
                <a:spcPts val="0"/>
              </a:spcBef>
            </a:pPr>
            <a:r>
              <a:rPr lang="en-US" dirty="0" smtClean="0">
                <a:solidFill>
                  <a:schemeClr val="tx1"/>
                </a:solidFill>
              </a:rPr>
              <a:t>NOX ~120 requests/s batch and 35 requests/s single.</a:t>
            </a:r>
          </a:p>
          <a:p>
            <a:pPr lvl="2">
              <a:lnSpc>
                <a:spcPct val="100000"/>
              </a:lnSpc>
              <a:spcBef>
                <a:spcPts val="0"/>
              </a:spcBef>
            </a:pPr>
            <a:r>
              <a:rPr lang="en-US" dirty="0" smtClean="0">
                <a:solidFill>
                  <a:schemeClr val="tx1"/>
                </a:solidFill>
              </a:rPr>
              <a:t>Has more variance than Mirage.</a:t>
            </a:r>
          </a:p>
          <a:p>
            <a:pPr>
              <a:lnSpc>
                <a:spcPct val="100000"/>
              </a:lnSpc>
              <a:spcBef>
                <a:spcPts val="0"/>
              </a:spcBef>
            </a:pPr>
            <a:r>
              <a:rPr lang="en-US" dirty="0" smtClean="0">
                <a:solidFill>
                  <a:schemeClr val="tx1"/>
                </a:solidFill>
              </a:rPr>
              <a:t>Web Server Appliance</a:t>
            </a:r>
          </a:p>
          <a:p>
            <a:pPr lvl="1">
              <a:lnSpc>
                <a:spcPct val="100000"/>
              </a:lnSpc>
              <a:spcBef>
                <a:spcPts val="0"/>
              </a:spcBef>
            </a:pPr>
            <a:r>
              <a:rPr lang="en-US" dirty="0" smtClean="0">
                <a:solidFill>
                  <a:schemeClr val="tx1"/>
                </a:solidFill>
              </a:rPr>
              <a:t>Mirage &gt; 2000 connections/s, w/ 6 </a:t>
            </a:r>
            <a:r>
              <a:rPr lang="en-US" dirty="0" err="1" smtClean="0">
                <a:solidFill>
                  <a:schemeClr val="tx1"/>
                </a:solidFill>
              </a:rPr>
              <a:t>unikernels</a:t>
            </a:r>
            <a:r>
              <a:rPr lang="en-US" dirty="0" smtClean="0">
                <a:solidFill>
                  <a:schemeClr val="tx1"/>
                </a:solidFill>
              </a:rPr>
              <a:t>.</a:t>
            </a:r>
          </a:p>
          <a:p>
            <a:pPr lvl="1">
              <a:lnSpc>
                <a:spcPct val="100000"/>
              </a:lnSpc>
              <a:spcBef>
                <a:spcPts val="0"/>
              </a:spcBef>
            </a:pPr>
            <a:r>
              <a:rPr lang="en-US" dirty="0" smtClean="0">
                <a:solidFill>
                  <a:schemeClr val="tx1"/>
                </a:solidFill>
              </a:rPr>
              <a:t>Linux 1700 connections/s, w/ 6 hosts in 1 </a:t>
            </a:r>
            <a:r>
              <a:rPr lang="en-US" dirty="0" err="1" smtClean="0">
                <a:solidFill>
                  <a:schemeClr val="tx1"/>
                </a:solidFill>
              </a:rPr>
              <a:t>vcpu</a:t>
            </a:r>
            <a:r>
              <a:rPr lang="en-US" dirty="0" smtClean="0">
                <a:solidFill>
                  <a:schemeClr val="tx1"/>
                </a:solidFill>
              </a:rPr>
              <a:t>.</a:t>
            </a:r>
          </a:p>
          <a:p>
            <a:pPr lvl="1">
              <a:lnSpc>
                <a:spcPct val="100000"/>
              </a:lnSpc>
              <a:spcBef>
                <a:spcPts val="0"/>
              </a:spcBef>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4673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p>
          <a:p>
            <a:pPr lvl="1"/>
            <a:r>
              <a:rPr lang="en-US" dirty="0" smtClean="0">
                <a:solidFill>
                  <a:schemeClr val="tx1"/>
                </a:solidFill>
              </a:rPr>
              <a:t>Consume less resources, e.g., memory</a:t>
            </a:r>
            <a:r>
              <a:rPr lang="en-US" dirty="0" smtClean="0"/>
              <a:t>.</a:t>
            </a:r>
          </a:p>
          <a:p>
            <a:r>
              <a:rPr lang="en-US" dirty="0" smtClean="0">
                <a:solidFill>
                  <a:schemeClr val="accent2"/>
                </a:solidFill>
              </a:rPr>
              <a:t>Performance</a:t>
            </a:r>
            <a:endParaRPr lang="en-US" dirty="0" smtClean="0"/>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Traditional OS 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8</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1330</TotalTime>
  <Words>3351</Words>
  <Application>Microsoft Macintosh PowerPoint</Application>
  <PresentationFormat>Widescreen</PresentationFormat>
  <Paragraphs>372</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.AppleSystemUIFont</vt: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lpstr>Backup slides</vt:lpstr>
      <vt:lpstr> Exokernel: Evaluation</vt:lpstr>
      <vt:lpstr> Haven: Performance details</vt:lpstr>
      <vt:lpstr> Unikernel: Performance details.</vt:lpstr>
      <vt:lpstr> Unikernel: Performance details.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575</cp:revision>
  <dcterms:created xsi:type="dcterms:W3CDTF">2017-06-24T07:59:01Z</dcterms:created>
  <dcterms:modified xsi:type="dcterms:W3CDTF">2017-06-27T14:32:11Z</dcterms:modified>
</cp:coreProperties>
</file>