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75" r:id="rId5"/>
    <p:sldId id="262" r:id="rId6"/>
    <p:sldId id="259" r:id="rId7"/>
    <p:sldId id="260" r:id="rId8"/>
    <p:sldId id="276" r:id="rId9"/>
    <p:sldId id="263" r:id="rId10"/>
    <p:sldId id="261" r:id="rId11"/>
    <p:sldId id="264" r:id="rId12"/>
    <p:sldId id="265" r:id="rId13"/>
    <p:sldId id="277"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204"/>
    <p:restoredTop sz="72085"/>
  </p:normalViewPr>
  <p:slideViewPr>
    <p:cSldViewPr snapToGrid="0" snapToObjects="1">
      <p:cViewPr varScale="1">
        <p:scale>
          <a:sx n="105" d="100"/>
          <a:sy n="105" d="100"/>
        </p:scale>
        <p:origin x="14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02E3E-BC69-0A48-B26D-D57F49177E51}" type="datetimeFigureOut">
              <a:rPr lang="en-US" smtClean="0"/>
              <a:t>6/25/17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8AC4D-76AB-F049-B583-F6A359C4EA1A}" type="slidenum">
              <a:rPr lang="en-US" smtClean="0"/>
              <a:t>‹#›</a:t>
            </a:fld>
            <a:endParaRPr lang="en-US"/>
          </a:p>
        </p:txBody>
      </p:sp>
    </p:spTree>
    <p:extLst>
      <p:ext uri="{BB962C8B-B14F-4D97-AF65-F5344CB8AC3E}">
        <p14:creationId xmlns:p14="http://schemas.microsoft.com/office/powerpoint/2010/main" val="151264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and thank you for assisting to my second dry-run.</a:t>
            </a:r>
          </a:p>
          <a:p>
            <a:r>
              <a:rPr lang="en-US" baseline="0" dirty="0" smtClean="0"/>
              <a:t>Today I’ll talk about how the Library Operating System design can be leveraged to answer modern concerns in terms of performance &amp; security in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a:t>
            </a:fld>
            <a:endParaRPr lang="en-US"/>
          </a:p>
        </p:txBody>
      </p:sp>
    </p:spTree>
    <p:extLst>
      <p:ext uri="{BB962C8B-B14F-4D97-AF65-F5344CB8AC3E}">
        <p14:creationId xmlns:p14="http://schemas.microsoft.com/office/powerpoint/2010/main" val="454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Traditionally</a:t>
            </a:r>
            <a:r>
              <a:rPr lang="en-US" baseline="0" dirty="0" smtClean="0"/>
              <a:t> applications are deployed in the Cloud as virtual machines.</a:t>
            </a:r>
          </a:p>
          <a:p>
            <a:r>
              <a:rPr lang="en-US" baseline="0" dirty="0" smtClean="0"/>
              <a:t>The VM packs an entire OS, e.g., Linux or Windows, and runs </a:t>
            </a:r>
            <a:r>
              <a:rPr lang="en-US" baseline="0" dirty="0" err="1" smtClean="0"/>
              <a:t>unmodiifed</a:t>
            </a:r>
            <a:r>
              <a:rPr lang="en-US" baseline="0" dirty="0" smtClean="0"/>
              <a:t> application processes, which, in most cases, is on application supported by smaller services.</a:t>
            </a:r>
          </a:p>
          <a:p>
            <a:r>
              <a:rPr lang="en-US" baseline="0" dirty="0" smtClean="0"/>
              <a:t>A VM in the cloud is a single purpose appliance.</a:t>
            </a:r>
          </a:p>
          <a:p>
            <a:r>
              <a:rPr lang="en-US" baseline="0" dirty="0" smtClean="0"/>
              <a:t>This way to deploy applications actually presents several disadvantages.</a:t>
            </a:r>
          </a:p>
          <a:p>
            <a:r>
              <a:rPr lang="en-US" baseline="0" dirty="0" smtClean="0"/>
              <a:t>First, scripts are used as glue code between different services that need to </a:t>
            </a:r>
            <a:r>
              <a:rPr lang="en-US" baseline="0" dirty="0" err="1" smtClean="0"/>
              <a:t>colaborate</a:t>
            </a:r>
            <a:r>
              <a:rPr lang="en-US" baseline="0" dirty="0" smtClean="0"/>
              <a:t>.</a:t>
            </a:r>
          </a:p>
          <a:p>
            <a:r>
              <a:rPr lang="en-US" baseline="0" dirty="0" smtClean="0"/>
              <a:t>Second, he VM is not specialized, it still packs un-used services, which increases the size of the image deployed, hence requiring more resources to be hosted.</a:t>
            </a:r>
          </a:p>
          <a:p>
            <a:r>
              <a:rPr lang="en-US" baseline="0" dirty="0" smtClean="0"/>
              <a:t>But also increases the attack surface exposed by the application ! Default services my be used to subvert the application, and removing all such services is actually hard in commodity operating system.</a:t>
            </a:r>
          </a:p>
          <a:p>
            <a:endParaRPr lang="en-US" baseline="0" dirty="0" smtClean="0"/>
          </a:p>
          <a:p>
            <a:r>
              <a:rPr lang="en-US" baseline="0" dirty="0" smtClean="0"/>
              <a:t>The solution proposed by the </a:t>
            </a:r>
            <a:r>
              <a:rPr lang="en-US" baseline="0" dirty="0" err="1" smtClean="0"/>
              <a:t>unikernel</a:t>
            </a:r>
            <a:r>
              <a:rPr lang="en-US" baseline="0" dirty="0" smtClean="0"/>
              <a:t> is to deploy a fully specialized standalone sealed kernel that runs on top of a hypervisor! </a:t>
            </a:r>
          </a:p>
          <a:p>
            <a:r>
              <a:rPr lang="en-US" baseline="0" dirty="0" smtClean="0"/>
              <a:t>It eschews backward compatibility  and requires to </a:t>
            </a:r>
            <a:r>
              <a:rPr lang="en-US" baseline="0" dirty="0" err="1" smtClean="0"/>
              <a:t>reimplement</a:t>
            </a:r>
            <a:r>
              <a:rPr lang="en-US" baseline="0" dirty="0" smtClean="0"/>
              <a:t> the entire application and the services required by the application in the same high-level language.</a:t>
            </a:r>
          </a:p>
          <a:p>
            <a:r>
              <a:rPr lang="en-US" baseline="0" dirty="0" smtClean="0"/>
              <a:t>This allows to use the same static analysis &amp; verification tools on the entire stack, optimize the whole system at once.</a:t>
            </a:r>
          </a:p>
        </p:txBody>
      </p:sp>
      <p:sp>
        <p:nvSpPr>
          <p:cNvPr id="4" name="Slide Number Placeholder 3"/>
          <p:cNvSpPr>
            <a:spLocks noGrp="1"/>
          </p:cNvSpPr>
          <p:nvPr>
            <p:ph type="sldNum" sz="quarter" idx="10"/>
          </p:nvPr>
        </p:nvSpPr>
        <p:spPr/>
        <p:txBody>
          <a:bodyPr/>
          <a:lstStyle/>
          <a:p>
            <a:fld id="{69E8AC4D-76AB-F049-B583-F6A359C4EA1A}" type="slidenum">
              <a:rPr lang="en-US" smtClean="0"/>
              <a:t>10</a:t>
            </a:fld>
            <a:endParaRPr lang="en-US"/>
          </a:p>
        </p:txBody>
      </p:sp>
    </p:spTree>
    <p:extLst>
      <p:ext uri="{BB962C8B-B14F-4D97-AF65-F5344CB8AC3E}">
        <p14:creationId xmlns:p14="http://schemas.microsoft.com/office/powerpoint/2010/main" val="2061002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an example.</a:t>
            </a:r>
          </a:p>
          <a:p>
            <a:r>
              <a:rPr lang="en-US" dirty="0" smtClean="0"/>
              <a:t>Here</a:t>
            </a:r>
            <a:r>
              <a:rPr lang="en-US" baseline="0" dirty="0" smtClean="0"/>
              <a:t> we have a standard </a:t>
            </a:r>
            <a:r>
              <a:rPr lang="en-US" baseline="0" dirty="0" err="1" smtClean="0"/>
              <a:t>deyploment</a:t>
            </a:r>
            <a:r>
              <a:rPr lang="en-US" baseline="0" dirty="0" smtClean="0"/>
              <a:t>.</a:t>
            </a:r>
          </a:p>
          <a:p>
            <a:r>
              <a:rPr lang="en-US" baseline="0" dirty="0" smtClean="0"/>
              <a:t>We have a guest OS that runs on top of the hypervisor.</a:t>
            </a:r>
          </a:p>
          <a:p>
            <a:r>
              <a:rPr lang="en-US" baseline="0" dirty="0" smtClean="0"/>
              <a:t>Different services are run in different processes and glued together using a configuration script.</a:t>
            </a:r>
          </a:p>
          <a:p>
            <a:endParaRPr lang="en-US" baseline="0" dirty="0" smtClean="0"/>
          </a:p>
          <a:p>
            <a:r>
              <a:rPr lang="en-US" baseline="0" dirty="0" smtClean="0"/>
              <a:t>If we now look at the approach taken by </a:t>
            </a:r>
            <a:r>
              <a:rPr lang="en-US" baseline="0" dirty="0" err="1" smtClean="0"/>
              <a:t>Unikernel</a:t>
            </a:r>
            <a:r>
              <a:rPr lang="en-US" baseline="0" dirty="0" smtClean="0"/>
              <a:t>, the application and library operating system are compiled at once, fully specialized, and execute in a runtime directly on-top of the hypervisor.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Static configuration is by the compiler by simply linking the necessary libraries to the application, hence removing the need for configuration scripts.</a:t>
            </a:r>
          </a:p>
          <a:p>
            <a:r>
              <a:rPr lang="en-US" baseline="0" dirty="0" smtClean="0"/>
              <a:t>Since the entire stack is compiled at once, unused portions of code are pruned away and the whole system benefits from compiler optimizations.</a:t>
            </a:r>
          </a:p>
        </p:txBody>
      </p:sp>
      <p:sp>
        <p:nvSpPr>
          <p:cNvPr id="4" name="Slide Number Placeholder 3"/>
          <p:cNvSpPr>
            <a:spLocks noGrp="1"/>
          </p:cNvSpPr>
          <p:nvPr>
            <p:ph type="sldNum" sz="quarter" idx="10"/>
          </p:nvPr>
        </p:nvSpPr>
        <p:spPr/>
        <p:txBody>
          <a:bodyPr/>
          <a:lstStyle/>
          <a:p>
            <a:fld id="{69E8AC4D-76AB-F049-B583-F6A359C4EA1A}" type="slidenum">
              <a:rPr lang="en-US" smtClean="0"/>
              <a:t>11</a:t>
            </a:fld>
            <a:endParaRPr lang="en-US"/>
          </a:p>
        </p:txBody>
      </p:sp>
    </p:spTree>
    <p:extLst>
      <p:ext uri="{BB962C8B-B14F-4D97-AF65-F5344CB8AC3E}">
        <p14:creationId xmlns:p14="http://schemas.microsoft.com/office/powerpoint/2010/main" val="161972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consider our requirements for performance,</a:t>
            </a:r>
            <a:r>
              <a:rPr lang="en-US" baseline="0" dirty="0" smtClean="0"/>
              <a:t> efficiency &amp; security.</a:t>
            </a:r>
          </a:p>
          <a:p>
            <a:r>
              <a:rPr lang="en-US" baseline="0" dirty="0" smtClean="0"/>
              <a:t>We first see that:</a:t>
            </a:r>
          </a:p>
          <a:p>
            <a:r>
              <a:rPr lang="en-US" baseline="0" dirty="0" err="1" smtClean="0"/>
              <a:t>Unikernel</a:t>
            </a:r>
            <a:r>
              <a:rPr lang="en-US" baseline="0" dirty="0" smtClean="0"/>
              <a:t> have a small boot time. Which means that services can be efficiently restarted on the cloud.</a:t>
            </a:r>
          </a:p>
          <a:p>
            <a:r>
              <a:rPr lang="en-US" baseline="0" dirty="0" smtClean="0"/>
              <a:t>They usually exhibit small size, hundreds of kB. That implies that less resources are required to host the program’s code and data.</a:t>
            </a:r>
          </a:p>
          <a:p>
            <a:r>
              <a:rPr lang="en-US" baseline="0" dirty="0" err="1" smtClean="0"/>
              <a:t>Unikernel</a:t>
            </a:r>
            <a:r>
              <a:rPr lang="en-US" baseline="0" dirty="0" smtClean="0"/>
              <a:t> perform well on the provided experiments and exhibit performance comparable to state-of-the-art implementations.</a:t>
            </a:r>
          </a:p>
          <a:p>
            <a:r>
              <a:rPr lang="en-US" baseline="0" dirty="0" smtClean="0"/>
              <a:t>Finally, by design, the </a:t>
            </a:r>
            <a:r>
              <a:rPr lang="en-US" baseline="0" dirty="0" err="1" smtClean="0"/>
              <a:t>Unikernel</a:t>
            </a:r>
            <a:r>
              <a:rPr lang="en-US" baseline="0" dirty="0" smtClean="0"/>
              <a:t> allows application-specific algorithms to be implemented.</a:t>
            </a:r>
          </a:p>
          <a:p>
            <a:endParaRPr lang="en-US" baseline="0" dirty="0" smtClean="0"/>
          </a:p>
          <a:p>
            <a:r>
              <a:rPr lang="en-US" baseline="0" dirty="0" smtClean="0"/>
              <a:t>In terms of security, </a:t>
            </a:r>
          </a:p>
          <a:p>
            <a:r>
              <a:rPr lang="en-US" baseline="0" dirty="0" smtClean="0"/>
              <a:t>The small size and the fact that unused parts are pruned away allows to reduce the attack surface exposed.</a:t>
            </a:r>
          </a:p>
          <a:p>
            <a:r>
              <a:rPr lang="en-US" baseline="0" dirty="0" smtClean="0"/>
              <a:t>Then, extra protections are obtained via the use of high-level PL, like type-safety (which prevents type-errors) and garbage collected memory than prevent a certain </a:t>
            </a:r>
            <a:r>
              <a:rPr lang="en-US" baseline="0" dirty="0" err="1" smtClean="0"/>
              <a:t>calss</a:t>
            </a:r>
            <a:r>
              <a:rPr lang="en-US" baseline="0" dirty="0" smtClean="0"/>
              <a:t> of attacks.</a:t>
            </a:r>
          </a:p>
          <a:p>
            <a:r>
              <a:rPr lang="en-US" baseline="0" dirty="0" smtClean="0"/>
              <a:t>Then, we still retain the advantages of running on top of a hypervisor for isolation.</a:t>
            </a:r>
          </a:p>
          <a:p>
            <a:r>
              <a:rPr lang="en-US" baseline="0" dirty="0" smtClean="0"/>
              <a:t>Unfortunately, they do not provide any mechanism to protect the application’s code and data from a malicious host.</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12</a:t>
            </a:fld>
            <a:endParaRPr lang="en-US"/>
          </a:p>
        </p:txBody>
      </p:sp>
    </p:spTree>
    <p:extLst>
      <p:ext uri="{BB962C8B-B14F-4D97-AF65-F5344CB8AC3E}">
        <p14:creationId xmlns:p14="http://schemas.microsoft.com/office/powerpoint/2010/main" val="241060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a:t>
            </a:r>
            <a:r>
              <a:rPr lang="en-US" baseline="0" dirty="0" smtClean="0"/>
              <a:t> this last point, we’ll study Haven, another system, based on the </a:t>
            </a:r>
            <a:r>
              <a:rPr lang="en-US" baseline="0" dirty="0" err="1" smtClean="0"/>
              <a:t>Exokernel</a:t>
            </a:r>
            <a:r>
              <a:rPr lang="en-US" baseline="0" dirty="0" smtClean="0"/>
              <a:t> design, that targets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13</a:t>
            </a:fld>
            <a:endParaRPr lang="en-US"/>
          </a:p>
        </p:txBody>
      </p:sp>
    </p:spTree>
    <p:extLst>
      <p:ext uri="{BB962C8B-B14F-4D97-AF65-F5344CB8AC3E}">
        <p14:creationId xmlns:p14="http://schemas.microsoft.com/office/powerpoint/2010/main" val="123261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Haven</a:t>
            </a:r>
            <a:r>
              <a:rPr lang="en-US" baseline="0" dirty="0" smtClean="0"/>
              <a:t> is a </a:t>
            </a:r>
            <a:r>
              <a:rPr lang="en-US" baseline="0" dirty="0" err="1" smtClean="0"/>
              <a:t>microsoft</a:t>
            </a:r>
            <a:r>
              <a:rPr lang="en-US" baseline="0" dirty="0" smtClean="0"/>
              <a:t> research project from 2014.</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14</a:t>
            </a:fld>
            <a:endParaRPr lang="en-US"/>
          </a:p>
        </p:txBody>
      </p:sp>
    </p:spTree>
    <p:extLst>
      <p:ext uri="{BB962C8B-B14F-4D97-AF65-F5344CB8AC3E}">
        <p14:creationId xmlns:p14="http://schemas.microsoft.com/office/powerpoint/2010/main" val="108935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a:t>
            </a:r>
            <a:r>
              <a:rPr lang="en-US" baseline="0" dirty="0" smtClean="0"/>
              <a:t> cloud service provider wrap applications in a sandbox to isolate them from each other &amp; protect themselves.</a:t>
            </a:r>
          </a:p>
          <a:p>
            <a:r>
              <a:rPr lang="en-US" baseline="0" dirty="0" smtClean="0"/>
              <a:t>In this security model, the software management stack executed by the CSP is privileged, and retains access to the application’s code and sensitive data.</a:t>
            </a:r>
          </a:p>
          <a:p>
            <a:r>
              <a:rPr lang="en-US" baseline="0" dirty="0" smtClean="0"/>
              <a:t>It is considered to be part of the trusted computing base.</a:t>
            </a:r>
          </a:p>
          <a:p>
            <a:r>
              <a:rPr lang="en-US" baseline="0" dirty="0" smtClean="0"/>
              <a:t>This security model, however, fails to consider cases where the host itself might be compromised or malicious.</a:t>
            </a:r>
          </a:p>
          <a:p>
            <a:r>
              <a:rPr lang="en-US" baseline="0" dirty="0" smtClean="0"/>
              <a:t>By compromising a machine, a hacker gains complete access to all app code and data.</a:t>
            </a:r>
          </a:p>
          <a:p>
            <a:r>
              <a:rPr lang="en-US" baseline="0" dirty="0" smtClean="0"/>
              <a:t>Another important thing to keep in mind is that trusting the CSP requires to extend our trust to all its employees.</a:t>
            </a:r>
          </a:p>
          <a:p>
            <a:r>
              <a:rPr lang="en-US" baseline="0" dirty="0" smtClean="0"/>
              <a:t>It already happened in the past that one employee abused its privileges to access private data.</a:t>
            </a:r>
          </a:p>
          <a:p>
            <a:endParaRPr lang="en-US" baseline="0" dirty="0" smtClean="0"/>
          </a:p>
          <a:p>
            <a:r>
              <a:rPr lang="en-US" baseline="0" dirty="0" smtClean="0"/>
              <a:t>Haven addresses these concerns by providing shielded execution of legacy applications.</a:t>
            </a:r>
          </a:p>
          <a:p>
            <a:r>
              <a:rPr lang="en-US" dirty="0" smtClean="0"/>
              <a:t>Shielded</a:t>
            </a:r>
            <a:r>
              <a:rPr lang="en-US" baseline="0" dirty="0" smtClean="0"/>
              <a:t> execution protects the </a:t>
            </a:r>
            <a:r>
              <a:rPr lang="en-US" baseline="0" dirty="0" err="1" smtClean="0"/>
              <a:t>conf</a:t>
            </a:r>
            <a:r>
              <a:rPr lang="en-US" baseline="0" dirty="0" smtClean="0"/>
              <a:t> and </a:t>
            </a:r>
            <a:r>
              <a:rPr lang="en-US" baseline="0" dirty="0" err="1" smtClean="0"/>
              <a:t>integr</a:t>
            </a:r>
            <a:r>
              <a:rPr lang="en-US" baseline="0" dirty="0" smtClean="0"/>
              <a:t> of a program.</a:t>
            </a:r>
            <a:br>
              <a:rPr lang="en-US" baseline="0" dirty="0" smtClean="0"/>
            </a:br>
            <a:r>
              <a:rPr lang="en-US" baseline="0" dirty="0" smtClean="0"/>
              <a:t>Confidentiality means that intermediate state are not observable by the rest of the system, while integrity means that if the program terminates, the output is correct.</a:t>
            </a:r>
          </a:p>
          <a:p>
            <a:r>
              <a:rPr lang="en-US" baseline="0" dirty="0" smtClean="0"/>
              <a:t>Haven relies on Intel SGX to create a protected region in which the application executes.</a:t>
            </a:r>
          </a:p>
          <a:p>
            <a:r>
              <a:rPr lang="en-US" baseline="0" dirty="0" smtClean="0"/>
              <a:t>System services are provided by a </a:t>
            </a:r>
            <a:r>
              <a:rPr lang="en-US" baseline="0" dirty="0" err="1" smtClean="0"/>
              <a:t>LibraryOS</a:t>
            </a:r>
            <a:r>
              <a:rPr lang="en-US" baseline="0" dirty="0" smtClean="0"/>
              <a:t> that executes along the application inside the protected region.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15</a:t>
            </a:fld>
            <a:endParaRPr lang="en-US"/>
          </a:p>
        </p:txBody>
      </p:sp>
    </p:spTree>
    <p:extLst>
      <p:ext uri="{BB962C8B-B14F-4D97-AF65-F5344CB8AC3E}">
        <p14:creationId xmlns:p14="http://schemas.microsoft.com/office/powerpoint/2010/main" val="474036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a:t>
            </a:r>
            <a:r>
              <a:rPr lang="en-US" baseline="0" dirty="0" smtClean="0"/>
              <a:t> an example, this is the standard way to execute an application.</a:t>
            </a:r>
          </a:p>
          <a:p>
            <a:endParaRPr lang="en-US" baseline="0" dirty="0" smtClean="0"/>
          </a:p>
          <a:p>
            <a:r>
              <a:rPr lang="en-US" baseline="0" dirty="0" smtClean="0"/>
              <a:t>With haven, it looks like this. The application relies on the library operating system, and they both execute within the enclave.</a:t>
            </a:r>
          </a:p>
          <a:p>
            <a:r>
              <a:rPr lang="en-US" baseline="0" dirty="0" smtClean="0"/>
              <a:t>As we see the application is unmodified and doesn’t have to be aware that it executes within a special protected environment.</a:t>
            </a:r>
          </a:p>
          <a:p>
            <a:r>
              <a:rPr lang="en-US" baseline="0" dirty="0" smtClean="0"/>
              <a:t>So how does the enclave works? </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16</a:t>
            </a:fld>
            <a:endParaRPr lang="en-US"/>
          </a:p>
        </p:txBody>
      </p:sp>
    </p:spTree>
    <p:extLst>
      <p:ext uri="{BB962C8B-B14F-4D97-AF65-F5344CB8AC3E}">
        <p14:creationId xmlns:p14="http://schemas.microsoft.com/office/powerpoint/2010/main" val="1177191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enclave memory pages come from a specific area of main memory.</a:t>
            </a:r>
          </a:p>
          <a:p>
            <a:r>
              <a:rPr lang="en-US" baseline="0" dirty="0" smtClean="0"/>
              <a:t>The CPU, when in enclave mode, encrypts and integrity protects all traffic that goes to this region and decrypts and verifies its it when loading data. If the loaded data was </a:t>
            </a:r>
            <a:r>
              <a:rPr lang="en-US" baseline="0" dirty="0" err="1" smtClean="0"/>
              <a:t>illegaly</a:t>
            </a:r>
            <a:r>
              <a:rPr lang="en-US" baseline="0" dirty="0" smtClean="0"/>
              <a:t> modified, the Memory </a:t>
            </a:r>
            <a:r>
              <a:rPr lang="en-US" baseline="0" dirty="0" err="1" smtClean="0"/>
              <a:t>controler</a:t>
            </a:r>
            <a:r>
              <a:rPr lang="en-US" baseline="0" dirty="0" smtClean="0"/>
              <a:t> gets blocked and requires a system reboot.</a:t>
            </a:r>
          </a:p>
          <a:p>
            <a:endParaRPr lang="en-US" baseline="0" dirty="0" smtClean="0"/>
          </a:p>
          <a:p>
            <a:r>
              <a:rPr lang="en-US" baseline="0" dirty="0" smtClean="0"/>
              <a:t>The CPU is the root of trust here and keeps track of the pages that belong to a particular enclaves, as well as their access rights.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17</a:t>
            </a:fld>
            <a:endParaRPr lang="en-US"/>
          </a:p>
        </p:txBody>
      </p:sp>
    </p:spTree>
    <p:extLst>
      <p:ext uri="{BB962C8B-B14F-4D97-AF65-F5344CB8AC3E}">
        <p14:creationId xmlns:p14="http://schemas.microsoft.com/office/powerpoint/2010/main" val="27269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considering our requirements for performance,</a:t>
            </a:r>
            <a:r>
              <a:rPr lang="en-US" baseline="0" dirty="0" smtClean="0"/>
              <a:t> efficiency, and security.</a:t>
            </a:r>
          </a:p>
          <a:p>
            <a:r>
              <a:rPr lang="en-US" baseline="0" dirty="0" smtClean="0"/>
              <a:t>Haven incurs some overheads, that come both from its complex layered architecture, and from the cost of </a:t>
            </a:r>
            <a:r>
              <a:rPr lang="en-US" baseline="0" dirty="0" smtClean="0"/>
              <a:t>SGX.</a:t>
            </a:r>
          </a:p>
          <a:p>
            <a:r>
              <a:rPr lang="en-US" baseline="0" dirty="0" smtClean="0"/>
              <a:t>In fact, resizing the amount of memory allocated to the enclave, doing enclave crossings, and access enclave pages have non-negligible costs.</a:t>
            </a:r>
          </a:p>
          <a:p>
            <a:r>
              <a:rPr lang="en-US" baseline="0" dirty="0" smtClean="0"/>
              <a:t>On the other hand, considering the security aspect, haven provides bi-directional isolation.</a:t>
            </a:r>
          </a:p>
          <a:p>
            <a:r>
              <a:rPr lang="en-US" baseline="0" dirty="0" smtClean="0"/>
              <a:t>Unfortunately, as it packs an entire windows operating system inside the enclave, we can have concerns about the attack surface exposed.</a:t>
            </a:r>
          </a:p>
          <a:p>
            <a:endParaRPr lang="en-US" baseline="0" dirty="0" smtClean="0"/>
          </a:p>
          <a:p>
            <a:r>
              <a:rPr lang="en-US" baseline="0" dirty="0" smtClean="0"/>
              <a:t>Good, so now that we’ve studied all three papers, let’s discuss what we’ve seen.</a:t>
            </a:r>
          </a:p>
        </p:txBody>
      </p:sp>
      <p:sp>
        <p:nvSpPr>
          <p:cNvPr id="4" name="Slide Number Placeholder 3"/>
          <p:cNvSpPr>
            <a:spLocks noGrp="1"/>
          </p:cNvSpPr>
          <p:nvPr>
            <p:ph type="sldNum" sz="quarter" idx="10"/>
          </p:nvPr>
        </p:nvSpPr>
        <p:spPr/>
        <p:txBody>
          <a:bodyPr/>
          <a:lstStyle/>
          <a:p>
            <a:fld id="{69E8AC4D-76AB-F049-B583-F6A359C4EA1A}" type="slidenum">
              <a:rPr lang="en-US" smtClean="0"/>
              <a:t>18</a:t>
            </a:fld>
            <a:endParaRPr lang="en-US"/>
          </a:p>
        </p:txBody>
      </p:sp>
    </p:spTree>
    <p:extLst>
      <p:ext uri="{BB962C8B-B14F-4D97-AF65-F5344CB8AC3E}">
        <p14:creationId xmlns:p14="http://schemas.microsoft.com/office/powerpoint/2010/main" val="473531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Good, so now that we’ve studied all three papers, let’s discuss what we’ve seen.</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19</a:t>
            </a:fld>
            <a:endParaRPr lang="en-US"/>
          </a:p>
        </p:txBody>
      </p:sp>
    </p:spTree>
    <p:extLst>
      <p:ext uri="{BB962C8B-B14F-4D97-AF65-F5344CB8AC3E}">
        <p14:creationId xmlns:p14="http://schemas.microsoft.com/office/powerpoint/2010/main" val="38180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for the presentation</a:t>
            </a:r>
            <a:r>
              <a:rPr lang="en-US" baseline="0" dirty="0" smtClean="0"/>
              <a:t> today.</a:t>
            </a:r>
          </a:p>
          <a:p>
            <a:r>
              <a:rPr lang="en-US" baseline="0" dirty="0" smtClean="0"/>
              <a:t>We’ll have a short introduction.</a:t>
            </a:r>
          </a:p>
          <a:p>
            <a:r>
              <a:rPr lang="en-US" baseline="0" dirty="0" smtClean="0"/>
              <a:t>I’ll then proceed with the description of the three papers that I selected: The </a:t>
            </a:r>
            <a:r>
              <a:rPr lang="en-US" baseline="0" dirty="0" err="1" smtClean="0"/>
              <a:t>exokernel</a:t>
            </a:r>
            <a:r>
              <a:rPr lang="en-US" baseline="0" dirty="0" smtClean="0"/>
              <a:t>, a radical design for Operating systems that allows application-level management of resources.</a:t>
            </a:r>
          </a:p>
          <a:p>
            <a:r>
              <a:rPr lang="en-US" baseline="0" dirty="0" smtClean="0"/>
              <a:t>After that, I’ll present two papers, inspired by the </a:t>
            </a:r>
            <a:r>
              <a:rPr lang="en-US" baseline="0" dirty="0" err="1" smtClean="0"/>
              <a:t>Exokernel</a:t>
            </a:r>
            <a:r>
              <a:rPr lang="en-US" baseline="0" dirty="0" smtClean="0"/>
              <a:t> architecture, that target cloud deployments.</a:t>
            </a:r>
          </a:p>
          <a:p>
            <a:r>
              <a:rPr lang="en-US" baseline="0" dirty="0" smtClean="0"/>
              <a:t>The </a:t>
            </a:r>
            <a:r>
              <a:rPr lang="en-US" baseline="0" dirty="0" err="1" smtClean="0"/>
              <a:t>Unikernel</a:t>
            </a:r>
            <a:r>
              <a:rPr lang="en-US" baseline="0" dirty="0" smtClean="0"/>
              <a:t> &amp; Haven.</a:t>
            </a:r>
          </a:p>
          <a:p>
            <a:r>
              <a:rPr lang="en-US" baseline="0" dirty="0" smtClean="0"/>
              <a:t>At the end of the presentation, I’ll gather the insights from all papers and present my research proposal.</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a:t>
            </a:fld>
            <a:endParaRPr lang="en-US"/>
          </a:p>
        </p:txBody>
      </p:sp>
    </p:spTree>
    <p:extLst>
      <p:ext uri="{BB962C8B-B14F-4D97-AF65-F5344CB8AC3E}">
        <p14:creationId xmlns:p14="http://schemas.microsoft.com/office/powerpoint/2010/main" val="65126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summarize what</a:t>
            </a:r>
            <a:r>
              <a:rPr lang="en-US" baseline="0" dirty="0" smtClean="0"/>
              <a:t> we’ve learned so far, we see that the </a:t>
            </a:r>
            <a:r>
              <a:rPr lang="en-US" baseline="0" dirty="0" err="1" smtClean="0"/>
              <a:t>unikernel</a:t>
            </a:r>
            <a:r>
              <a:rPr lang="en-US" baseline="0" dirty="0" smtClean="0"/>
              <a:t> present several advantages in terms of performance/efficiency, and also in terms of security.</a:t>
            </a:r>
          </a:p>
          <a:p>
            <a:r>
              <a:rPr lang="en-US" baseline="0" dirty="0" smtClean="0"/>
              <a:t>Unfortunately, it lacks the bi-directional isolation that haven provides and that we so desire for Cloud services.</a:t>
            </a:r>
          </a:p>
          <a:p>
            <a:endParaRPr lang="en-US" baseline="0" dirty="0" smtClean="0"/>
          </a:p>
          <a:p>
            <a:r>
              <a:rPr lang="en-US" baseline="0" dirty="0" smtClean="0"/>
              <a:t>And this actually leads to my research proposal.</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20</a:t>
            </a:fld>
            <a:endParaRPr lang="en-US"/>
          </a:p>
        </p:txBody>
      </p:sp>
    </p:spTree>
    <p:extLst>
      <p:ext uri="{BB962C8B-B14F-4D97-AF65-F5344CB8AC3E}">
        <p14:creationId xmlns:p14="http://schemas.microsoft.com/office/powerpoint/2010/main" val="362540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propose to</a:t>
            </a:r>
            <a:r>
              <a:rPr lang="en-US" baseline="0" dirty="0" smtClean="0"/>
              <a:t> integrate SGX support in a </a:t>
            </a:r>
            <a:r>
              <a:rPr lang="en-US" baseline="0" dirty="0" err="1" smtClean="0"/>
              <a:t>Unikernel</a:t>
            </a:r>
            <a:r>
              <a:rPr lang="en-US" baseline="0" dirty="0" smtClean="0"/>
              <a:t> architecture.</a:t>
            </a:r>
          </a:p>
          <a:p>
            <a:r>
              <a:rPr lang="en-US" baseline="0" dirty="0" smtClean="0"/>
              <a:t>I believe that the </a:t>
            </a:r>
            <a:r>
              <a:rPr lang="en-US" baseline="0" dirty="0" err="1" smtClean="0"/>
              <a:t>unikernel</a:t>
            </a:r>
            <a:r>
              <a:rPr lang="en-US" baseline="0" dirty="0" smtClean="0"/>
              <a:t> design provides several advantages that would enable to solve Haven’s limitations.</a:t>
            </a:r>
          </a:p>
          <a:p>
            <a:r>
              <a:rPr lang="en-US" baseline="0" dirty="0" smtClean="0"/>
              <a:t>First, the small size of </a:t>
            </a:r>
            <a:r>
              <a:rPr lang="en-US" baseline="0" dirty="0" err="1" smtClean="0"/>
              <a:t>unikernels</a:t>
            </a:r>
            <a:r>
              <a:rPr lang="en-US" baseline="0" dirty="0" smtClean="0"/>
              <a:t> reduces the amount of enclave pages that we need to consume to host the programs code and data.</a:t>
            </a:r>
          </a:p>
          <a:p>
            <a:r>
              <a:rPr lang="en-US" baseline="0" dirty="0" smtClean="0"/>
              <a:t>Second, the small size of the program might improve cache locality and amortize the cost of accessing the enclave pages.</a:t>
            </a:r>
          </a:p>
          <a:p>
            <a:r>
              <a:rPr lang="en-US" baseline="0" dirty="0" smtClean="0"/>
              <a:t>Another advantage is that </a:t>
            </a:r>
            <a:r>
              <a:rPr lang="en-US" baseline="0" dirty="0" err="1" smtClean="0"/>
              <a:t>Unikernels</a:t>
            </a:r>
            <a:r>
              <a:rPr lang="en-US" baseline="0" dirty="0" smtClean="0"/>
              <a:t> can be sealed, meaning that its page mappings are fixed and do not change. That removes the need for dynamic allocation of physical pages, which introduced overheads in Haven.</a:t>
            </a:r>
          </a:p>
          <a:p>
            <a:r>
              <a:rPr lang="en-US" baseline="0" dirty="0" smtClean="0"/>
              <a:t>At the same time, we can still benefit from the advantages provided by </a:t>
            </a:r>
            <a:r>
              <a:rPr lang="en-US" baseline="0" dirty="0" err="1" smtClean="0"/>
              <a:t>Unikernels</a:t>
            </a:r>
            <a:r>
              <a:rPr lang="en-US" baseline="0" dirty="0" smtClean="0"/>
              <a:t>, you can tune the implementation to your needs, for example moving data that is not sensitive to pages outside the enclave to speed up </a:t>
            </a:r>
            <a:r>
              <a:rPr lang="en-US" baseline="0" smtClean="0"/>
              <a:t>the whole execution.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21</a:t>
            </a:fld>
            <a:endParaRPr lang="en-US"/>
          </a:p>
        </p:txBody>
      </p:sp>
    </p:spTree>
    <p:extLst>
      <p:ext uri="{BB962C8B-B14F-4D97-AF65-F5344CB8AC3E}">
        <p14:creationId xmlns:p14="http://schemas.microsoft.com/office/powerpoint/2010/main" val="180406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all</a:t>
            </a:r>
            <a:r>
              <a:rPr lang="en-US" smtClean="0"/>
              <a:t>. Thanks</a:t>
            </a:r>
            <a:endParaRPr lang="en-US"/>
          </a:p>
        </p:txBody>
      </p:sp>
      <p:sp>
        <p:nvSpPr>
          <p:cNvPr id="4" name="Slide Number Placeholder 3"/>
          <p:cNvSpPr>
            <a:spLocks noGrp="1"/>
          </p:cNvSpPr>
          <p:nvPr>
            <p:ph type="sldNum" sz="quarter" idx="10"/>
          </p:nvPr>
        </p:nvSpPr>
        <p:spPr/>
        <p:txBody>
          <a:bodyPr/>
          <a:lstStyle/>
          <a:p>
            <a:fld id="{5818C058-0722-5846-9CCC-2E4F26A67B17}" type="slidenum">
              <a:rPr lang="en-US" smtClean="0"/>
              <a:t>22</a:t>
            </a:fld>
            <a:endParaRPr lang="en-US"/>
          </a:p>
        </p:txBody>
      </p:sp>
    </p:spTree>
    <p:extLst>
      <p:ext uri="{BB962C8B-B14F-4D97-AF65-F5344CB8AC3E}">
        <p14:creationId xmlns:p14="http://schemas.microsoft.com/office/powerpoint/2010/main" val="38941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a:t>
            </a:r>
            <a:r>
              <a:rPr lang="en-US" baseline="0" dirty="0" smtClean="0"/>
              <a:t> services are a popular option to deploy applications.</a:t>
            </a:r>
          </a:p>
          <a:p>
            <a:r>
              <a:rPr lang="en-US" baseline="0" dirty="0" smtClean="0"/>
              <a:t>They allow even small size organization to quickly deploy their app, and offer means to adapt resources to the current load it has to face.</a:t>
            </a:r>
          </a:p>
          <a:p>
            <a:r>
              <a:rPr lang="en-US" baseline="0" dirty="0" smtClean="0"/>
              <a:t>At the same time, resources are rented from a third party which raises some challenges.</a:t>
            </a:r>
          </a:p>
          <a:p>
            <a:r>
              <a:rPr lang="en-US" baseline="0" dirty="0" smtClean="0"/>
              <a:t>First, you have to pay for resources. As a result, tenants want to use them as efficiently as possible.</a:t>
            </a:r>
          </a:p>
          <a:p>
            <a:r>
              <a:rPr lang="en-US" baseline="0" dirty="0" smtClean="0"/>
              <a:t>That implies that you want to limit the amount of resources your application consumes, and make the most out of what you pay for, which implies achieving good performance.</a:t>
            </a:r>
          </a:p>
          <a:p>
            <a:endParaRPr lang="en-US" baseline="0" dirty="0" smtClean="0"/>
          </a:p>
          <a:p>
            <a:r>
              <a:rPr lang="en-US" baseline="0" dirty="0" smtClean="0"/>
              <a:t>Second, tenants have to think about security.</a:t>
            </a:r>
          </a:p>
          <a:p>
            <a:r>
              <a:rPr lang="en-US" baseline="0" dirty="0" smtClean="0"/>
              <a:t>The application might be co-located on the same physical machine with other, untrusted, apps.</a:t>
            </a:r>
          </a:p>
          <a:p>
            <a:r>
              <a:rPr lang="en-US" baseline="0" dirty="0" smtClean="0"/>
              <a:t>CSPs usually isolate apps from each other by relying on sandboxing mechanisms (like VMs and containers), but it remains your responsibility to actually defend against malicious users that want to subvert your applications.</a:t>
            </a:r>
          </a:p>
          <a:p>
            <a:r>
              <a:rPr lang="en-US" baseline="0" dirty="0" smtClean="0"/>
              <a:t>At the same time, hosting your code and data on a physical machine that is not under your control presents risks.</a:t>
            </a:r>
          </a:p>
          <a:p>
            <a:r>
              <a:rPr lang="en-US" baseline="0" dirty="0" smtClean="0"/>
              <a:t>What if the host gets compromised? What if an employee abuses its privileges? What if the physical machine is in a country where an entity, like the government, requires access to these machines?</a:t>
            </a:r>
            <a:endParaRPr lang="en-US" dirty="0" smtClean="0"/>
          </a:p>
          <a:p>
            <a:r>
              <a:rPr lang="en-US" dirty="0" smtClean="0"/>
              <a:t>So</a:t>
            </a:r>
            <a:r>
              <a:rPr lang="en-US" baseline="0" dirty="0" smtClean="0"/>
              <a:t> you also want to be able to protect your IP and sensitive user data from the CPS itself.</a:t>
            </a:r>
            <a:endParaRPr lang="en-US"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3</a:t>
            </a:fld>
            <a:endParaRPr lang="en-US"/>
          </a:p>
        </p:txBody>
      </p:sp>
    </p:spTree>
    <p:extLst>
      <p:ext uri="{BB962C8B-B14F-4D97-AF65-F5344CB8AC3E}">
        <p14:creationId xmlns:p14="http://schemas.microsoft.com/office/powerpoint/2010/main" val="36373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 to answer all these concerns by studying two</a:t>
            </a:r>
            <a:r>
              <a:rPr lang="en-US" baseline="0" dirty="0" smtClean="0"/>
              <a:t> systems, based on the </a:t>
            </a:r>
            <a:r>
              <a:rPr lang="en-US" baseline="0" dirty="0" err="1" smtClean="0"/>
              <a:t>Exokernel</a:t>
            </a:r>
            <a:r>
              <a:rPr lang="en-US" baseline="0" dirty="0" smtClean="0"/>
              <a:t> design, that target cloud services.</a:t>
            </a:r>
          </a:p>
          <a:p>
            <a:r>
              <a:rPr lang="en-US" baseline="0" dirty="0" smtClean="0"/>
              <a:t>We’ll study how this design is leveraged in such systems to provide the performance, efficiency, and security that we are looking for.</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4</a:t>
            </a:fld>
            <a:endParaRPr lang="en-US"/>
          </a:p>
        </p:txBody>
      </p:sp>
    </p:spTree>
    <p:extLst>
      <p:ext uri="{BB962C8B-B14F-4D97-AF65-F5344CB8AC3E}">
        <p14:creationId xmlns:p14="http://schemas.microsoft.com/office/powerpoint/2010/main" val="52756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begin by describing the </a:t>
            </a:r>
            <a:r>
              <a:rPr lang="en-US" dirty="0" err="1" smtClean="0"/>
              <a:t>exokernel</a:t>
            </a:r>
            <a:r>
              <a:rPr lang="en-US" dirty="0" smtClean="0"/>
              <a:t> original design.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5</a:t>
            </a:fld>
            <a:endParaRPr lang="en-US"/>
          </a:p>
        </p:txBody>
      </p:sp>
    </p:spTree>
    <p:extLst>
      <p:ext uri="{BB962C8B-B14F-4D97-AF65-F5344CB8AC3E}">
        <p14:creationId xmlns:p14="http://schemas.microsoft.com/office/powerpoint/2010/main" val="18751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observation made by the </a:t>
            </a:r>
            <a:r>
              <a:rPr lang="en-US" baseline="0" dirty="0" err="1" smtClean="0"/>
              <a:t>exokernel</a:t>
            </a:r>
            <a:r>
              <a:rPr lang="en-US" baseline="0" dirty="0" smtClean="0"/>
              <a:t> authors is that traditional operating system fix the interface and implementation of OS abstractions.</a:t>
            </a:r>
          </a:p>
          <a:p>
            <a:r>
              <a:rPr lang="en-US" baseline="0" dirty="0" smtClean="0"/>
              <a:t>Which hurts the application’s performance, flexibility, and functionality, as it can not pretend to suit all heterogeneous apps requirements.</a:t>
            </a:r>
          </a:p>
          <a:p>
            <a:endParaRPr lang="en-US" baseline="0" dirty="0" smtClean="0"/>
          </a:p>
          <a:p>
            <a:r>
              <a:rPr lang="en-US" baseline="0" dirty="0" smtClean="0"/>
              <a:t>The solution adopted by the </a:t>
            </a:r>
            <a:r>
              <a:rPr lang="en-US" baseline="0" dirty="0" err="1" smtClean="0"/>
              <a:t>exokernel</a:t>
            </a:r>
            <a:r>
              <a:rPr lang="en-US" baseline="0" dirty="0" smtClean="0"/>
              <a:t> is radical:</a:t>
            </a:r>
          </a:p>
          <a:p>
            <a:r>
              <a:rPr lang="en-US" baseline="0" dirty="0" smtClean="0"/>
              <a:t>Allow application level management of physical resources.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6</a:t>
            </a:fld>
            <a:endParaRPr lang="en-US"/>
          </a:p>
        </p:txBody>
      </p:sp>
    </p:spTree>
    <p:extLst>
      <p:ext uri="{BB962C8B-B14F-4D97-AF65-F5344CB8AC3E}">
        <p14:creationId xmlns:p14="http://schemas.microsoft.com/office/powerpoint/2010/main" val="95316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take an example, let’s consider this figure.</a:t>
            </a:r>
          </a:p>
          <a:p>
            <a:r>
              <a:rPr lang="en-US" dirty="0" smtClean="0"/>
              <a:t>Here we have tw</a:t>
            </a:r>
            <a:r>
              <a:rPr lang="en-US" baseline="0" dirty="0" smtClean="0"/>
              <a:t>o applications, a simple hello world program, and a more complex one that runs with a garbage collector.</a:t>
            </a:r>
          </a:p>
          <a:p>
            <a:r>
              <a:rPr lang="en-US" baseline="0" dirty="0" smtClean="0"/>
              <a:t>They both run on top of a monolithic OS, that fixes the implementation of OS abstractions.</a:t>
            </a:r>
          </a:p>
          <a:p>
            <a:r>
              <a:rPr lang="en-US" baseline="0" dirty="0" smtClean="0"/>
              <a:t>The OS implements a LRU paging policy that cannot be modified by any of the applications.</a:t>
            </a:r>
          </a:p>
          <a:p>
            <a:r>
              <a:rPr lang="en-US" baseline="0" dirty="0" smtClean="0"/>
              <a:t>While it is not really a concern for the Hello World program, the GC exhibits poor performances. </a:t>
            </a:r>
          </a:p>
          <a:p>
            <a:r>
              <a:rPr lang="en-US" baseline="0" dirty="0" smtClean="0"/>
              <a:t>A typical scenario where LRU performs poorly is if the GC collects all objects on a page and keeps it on the side for further allocations.</a:t>
            </a:r>
          </a:p>
          <a:p>
            <a:r>
              <a:rPr lang="en-US" baseline="0" dirty="0" smtClean="0"/>
              <a:t>The page was recently used, so the OS will not chose to collect it and will instead pick another page that actually contains things that the program needs.</a:t>
            </a:r>
          </a:p>
          <a:p>
            <a:endParaRPr lang="en-US" baseline="0" dirty="0" smtClean="0"/>
          </a:p>
          <a:p>
            <a:r>
              <a:rPr lang="en-US" baseline="0" dirty="0" smtClean="0"/>
              <a:t>The </a:t>
            </a:r>
            <a:r>
              <a:rPr lang="en-US" baseline="0" dirty="0" err="1" smtClean="0"/>
              <a:t>exokernel</a:t>
            </a:r>
            <a:r>
              <a:rPr lang="en-US" baseline="0" dirty="0" smtClean="0"/>
              <a:t> solves this by allowing application-specific management of resources.</a:t>
            </a:r>
          </a:p>
          <a:p>
            <a:r>
              <a:rPr lang="en-US" baseline="0" dirty="0" smtClean="0"/>
              <a:t>The kernel itself only securely exposes all hardware resources, and delegates the management to the application, which in turn, is free to implement its own abstractions and policies efficiently.</a:t>
            </a:r>
          </a:p>
          <a:p>
            <a:r>
              <a:rPr lang="en-US" baseline="0" dirty="0" smtClean="0"/>
              <a:t>The application links to a library Operating system, the orange part, that provides the required implementation for these system abstractions.</a:t>
            </a:r>
          </a:p>
          <a:p>
            <a:r>
              <a:rPr lang="en-US" baseline="0" dirty="0" smtClean="0"/>
              <a:t>Here we can see that the HW program picked a </a:t>
            </a:r>
            <a:r>
              <a:rPr lang="en-US" baseline="0" dirty="0" err="1" smtClean="0"/>
              <a:t>LibOS</a:t>
            </a:r>
            <a:r>
              <a:rPr lang="en-US" baseline="0" dirty="0" smtClean="0"/>
              <a:t> that implements LRU, while the GC picked one with a custom paging algorithm.</a:t>
            </a:r>
          </a:p>
        </p:txBody>
      </p:sp>
      <p:sp>
        <p:nvSpPr>
          <p:cNvPr id="4" name="Slide Number Placeholder 3"/>
          <p:cNvSpPr>
            <a:spLocks noGrp="1"/>
          </p:cNvSpPr>
          <p:nvPr>
            <p:ph type="sldNum" sz="quarter" idx="10"/>
          </p:nvPr>
        </p:nvSpPr>
        <p:spPr/>
        <p:txBody>
          <a:bodyPr/>
          <a:lstStyle/>
          <a:p>
            <a:fld id="{69E8AC4D-76AB-F049-B583-F6A359C4EA1A}" type="slidenum">
              <a:rPr lang="en-US" smtClean="0"/>
              <a:t>7</a:t>
            </a:fld>
            <a:endParaRPr lang="en-US"/>
          </a:p>
        </p:txBody>
      </p:sp>
    </p:spTree>
    <p:extLst>
      <p:ext uri="{BB962C8B-B14F-4D97-AF65-F5344CB8AC3E}">
        <p14:creationId xmlns:p14="http://schemas.microsoft.com/office/powerpoint/2010/main" val="152209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now I’ll talk</a:t>
            </a:r>
            <a:r>
              <a:rPr lang="en-US" baseline="0" dirty="0" smtClean="0"/>
              <a:t> about the </a:t>
            </a:r>
            <a:r>
              <a:rPr lang="en-US" baseline="0" dirty="0" err="1" smtClean="0"/>
              <a:t>unikernel</a:t>
            </a:r>
            <a:r>
              <a:rPr lang="en-US" baseline="0" dirty="0" smtClean="0"/>
              <a:t>, a system inspired by the </a:t>
            </a:r>
            <a:r>
              <a:rPr lang="en-US" baseline="0" dirty="0" err="1" smtClean="0"/>
              <a:t>Exokernel</a:t>
            </a:r>
            <a:r>
              <a:rPr lang="en-US" baseline="0" dirty="0" smtClean="0"/>
              <a:t> that targets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8</a:t>
            </a:fld>
            <a:endParaRPr lang="en-US"/>
          </a:p>
        </p:txBody>
      </p:sp>
    </p:spTree>
    <p:extLst>
      <p:ext uri="{BB962C8B-B14F-4D97-AF65-F5344CB8AC3E}">
        <p14:creationId xmlns:p14="http://schemas.microsoft.com/office/powerpoint/2010/main" val="189786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9</a:t>
            </a:fld>
            <a:endParaRPr lang="en-US"/>
          </a:p>
        </p:txBody>
      </p:sp>
    </p:spTree>
    <p:extLst>
      <p:ext uri="{BB962C8B-B14F-4D97-AF65-F5344CB8AC3E}">
        <p14:creationId xmlns:p14="http://schemas.microsoft.com/office/powerpoint/2010/main" val="335679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509963"/>
          </a:xfrm>
          <a:solidFill>
            <a:schemeClr val="tx2"/>
          </a:solidFill>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D25FDB8-4355-104E-B595-914379955D0E}" type="datetimeFigureOut">
              <a:rPr lang="en-US" smtClean="0"/>
              <a:t>6/25/17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4445656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5FDB8-4355-104E-B595-914379955D0E}" type="datetimeFigureOut">
              <a:rPr lang="en-US" smtClean="0"/>
              <a:t>6/25/17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36783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5FDB8-4355-104E-B595-914379955D0E}" type="datetimeFigureOut">
              <a:rPr lang="en-US" smtClean="0"/>
              <a:t>6/25/17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6106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5FDB8-4355-104E-B595-914379955D0E}" type="datetimeFigureOut">
              <a:rPr lang="en-US" smtClean="0"/>
              <a:t>6/25/17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51198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5FDB8-4355-104E-B595-914379955D0E}" type="datetimeFigureOut">
              <a:rPr lang="en-US" smtClean="0"/>
              <a:t>6/25/17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9576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25FDB8-4355-104E-B595-914379955D0E}" type="datetimeFigureOut">
              <a:rPr lang="en-US" smtClean="0"/>
              <a:t>6/25/17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6667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25FDB8-4355-104E-B595-914379955D0E}" type="datetimeFigureOut">
              <a:rPr lang="en-US" smtClean="0"/>
              <a:t>6/25/17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30176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25FDB8-4355-104E-B595-914379955D0E}" type="datetimeFigureOut">
              <a:rPr lang="en-US" smtClean="0"/>
              <a:t>6/25/17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627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5FDB8-4355-104E-B595-914379955D0E}" type="datetimeFigureOut">
              <a:rPr lang="en-US" smtClean="0"/>
              <a:t>6/25/17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569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5FDB8-4355-104E-B595-914379955D0E}" type="datetimeFigureOut">
              <a:rPr lang="en-US" smtClean="0"/>
              <a:t>6/25/17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2142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5FDB8-4355-104E-B595-914379955D0E}" type="datetimeFigureOut">
              <a:rPr lang="en-US" smtClean="0"/>
              <a:t>6/25/17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264384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1226915"/>
          </a:xfrm>
          <a:prstGeom prst="rect">
            <a:avLst/>
          </a:prstGeom>
          <a:solidFill>
            <a:schemeClr val="tx2"/>
          </a:solidFill>
        </p:spPr>
        <p:txBody>
          <a:bodyPr vert="horz" lIns="91440" tIns="45720" rIns="91440" bIns="45720" rtlCol="0" anchor="ctr">
            <a:normAutofit/>
          </a:bodyPr>
          <a:lstStyle/>
          <a:p>
            <a:r>
              <a:rPr lang="en-US" dirty="0" smtClean="0"/>
              <a:t>	Click to edit Master title style</a:t>
            </a:r>
            <a:endParaRPr lang="en-US" dirty="0"/>
          </a:p>
        </p:txBody>
      </p:sp>
      <p:sp>
        <p:nvSpPr>
          <p:cNvPr id="3" name="Text Placeholder 2"/>
          <p:cNvSpPr>
            <a:spLocks noGrp="1"/>
          </p:cNvSpPr>
          <p:nvPr>
            <p:ph type="body" idx="1"/>
          </p:nvPr>
        </p:nvSpPr>
        <p:spPr>
          <a:xfrm>
            <a:off x="838200" y="1516284"/>
            <a:ext cx="10515600" cy="4660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5FDB8-4355-104E-B595-914379955D0E}" type="datetimeFigureOut">
              <a:rPr lang="en-US" smtClean="0"/>
              <a:t>6/25/17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BA956-F633-F04E-BD9F-377F5F31FAB2}" type="slidenum">
              <a:rPr lang="en-US" smtClean="0"/>
              <a:t>‹#›</a:t>
            </a:fld>
            <a:endParaRPr lang="en-US"/>
          </a:p>
        </p:txBody>
      </p:sp>
    </p:spTree>
    <p:extLst>
      <p:ext uri="{BB962C8B-B14F-4D97-AF65-F5344CB8AC3E}">
        <p14:creationId xmlns:p14="http://schemas.microsoft.com/office/powerpoint/2010/main" val="110545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3">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3">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602038"/>
          </a:xfrm>
        </p:spPr>
        <p:txBody>
          <a:bodyPr/>
          <a:lstStyle/>
          <a:p>
            <a:r>
              <a:rPr lang="en-US" dirty="0" err="1" smtClean="0"/>
              <a:t>LibOS</a:t>
            </a:r>
            <a:r>
              <a:rPr lang="en-US" dirty="0" smtClean="0"/>
              <a:t> in the Cloud</a:t>
            </a:r>
            <a:endParaRPr lang="en-US" dirty="0"/>
          </a:p>
        </p:txBody>
      </p:sp>
      <p:sp>
        <p:nvSpPr>
          <p:cNvPr id="3" name="Subtitle 2"/>
          <p:cNvSpPr>
            <a:spLocks noGrp="1"/>
          </p:cNvSpPr>
          <p:nvPr>
            <p:ph type="subTitle" idx="1"/>
          </p:nvPr>
        </p:nvSpPr>
        <p:spPr/>
        <p:txBody>
          <a:bodyPr/>
          <a:lstStyle/>
          <a:p>
            <a:r>
              <a:rPr lang="en-US" dirty="0" smtClean="0"/>
              <a:t>Adrien Ghosn</a:t>
            </a:r>
          </a:p>
          <a:p>
            <a:r>
              <a:rPr lang="en-US" dirty="0" smtClean="0"/>
              <a:t>DCSL, I&amp;C, EPFL</a:t>
            </a:r>
          </a:p>
          <a:p>
            <a:r>
              <a:rPr lang="en-US" dirty="0" smtClean="0"/>
              <a:t>June 24 2017</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977843"/>
            <a:ext cx="3657600" cy="1755648"/>
          </a:xfrm>
          <a:prstGeom prst="rect">
            <a:avLst/>
          </a:prstGeom>
        </p:spPr>
      </p:pic>
    </p:spTree>
    <p:extLst>
      <p:ext uri="{BB962C8B-B14F-4D97-AF65-F5344CB8AC3E}">
        <p14:creationId xmlns:p14="http://schemas.microsoft.com/office/powerpoint/2010/main" val="1523545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Unikernels</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t>Problem:</a:t>
            </a:r>
            <a:r>
              <a:rPr lang="en-US" dirty="0" smtClean="0"/>
              <a:t> </a:t>
            </a:r>
          </a:p>
          <a:p>
            <a:pPr marL="0" indent="0">
              <a:buNone/>
            </a:pPr>
            <a:r>
              <a:rPr lang="en-US" dirty="0" smtClean="0"/>
              <a:t>Single-purpose VMs deployed in the cloud are not specialized enough!</a:t>
            </a:r>
          </a:p>
          <a:p>
            <a:pPr marL="0" indent="0">
              <a:buNone/>
            </a:pPr>
            <a:r>
              <a:rPr lang="en-US" dirty="0" smtClean="0"/>
              <a:t>It </a:t>
            </a:r>
            <a:r>
              <a:rPr lang="en-US" b="1" dirty="0" smtClean="0">
                <a:solidFill>
                  <a:schemeClr val="accent2"/>
                </a:solidFill>
              </a:rPr>
              <a:t>impacts </a:t>
            </a:r>
            <a:r>
              <a:rPr lang="en-US" dirty="0" smtClean="0"/>
              <a:t>efficiency &amp; security.</a:t>
            </a:r>
          </a:p>
          <a:p>
            <a:pPr marL="0" indent="0">
              <a:buNone/>
            </a:pPr>
            <a:endParaRPr lang="en-US" dirty="0" smtClean="0"/>
          </a:p>
          <a:p>
            <a:pPr marL="0" indent="0">
              <a:buNone/>
            </a:pPr>
            <a:r>
              <a:rPr lang="en-US" u="sng" dirty="0" smtClean="0"/>
              <a:t>Solution:</a:t>
            </a:r>
          </a:p>
          <a:p>
            <a:pPr marL="0" indent="0">
              <a:buNone/>
            </a:pPr>
            <a:r>
              <a:rPr lang="en-US" dirty="0" smtClean="0"/>
              <a:t>Eschew backward compatibility!</a:t>
            </a:r>
          </a:p>
          <a:p>
            <a:pPr lvl="1"/>
            <a:r>
              <a:rPr lang="en-US" dirty="0" smtClean="0"/>
              <a:t>Application &amp; </a:t>
            </a:r>
            <a:r>
              <a:rPr lang="en-US" dirty="0" err="1" smtClean="0"/>
              <a:t>LibOS</a:t>
            </a:r>
            <a:r>
              <a:rPr lang="en-US" dirty="0" smtClean="0"/>
              <a:t> implemented in one high-level language.</a:t>
            </a:r>
          </a:p>
          <a:p>
            <a:pPr lvl="1"/>
            <a:r>
              <a:rPr lang="en-US" dirty="0" smtClean="0"/>
              <a:t>Leverage static analysis &amp; verification tools. </a:t>
            </a:r>
          </a:p>
          <a:p>
            <a:pPr lvl="1"/>
            <a:r>
              <a:rPr lang="en-US" dirty="0" smtClean="0"/>
              <a:t>Runs on top of a hypervisor.</a:t>
            </a:r>
            <a:endParaRPr lang="en-US" dirty="0"/>
          </a:p>
        </p:txBody>
      </p:sp>
    </p:spTree>
    <p:extLst>
      <p:ext uri="{BB962C8B-B14F-4D97-AF65-F5344CB8AC3E}">
        <p14:creationId xmlns:p14="http://schemas.microsoft.com/office/powerpoint/2010/main" val="58179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Example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329" y="1208835"/>
            <a:ext cx="3217499" cy="557204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173" y="3397602"/>
            <a:ext cx="3432048" cy="3383280"/>
          </a:xfrm>
          <a:prstGeom prst="rect">
            <a:avLst/>
          </a:prstGeom>
        </p:spPr>
      </p:pic>
    </p:spTree>
    <p:extLst>
      <p:ext uri="{BB962C8B-B14F-4D97-AF65-F5344CB8AC3E}">
        <p14:creationId xmlns:p14="http://schemas.microsoft.com/office/powerpoint/2010/main" val="2315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t>Performance/Efficiency</a:t>
            </a:r>
            <a:endParaRPr lang="en-US" dirty="0"/>
          </a:p>
        </p:txBody>
      </p:sp>
      <p:sp>
        <p:nvSpPr>
          <p:cNvPr id="5" name="Content Placeholder 4"/>
          <p:cNvSpPr>
            <a:spLocks noGrp="1"/>
          </p:cNvSpPr>
          <p:nvPr>
            <p:ph sz="half" idx="2"/>
          </p:nvPr>
        </p:nvSpPr>
        <p:spPr>
          <a:xfrm>
            <a:off x="839788" y="1946656"/>
            <a:ext cx="5157787" cy="4784650"/>
          </a:xfrm>
        </p:spPr>
        <p:txBody>
          <a:bodyPr/>
          <a:lstStyle/>
          <a:p>
            <a:pPr>
              <a:buFont typeface="Wingdings" charset="2"/>
              <a:buChar char="ü"/>
            </a:pPr>
            <a:r>
              <a:rPr lang="en-US" dirty="0" smtClean="0">
                <a:solidFill>
                  <a:schemeClr val="accent6"/>
                </a:solidFill>
              </a:rPr>
              <a:t>Boot time.</a:t>
            </a:r>
          </a:p>
          <a:p>
            <a:pPr lvl="1">
              <a:buFont typeface="Arial" charset="0"/>
              <a:buChar char="•"/>
            </a:pPr>
            <a:r>
              <a:rPr lang="en-US" dirty="0" smtClean="0"/>
              <a:t>50ms</a:t>
            </a:r>
            <a:r>
              <a:rPr lang="en-US" dirty="0" smtClean="0">
                <a:solidFill>
                  <a:schemeClr val="accent6"/>
                </a:solidFill>
              </a:rPr>
              <a:t> </a:t>
            </a:r>
            <a:r>
              <a:rPr lang="en-US" dirty="0" smtClean="0">
                <a:solidFill>
                  <a:schemeClr val="bg2">
                    <a:lumMod val="50000"/>
                  </a:schemeClr>
                </a:solidFill>
              </a:rPr>
              <a:t>vs. 400ms for mini-Linux.</a:t>
            </a:r>
          </a:p>
          <a:p>
            <a:pPr>
              <a:buFont typeface="Wingdings" charset="2"/>
              <a:buChar char="ü"/>
            </a:pPr>
            <a:r>
              <a:rPr lang="en-US" dirty="0" smtClean="0">
                <a:solidFill>
                  <a:schemeClr val="accent6"/>
                </a:solidFill>
              </a:rPr>
              <a:t>Small size.</a:t>
            </a:r>
          </a:p>
          <a:p>
            <a:pPr lvl="1">
              <a:buFont typeface="Arial" charset="0"/>
              <a:buChar char="•"/>
            </a:pPr>
            <a:r>
              <a:rPr lang="en-US" dirty="0" smtClean="0">
                <a:solidFill>
                  <a:schemeClr val="bg2">
                    <a:lumMod val="50000"/>
                  </a:schemeClr>
                </a:solidFill>
              </a:rPr>
              <a:t>Hundreds of kB.</a:t>
            </a:r>
            <a:endParaRPr lang="en-US" dirty="0" smtClean="0">
              <a:solidFill>
                <a:schemeClr val="accent6"/>
              </a:solidFill>
            </a:endParaRPr>
          </a:p>
          <a:p>
            <a:pPr>
              <a:buFont typeface="Wingdings" charset="2"/>
              <a:buChar char="ü"/>
            </a:pPr>
            <a:r>
              <a:rPr lang="en-US" dirty="0" smtClean="0">
                <a:solidFill>
                  <a:schemeClr val="accent6"/>
                </a:solidFill>
              </a:rPr>
              <a:t>General performance.</a:t>
            </a:r>
          </a:p>
          <a:p>
            <a:pPr lvl="1">
              <a:buFont typeface="Arial" charset="0"/>
              <a:buChar char="•"/>
            </a:pPr>
            <a:r>
              <a:rPr lang="en-US" dirty="0" smtClean="0"/>
              <a:t>Comparable to state-of-the-art.</a:t>
            </a:r>
          </a:p>
          <a:p>
            <a:pPr lvl="1">
              <a:buFont typeface="Arial" charset="0"/>
              <a:buChar char="•"/>
            </a:pPr>
            <a:r>
              <a:rPr lang="en-US" dirty="0" smtClean="0"/>
              <a:t>DNS, Web Server.</a:t>
            </a:r>
            <a:r>
              <a:rPr lang="en-US" dirty="0" smtClean="0">
                <a:solidFill>
                  <a:schemeClr val="accent6"/>
                </a:solidFill>
              </a:rPr>
              <a:t> </a:t>
            </a:r>
          </a:p>
          <a:p>
            <a:pPr>
              <a:buFont typeface="Wingdings" charset="2"/>
              <a:buChar char="ü"/>
            </a:pPr>
            <a:r>
              <a:rPr lang="en-US" dirty="0" smtClean="0">
                <a:solidFill>
                  <a:schemeClr val="accent6"/>
                </a:solidFill>
              </a:rPr>
              <a:t>Allows app-specific algorithms.</a:t>
            </a:r>
            <a:endParaRPr lang="en-US" dirty="0">
              <a:solidFill>
                <a:schemeClr val="accent6"/>
              </a:solidFill>
            </a:endParaRP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t>Security</a:t>
            </a:r>
            <a:endParaRPr lang="en-US" dirty="0"/>
          </a:p>
        </p:txBody>
      </p:sp>
      <p:sp>
        <p:nvSpPr>
          <p:cNvPr id="7" name="Content Placeholder 6"/>
          <p:cNvSpPr>
            <a:spLocks noGrp="1"/>
          </p:cNvSpPr>
          <p:nvPr>
            <p:ph sz="quarter" idx="4"/>
          </p:nvPr>
        </p:nvSpPr>
        <p:spPr>
          <a:xfrm>
            <a:off x="6172200" y="1946656"/>
            <a:ext cx="5183188" cy="4784650"/>
          </a:xfrm>
        </p:spPr>
        <p:txBody>
          <a:bodyPr/>
          <a:lstStyle/>
          <a:p>
            <a:pPr>
              <a:buFont typeface="Wingdings" charset="2"/>
              <a:buChar char="ü"/>
            </a:pPr>
            <a:r>
              <a:rPr lang="en-US" dirty="0" smtClean="0">
                <a:solidFill>
                  <a:schemeClr val="accent6"/>
                </a:solidFill>
              </a:rPr>
              <a:t>Reduce attack surface.</a:t>
            </a:r>
          </a:p>
          <a:p>
            <a:pPr lvl="1">
              <a:buFont typeface="Arial" charset="0"/>
              <a:buChar char="•"/>
            </a:pPr>
            <a:r>
              <a:rPr lang="en-US" dirty="0" smtClean="0"/>
              <a:t>Remove dead-code.</a:t>
            </a:r>
          </a:p>
          <a:p>
            <a:pPr>
              <a:buFont typeface="Wingdings" charset="2"/>
              <a:buChar char="ü"/>
            </a:pPr>
            <a:r>
              <a:rPr lang="en-US" dirty="0" smtClean="0">
                <a:solidFill>
                  <a:schemeClr val="accent6"/>
                </a:solidFill>
              </a:rPr>
              <a:t>Extra protections.</a:t>
            </a:r>
          </a:p>
          <a:p>
            <a:pPr lvl="1">
              <a:buFont typeface="Arial" charset="0"/>
              <a:buChar char="•"/>
            </a:pPr>
            <a:r>
              <a:rPr lang="en-US" dirty="0" smtClean="0"/>
              <a:t>Type-safety.</a:t>
            </a:r>
          </a:p>
          <a:p>
            <a:pPr lvl="1">
              <a:buFont typeface="Arial" charset="0"/>
              <a:buChar char="•"/>
            </a:pPr>
            <a:r>
              <a:rPr lang="en-US" dirty="0" smtClean="0"/>
              <a:t>Garbage collected memory.</a:t>
            </a:r>
          </a:p>
          <a:p>
            <a:pPr>
              <a:buFont typeface="Wingdings" charset="2"/>
              <a:buChar char="ü"/>
            </a:pPr>
            <a:r>
              <a:rPr lang="en-US" dirty="0" smtClean="0">
                <a:solidFill>
                  <a:schemeClr val="accent6"/>
                </a:solidFill>
              </a:rPr>
              <a:t>Isolation from guest.</a:t>
            </a:r>
          </a:p>
          <a:p>
            <a:pPr>
              <a:buFont typeface="Wingdings" charset="2"/>
              <a:buChar char="ü"/>
            </a:pPr>
            <a:endParaRPr lang="en-US" dirty="0" smtClean="0">
              <a:solidFill>
                <a:schemeClr val="accent6"/>
              </a:solidFill>
            </a:endParaRPr>
          </a:p>
          <a:p>
            <a:pPr>
              <a:buBlip>
                <a:blip r:embed="rId3"/>
              </a:buBlip>
            </a:pPr>
            <a:r>
              <a:rPr lang="en-US" dirty="0" smtClean="0">
                <a:solidFill>
                  <a:srgbClr val="FF0000"/>
                </a:solidFill>
              </a:rPr>
              <a:t>No isolation from host.</a:t>
            </a:r>
            <a:endParaRPr lang="en-US" dirty="0">
              <a:solidFill>
                <a:srgbClr val="FF0000"/>
              </a:solidFill>
            </a:endParaRPr>
          </a:p>
        </p:txBody>
      </p:sp>
    </p:spTree>
    <p:extLst>
      <p:ext uri="{BB962C8B-B14F-4D97-AF65-F5344CB8AC3E}">
        <p14:creationId xmlns:p14="http://schemas.microsoft.com/office/powerpoint/2010/main" val="49740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Transition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600" y="1511300"/>
            <a:ext cx="6906768" cy="3822192"/>
          </a:xfrm>
          <a:prstGeom prst="rect">
            <a:avLst/>
          </a:prstGeom>
        </p:spPr>
      </p:pic>
    </p:spTree>
    <p:extLst>
      <p:ext uri="{BB962C8B-B14F-4D97-AF65-F5344CB8AC3E}">
        <p14:creationId xmlns:p14="http://schemas.microsoft.com/office/powerpoint/2010/main" val="1222124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Haven</a:t>
            </a:r>
            <a:endParaRPr lang="en-US" dirty="0"/>
          </a:p>
        </p:txBody>
      </p:sp>
      <p:sp>
        <p:nvSpPr>
          <p:cNvPr id="3" name="Text Placeholder 2"/>
          <p:cNvSpPr>
            <a:spLocks noGrp="1"/>
          </p:cNvSpPr>
          <p:nvPr>
            <p:ph type="body" idx="1"/>
          </p:nvPr>
        </p:nvSpPr>
        <p:spPr/>
        <p:txBody>
          <a:bodyPr/>
          <a:lstStyle/>
          <a:p>
            <a:pPr algn="ctr"/>
            <a:r>
              <a:rPr lang="en-US" sz="1600" dirty="0" smtClean="0"/>
              <a:t>Andrew Baumann, Marcus </a:t>
            </a:r>
            <a:r>
              <a:rPr lang="en-US" sz="1600" dirty="0" err="1" smtClean="0"/>
              <a:t>Peinado</a:t>
            </a:r>
            <a:r>
              <a:rPr lang="en-US" sz="1600" dirty="0" smtClean="0"/>
              <a:t>, </a:t>
            </a:r>
            <a:r>
              <a:rPr lang="en-US" sz="1600" dirty="0"/>
              <a:t>and </a:t>
            </a:r>
            <a:r>
              <a:rPr lang="en-US" sz="1600" dirty="0" smtClean="0"/>
              <a:t>Galen Hunt</a:t>
            </a:r>
          </a:p>
          <a:p>
            <a:pPr algn="ctr"/>
            <a:r>
              <a:rPr lang="en-US" sz="1600" dirty="0" smtClean="0"/>
              <a:t>USENIX 2014</a:t>
            </a:r>
            <a:endParaRPr lang="en-US" dirty="0"/>
          </a:p>
        </p:txBody>
      </p:sp>
    </p:spTree>
    <p:extLst>
      <p:ext uri="{BB962C8B-B14F-4D97-AF65-F5344CB8AC3E}">
        <p14:creationId xmlns:p14="http://schemas.microsoft.com/office/powerpoint/2010/main" val="1415270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Motivation</a:t>
            </a: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t>Problem:</a:t>
            </a:r>
            <a:r>
              <a:rPr lang="en-US" dirty="0" smtClean="0"/>
              <a:t> </a:t>
            </a:r>
          </a:p>
          <a:p>
            <a:pPr marL="0" indent="0">
              <a:buNone/>
            </a:pPr>
            <a:r>
              <a:rPr lang="en-US" dirty="0" smtClean="0"/>
              <a:t>Classical hierarchical security model allows CSP to access a cloud tenant’s data and application code.</a:t>
            </a:r>
          </a:p>
          <a:p>
            <a:pPr marL="0" indent="0">
              <a:buNone/>
            </a:pPr>
            <a:r>
              <a:rPr lang="en-US" dirty="0" smtClean="0"/>
              <a:t>It </a:t>
            </a:r>
            <a:r>
              <a:rPr lang="en-US" b="1" dirty="0" smtClean="0">
                <a:solidFill>
                  <a:schemeClr val="accent2"/>
                </a:solidFill>
              </a:rPr>
              <a:t>fails </a:t>
            </a:r>
            <a:r>
              <a:rPr lang="en-US" dirty="0" smtClean="0"/>
              <a:t>to protect against a compromised/malicious host.</a:t>
            </a:r>
          </a:p>
          <a:p>
            <a:pPr marL="0" indent="0">
              <a:buNone/>
            </a:pPr>
            <a:endParaRPr lang="en-US" dirty="0" smtClean="0"/>
          </a:p>
          <a:p>
            <a:pPr marL="0" indent="0">
              <a:buNone/>
            </a:pPr>
            <a:r>
              <a:rPr lang="en-US" u="sng" dirty="0" smtClean="0"/>
              <a:t>Solution:</a:t>
            </a:r>
          </a:p>
          <a:p>
            <a:pPr marL="0" indent="0">
              <a:buNone/>
            </a:pPr>
            <a:r>
              <a:rPr lang="en-US" dirty="0" smtClean="0"/>
              <a:t>Provide shielded execution of legacy applications.</a:t>
            </a:r>
          </a:p>
          <a:p>
            <a:pPr lvl="1"/>
            <a:r>
              <a:rPr lang="en-US" dirty="0" smtClean="0"/>
              <a:t>Confidentiality &amp; Integrity.</a:t>
            </a:r>
          </a:p>
          <a:p>
            <a:pPr lvl="1"/>
            <a:r>
              <a:rPr lang="en-US" dirty="0" smtClean="0"/>
              <a:t>Leverage Intel SGX to create a protected region, i.e., </a:t>
            </a:r>
            <a:r>
              <a:rPr lang="en-US" i="1" dirty="0" smtClean="0">
                <a:solidFill>
                  <a:schemeClr val="accent2"/>
                </a:solidFill>
              </a:rPr>
              <a:t>enclave</a:t>
            </a:r>
            <a:r>
              <a:rPr lang="en-US" dirty="0" smtClean="0"/>
              <a:t>.</a:t>
            </a:r>
          </a:p>
          <a:p>
            <a:pPr lvl="1"/>
            <a:r>
              <a:rPr lang="en-US" dirty="0" smtClean="0"/>
              <a:t>Execute application &amp; </a:t>
            </a:r>
            <a:r>
              <a:rPr lang="en-US" dirty="0" err="1" smtClean="0"/>
              <a:t>LibOS</a:t>
            </a:r>
            <a:r>
              <a:rPr lang="en-US" dirty="0" smtClean="0"/>
              <a:t> inside a protected region.</a:t>
            </a:r>
          </a:p>
        </p:txBody>
      </p:sp>
    </p:spTree>
    <p:extLst>
      <p:ext uri="{BB962C8B-B14F-4D97-AF65-F5344CB8AC3E}">
        <p14:creationId xmlns:p14="http://schemas.microsoft.com/office/powerpoint/2010/main" val="5915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Example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343" y="2635299"/>
            <a:ext cx="3164080" cy="415320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5224" y="1287465"/>
            <a:ext cx="3163520" cy="5501041"/>
          </a:xfrm>
          <a:prstGeom prst="rect">
            <a:avLst/>
          </a:prstGeom>
        </p:spPr>
      </p:pic>
    </p:spTree>
    <p:extLst>
      <p:ext uri="{BB962C8B-B14F-4D97-AF65-F5344CB8AC3E}">
        <p14:creationId xmlns:p14="http://schemas.microsoft.com/office/powerpoint/2010/main" val="143156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Intel Software Guard Extension (SGX)</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464" y="1306415"/>
            <a:ext cx="7997071" cy="5349247"/>
          </a:xfrm>
          <a:prstGeom prst="rect">
            <a:avLst/>
          </a:prstGeom>
        </p:spPr>
      </p:pic>
    </p:spTree>
    <p:extLst>
      <p:ext uri="{BB962C8B-B14F-4D97-AF65-F5344CB8AC3E}">
        <p14:creationId xmlns:p14="http://schemas.microsoft.com/office/powerpoint/2010/main" val="3793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t>Performance/Efficiency</a:t>
            </a:r>
            <a:endParaRPr lang="en-US" dirty="0"/>
          </a:p>
        </p:txBody>
      </p:sp>
      <p:sp>
        <p:nvSpPr>
          <p:cNvPr id="5" name="Content Placeholder 4"/>
          <p:cNvSpPr>
            <a:spLocks noGrp="1"/>
          </p:cNvSpPr>
          <p:nvPr>
            <p:ph sz="half" idx="2"/>
          </p:nvPr>
        </p:nvSpPr>
        <p:spPr>
          <a:xfrm>
            <a:off x="839788" y="1946656"/>
            <a:ext cx="5157787" cy="4784650"/>
          </a:xfrm>
        </p:spPr>
        <p:txBody>
          <a:bodyPr>
            <a:normAutofit/>
          </a:bodyPr>
          <a:lstStyle/>
          <a:p>
            <a:pPr>
              <a:buBlip>
                <a:blip r:embed="rId3"/>
              </a:buBlip>
            </a:pPr>
            <a:r>
              <a:rPr lang="en-US" dirty="0" smtClean="0">
                <a:solidFill>
                  <a:srgbClr val="FF0000"/>
                </a:solidFill>
              </a:rPr>
              <a:t>General performance.</a:t>
            </a:r>
          </a:p>
          <a:p>
            <a:pPr lvl="1">
              <a:buFont typeface="Arial" charset="0"/>
              <a:buChar char="•"/>
            </a:pPr>
            <a:r>
              <a:rPr lang="en-US" dirty="0" smtClean="0"/>
              <a:t>2X slowdown.</a:t>
            </a:r>
          </a:p>
          <a:p>
            <a:pPr lvl="1">
              <a:buFont typeface="Arial" charset="0"/>
              <a:buChar char="•"/>
            </a:pPr>
            <a:r>
              <a:rPr lang="en-US" dirty="0" smtClean="0"/>
              <a:t>Haven overheads.</a:t>
            </a:r>
          </a:p>
          <a:p>
            <a:pPr lvl="2">
              <a:buFont typeface="Arial" charset="0"/>
              <a:buChar char="•"/>
            </a:pPr>
            <a:r>
              <a:rPr lang="en-US" dirty="0" err="1" smtClean="0"/>
              <a:t>WebServer</a:t>
            </a:r>
            <a:r>
              <a:rPr lang="en-US" dirty="0" smtClean="0"/>
              <a:t>, 55% slowdown compared to native.</a:t>
            </a:r>
          </a:p>
          <a:p>
            <a:pPr lvl="1">
              <a:buFont typeface="Arial" charset="0"/>
              <a:buChar char="•"/>
            </a:pPr>
            <a:r>
              <a:rPr lang="en-US" dirty="0" smtClean="0">
                <a:solidFill>
                  <a:schemeClr val="bg2">
                    <a:lumMod val="50000"/>
                  </a:schemeClr>
                </a:solidFill>
              </a:rPr>
              <a:t>SGX overheads.</a:t>
            </a:r>
          </a:p>
          <a:p>
            <a:pPr lvl="2">
              <a:buFont typeface="Arial" charset="0"/>
              <a:buChar char="•"/>
            </a:pPr>
            <a:r>
              <a:rPr lang="en-US" dirty="0" smtClean="0">
                <a:solidFill>
                  <a:schemeClr val="bg2">
                    <a:lumMod val="50000"/>
                  </a:schemeClr>
                </a:solidFill>
              </a:rPr>
              <a:t>Resizing enclave.</a:t>
            </a:r>
          </a:p>
          <a:p>
            <a:pPr lvl="2">
              <a:buFont typeface="Arial" charset="0"/>
              <a:buChar char="•"/>
            </a:pPr>
            <a:r>
              <a:rPr lang="en-US" dirty="0" smtClean="0">
                <a:solidFill>
                  <a:schemeClr val="bg2">
                    <a:lumMod val="50000"/>
                  </a:schemeClr>
                </a:solidFill>
              </a:rPr>
              <a:t>Enclave crossings.</a:t>
            </a:r>
          </a:p>
          <a:p>
            <a:pPr lvl="2">
              <a:buFont typeface="Arial" charset="0"/>
              <a:buChar char="•"/>
            </a:pPr>
            <a:r>
              <a:rPr lang="en-US" dirty="0" smtClean="0">
                <a:solidFill>
                  <a:schemeClr val="bg2">
                    <a:lumMod val="50000"/>
                  </a:schemeClr>
                </a:solidFill>
              </a:rPr>
              <a:t>Access to enclave pages.</a:t>
            </a:r>
          </a:p>
          <a:p>
            <a:pPr>
              <a:buBlip>
                <a:blip r:embed="rId3"/>
              </a:buBlip>
            </a:pPr>
            <a:r>
              <a:rPr lang="en-US" dirty="0" smtClean="0">
                <a:solidFill>
                  <a:srgbClr val="FF0000"/>
                </a:solidFill>
              </a:rPr>
              <a:t>Resources consumption.</a:t>
            </a:r>
          </a:p>
          <a:p>
            <a:pPr lvl="1">
              <a:buFont typeface="Arial" charset="0"/>
              <a:buChar char="•"/>
            </a:pPr>
            <a:r>
              <a:rPr lang="en-US" dirty="0" smtClean="0"/>
              <a:t>Packs entire Windows OS.</a:t>
            </a: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t>Security</a:t>
            </a:r>
            <a:endParaRPr lang="en-US" dirty="0"/>
          </a:p>
        </p:txBody>
      </p:sp>
      <p:sp>
        <p:nvSpPr>
          <p:cNvPr id="7" name="Content Placeholder 6"/>
          <p:cNvSpPr>
            <a:spLocks noGrp="1"/>
          </p:cNvSpPr>
          <p:nvPr>
            <p:ph sz="quarter" idx="4"/>
          </p:nvPr>
        </p:nvSpPr>
        <p:spPr>
          <a:xfrm>
            <a:off x="6172200" y="1946656"/>
            <a:ext cx="5183188" cy="4784650"/>
          </a:xfrm>
        </p:spPr>
        <p:txBody>
          <a:bodyPr/>
          <a:lstStyle/>
          <a:p>
            <a:pPr>
              <a:buFont typeface="Wingdings" charset="2"/>
              <a:buChar char="ü"/>
            </a:pPr>
            <a:r>
              <a:rPr lang="en-US" dirty="0" smtClean="0">
                <a:solidFill>
                  <a:schemeClr val="accent6"/>
                </a:solidFill>
              </a:rPr>
              <a:t>Isolation from guest.</a:t>
            </a: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Isolation from host.</a:t>
            </a:r>
          </a:p>
          <a:p>
            <a:pPr>
              <a:buFont typeface="Wingdings" charset="2"/>
              <a:buChar char="ü"/>
            </a:pPr>
            <a:endParaRPr lang="en-US" dirty="0" smtClean="0">
              <a:solidFill>
                <a:schemeClr val="accent6"/>
              </a:solidFill>
            </a:endParaRPr>
          </a:p>
          <a:p>
            <a:pPr>
              <a:buBlip>
                <a:blip r:embed="rId3"/>
              </a:buBlip>
            </a:pPr>
            <a:r>
              <a:rPr lang="en-US" dirty="0" smtClean="0">
                <a:solidFill>
                  <a:srgbClr val="FF0000"/>
                </a:solidFill>
              </a:rPr>
              <a:t>Large attack surface.</a:t>
            </a:r>
            <a:endParaRPr lang="en-US" dirty="0">
              <a:solidFill>
                <a:srgbClr val="FF0000"/>
              </a:solidFill>
            </a:endParaRPr>
          </a:p>
        </p:txBody>
      </p:sp>
    </p:spTree>
    <p:extLst>
      <p:ext uri="{BB962C8B-B14F-4D97-AF65-F5344CB8AC3E}">
        <p14:creationId xmlns:p14="http://schemas.microsoft.com/office/powerpoint/2010/main" val="7146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&amp; Research Proposal</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198813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Outline</a:t>
            </a:r>
            <a:endParaRPr lang="en-US" dirty="0"/>
          </a:p>
        </p:txBody>
      </p:sp>
      <p:sp>
        <p:nvSpPr>
          <p:cNvPr id="3" name="Content Placeholder 2"/>
          <p:cNvSpPr>
            <a:spLocks noGrp="1"/>
          </p:cNvSpPr>
          <p:nvPr>
            <p:ph idx="1"/>
          </p:nvPr>
        </p:nvSpPr>
        <p:spPr/>
        <p:txBody>
          <a:bodyPr>
            <a:normAutofit/>
          </a:bodyPr>
          <a:lstStyle/>
          <a:p>
            <a:r>
              <a:rPr lang="en-US" dirty="0" smtClean="0"/>
              <a:t>Motivation.</a:t>
            </a:r>
          </a:p>
          <a:p>
            <a:r>
              <a:rPr lang="en-US" dirty="0" err="1" smtClean="0"/>
              <a:t>Exokernel</a:t>
            </a:r>
            <a:r>
              <a:rPr lang="en-US" dirty="0" smtClean="0"/>
              <a:t>:</a:t>
            </a:r>
          </a:p>
          <a:p>
            <a:pPr lvl="1"/>
            <a:r>
              <a:rPr lang="en-US" dirty="0" smtClean="0"/>
              <a:t>An OS Architecture for Application-Level Resource Management.</a:t>
            </a:r>
          </a:p>
          <a:p>
            <a:r>
              <a:rPr lang="en-US" dirty="0" err="1" smtClean="0"/>
              <a:t>Unikernels</a:t>
            </a:r>
            <a:r>
              <a:rPr lang="en-US" dirty="0" smtClean="0"/>
              <a:t>: </a:t>
            </a:r>
          </a:p>
          <a:p>
            <a:pPr lvl="1"/>
            <a:r>
              <a:rPr lang="en-US" dirty="0" smtClean="0"/>
              <a:t>Library Operating Systems for the Cloud.</a:t>
            </a:r>
          </a:p>
          <a:p>
            <a:r>
              <a:rPr lang="en-US" dirty="0" smtClean="0"/>
              <a:t>Haven:</a:t>
            </a:r>
          </a:p>
          <a:p>
            <a:pPr lvl="1"/>
            <a:r>
              <a:rPr lang="en-US" dirty="0" smtClean="0"/>
              <a:t>Shielding Applications from an Untrusted Cloud.</a:t>
            </a:r>
          </a:p>
          <a:p>
            <a:r>
              <a:rPr lang="en-US" dirty="0" smtClean="0"/>
              <a:t>Discussion.</a:t>
            </a:r>
          </a:p>
          <a:p>
            <a:r>
              <a:rPr lang="en-US" dirty="0" smtClean="0"/>
              <a:t>Research Proposal.</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150" y="3301178"/>
            <a:ext cx="2787650" cy="2787650"/>
          </a:xfrm>
          <a:prstGeom prst="rect">
            <a:avLst/>
          </a:prstGeom>
        </p:spPr>
      </p:pic>
    </p:spTree>
    <p:extLst>
      <p:ext uri="{BB962C8B-B14F-4D97-AF65-F5344CB8AC3E}">
        <p14:creationId xmlns:p14="http://schemas.microsoft.com/office/powerpoint/2010/main" val="1087723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Discussion</a:t>
            </a:r>
            <a:endParaRPr lang="en-US" dirty="0"/>
          </a:p>
        </p:txBody>
      </p:sp>
      <p:sp>
        <p:nvSpPr>
          <p:cNvPr id="12" name="Text Placeholder 11"/>
          <p:cNvSpPr>
            <a:spLocks noGrp="1"/>
          </p:cNvSpPr>
          <p:nvPr>
            <p:ph type="body" idx="1"/>
          </p:nvPr>
        </p:nvSpPr>
        <p:spPr>
          <a:xfrm>
            <a:off x="824560" y="3667640"/>
            <a:ext cx="5157787" cy="823912"/>
          </a:xfrm>
        </p:spPr>
        <p:txBody>
          <a:bodyPr/>
          <a:lstStyle/>
          <a:p>
            <a:r>
              <a:rPr lang="en-US" dirty="0" smtClean="0"/>
              <a:t>Performance/Efficiency</a:t>
            </a:r>
            <a:endParaRPr lang="en-US" dirty="0"/>
          </a:p>
        </p:txBody>
      </p:sp>
      <p:sp>
        <p:nvSpPr>
          <p:cNvPr id="13" name="Content Placeholder 12"/>
          <p:cNvSpPr>
            <a:spLocks noGrp="1"/>
          </p:cNvSpPr>
          <p:nvPr>
            <p:ph sz="half" idx="2"/>
          </p:nvPr>
        </p:nvSpPr>
        <p:spPr>
          <a:xfrm>
            <a:off x="824560" y="4491552"/>
            <a:ext cx="5157787" cy="2261787"/>
          </a:xfrm>
        </p:spPr>
        <p:txBody>
          <a:bodyPr/>
          <a:lstStyle/>
          <a:p>
            <a:pPr>
              <a:buFont typeface="Wingdings" charset="2"/>
              <a:buChar char="ü"/>
            </a:pPr>
            <a:r>
              <a:rPr lang="en-US" dirty="0" smtClean="0">
                <a:solidFill>
                  <a:schemeClr val="accent2"/>
                </a:solidFill>
              </a:rPr>
              <a:t>Boot time.</a:t>
            </a:r>
          </a:p>
          <a:p>
            <a:pPr>
              <a:buFont typeface="Wingdings" charset="2"/>
              <a:buChar char="ü"/>
            </a:pPr>
            <a:r>
              <a:rPr lang="en-US" dirty="0" smtClean="0">
                <a:solidFill>
                  <a:schemeClr val="accent2"/>
                </a:solidFill>
              </a:rPr>
              <a:t>Small size.</a:t>
            </a:r>
          </a:p>
          <a:p>
            <a:pPr>
              <a:buFont typeface="Wingdings" charset="2"/>
              <a:buChar char="ü"/>
            </a:pPr>
            <a:r>
              <a:rPr lang="en-US" dirty="0" smtClean="0">
                <a:solidFill>
                  <a:schemeClr val="accent2"/>
                </a:solidFill>
              </a:rPr>
              <a:t>Performance.</a:t>
            </a:r>
          </a:p>
          <a:p>
            <a:pPr>
              <a:buFont typeface="Wingdings" charset="2"/>
              <a:buChar char="ü"/>
            </a:pPr>
            <a:r>
              <a:rPr lang="en-US" dirty="0" smtClean="0">
                <a:solidFill>
                  <a:schemeClr val="accent2"/>
                </a:solidFill>
              </a:rPr>
              <a:t>App-specific algorithm.</a:t>
            </a:r>
            <a:endParaRPr lang="en-US" dirty="0">
              <a:solidFill>
                <a:schemeClr val="accent2"/>
              </a:solidFill>
            </a:endParaRPr>
          </a:p>
        </p:txBody>
      </p:sp>
      <p:sp>
        <p:nvSpPr>
          <p:cNvPr id="14" name="Text Placeholder 13"/>
          <p:cNvSpPr>
            <a:spLocks noGrp="1"/>
          </p:cNvSpPr>
          <p:nvPr>
            <p:ph type="body" sz="quarter" idx="3"/>
          </p:nvPr>
        </p:nvSpPr>
        <p:spPr>
          <a:xfrm>
            <a:off x="6172200" y="3667640"/>
            <a:ext cx="5183188" cy="823912"/>
          </a:xfrm>
        </p:spPr>
        <p:txBody>
          <a:bodyPr/>
          <a:lstStyle/>
          <a:p>
            <a:r>
              <a:rPr lang="en-US" dirty="0" smtClean="0"/>
              <a:t>Security</a:t>
            </a:r>
            <a:endParaRPr lang="en-US" dirty="0"/>
          </a:p>
        </p:txBody>
      </p:sp>
      <p:sp>
        <p:nvSpPr>
          <p:cNvPr id="15" name="Content Placeholder 14"/>
          <p:cNvSpPr>
            <a:spLocks noGrp="1"/>
          </p:cNvSpPr>
          <p:nvPr>
            <p:ph sz="quarter" idx="4"/>
          </p:nvPr>
        </p:nvSpPr>
        <p:spPr>
          <a:xfrm>
            <a:off x="6172200" y="4491552"/>
            <a:ext cx="5183188" cy="2250771"/>
          </a:xfrm>
        </p:spPr>
        <p:txBody>
          <a:bodyPr/>
          <a:lstStyle/>
          <a:p>
            <a:pPr>
              <a:buFont typeface="Wingdings" charset="2"/>
              <a:buChar char="ü"/>
            </a:pPr>
            <a:r>
              <a:rPr lang="en-US" dirty="0" smtClean="0">
                <a:solidFill>
                  <a:schemeClr val="accent2"/>
                </a:solidFill>
              </a:rPr>
              <a:t>Reduce attack surface.</a:t>
            </a:r>
          </a:p>
          <a:p>
            <a:pPr>
              <a:buFont typeface="Wingdings" charset="2"/>
              <a:buChar char="ü"/>
            </a:pPr>
            <a:r>
              <a:rPr lang="en-US" dirty="0" smtClean="0">
                <a:solidFill>
                  <a:schemeClr val="accent2"/>
                </a:solidFill>
              </a:rPr>
              <a:t>Extra protections.</a:t>
            </a:r>
          </a:p>
          <a:p>
            <a:pPr>
              <a:buFont typeface="Wingdings" charset="2"/>
              <a:buChar char="ü"/>
            </a:pPr>
            <a:r>
              <a:rPr lang="en-US" dirty="0" smtClean="0">
                <a:solidFill>
                  <a:schemeClr val="accent5">
                    <a:lumMod val="75000"/>
                  </a:schemeClr>
                </a:solidFill>
              </a:rPr>
              <a:t>Isolation fr</a:t>
            </a:r>
            <a:r>
              <a:rPr lang="en-US" dirty="0" smtClean="0">
                <a:solidFill>
                  <a:schemeClr val="accent2"/>
                </a:solidFill>
              </a:rPr>
              <a:t>om guest.</a:t>
            </a:r>
          </a:p>
          <a:p>
            <a:pPr>
              <a:buFont typeface="Wingdings" charset="2"/>
              <a:buChar char="ü"/>
            </a:pPr>
            <a:r>
              <a:rPr lang="en-US" dirty="0" smtClean="0">
                <a:solidFill>
                  <a:schemeClr val="accent5">
                    <a:lumMod val="75000"/>
                  </a:schemeClr>
                </a:solidFill>
              </a:rPr>
              <a:t>Isolation from host.</a:t>
            </a:r>
          </a:p>
          <a:p>
            <a:pPr>
              <a:buFont typeface="Wingdings" charset="2"/>
              <a:buChar char="ü"/>
            </a:pPr>
            <a:endParaRPr lang="en-US" dirty="0">
              <a:solidFill>
                <a:schemeClr val="accent2"/>
              </a:solidFill>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348" y="1266941"/>
            <a:ext cx="4779303" cy="2585356"/>
          </a:xfrm>
          <a:prstGeom prst="rect">
            <a:avLst/>
          </a:prstGeom>
        </p:spPr>
      </p:pic>
    </p:spTree>
    <p:extLst>
      <p:ext uri="{BB962C8B-B14F-4D97-AF65-F5344CB8AC3E}">
        <p14:creationId xmlns:p14="http://schemas.microsoft.com/office/powerpoint/2010/main" val="602803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Research Proposal</a:t>
            </a:r>
            <a:endParaRPr lang="en-US" dirty="0"/>
          </a:p>
        </p:txBody>
      </p:sp>
      <p:sp>
        <p:nvSpPr>
          <p:cNvPr id="3" name="Content Placeholder 2"/>
          <p:cNvSpPr>
            <a:spLocks noGrp="1"/>
          </p:cNvSpPr>
          <p:nvPr>
            <p:ph idx="1"/>
          </p:nvPr>
        </p:nvSpPr>
        <p:spPr/>
        <p:txBody>
          <a:bodyPr/>
          <a:lstStyle/>
          <a:p>
            <a:pPr marL="0" indent="0">
              <a:buNone/>
            </a:pPr>
            <a:r>
              <a:rPr lang="en-US" dirty="0" smtClean="0"/>
              <a:t>I propose to </a:t>
            </a:r>
            <a:r>
              <a:rPr lang="en-US" dirty="0"/>
              <a:t>i</a:t>
            </a:r>
            <a:r>
              <a:rPr lang="en-US" sz="2800" dirty="0" smtClean="0"/>
              <a:t>ntegrate SGX in a </a:t>
            </a:r>
            <a:r>
              <a:rPr lang="en-US" sz="2800" dirty="0" err="1" smtClean="0"/>
              <a:t>Unikernel</a:t>
            </a:r>
            <a:r>
              <a:rPr lang="en-US" sz="2800" dirty="0" smtClean="0"/>
              <a:t>.</a:t>
            </a:r>
          </a:p>
          <a:p>
            <a:pPr marL="0" indent="0">
              <a:buNone/>
            </a:pPr>
            <a:r>
              <a:rPr lang="en-US" dirty="0" smtClean="0"/>
              <a:t>This will allow to:</a:t>
            </a:r>
          </a:p>
          <a:p>
            <a:pPr lvl="1"/>
            <a:r>
              <a:rPr lang="en-US" dirty="0" smtClean="0"/>
              <a:t>Consume less enclave pages.</a:t>
            </a:r>
          </a:p>
          <a:p>
            <a:pPr lvl="1"/>
            <a:r>
              <a:rPr lang="en-US" dirty="0" smtClean="0"/>
              <a:t>Potentially improve locality</a:t>
            </a:r>
            <a:r>
              <a:rPr lang="en-US" dirty="0" smtClean="0"/>
              <a:t>.</a:t>
            </a:r>
          </a:p>
          <a:p>
            <a:pPr lvl="1"/>
            <a:r>
              <a:rPr lang="en-US" dirty="0" smtClean="0"/>
              <a:t>No need for enclave resizing.</a:t>
            </a:r>
            <a:endParaRPr lang="en-US" dirty="0" smtClean="0"/>
          </a:p>
          <a:p>
            <a:pPr lvl="1"/>
            <a:r>
              <a:rPr lang="en-US" dirty="0" smtClean="0"/>
              <a:t>Tune implementation for performance.</a:t>
            </a:r>
          </a:p>
          <a:p>
            <a:pPr lvl="1"/>
            <a:r>
              <a:rPr lang="en-US" dirty="0" smtClean="0"/>
              <a:t>Leverage PL features.</a:t>
            </a:r>
          </a:p>
          <a:p>
            <a:pPr lvl="1"/>
            <a:r>
              <a:rPr lang="en-US" dirty="0" smtClean="0"/>
              <a:t>Provide bi-directional isolation.</a:t>
            </a:r>
          </a:p>
          <a:p>
            <a:pPr lvl="1"/>
            <a:endParaRPr lang="en-US" sz="2800" dirty="0" smtClean="0"/>
          </a:p>
          <a:p>
            <a:pPr lvl="1"/>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474" y="1195818"/>
            <a:ext cx="4992887" cy="4605090"/>
          </a:xfrm>
          <a:prstGeom prst="rect">
            <a:avLst/>
          </a:prstGeom>
        </p:spPr>
      </p:pic>
    </p:spTree>
    <p:extLst>
      <p:ext uri="{BB962C8B-B14F-4D97-AF65-F5344CB8AC3E}">
        <p14:creationId xmlns:p14="http://schemas.microsoft.com/office/powerpoint/2010/main" val="1252493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5347063"/>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bg2"/>
                </a:solidFill>
                <a:latin typeface="+mj-lt"/>
                <a:ea typeface="+mj-ea"/>
                <a:cs typeface="+mj-cs"/>
              </a:defRPr>
            </a:lvl1pPr>
          </a:lstStyle>
          <a:p>
            <a:pPr algn="ctr"/>
            <a:endParaRPr lang="fr-CH" sz="8000" dirty="0" smtClean="0">
              <a:solidFill>
                <a:schemeClr val="bg1"/>
              </a:solidFill>
            </a:endParaRPr>
          </a:p>
          <a:p>
            <a:pPr algn="ctr"/>
            <a:endParaRPr lang="fr-CH" sz="8000" dirty="0">
              <a:solidFill>
                <a:schemeClr val="bg1"/>
              </a:solidFill>
            </a:endParaRPr>
          </a:p>
          <a:p>
            <a:pPr algn="ctr"/>
            <a:endParaRPr lang="fr-CH" sz="8000" dirty="0" smtClean="0">
              <a:solidFill>
                <a:schemeClr val="bg1"/>
              </a:solidFill>
            </a:endParaRPr>
          </a:p>
          <a:p>
            <a:pPr algn="ctr"/>
            <a:r>
              <a:rPr lang="fr-CH" sz="8000" dirty="0" err="1" smtClean="0">
                <a:solidFill>
                  <a:schemeClr val="bg1"/>
                </a:solidFill>
              </a:rPr>
              <a:t>Thanks</a:t>
            </a:r>
            <a:r>
              <a:rPr lang="fr-CH" sz="8000" dirty="0" smtClean="0">
                <a:solidFill>
                  <a:schemeClr val="bg1"/>
                </a:solidFill>
              </a:rPr>
              <a:t>!</a:t>
            </a:r>
            <a:endParaRPr lang="en-US" sz="8000" dirty="0">
              <a:solidFill>
                <a:schemeClr val="bg1"/>
              </a:solidFill>
            </a:endParaRPr>
          </a:p>
        </p:txBody>
      </p:sp>
      <p:sp>
        <p:nvSpPr>
          <p:cNvPr id="3" name="Slide Number Placeholder 2"/>
          <p:cNvSpPr>
            <a:spLocks noGrp="1"/>
          </p:cNvSpPr>
          <p:nvPr>
            <p:ph type="sldNum" sz="quarter" idx="12"/>
          </p:nvPr>
        </p:nvSpPr>
        <p:spPr/>
        <p:txBody>
          <a:bodyPr/>
          <a:lstStyle/>
          <a:p>
            <a:fld id="{BE2C0E7C-54B8-614E-85D2-6FAE0AF80003}" type="slidenum">
              <a:rPr lang="en-US" smtClean="0"/>
              <a:t>22</a:t>
            </a:fld>
            <a:endParaRPr lang="en-US"/>
          </a:p>
        </p:txBody>
      </p:sp>
    </p:spTree>
    <p:extLst>
      <p:ext uri="{BB962C8B-B14F-4D97-AF65-F5344CB8AC3E}">
        <p14:creationId xmlns:p14="http://schemas.microsoft.com/office/powerpoint/2010/main" val="1436832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Motivation</a:t>
            </a:r>
            <a:endParaRPr lang="en-US" dirty="0"/>
          </a:p>
        </p:txBody>
      </p:sp>
      <p:sp>
        <p:nvSpPr>
          <p:cNvPr id="3" name="Content Placeholder 2"/>
          <p:cNvSpPr>
            <a:spLocks noGrp="1"/>
          </p:cNvSpPr>
          <p:nvPr>
            <p:ph idx="1"/>
          </p:nvPr>
        </p:nvSpPr>
        <p:spPr>
          <a:xfrm>
            <a:off x="838200" y="1516284"/>
            <a:ext cx="9176133" cy="5192988"/>
          </a:xfrm>
        </p:spPr>
        <p:txBody>
          <a:bodyPr/>
          <a:lstStyle/>
          <a:p>
            <a:pPr marL="0" indent="0">
              <a:buNone/>
            </a:pPr>
            <a:r>
              <a:rPr lang="en-US" u="sng" dirty="0" smtClean="0"/>
              <a:t>Setup:</a:t>
            </a:r>
          </a:p>
          <a:p>
            <a:pPr marL="0" indent="0">
              <a:buNone/>
            </a:pPr>
            <a:r>
              <a:rPr lang="en-US" dirty="0" smtClean="0"/>
              <a:t>Cloud services have become a popular option to deploy applications.</a:t>
            </a:r>
            <a:endParaRPr lang="en-US" dirty="0"/>
          </a:p>
          <a:p>
            <a:pPr marL="0" indent="0">
              <a:buNone/>
            </a:pPr>
            <a:r>
              <a:rPr lang="en-US" dirty="0" smtClean="0"/>
              <a:t>As resources are rented, tenants strive for:</a:t>
            </a:r>
          </a:p>
          <a:p>
            <a:r>
              <a:rPr lang="en-US" dirty="0" smtClean="0"/>
              <a:t> </a:t>
            </a:r>
            <a:r>
              <a:rPr lang="en-US" dirty="0" smtClean="0">
                <a:solidFill>
                  <a:schemeClr val="accent2"/>
                </a:solidFill>
              </a:rPr>
              <a:t>Performance &amp; Efficiency.</a:t>
            </a:r>
          </a:p>
          <a:p>
            <a:pPr lvl="1"/>
            <a:r>
              <a:rPr lang="en-US" dirty="0" smtClean="0"/>
              <a:t>Consume less.</a:t>
            </a:r>
          </a:p>
          <a:p>
            <a:pPr lvl="1"/>
            <a:r>
              <a:rPr lang="en-US" dirty="0" smtClean="0"/>
              <a:t>Make good use of resources.</a:t>
            </a:r>
          </a:p>
          <a:p>
            <a:r>
              <a:rPr lang="en-US" dirty="0" smtClean="0">
                <a:solidFill>
                  <a:schemeClr val="accent2"/>
                </a:solidFill>
              </a:rPr>
              <a:t>Security.</a:t>
            </a:r>
          </a:p>
          <a:p>
            <a:pPr lvl="1"/>
            <a:r>
              <a:rPr lang="en-US" dirty="0" smtClean="0"/>
              <a:t>Isolate co-located applications, and protect the host.</a:t>
            </a:r>
          </a:p>
          <a:p>
            <a:pPr lvl="1"/>
            <a:r>
              <a:rPr lang="en-US" dirty="0" smtClean="0"/>
              <a:t>Protect the guest from the host.</a:t>
            </a:r>
          </a:p>
          <a:p>
            <a:pPr marL="0" indent="0">
              <a:buNone/>
            </a:pPr>
            <a:endParaRPr lang="en-US" dirty="0"/>
          </a:p>
        </p:txBody>
      </p:sp>
    </p:spTree>
    <p:extLst>
      <p:ext uri="{BB962C8B-B14F-4D97-AF65-F5344CB8AC3E}">
        <p14:creationId xmlns:p14="http://schemas.microsoft.com/office/powerpoint/2010/main" val="391690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5" name="Content Placeholder 4"/>
          <p:cNvSpPr>
            <a:spLocks noGrp="1"/>
          </p:cNvSpPr>
          <p:nvPr>
            <p:ph idx="1"/>
          </p:nvPr>
        </p:nvSpPr>
        <p:spPr/>
        <p:txBody>
          <a:bodyPr/>
          <a:lstStyle/>
          <a:p>
            <a:pPr marL="0" indent="0">
              <a:buNone/>
            </a:pPr>
            <a:r>
              <a:rPr lang="en-US" u="sng" dirty="0" smtClean="0"/>
              <a:t>Goal:</a:t>
            </a:r>
          </a:p>
          <a:p>
            <a:pPr marL="0" indent="0">
              <a:buNone/>
            </a:pPr>
            <a:r>
              <a:rPr lang="en-US" dirty="0" smtClean="0"/>
              <a:t>We study two systems, derived from the </a:t>
            </a:r>
            <a:r>
              <a:rPr lang="en-US" dirty="0" err="1" smtClean="0"/>
              <a:t>Exokernel</a:t>
            </a:r>
            <a:r>
              <a:rPr lang="en-US" dirty="0" smtClean="0"/>
              <a:t> architecture, that target cloud services.</a:t>
            </a:r>
          </a:p>
          <a:p>
            <a:pPr marL="0" indent="0">
              <a:buNone/>
            </a:pPr>
            <a:r>
              <a:rPr lang="en-US" dirty="0" smtClean="0"/>
              <a:t>We </a:t>
            </a:r>
            <a:r>
              <a:rPr lang="en-US" b="1" dirty="0" smtClean="0">
                <a:solidFill>
                  <a:schemeClr val="accent2"/>
                </a:solidFill>
              </a:rPr>
              <a:t>look for</a:t>
            </a:r>
            <a:r>
              <a:rPr lang="en-US" dirty="0" smtClean="0"/>
              <a:t> performance, efficiency, and security.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5597" y="3510311"/>
            <a:ext cx="5657088" cy="3060192"/>
          </a:xfrm>
          <a:prstGeom prst="rect">
            <a:avLst/>
          </a:prstGeom>
        </p:spPr>
      </p:pic>
    </p:spTree>
    <p:extLst>
      <p:ext uri="{BB962C8B-B14F-4D97-AF65-F5344CB8AC3E}">
        <p14:creationId xmlns:p14="http://schemas.microsoft.com/office/powerpoint/2010/main" val="1306645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err="1" smtClean="0"/>
              <a:t>Exokernel</a:t>
            </a:r>
            <a:r>
              <a:rPr lang="en-US" dirty="0" smtClean="0"/>
              <a:t> Design</a:t>
            </a:r>
            <a:endParaRPr lang="en-US" dirty="0"/>
          </a:p>
        </p:txBody>
      </p:sp>
      <p:sp>
        <p:nvSpPr>
          <p:cNvPr id="3" name="Text Placeholder 2"/>
          <p:cNvSpPr>
            <a:spLocks noGrp="1"/>
          </p:cNvSpPr>
          <p:nvPr>
            <p:ph type="body" idx="1"/>
          </p:nvPr>
        </p:nvSpPr>
        <p:spPr/>
        <p:txBody>
          <a:bodyPr/>
          <a:lstStyle/>
          <a:p>
            <a:pPr algn="ctr"/>
            <a:r>
              <a:rPr lang="en-US" sz="1600" dirty="0" smtClean="0"/>
              <a:t>Dawson </a:t>
            </a:r>
            <a:r>
              <a:rPr lang="en-US" sz="1600" dirty="0"/>
              <a:t>R. </a:t>
            </a:r>
            <a:r>
              <a:rPr lang="en-US" sz="1600" dirty="0" err="1"/>
              <a:t>Engler</a:t>
            </a:r>
            <a:r>
              <a:rPr lang="en-US" sz="1600" dirty="0"/>
              <a:t>, M. </a:t>
            </a:r>
            <a:r>
              <a:rPr lang="en-US" sz="1600" dirty="0" err="1"/>
              <a:t>Frans</a:t>
            </a:r>
            <a:r>
              <a:rPr lang="en-US" sz="1600" dirty="0"/>
              <a:t> </a:t>
            </a:r>
            <a:r>
              <a:rPr lang="en-US" sz="1600" dirty="0" err="1"/>
              <a:t>Kaashoek</a:t>
            </a:r>
            <a:r>
              <a:rPr lang="en-US" sz="1600" dirty="0"/>
              <a:t>, and James O’Toole Jr. </a:t>
            </a:r>
            <a:endParaRPr lang="en-US" sz="1600" dirty="0" smtClean="0"/>
          </a:p>
          <a:p>
            <a:pPr algn="ctr"/>
            <a:r>
              <a:rPr lang="en-US" sz="1600" dirty="0" smtClean="0"/>
              <a:t>SIGOPS </a:t>
            </a:r>
            <a:r>
              <a:rPr lang="mr-IN" sz="1600" dirty="0" smtClean="0"/>
              <a:t>’</a:t>
            </a:r>
            <a:r>
              <a:rPr lang="en-US" sz="1600" dirty="0" smtClean="0"/>
              <a:t>95</a:t>
            </a:r>
          </a:p>
          <a:p>
            <a:endParaRPr lang="en-US" dirty="0"/>
          </a:p>
        </p:txBody>
      </p:sp>
    </p:spTree>
    <p:extLst>
      <p:ext uri="{BB962C8B-B14F-4D97-AF65-F5344CB8AC3E}">
        <p14:creationId xmlns:p14="http://schemas.microsoft.com/office/powerpoint/2010/main" val="1379617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t>Problem:</a:t>
            </a:r>
            <a:r>
              <a:rPr lang="en-US" dirty="0" smtClean="0"/>
              <a:t> </a:t>
            </a:r>
          </a:p>
          <a:p>
            <a:pPr marL="0" indent="0">
              <a:buNone/>
            </a:pPr>
            <a:r>
              <a:rPr lang="en-US" dirty="0" smtClean="0"/>
              <a:t>Traditional OS fix the interface and implementation of OS abstractions.</a:t>
            </a:r>
          </a:p>
          <a:p>
            <a:pPr marL="0" indent="0">
              <a:buNone/>
            </a:pPr>
            <a:r>
              <a:rPr lang="en-US" dirty="0" smtClean="0"/>
              <a:t>It </a:t>
            </a:r>
            <a:r>
              <a:rPr lang="en-US" b="1" dirty="0" smtClean="0">
                <a:solidFill>
                  <a:schemeClr val="accent2"/>
                </a:solidFill>
              </a:rPr>
              <a:t>limits</a:t>
            </a:r>
            <a:r>
              <a:rPr lang="en-US" dirty="0" smtClean="0"/>
              <a:t> the application’s performance, flexibility, functionality.</a:t>
            </a:r>
          </a:p>
          <a:p>
            <a:pPr marL="0" indent="0">
              <a:buNone/>
            </a:pPr>
            <a:endParaRPr lang="en-US" dirty="0"/>
          </a:p>
          <a:p>
            <a:pPr marL="0" indent="0">
              <a:buNone/>
            </a:pPr>
            <a:r>
              <a:rPr lang="en-US" u="sng" dirty="0" smtClean="0"/>
              <a:t>Solution:</a:t>
            </a:r>
          </a:p>
          <a:p>
            <a:pPr marL="0" indent="0">
              <a:buNone/>
            </a:pPr>
            <a:r>
              <a:rPr lang="en-US" dirty="0" smtClean="0"/>
              <a:t>Allow application-level management of physical resources.</a:t>
            </a:r>
          </a:p>
        </p:txBody>
      </p:sp>
    </p:spTree>
    <p:extLst>
      <p:ext uri="{BB962C8B-B14F-4D97-AF65-F5344CB8AC3E}">
        <p14:creationId xmlns:p14="http://schemas.microsoft.com/office/powerpoint/2010/main" val="147380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Example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764" y="1398166"/>
            <a:ext cx="3432048" cy="49255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5286" y="1398166"/>
            <a:ext cx="3432048" cy="4925568"/>
          </a:xfrm>
          <a:prstGeom prst="rect">
            <a:avLst/>
          </a:prstGeom>
        </p:spPr>
      </p:pic>
    </p:spTree>
    <p:extLst>
      <p:ext uri="{BB962C8B-B14F-4D97-AF65-F5344CB8AC3E}">
        <p14:creationId xmlns:p14="http://schemas.microsoft.com/office/powerpoint/2010/main" val="20621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Transition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904" y="1547368"/>
            <a:ext cx="6870192" cy="3846576"/>
          </a:xfrm>
          <a:prstGeom prst="rect">
            <a:avLst/>
          </a:prstGeom>
        </p:spPr>
      </p:pic>
    </p:spTree>
    <p:extLst>
      <p:ext uri="{BB962C8B-B14F-4D97-AF65-F5344CB8AC3E}">
        <p14:creationId xmlns:p14="http://schemas.microsoft.com/office/powerpoint/2010/main" val="40102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Unikernels</a:t>
            </a:r>
            <a:endParaRPr lang="en-US" dirty="0"/>
          </a:p>
        </p:txBody>
      </p:sp>
      <p:sp>
        <p:nvSpPr>
          <p:cNvPr id="3" name="Text Placeholder 2"/>
          <p:cNvSpPr>
            <a:spLocks noGrp="1"/>
          </p:cNvSpPr>
          <p:nvPr>
            <p:ph type="body" idx="1"/>
          </p:nvPr>
        </p:nvSpPr>
        <p:spPr/>
        <p:txBody>
          <a:bodyPr>
            <a:normAutofit/>
          </a:bodyPr>
          <a:lstStyle/>
          <a:p>
            <a:pPr algn="ctr"/>
            <a:r>
              <a:rPr lang="en-US" sz="1600" dirty="0" smtClean="0"/>
              <a:t>Anil </a:t>
            </a:r>
            <a:r>
              <a:rPr lang="en-US" sz="1600" dirty="0" err="1"/>
              <a:t>Madhavapeddy</a:t>
            </a:r>
            <a:r>
              <a:rPr lang="en-US" sz="1600" dirty="0"/>
              <a:t>, Richard </a:t>
            </a:r>
            <a:r>
              <a:rPr lang="en-US" sz="1600" dirty="0" err="1" smtClean="0"/>
              <a:t>Mortier</a:t>
            </a:r>
            <a:r>
              <a:rPr lang="en-US" sz="1600" dirty="0" smtClean="0"/>
              <a:t>, </a:t>
            </a:r>
            <a:r>
              <a:rPr lang="en-US" sz="1600" dirty="0" err="1"/>
              <a:t>Charalampos</a:t>
            </a:r>
            <a:r>
              <a:rPr lang="en-US" sz="1600" dirty="0"/>
              <a:t> </a:t>
            </a:r>
            <a:r>
              <a:rPr lang="en-US" sz="1600" dirty="0" err="1"/>
              <a:t>Rotsos</a:t>
            </a:r>
            <a:r>
              <a:rPr lang="en-US" sz="1600" dirty="0"/>
              <a:t>, David </a:t>
            </a:r>
            <a:r>
              <a:rPr lang="en-US" sz="1600" dirty="0" smtClean="0"/>
              <a:t>Scott, </a:t>
            </a:r>
            <a:r>
              <a:rPr lang="en-US" sz="1600" dirty="0" err="1"/>
              <a:t>Balraj</a:t>
            </a:r>
            <a:r>
              <a:rPr lang="en-US" sz="1600" dirty="0"/>
              <a:t> Singh, Thomas </a:t>
            </a:r>
            <a:r>
              <a:rPr lang="en-US" sz="1600" dirty="0" err="1" smtClean="0"/>
              <a:t>Gazagnaire</a:t>
            </a:r>
            <a:r>
              <a:rPr lang="en-US" sz="1600" dirty="0" smtClean="0"/>
              <a:t>, </a:t>
            </a:r>
            <a:r>
              <a:rPr lang="en-US" sz="1600" dirty="0"/>
              <a:t>Steven Smith, Steven Hand and Jon Crowcroft </a:t>
            </a:r>
            <a:endParaRPr lang="en-US" sz="1600" dirty="0" smtClean="0"/>
          </a:p>
          <a:p>
            <a:pPr algn="ctr"/>
            <a:r>
              <a:rPr lang="en-US" sz="1600" dirty="0" smtClean="0"/>
              <a:t>ASPLOS’13</a:t>
            </a:r>
          </a:p>
          <a:p>
            <a:endParaRPr lang="en-US" sz="1600" dirty="0"/>
          </a:p>
        </p:txBody>
      </p:sp>
    </p:spTree>
    <p:extLst>
      <p:ext uri="{BB962C8B-B14F-4D97-AF65-F5344CB8AC3E}">
        <p14:creationId xmlns:p14="http://schemas.microsoft.com/office/powerpoint/2010/main" val="26611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TotalTime>
  <Words>2533</Words>
  <Application>Microsoft Macintosh PowerPoint</Application>
  <PresentationFormat>Widescreen</PresentationFormat>
  <Paragraphs>269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Calibri Light</vt:lpstr>
      <vt:lpstr>Mangal</vt:lpstr>
      <vt:lpstr>Wingdings</vt:lpstr>
      <vt:lpstr>Arial</vt:lpstr>
      <vt:lpstr>Office Theme</vt:lpstr>
      <vt:lpstr>LibOS in the Cloud</vt:lpstr>
      <vt:lpstr> Outline</vt:lpstr>
      <vt:lpstr> Motivation</vt:lpstr>
      <vt:lpstr> Introduction</vt:lpstr>
      <vt:lpstr>The Exokernel Design</vt:lpstr>
      <vt:lpstr> Exokernel: Motivation</vt:lpstr>
      <vt:lpstr> Exokernel: Example</vt:lpstr>
      <vt:lpstr> Transition</vt:lpstr>
      <vt:lpstr>Unikernels</vt:lpstr>
      <vt:lpstr> Unikernels: Motivation</vt:lpstr>
      <vt:lpstr> Unikernel: Example</vt:lpstr>
      <vt:lpstr> Unikernel: Evaluation</vt:lpstr>
      <vt:lpstr> Transition</vt:lpstr>
      <vt:lpstr>Haven</vt:lpstr>
      <vt:lpstr> Haven: Motivation</vt:lpstr>
      <vt:lpstr> Haven: Example</vt:lpstr>
      <vt:lpstr> Intel Software Guard Extension (SGX)</vt:lpstr>
      <vt:lpstr> Haven: Evaluation</vt:lpstr>
      <vt:lpstr>Discussion &amp; Research Proposal</vt:lpstr>
      <vt:lpstr> Discussion</vt:lpstr>
      <vt:lpstr> Research Proposal</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LibOS in the Cloud</dc:title>
  <dc:creator>Microsoft Office User</dc:creator>
  <cp:lastModifiedBy>Microsoft Office User</cp:lastModifiedBy>
  <cp:revision>348</cp:revision>
  <dcterms:created xsi:type="dcterms:W3CDTF">2017-06-24T07:59:01Z</dcterms:created>
  <dcterms:modified xsi:type="dcterms:W3CDTF">2017-06-25T10:34:44Z</dcterms:modified>
</cp:coreProperties>
</file>