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8"/>
    <p:restoredTop sz="72085"/>
  </p:normalViewPr>
  <p:slideViewPr>
    <p:cSldViewPr snapToGrid="0" snapToObjects="1">
      <p:cViewPr varScale="1">
        <p:scale>
          <a:sx n="105" d="100"/>
          <a:sy n="105" d="100"/>
        </p:scale>
        <p:origin x="190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can be seen as a single purpose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(memory </a:t>
            </a:r>
            <a:r>
              <a:rPr lang="en-US" baseline="0" dirty="0" err="1" smtClean="0"/>
              <a:t>dealocation</a:t>
            </a:r>
            <a:r>
              <a:rPr lang="en-US" baseline="0" dirty="0" smtClean="0"/>
              <a:t> errors) class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Haven</a:t>
            </a:r>
            <a:r>
              <a:rPr lang="en-US" baseline="0" dirty="0" smtClean="0"/>
              <a:t> is a </a:t>
            </a:r>
            <a:r>
              <a:rPr lang="en-US" baseline="0" dirty="0" err="1" smtClean="0"/>
              <a:t>microsoft</a:t>
            </a:r>
            <a:r>
              <a:rPr lang="en-US" baseline="0" dirty="0" smtClean="0"/>
              <a:t> research project from 2014.</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these concerns by providing shielded execution of legacy applications.</a:t>
            </a:r>
          </a:p>
          <a:p>
            <a:r>
              <a:rPr lang="en-US" dirty="0" smtClean="0"/>
              <a:t>Shielded</a:t>
            </a:r>
            <a:r>
              <a:rPr lang="en-US" baseline="0" dirty="0" smtClean="0"/>
              <a:t> execution protects the </a:t>
            </a:r>
            <a:r>
              <a:rPr lang="en-US" baseline="0" dirty="0" err="1" smtClean="0"/>
              <a:t>conf</a:t>
            </a:r>
            <a:r>
              <a:rPr lang="en-US" baseline="0" dirty="0" smtClean="0"/>
              <a:t> and </a:t>
            </a:r>
            <a:r>
              <a:rPr lang="en-US" baseline="0" dirty="0" err="1" smtClean="0"/>
              <a:t>integr</a:t>
            </a:r>
            <a:r>
              <a:rPr lang="en-US" baseline="0" dirty="0" smtClean="0"/>
              <a:t> of a program.</a:t>
            </a:r>
            <a:br>
              <a:rPr lang="en-US" baseline="0" dirty="0" smtClean="0"/>
            </a:br>
            <a:r>
              <a:rPr lang="en-US" baseline="0" dirty="0" smtClean="0"/>
              <a:t>Confidentiality means that intermediate state are not observable by the rest of the system, while integrity means that if the program terminates, the output is correct.</a:t>
            </a:r>
          </a:p>
          <a:p>
            <a:r>
              <a:rPr lang="en-US" baseline="0" dirty="0" smtClean="0"/>
              <a:t>Haven relies on Intel SGX to create a protected region in which the application executes.</a:t>
            </a:r>
          </a:p>
          <a:p>
            <a:r>
              <a:rPr lang="en-US" baseline="0" dirty="0" smtClean="0"/>
              <a:t>System services are provided by a </a:t>
            </a:r>
            <a:r>
              <a:rPr lang="en-US" baseline="0" dirty="0" err="1" smtClean="0"/>
              <a:t>LibraryOS</a:t>
            </a:r>
            <a:r>
              <a:rPr lang="en-US" baseline="0" dirty="0" smtClean="0"/>
              <a:t> that executes along the application inside the protected region.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look at</a:t>
            </a:r>
            <a:r>
              <a:rPr lang="en-US" baseline="0" dirty="0" smtClean="0"/>
              <a:t> an example, this is the standard way to execute an application.</a:t>
            </a:r>
          </a:p>
          <a:p>
            <a:endParaRPr lang="en-US" baseline="0" dirty="0" smtClean="0"/>
          </a:p>
          <a:p>
            <a:r>
              <a:rPr lang="en-US" baseline="0" dirty="0" smtClean="0"/>
              <a:t>With haven, it looks like this. The application relies on the library operating system, and they both execute within the enclave.</a:t>
            </a:r>
          </a:p>
          <a:p>
            <a:r>
              <a:rPr lang="en-US" baseline="0" dirty="0" smtClean="0"/>
              <a:t>As we see the application is unmodified and doesn’t have to be aware that it executes within a special protected environment.</a:t>
            </a:r>
          </a:p>
          <a:p>
            <a:r>
              <a:rPr lang="en-US" baseline="0" dirty="0" smtClean="0"/>
              <a:t>The enclave guarantees that the application data cannot be read or modified by the software outside of the enclave, even if it runs at a higher privilege level. </a:t>
            </a:r>
          </a:p>
          <a:p>
            <a:r>
              <a:rPr lang="en-US" baseline="0" dirty="0" smtClean="0"/>
              <a:t>Haven relies on Intel SGX to create this enclave.</a:t>
            </a:r>
          </a:p>
          <a:p>
            <a:r>
              <a:rPr lang="en-US" baseline="0" dirty="0" smtClean="0"/>
              <a:t>So how does the enclave works? </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16</a:t>
            </a:fld>
            <a:endParaRPr lang="en-US"/>
          </a:p>
        </p:txBody>
      </p:sp>
    </p:spTree>
    <p:extLst>
      <p:ext uri="{BB962C8B-B14F-4D97-AF65-F5344CB8AC3E}">
        <p14:creationId xmlns:p14="http://schemas.microsoft.com/office/powerpoint/2010/main" val="1177191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Intel Software ... allows to create portions of the address space that are encrypted and integrity protected, even from software running at higher privilege levels.</a:t>
            </a:r>
            <a:endParaRPr lang="en-US" dirty="0" smtClean="0"/>
          </a:p>
          <a:p>
            <a:r>
              <a:rPr lang="en-US" dirty="0" smtClean="0"/>
              <a:t>Well,</a:t>
            </a:r>
            <a:r>
              <a:rPr lang="en-US" baseline="0" dirty="0" smtClean="0"/>
              <a:t> enclave memory pages come from a specific area of main memory.</a:t>
            </a:r>
          </a:p>
          <a:p>
            <a:r>
              <a:rPr lang="en-US" baseline="0" dirty="0" smtClean="0"/>
              <a:t>The CPU, when in enclave mode, encrypts and integrity protects all traffic that goes to this region and decrypts and verifies its it when loading data. If the loaded data was </a:t>
            </a:r>
            <a:r>
              <a:rPr lang="en-US" baseline="0" dirty="0" err="1" smtClean="0"/>
              <a:t>illegaly</a:t>
            </a:r>
            <a:r>
              <a:rPr lang="en-US" baseline="0" dirty="0" smtClean="0"/>
              <a:t> modified, the Memory </a:t>
            </a:r>
            <a:r>
              <a:rPr lang="en-US" baseline="0" dirty="0" err="1" smtClean="0"/>
              <a:t>controler</a:t>
            </a:r>
            <a:r>
              <a:rPr lang="en-US" baseline="0" dirty="0" smtClean="0"/>
              <a:t> gets blocked and requires a system reboot.</a:t>
            </a:r>
          </a:p>
          <a:p>
            <a:endParaRPr lang="en-US" baseline="0" dirty="0" smtClean="0"/>
          </a:p>
          <a:p>
            <a:r>
              <a:rPr lang="en-US" baseline="0" dirty="0" smtClean="0"/>
              <a:t>The CPU is the root of trust here and keeps track of the pages that belong to a particular enclaves, as well as their access rights.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17</a:t>
            </a:fld>
            <a:endParaRPr lang="en-US"/>
          </a:p>
        </p:txBody>
      </p:sp>
    </p:spTree>
    <p:extLst>
      <p:ext uri="{BB962C8B-B14F-4D97-AF65-F5344CB8AC3E}">
        <p14:creationId xmlns:p14="http://schemas.microsoft.com/office/powerpoint/2010/main" val="27269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considering our requirements for performance,</a:t>
            </a:r>
            <a:r>
              <a:rPr lang="en-US" baseline="0" dirty="0" smtClean="0"/>
              <a:t> efficiency, and security.</a:t>
            </a:r>
          </a:p>
          <a:p>
            <a:r>
              <a:rPr lang="en-US" baseline="0" dirty="0" smtClean="0"/>
              <a:t>Haven incurs some overheads, that come both from its complex layered architecture, and from the cost of SGX.</a:t>
            </a:r>
          </a:p>
          <a:p>
            <a:r>
              <a:rPr lang="en-US" baseline="0" dirty="0" smtClean="0"/>
              <a:t>In fact, resizing the amount of memory allocated to the enclave, doing enclave crossings, and access enclave pages have non-negligible costs.</a:t>
            </a:r>
          </a:p>
          <a:p>
            <a:r>
              <a:rPr lang="en-US" baseline="0" dirty="0" smtClean="0"/>
              <a:t>On the other hand, considering the security aspect, haven provides bi-directional isolation.</a:t>
            </a:r>
          </a:p>
          <a:p>
            <a:r>
              <a:rPr lang="en-US" baseline="0" dirty="0" smtClean="0"/>
              <a:t>Unfortunately, as it packs an entire windows operating system inside the enclave, we can have concerns about the attack surface exposed.</a:t>
            </a:r>
          </a:p>
          <a:p>
            <a:endParaRPr lang="en-US" baseline="0" dirty="0" smtClean="0"/>
          </a:p>
          <a:p>
            <a:r>
              <a:rPr lang="en-US" baseline="0" dirty="0" smtClean="0"/>
              <a:t>Good, so now that we’ve studied all three papers, let’s discuss what we’ve seen.</a:t>
            </a:r>
          </a:p>
        </p:txBody>
      </p:sp>
      <p:sp>
        <p:nvSpPr>
          <p:cNvPr id="4" name="Slide Number Placeholder 3"/>
          <p:cNvSpPr>
            <a:spLocks noGrp="1"/>
          </p:cNvSpPr>
          <p:nvPr>
            <p:ph type="sldNum" sz="quarter" idx="10"/>
          </p:nvPr>
        </p:nvSpPr>
        <p:spPr/>
        <p:txBody>
          <a:bodyPr/>
          <a:lstStyle/>
          <a:p>
            <a:fld id="{69E8AC4D-76AB-F049-B583-F6A359C4EA1A}" type="slidenum">
              <a:rPr lang="en-US" smtClean="0"/>
              <a:t>18</a:t>
            </a:fld>
            <a:endParaRPr lang="en-US"/>
          </a:p>
        </p:txBody>
      </p:sp>
    </p:spTree>
    <p:extLst>
      <p:ext uri="{BB962C8B-B14F-4D97-AF65-F5344CB8AC3E}">
        <p14:creationId xmlns:p14="http://schemas.microsoft.com/office/powerpoint/2010/main" val="473531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Good, so now that we’ve studied all three papers, let’s discuss what we’ve seen.</a:t>
            </a:r>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19</a:t>
            </a:fld>
            <a:endParaRPr lang="en-US"/>
          </a:p>
        </p:txBody>
      </p:sp>
    </p:spTree>
    <p:extLst>
      <p:ext uri="{BB962C8B-B14F-4D97-AF65-F5344CB8AC3E}">
        <p14:creationId xmlns:p14="http://schemas.microsoft.com/office/powerpoint/2010/main" val="38180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 to present the goals we want to achieve in cloud deployments.</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summarize what</a:t>
            </a:r>
            <a:r>
              <a:rPr lang="en-US" baseline="0" dirty="0" smtClean="0"/>
              <a:t> we’ve learned so far, we see that the </a:t>
            </a:r>
            <a:r>
              <a:rPr lang="en-US" baseline="0" dirty="0" err="1" smtClean="0"/>
              <a:t>unikernel</a:t>
            </a:r>
            <a:r>
              <a:rPr lang="en-US" baseline="0" dirty="0" smtClean="0"/>
              <a:t> present several advantages in terms of performance/efficiency, and also in terms of security.</a:t>
            </a:r>
          </a:p>
          <a:p>
            <a:r>
              <a:rPr lang="en-US" baseline="0" dirty="0" smtClean="0"/>
              <a:t>Unfortunately, it lacks the bi-directional isolation that haven provides and that we so desire for Cloud services.</a:t>
            </a:r>
          </a:p>
          <a:p>
            <a:r>
              <a:rPr lang="en-US" baseline="0" dirty="0" smtClean="0"/>
              <a:t>Both systems are based on the Library Operating system design described by the </a:t>
            </a:r>
            <a:r>
              <a:rPr lang="en-US" baseline="0" dirty="0" err="1" smtClean="0"/>
              <a:t>exokernel</a:t>
            </a:r>
            <a:r>
              <a:rPr lang="en-US" baseline="0" dirty="0" smtClean="0"/>
              <a:t>, but have very different implementations.</a:t>
            </a:r>
          </a:p>
          <a:p>
            <a:r>
              <a:rPr lang="en-US" baseline="0" dirty="0" smtClean="0"/>
              <a:t>Haven strives to support legacy applications.</a:t>
            </a:r>
          </a:p>
          <a:p>
            <a:r>
              <a:rPr lang="en-US" baseline="0" dirty="0" smtClean="0"/>
              <a:t>As a result, it needs to pack the entire windows operating system inside the enclave and presents performance overheads.</a:t>
            </a:r>
          </a:p>
          <a:p>
            <a:r>
              <a:rPr lang="en-US" baseline="0" dirty="0" smtClean="0"/>
              <a:t>This choice was, in my opinion, made to provide a proof-of-concept and test the limits of SGX, rather than actually a desired feature.</a:t>
            </a:r>
          </a:p>
          <a:p>
            <a:r>
              <a:rPr lang="en-US" baseline="0" dirty="0" smtClean="0"/>
              <a:t>Cloud appliance are often providing a single service. Therefore the approach taken by </a:t>
            </a:r>
            <a:r>
              <a:rPr lang="en-US" baseline="0" dirty="0" err="1" smtClean="0"/>
              <a:t>Unikernel</a:t>
            </a:r>
            <a:r>
              <a:rPr lang="en-US" baseline="0" dirty="0" smtClean="0"/>
              <a:t>, that gives up on backward compatibility, actually seems reasonable and enables to </a:t>
            </a:r>
            <a:r>
              <a:rPr lang="en-US" baseline="0" dirty="0" err="1" smtClean="0"/>
              <a:t>performa</a:t>
            </a:r>
            <a:r>
              <a:rPr lang="en-US" baseline="0" dirty="0" smtClean="0"/>
              <a:t> several optimizations that improve the performance, efficiency, and security of the appliance compared to a standard VM deployment.</a:t>
            </a:r>
          </a:p>
          <a:p>
            <a:endParaRPr lang="en-US" baseline="0" dirty="0" smtClean="0"/>
          </a:p>
          <a:p>
            <a:r>
              <a:rPr lang="en-US" baseline="0" dirty="0" smtClean="0"/>
              <a:t>And this actually leads to my research proposal which tries to extract all the benefits listed here and fit them into one system.</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20</a:t>
            </a:fld>
            <a:endParaRPr lang="en-US"/>
          </a:p>
        </p:txBody>
      </p:sp>
    </p:spTree>
    <p:extLst>
      <p:ext uri="{BB962C8B-B14F-4D97-AF65-F5344CB8AC3E}">
        <p14:creationId xmlns:p14="http://schemas.microsoft.com/office/powerpoint/2010/main" val="362540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propose to</a:t>
            </a:r>
            <a:r>
              <a:rPr lang="en-US" baseline="0" dirty="0" smtClean="0"/>
              <a:t> integrate SGX support in a </a:t>
            </a:r>
            <a:r>
              <a:rPr lang="en-US" baseline="0" dirty="0" err="1" smtClean="0"/>
              <a:t>Unikernel</a:t>
            </a:r>
            <a:r>
              <a:rPr lang="en-US" baseline="0" dirty="0" smtClean="0"/>
              <a:t> architecture.</a:t>
            </a:r>
          </a:p>
          <a:p>
            <a:r>
              <a:rPr lang="en-US" baseline="0" dirty="0" smtClean="0"/>
              <a:t>I believe that the </a:t>
            </a:r>
            <a:r>
              <a:rPr lang="en-US" baseline="0" dirty="0" err="1" smtClean="0"/>
              <a:t>unikernel</a:t>
            </a:r>
            <a:r>
              <a:rPr lang="en-US" baseline="0" dirty="0" smtClean="0"/>
              <a:t> design provides several advantages that would enable to solve Haven’s limitations.</a:t>
            </a:r>
          </a:p>
          <a:p>
            <a:r>
              <a:rPr lang="en-US" baseline="0" dirty="0" smtClean="0"/>
              <a:t>First, the small size of </a:t>
            </a:r>
            <a:r>
              <a:rPr lang="en-US" baseline="0" dirty="0" err="1" smtClean="0"/>
              <a:t>unikernels</a:t>
            </a:r>
            <a:r>
              <a:rPr lang="en-US" baseline="0" dirty="0" smtClean="0"/>
              <a:t> reduces the amount of enclave pages that we need to consume to host the programs code and data.</a:t>
            </a:r>
          </a:p>
          <a:p>
            <a:r>
              <a:rPr lang="en-US" baseline="0" dirty="0" smtClean="0"/>
              <a:t>Second, the small size of the program might improve cache locality and amortize the cost of accessing the enclave pages.</a:t>
            </a:r>
          </a:p>
          <a:p>
            <a:r>
              <a:rPr lang="en-US" baseline="0" dirty="0" smtClean="0"/>
              <a:t>Another advantage is that </a:t>
            </a:r>
            <a:r>
              <a:rPr lang="en-US" baseline="0" dirty="0" err="1" smtClean="0"/>
              <a:t>Unikernels</a:t>
            </a:r>
            <a:r>
              <a:rPr lang="en-US" baseline="0" dirty="0" smtClean="0"/>
              <a:t> can be sealed, meaning that its page mappings are fixed and do not change. That removes the need for dynamic allocation of physical pages, which introduced overheads in Haven.</a:t>
            </a:r>
          </a:p>
          <a:p>
            <a:r>
              <a:rPr lang="en-US" baseline="0" dirty="0" smtClean="0"/>
              <a:t>At the same time, we can still benefit from the advantages provided by </a:t>
            </a:r>
            <a:r>
              <a:rPr lang="en-US" baseline="0" dirty="0" err="1" smtClean="0"/>
              <a:t>Unikernels</a:t>
            </a:r>
            <a:r>
              <a:rPr lang="en-US" baseline="0" dirty="0" smtClean="0"/>
              <a:t>, you can tune the implementation to your needs, you can tune the runtime to move data that is not sensitive to pages outside the enclave to speed up the whole execution.</a:t>
            </a:r>
          </a:p>
          <a:p>
            <a:r>
              <a:rPr lang="en-US" baseline="0" dirty="0" smtClean="0"/>
              <a:t>We can also leverage high level PL features such as type-safety, garbage collectors, or more recent paradigms like the ownership system provided by rust, or Communicating Sequential Processes concurrency model provided by GO.</a:t>
            </a:r>
          </a:p>
          <a:p>
            <a:r>
              <a:rPr lang="en-US" baseline="0" dirty="0" smtClean="0"/>
              <a:t>Implementing such as system would actually enable to achieve all our goals, in terms of performance, efficiency, and security, while having a very flexible environment to experiment with various solutions.</a:t>
            </a:r>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Nowadays,</a:t>
            </a:r>
            <a:r>
              <a:rPr lang="en-US" baseline="0" dirty="0" smtClean="0"/>
              <a:t> </a:t>
            </a:r>
            <a:r>
              <a:rPr lang="en-US" dirty="0" smtClean="0"/>
              <a:t>Cloud</a:t>
            </a:r>
            <a:r>
              <a:rPr lang="en-US" baseline="0" dirty="0" smtClean="0"/>
              <a:t> services are a popular option to host applications.</a:t>
            </a:r>
          </a:p>
          <a:p>
            <a:r>
              <a:rPr lang="en-US" baseline="0" dirty="0" smtClean="0"/>
              <a:t>They allow even small size organization to quickly deploy their app, and provide flexibility as they offer means to adapt resources to the current load it has to face.</a:t>
            </a:r>
          </a:p>
          <a:p>
            <a:r>
              <a:rPr lang="en-US" baseline="0" dirty="0" smtClean="0"/>
              <a:t>While attractive, such services raise important challenges.</a:t>
            </a:r>
          </a:p>
          <a:p>
            <a:r>
              <a:rPr lang="en-US" baseline="0" dirty="0" smtClean="0"/>
              <a:t>Resources are rented. As a tenant, you therefore want to optimize your expenses.</a:t>
            </a:r>
          </a:p>
          <a:p>
            <a:r>
              <a:rPr lang="en-US" baseline="0" dirty="0" smtClean="0"/>
              <a:t>That means that you want to limit the amount of resources your application consumes, and make the most out of what you pay </a:t>
            </a:r>
            <a:r>
              <a:rPr lang="en-US" baseline="0" dirty="0" smtClean="0"/>
              <a:t>for.</a:t>
            </a:r>
          </a:p>
          <a:p>
            <a:r>
              <a:rPr lang="en-US" baseline="0" dirty="0" smtClean="0"/>
              <a:t>At the same, we do not want the system to impede the application’s performance.</a:t>
            </a:r>
          </a:p>
          <a:p>
            <a:endParaRPr lang="en-US" baseline="0" dirty="0" smtClean="0"/>
          </a:p>
          <a:p>
            <a:r>
              <a:rPr lang="en-US" baseline="0" dirty="0" smtClean="0"/>
              <a:t>Then, </a:t>
            </a:r>
            <a:r>
              <a:rPr lang="en-US" baseline="0" dirty="0" smtClean="0"/>
              <a:t>tenants have to think about security when deploying their applications on cloud services.</a:t>
            </a:r>
          </a:p>
          <a:p>
            <a:r>
              <a:rPr lang="en-US" baseline="0" dirty="0" smtClean="0"/>
              <a:t>CPs often rely-on sandboxing mechanisms to actually isolate different apps, from different sources, that execute on the same physical machine.</a:t>
            </a:r>
          </a:p>
          <a:p>
            <a:r>
              <a:rPr lang="en-US" baseline="0" dirty="0" smtClean="0"/>
              <a:t>These sandboxes also allow to protect the host from a potentially malicious application.</a:t>
            </a:r>
          </a:p>
          <a:p>
            <a:r>
              <a:rPr lang="en-US" baseline="0" dirty="0" smtClean="0"/>
              <a:t>While this ensures that no malicious application will be able to hurt the host or any other app running on the same machine, it does not protect the application from a malicious user .</a:t>
            </a:r>
          </a:p>
          <a:p>
            <a:r>
              <a:rPr lang="en-US" baseline="0" dirty="0" smtClean="0"/>
              <a:t>App developers therefore still have to build security within their applications themselves.</a:t>
            </a:r>
          </a:p>
          <a:p>
            <a:r>
              <a:rPr lang="en-US" baseline="0" dirty="0" smtClean="0"/>
              <a:t>Another concern related to security pertains to the confidentiality and integrity of a tenant’s application code and data.</a:t>
            </a:r>
          </a:p>
          <a:p>
            <a:r>
              <a:rPr lang="en-US" baseline="0" dirty="0" smtClean="0"/>
              <a:t>What happens if a host gets compromised ? Or if a CSPs employee abuses its privileges to access you private data? </a:t>
            </a:r>
          </a:p>
          <a:p>
            <a:r>
              <a:rPr lang="en-US" baseline="0" dirty="0" smtClean="0"/>
              <a:t>What if the physical machine is located in a country where the government enforces policies to gain access to hardware infrastructures?</a:t>
            </a:r>
          </a:p>
          <a:p>
            <a:r>
              <a:rPr lang="en-US" baseline="0" dirty="0" smtClean="0"/>
              <a:t>As a tenant, you therefore might want to have some security guarantees that protect you application from the CSP/host as well!</a:t>
            </a:r>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Library OS design is leveraged in such systems to provide the performance, efficiency, and security for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It separates protection from management, that means that :</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exokernel</a:t>
            </a:r>
            <a:r>
              <a:rPr lang="en-US" dirty="0" smtClean="0"/>
              <a:t> adopts a radical approach</a:t>
            </a:r>
            <a:r>
              <a:rPr lang="en-US" baseline="0" dirty="0" smtClean="0"/>
              <a:t> that is actually hard to implement in the way described by the authors.</a:t>
            </a:r>
          </a:p>
          <a:p>
            <a:r>
              <a:rPr lang="en-US" baseline="0" dirty="0" smtClean="0"/>
              <a:t>It however influenced the design of many systems, among which the </a:t>
            </a:r>
            <a:r>
              <a:rPr lang="en-US" baseline="0" dirty="0" err="1" smtClean="0"/>
              <a:t>Unikernel</a:t>
            </a:r>
            <a:r>
              <a:rPr lang="en-US" baseline="0" dirty="0" smtClean="0"/>
              <a:t>, that targets cloud deployments and that I’ll present now.</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unikernel</a:t>
            </a:r>
            <a:r>
              <a:rPr lang="en-US" dirty="0" smtClean="0"/>
              <a:t> paper was published in 2013</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8A51378-ED5F-A842-B4BD-350ED1610978}" type="datetime1">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1C0A04-DC22-634D-9DEF-54D68390905F}" type="datetime1">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48D593-2EC9-7D41-B496-CD7B0C85C2AE}" type="datetime1">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63ADF-232C-BB44-A2EB-133411987AE0}" type="datetime1">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E07E9F-6EFC-9440-86DD-CCBABFD40191}" type="datetime1">
              <a:rPr lang="en-US" smtClean="0"/>
              <a:t>6/26/17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E0C392-2489-FA4A-834E-F4D08B271C34}" type="datetime1">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1BABA5-6B3D-114B-9F25-FE43FF7EA4F3}" type="datetime1">
              <a:rPr lang="en-US" smtClean="0"/>
              <a:t>6/26/17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36DAE-CD4F-CA43-9C01-749967BEE775}" type="datetime1">
              <a:rPr lang="en-US" smtClean="0"/>
              <a:t>6/26/17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9CA45-122D-4C49-BE5C-F7E8ACEAAFC3}" type="datetime1">
              <a:rPr lang="en-US" smtClean="0"/>
              <a:t>6/26/17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FDAF24-7A4F-A64E-9BEA-3E7C4FBAEA0E}" type="datetime1">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A4C3AA-2AD2-F54D-AEFF-FC88D2CDCD54}" type="datetime1">
              <a:rPr lang="en-US" smtClean="0"/>
              <a:t>6/26/17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B4402-578E-FF44-851F-343783F01DEA}" type="datetime1">
              <a:rPr lang="en-US" smtClean="0"/>
              <a:t>6/26/17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solidFill>
                  <a:schemeClr val="tx1"/>
                </a:solidFill>
              </a:rPr>
              <a:t>Adrien Ghosn</a:t>
            </a:r>
          </a:p>
          <a:p>
            <a:r>
              <a:rPr lang="en-US" dirty="0" smtClean="0">
                <a:solidFill>
                  <a:schemeClr val="tx1"/>
                </a:solidFill>
              </a:rPr>
              <a:t>DCSL, I&amp;C, EPFL</a:t>
            </a:r>
          </a:p>
          <a:p>
            <a:r>
              <a:rPr lang="en-US" dirty="0" smtClean="0">
                <a:solidFill>
                  <a:schemeClr val="tx1"/>
                </a:solidFill>
              </a:rPr>
              <a:t>June 29 2017</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Single-purpose VMs deployed in the cloud are not specialized enough!</a:t>
            </a:r>
          </a:p>
          <a:p>
            <a:pPr marL="0" indent="0">
              <a:buNone/>
            </a:pPr>
            <a:r>
              <a:rPr lang="en-US" dirty="0" smtClean="0">
                <a:solidFill>
                  <a:schemeClr val="tx1"/>
                </a:solidFill>
              </a:rPr>
              <a:t>It </a:t>
            </a:r>
            <a:r>
              <a:rPr lang="en-US" b="1" dirty="0" smtClean="0">
                <a:solidFill>
                  <a:schemeClr val="accent2"/>
                </a:solidFill>
              </a:rPr>
              <a:t>impacts</a:t>
            </a:r>
            <a:r>
              <a:rPr lang="en-US" b="1" dirty="0" smtClean="0">
                <a:solidFill>
                  <a:schemeClr val="tx1"/>
                </a:solidFill>
              </a:rPr>
              <a:t> </a:t>
            </a:r>
            <a:r>
              <a:rPr lang="en-US" dirty="0" smtClean="0">
                <a:solidFill>
                  <a:schemeClr val="tx1"/>
                </a:solidFill>
              </a:rPr>
              <a:t>efficiency &amp; security.</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Eschew backward compatibility!</a:t>
            </a:r>
          </a:p>
          <a:p>
            <a:pPr lvl="1"/>
            <a:r>
              <a:rPr lang="en-US" dirty="0" smtClean="0">
                <a:solidFill>
                  <a:schemeClr val="tx1"/>
                </a:solidFill>
              </a:rPr>
              <a:t>Application &amp; </a:t>
            </a:r>
            <a:r>
              <a:rPr lang="en-US" dirty="0" err="1" smtClean="0">
                <a:solidFill>
                  <a:schemeClr val="tx1"/>
                </a:solidFill>
              </a:rPr>
              <a:t>LibOS</a:t>
            </a:r>
            <a:r>
              <a:rPr lang="en-US" dirty="0" smtClean="0">
                <a:solidFill>
                  <a:schemeClr val="tx1"/>
                </a:solidFill>
              </a:rPr>
              <a:t> implemented in one high-level language.</a:t>
            </a:r>
          </a:p>
          <a:p>
            <a:pPr lvl="1"/>
            <a:r>
              <a:rPr lang="en-US" dirty="0" smtClean="0">
                <a:solidFill>
                  <a:schemeClr val="tx1"/>
                </a:solidFill>
              </a:rPr>
              <a:t>Leverage static analysis &amp; verification tools. </a:t>
            </a:r>
          </a:p>
          <a:p>
            <a:pPr lvl="1"/>
            <a:r>
              <a:rPr lang="en-US" dirty="0" smtClean="0">
                <a:solidFill>
                  <a:schemeClr val="tx1"/>
                </a:solidFill>
              </a:rPr>
              <a:t>Runs on top of a hypervisor.</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flipV="1">
            <a:off x="1392643" y="1111146"/>
            <a:ext cx="3180879" cy="5011438"/>
          </a:xfrm>
          <a:prstGeom prst="rect">
            <a:avLst/>
          </a:prstGeom>
        </p:spPr>
      </p:pic>
      <p:sp>
        <p:nvSpPr>
          <p:cNvPr id="8" name="TextBox 7"/>
          <p:cNvSpPr txBox="1"/>
          <p:nvPr/>
        </p:nvSpPr>
        <p:spPr>
          <a:xfrm>
            <a:off x="1392643" y="6122583"/>
            <a:ext cx="3336619" cy="523220"/>
          </a:xfrm>
          <a:prstGeom prst="rect">
            <a:avLst/>
          </a:prstGeom>
          <a:noFill/>
        </p:spPr>
        <p:txBody>
          <a:bodyPr wrap="none" rtlCol="0">
            <a:spAutoFit/>
          </a:bodyPr>
          <a:lstStyle/>
          <a:p>
            <a:r>
              <a:rPr lang="en-US" sz="2800" smtClean="0"/>
              <a:t>Standard deployment</a:t>
            </a:r>
            <a:endParaRPr lang="en-US" sz="28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686" y="3401568"/>
            <a:ext cx="3280367" cy="2721015"/>
          </a:xfrm>
          <a:prstGeom prst="rect">
            <a:avLst/>
          </a:prstGeom>
        </p:spPr>
      </p:pic>
      <p:sp>
        <p:nvSpPr>
          <p:cNvPr id="9" name="TextBox 8"/>
          <p:cNvSpPr txBox="1"/>
          <p:nvPr/>
        </p:nvSpPr>
        <p:spPr>
          <a:xfrm>
            <a:off x="7106747" y="6124782"/>
            <a:ext cx="1590244" cy="523220"/>
          </a:xfrm>
          <a:prstGeom prst="rect">
            <a:avLst/>
          </a:prstGeom>
          <a:noFill/>
        </p:spPr>
        <p:txBody>
          <a:bodyPr wrap="none" rtlCol="0">
            <a:spAutoFit/>
          </a:bodyPr>
          <a:lstStyle/>
          <a:p>
            <a:r>
              <a:rPr lang="en-US" sz="2800" smtClean="0"/>
              <a:t>Unikernel</a:t>
            </a:r>
            <a:endParaRPr lang="en-US" sz="2800" dirty="0"/>
          </a:p>
        </p:txBody>
      </p:sp>
    </p:spTree>
    <p:extLst>
      <p:ext uri="{BB962C8B-B14F-4D97-AF65-F5344CB8AC3E}">
        <p14:creationId xmlns:p14="http://schemas.microsoft.com/office/powerpoint/2010/main" val="231571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a:t>
            </a:r>
            <a:r>
              <a:rPr lang="en-US" dirty="0" smtClean="0">
                <a:solidFill>
                  <a:schemeClr val="accent6"/>
                </a:solidFill>
              </a:rPr>
              <a:t>time</a:t>
            </a:r>
            <a:endParaRPr lang="en-US" dirty="0" smtClean="0">
              <a:solidFill>
                <a:schemeClr val="accent6"/>
              </a:solidFill>
            </a:endParaRPr>
          </a:p>
          <a:p>
            <a:pPr lvl="1">
              <a:buFont typeface="Arial" charset="0"/>
              <a:buChar char="•"/>
            </a:pPr>
            <a:r>
              <a:rPr lang="en-US" dirty="0" smtClean="0">
                <a:solidFill>
                  <a:schemeClr val="tx1"/>
                </a:solidFill>
              </a:rPr>
              <a:t>50ms vs. </a:t>
            </a:r>
            <a:r>
              <a:rPr lang="en-US" dirty="0" smtClean="0">
                <a:solidFill>
                  <a:schemeClr val="tx1"/>
                </a:solidFill>
              </a:rPr>
              <a:t>2.2s for Linux</a:t>
            </a:r>
            <a:endParaRPr lang="en-US" dirty="0" smtClean="0">
              <a:solidFill>
                <a:schemeClr val="tx1"/>
              </a:solidFill>
            </a:endParaRPr>
          </a:p>
          <a:p>
            <a:pPr>
              <a:buFont typeface="Wingdings" charset="2"/>
              <a:buChar char="ü"/>
            </a:pPr>
            <a:r>
              <a:rPr lang="en-US" dirty="0" smtClean="0">
                <a:solidFill>
                  <a:schemeClr val="accent6"/>
                </a:solidFill>
              </a:rPr>
              <a:t>Small </a:t>
            </a:r>
            <a:r>
              <a:rPr lang="en-US" dirty="0" smtClean="0">
                <a:solidFill>
                  <a:schemeClr val="accent6"/>
                </a:solidFill>
              </a:rPr>
              <a:t>size</a:t>
            </a:r>
            <a:endParaRPr lang="en-US" dirty="0" smtClean="0">
              <a:solidFill>
                <a:schemeClr val="accent6"/>
              </a:solidFill>
            </a:endParaRPr>
          </a:p>
          <a:p>
            <a:pPr lvl="1">
              <a:buFont typeface="Arial" charset="0"/>
              <a:buChar char="•"/>
            </a:pPr>
            <a:r>
              <a:rPr lang="en-US" dirty="0" smtClean="0">
                <a:solidFill>
                  <a:schemeClr val="tx1"/>
                </a:solidFill>
              </a:rPr>
              <a:t>Hundreds of </a:t>
            </a:r>
            <a:r>
              <a:rPr lang="en-US" dirty="0" smtClean="0">
                <a:solidFill>
                  <a:schemeClr val="tx1"/>
                </a:solidFill>
              </a:rPr>
              <a:t>kB</a:t>
            </a:r>
            <a:endParaRPr lang="en-US" dirty="0" smtClean="0">
              <a:solidFill>
                <a:schemeClr val="tx1"/>
              </a:solidFill>
            </a:endParaRPr>
          </a:p>
          <a:p>
            <a:pPr>
              <a:buFont typeface="Wingdings" charset="2"/>
              <a:buChar char="ü"/>
            </a:pPr>
            <a:r>
              <a:rPr lang="en-US" dirty="0" smtClean="0">
                <a:solidFill>
                  <a:schemeClr val="accent6"/>
                </a:solidFill>
              </a:rPr>
              <a:t>General </a:t>
            </a:r>
            <a:r>
              <a:rPr lang="en-US" dirty="0" smtClean="0">
                <a:solidFill>
                  <a:schemeClr val="accent6"/>
                </a:solidFill>
              </a:rPr>
              <a:t>performance</a:t>
            </a:r>
            <a:endParaRPr lang="en-US" dirty="0" smtClean="0">
              <a:solidFill>
                <a:schemeClr val="accent6"/>
              </a:solidFill>
            </a:endParaRPr>
          </a:p>
          <a:p>
            <a:pPr lvl="1">
              <a:buFont typeface="Arial" charset="0"/>
              <a:buChar char="•"/>
            </a:pPr>
            <a:r>
              <a:rPr lang="en-US" dirty="0" smtClean="0">
                <a:solidFill>
                  <a:schemeClr val="tx1"/>
                </a:solidFill>
              </a:rPr>
              <a:t>Comparable to </a:t>
            </a:r>
            <a:r>
              <a:rPr lang="en-US" dirty="0" smtClean="0">
                <a:solidFill>
                  <a:schemeClr val="tx1"/>
                </a:solidFill>
              </a:rPr>
              <a:t>state-of-the-art</a:t>
            </a:r>
            <a:endParaRPr lang="en-US" dirty="0" smtClean="0">
              <a:solidFill>
                <a:schemeClr val="tx1"/>
              </a:solidFill>
            </a:endParaRPr>
          </a:p>
          <a:p>
            <a:pPr lvl="1">
              <a:buFont typeface="Arial" charset="0"/>
              <a:buChar char="•"/>
            </a:pPr>
            <a:r>
              <a:rPr lang="en-US" dirty="0" smtClean="0">
                <a:solidFill>
                  <a:schemeClr val="tx1"/>
                </a:solidFill>
              </a:rPr>
              <a:t>DNS, Web </a:t>
            </a:r>
            <a:r>
              <a:rPr lang="en-US" dirty="0" smtClean="0">
                <a:solidFill>
                  <a:schemeClr val="tx1"/>
                </a:solidFill>
              </a:rPr>
              <a:t>Server</a:t>
            </a:r>
            <a:endParaRPr lang="en-US" dirty="0" smtClean="0">
              <a:solidFill>
                <a:schemeClr val="tx1"/>
              </a:solidFill>
            </a:endParaRPr>
          </a:p>
          <a:p>
            <a:pPr>
              <a:buFont typeface="Wingdings" charset="2"/>
              <a:buChar char="ü"/>
            </a:pPr>
            <a:r>
              <a:rPr lang="en-US" dirty="0" smtClean="0">
                <a:solidFill>
                  <a:schemeClr val="accent6"/>
                </a:solidFill>
              </a:rPr>
              <a:t>Allows app-specific resource management.</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a:t>
            </a:r>
            <a:r>
              <a:rPr lang="en-US" dirty="0" smtClean="0">
                <a:solidFill>
                  <a:schemeClr val="accent6"/>
                </a:solidFill>
              </a:rPr>
              <a:t>surface</a:t>
            </a:r>
            <a:endParaRPr lang="en-US" dirty="0" smtClean="0">
              <a:solidFill>
                <a:schemeClr val="accent6"/>
              </a:solidFill>
            </a:endParaRPr>
          </a:p>
          <a:p>
            <a:pPr lvl="1">
              <a:buFont typeface="Arial" charset="0"/>
              <a:buChar char="•"/>
            </a:pPr>
            <a:r>
              <a:rPr lang="en-US" dirty="0" smtClean="0">
                <a:solidFill>
                  <a:schemeClr val="tx1"/>
                </a:solidFill>
              </a:rPr>
              <a:t>Remove dead code.</a:t>
            </a:r>
          </a:p>
          <a:p>
            <a:pPr>
              <a:buFont typeface="Wingdings" charset="2"/>
              <a:buChar char="ü"/>
            </a:pPr>
            <a:r>
              <a:rPr lang="en-US" dirty="0" smtClean="0">
                <a:solidFill>
                  <a:schemeClr val="accent6"/>
                </a:solidFill>
              </a:rPr>
              <a:t>Extra </a:t>
            </a:r>
            <a:r>
              <a:rPr lang="en-US" dirty="0" smtClean="0">
                <a:solidFill>
                  <a:schemeClr val="accent6"/>
                </a:solidFill>
              </a:rPr>
              <a:t>protections</a:t>
            </a:r>
            <a:endParaRPr lang="en-US" dirty="0" smtClean="0">
              <a:solidFill>
                <a:schemeClr val="accent6"/>
              </a:solidFill>
            </a:endParaRPr>
          </a:p>
          <a:p>
            <a:pPr lvl="1">
              <a:buFont typeface="Arial" charset="0"/>
              <a:buChar char="•"/>
            </a:pPr>
            <a:r>
              <a:rPr lang="en-US" dirty="0" smtClean="0">
                <a:solidFill>
                  <a:schemeClr val="tx1"/>
                </a:solidFill>
              </a:rPr>
              <a:t>Type </a:t>
            </a:r>
            <a:r>
              <a:rPr lang="en-US" dirty="0" smtClean="0">
                <a:solidFill>
                  <a:schemeClr val="tx1"/>
                </a:solidFill>
              </a:rPr>
              <a:t>safety</a:t>
            </a:r>
            <a:endParaRPr lang="en-US" dirty="0" smtClean="0">
              <a:solidFill>
                <a:schemeClr val="tx1"/>
              </a:solidFill>
            </a:endParaRPr>
          </a:p>
          <a:p>
            <a:pPr lvl="1">
              <a:buFont typeface="Arial" charset="0"/>
              <a:buChar char="•"/>
            </a:pPr>
            <a:r>
              <a:rPr lang="en-US" dirty="0" smtClean="0">
                <a:solidFill>
                  <a:schemeClr val="tx1"/>
                </a:solidFill>
              </a:rPr>
              <a:t>Memory </a:t>
            </a:r>
            <a:r>
              <a:rPr lang="en-US" dirty="0" smtClean="0">
                <a:solidFill>
                  <a:schemeClr val="tx1"/>
                </a:solidFill>
              </a:rPr>
              <a:t>safety</a:t>
            </a:r>
            <a:endParaRPr lang="en-US" dirty="0" smtClean="0">
              <a:solidFill>
                <a:schemeClr val="tx1"/>
              </a:solidFill>
            </a:endParaRPr>
          </a:p>
          <a:p>
            <a:pPr>
              <a:buFont typeface="Wingdings" charset="2"/>
              <a:buChar char="ü"/>
            </a:pPr>
            <a:r>
              <a:rPr lang="en-US" dirty="0" smtClean="0">
                <a:solidFill>
                  <a:schemeClr val="accent6"/>
                </a:solidFill>
              </a:rPr>
              <a:t>Host protected from </a:t>
            </a:r>
            <a:r>
              <a:rPr lang="en-US" dirty="0" smtClean="0">
                <a:solidFill>
                  <a:schemeClr val="accent6"/>
                </a:solidFill>
              </a:rPr>
              <a:t>guest</a:t>
            </a:r>
            <a:endParaRPr lang="en-US" dirty="0" smtClean="0">
              <a:solidFill>
                <a:schemeClr val="accent6"/>
              </a:solidFill>
            </a:endParaRP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guest protected from </a:t>
            </a:r>
            <a:r>
              <a:rPr lang="en-US" dirty="0" smtClean="0">
                <a:solidFill>
                  <a:srgbClr val="FF0000"/>
                </a:solidFill>
              </a:rPr>
              <a:t>host</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12</a:t>
            </a:fld>
            <a:endParaRPr lang="en-US" dirty="0">
              <a:solidFill>
                <a:schemeClr val="tx1"/>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13</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7196" y="804672"/>
            <a:ext cx="8315844" cy="460197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Andrew Baumann, Marcus </a:t>
            </a:r>
            <a:r>
              <a:rPr lang="en-US" sz="1600" dirty="0" err="1" smtClean="0">
                <a:solidFill>
                  <a:schemeClr val="tx1"/>
                </a:solidFill>
              </a:rPr>
              <a:t>Peinado</a:t>
            </a:r>
            <a:r>
              <a:rPr lang="en-US" sz="1600" dirty="0" smtClean="0">
                <a:solidFill>
                  <a:schemeClr val="tx1"/>
                </a:solidFill>
              </a:rPr>
              <a:t>, </a:t>
            </a:r>
            <a:r>
              <a:rPr lang="en-US" sz="1600" dirty="0">
                <a:solidFill>
                  <a:schemeClr val="tx1"/>
                </a:solidFill>
              </a:rPr>
              <a:t>and </a:t>
            </a:r>
            <a:r>
              <a:rPr lang="en-US" sz="1600" dirty="0" smtClean="0">
                <a:solidFill>
                  <a:schemeClr val="tx1"/>
                </a:solidFill>
              </a:rPr>
              <a:t>Galen Hunt</a:t>
            </a:r>
          </a:p>
          <a:p>
            <a:pPr algn="ctr"/>
            <a:r>
              <a:rPr lang="en-US" sz="1600" dirty="0" smtClean="0">
                <a:solidFill>
                  <a:schemeClr val="tx1"/>
                </a:solidFill>
              </a:rPr>
              <a:t>USENIX 2014</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14</a:t>
            </a:fld>
            <a:endParaRPr lang="en-US" dirty="0">
              <a:solidFill>
                <a:schemeClr val="tx1"/>
              </a:solidFill>
            </a:endParaRPr>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Classical hierarchical security model allows CSP to access a cloud tenant’s data and application code.</a:t>
            </a:r>
          </a:p>
          <a:p>
            <a:pPr marL="0" indent="0">
              <a:buNone/>
            </a:pPr>
            <a:r>
              <a:rPr lang="en-US" dirty="0" smtClean="0">
                <a:solidFill>
                  <a:schemeClr val="tx1"/>
                </a:solidFill>
              </a:rPr>
              <a:t>It</a:t>
            </a:r>
            <a:r>
              <a:rPr lang="en-US" dirty="0" smtClean="0"/>
              <a:t> </a:t>
            </a:r>
            <a:r>
              <a:rPr lang="en-US" b="1" dirty="0" smtClean="0">
                <a:solidFill>
                  <a:schemeClr val="accent2"/>
                </a:solidFill>
              </a:rPr>
              <a:t>fails</a:t>
            </a:r>
            <a:r>
              <a:rPr lang="en-US" b="1" dirty="0" smtClean="0">
                <a:solidFill>
                  <a:schemeClr val="tx1"/>
                </a:solidFill>
              </a:rPr>
              <a:t> </a:t>
            </a:r>
            <a:r>
              <a:rPr lang="en-US" dirty="0" smtClean="0">
                <a:solidFill>
                  <a:schemeClr val="tx1"/>
                </a:solidFill>
              </a:rPr>
              <a:t>to protect against a compromised/malicious host.</a:t>
            </a:r>
          </a:p>
          <a:p>
            <a:pPr marL="0" indent="0">
              <a:buNone/>
            </a:pPr>
            <a:endParaRPr lang="en-US" dirty="0" smtClean="0"/>
          </a:p>
          <a:p>
            <a:pPr marL="0" indent="0">
              <a:buNone/>
            </a:pPr>
            <a:r>
              <a:rPr lang="en-US" u="sng" dirty="0" smtClean="0">
                <a:solidFill>
                  <a:schemeClr val="tx1"/>
                </a:solidFill>
              </a:rPr>
              <a:t>Solution:</a:t>
            </a:r>
          </a:p>
          <a:p>
            <a:pPr marL="0" indent="0">
              <a:buNone/>
            </a:pPr>
            <a:r>
              <a:rPr lang="en-US" dirty="0" smtClean="0">
                <a:solidFill>
                  <a:schemeClr val="tx1"/>
                </a:solidFill>
              </a:rPr>
              <a:t>Provide shielded execution of legacy applications.</a:t>
            </a:r>
          </a:p>
          <a:p>
            <a:pPr lvl="1"/>
            <a:r>
              <a:rPr lang="en-US" dirty="0" smtClean="0">
                <a:solidFill>
                  <a:schemeClr val="tx1"/>
                </a:solidFill>
              </a:rPr>
              <a:t>Confidentiality &amp; </a:t>
            </a:r>
            <a:r>
              <a:rPr lang="en-US" dirty="0" smtClean="0">
                <a:solidFill>
                  <a:schemeClr val="tx1"/>
                </a:solidFill>
              </a:rPr>
              <a:t>Integrity</a:t>
            </a:r>
            <a:endParaRPr lang="en-US" dirty="0" smtClean="0">
              <a:solidFill>
                <a:schemeClr val="tx1"/>
              </a:solidFill>
            </a:endParaRPr>
          </a:p>
          <a:p>
            <a:pPr lvl="1"/>
            <a:r>
              <a:rPr lang="en-US" dirty="0" smtClean="0">
                <a:solidFill>
                  <a:schemeClr val="tx1"/>
                </a:solidFill>
              </a:rPr>
              <a:t>Leverage Intel SGX to create a protected region, i.e., </a:t>
            </a:r>
            <a:r>
              <a:rPr lang="en-US" i="1" dirty="0" smtClean="0">
                <a:solidFill>
                  <a:schemeClr val="accent2"/>
                </a:solidFill>
              </a:rPr>
              <a:t>enclave</a:t>
            </a:r>
            <a:r>
              <a:rPr lang="en-US" dirty="0" smtClean="0">
                <a:solidFill>
                  <a:schemeClr val="tx1"/>
                </a:solidFill>
              </a:rPr>
              <a:t>.</a:t>
            </a:r>
          </a:p>
          <a:p>
            <a:pPr lvl="1"/>
            <a:r>
              <a:rPr lang="en-US" dirty="0" smtClean="0">
                <a:solidFill>
                  <a:schemeClr val="tx1"/>
                </a:solidFill>
              </a:rPr>
              <a:t>Execute application &amp; </a:t>
            </a:r>
            <a:r>
              <a:rPr lang="en-US" dirty="0" err="1" smtClean="0">
                <a:solidFill>
                  <a:schemeClr val="tx1"/>
                </a:solidFill>
              </a:rPr>
              <a:t>LibOS</a:t>
            </a:r>
            <a:r>
              <a:rPr lang="en-US" dirty="0" smtClean="0">
                <a:solidFill>
                  <a:schemeClr val="tx1"/>
                </a:solidFill>
              </a:rPr>
              <a:t> inside a protected region.</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15</a:t>
            </a:fld>
            <a:endParaRPr lang="en-US" dirty="0">
              <a:solidFill>
                <a:schemeClr val="tx1"/>
              </a:solidFill>
            </a:endParaRP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16</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152" y="2024412"/>
            <a:ext cx="3432048" cy="398678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576" y="561372"/>
            <a:ext cx="3432048" cy="5449824"/>
          </a:xfrm>
          <a:prstGeom prst="rect">
            <a:avLst/>
          </a:prstGeom>
        </p:spPr>
      </p:pic>
      <p:sp>
        <p:nvSpPr>
          <p:cNvPr id="8" name="TextBox 7"/>
          <p:cNvSpPr txBox="1"/>
          <p:nvPr/>
        </p:nvSpPr>
        <p:spPr>
          <a:xfrm>
            <a:off x="2564894" y="6011196"/>
            <a:ext cx="1496564" cy="523220"/>
          </a:xfrm>
          <a:prstGeom prst="rect">
            <a:avLst/>
          </a:prstGeom>
          <a:noFill/>
        </p:spPr>
        <p:txBody>
          <a:bodyPr wrap="none" rtlCol="0">
            <a:spAutoFit/>
          </a:bodyPr>
          <a:lstStyle/>
          <a:p>
            <a:r>
              <a:rPr lang="en-US" sz="2800" dirty="0" smtClean="0"/>
              <a:t>Standard</a:t>
            </a:r>
            <a:endParaRPr lang="en-US" sz="2800" dirty="0"/>
          </a:p>
        </p:txBody>
      </p:sp>
      <p:sp>
        <p:nvSpPr>
          <p:cNvPr id="9" name="TextBox 8"/>
          <p:cNvSpPr txBox="1"/>
          <p:nvPr/>
        </p:nvSpPr>
        <p:spPr>
          <a:xfrm>
            <a:off x="8060289" y="6011196"/>
            <a:ext cx="1100622" cy="523220"/>
          </a:xfrm>
          <a:prstGeom prst="rect">
            <a:avLst/>
          </a:prstGeom>
          <a:noFill/>
        </p:spPr>
        <p:txBody>
          <a:bodyPr wrap="none" rtlCol="0">
            <a:spAutoFit/>
          </a:bodyPr>
          <a:lstStyle/>
          <a:p>
            <a:r>
              <a:rPr lang="en-US" sz="2800" smtClean="0"/>
              <a:t>Haven</a:t>
            </a:r>
            <a:endParaRPr lang="en-US" sz="2800" dirty="0"/>
          </a:p>
        </p:txBody>
      </p:sp>
    </p:spTree>
    <p:extLst>
      <p:ext uri="{BB962C8B-B14F-4D97-AF65-F5344CB8AC3E}">
        <p14:creationId xmlns:p14="http://schemas.microsoft.com/office/powerpoint/2010/main" val="14315607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17</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3"/>
              </a:buBlip>
            </a:pPr>
            <a:r>
              <a:rPr lang="en-US" dirty="0" smtClean="0">
                <a:solidFill>
                  <a:srgbClr val="FF0000"/>
                </a:solidFill>
              </a:rPr>
              <a:t>General performance.</a:t>
            </a:r>
          </a:p>
          <a:p>
            <a:pPr lvl="1">
              <a:buFont typeface="Arial" charset="0"/>
              <a:buChar char="•"/>
            </a:pPr>
            <a:r>
              <a:rPr lang="en-US" dirty="0" smtClean="0">
                <a:solidFill>
                  <a:schemeClr val="tx1"/>
                </a:solidFill>
              </a:rPr>
              <a:t>2X slowdown.</a:t>
            </a:r>
          </a:p>
          <a:p>
            <a:pPr lvl="1">
              <a:buFont typeface="Arial" charset="0"/>
              <a:buChar char="•"/>
            </a:pPr>
            <a:r>
              <a:rPr lang="en-US" dirty="0" smtClean="0">
                <a:solidFill>
                  <a:schemeClr val="tx1"/>
                </a:solidFill>
              </a:rPr>
              <a:t>Haven overheads.</a:t>
            </a:r>
          </a:p>
          <a:p>
            <a:pPr lvl="2">
              <a:buFont typeface="Arial" charset="0"/>
              <a:buChar char="•"/>
            </a:pPr>
            <a:r>
              <a:rPr lang="en-US" dirty="0" smtClean="0">
                <a:solidFill>
                  <a:schemeClr val="tx1"/>
                </a:solidFill>
              </a:rPr>
              <a:t>Web server, 55% slowdown compared to native.</a:t>
            </a:r>
          </a:p>
          <a:p>
            <a:pPr lvl="1">
              <a:buFont typeface="Arial" charset="0"/>
              <a:buChar char="•"/>
            </a:pPr>
            <a:r>
              <a:rPr lang="en-US" dirty="0" smtClean="0">
                <a:solidFill>
                  <a:schemeClr val="tx1"/>
                </a:solidFill>
              </a:rPr>
              <a:t>SGX overheads.</a:t>
            </a:r>
          </a:p>
          <a:p>
            <a:pPr lvl="2">
              <a:buFont typeface="Arial" charset="0"/>
              <a:buChar char="•"/>
            </a:pPr>
            <a:r>
              <a:rPr lang="en-US" dirty="0" smtClean="0">
                <a:solidFill>
                  <a:schemeClr val="tx1"/>
                </a:solidFill>
              </a:rPr>
              <a:t>Resizing enclave.</a:t>
            </a:r>
          </a:p>
          <a:p>
            <a:pPr lvl="2">
              <a:buFont typeface="Arial" charset="0"/>
              <a:buChar char="•"/>
            </a:pPr>
            <a:r>
              <a:rPr lang="en-US" dirty="0" smtClean="0">
                <a:solidFill>
                  <a:schemeClr val="tx1"/>
                </a:solidFill>
              </a:rPr>
              <a:t>Enclave crossings.</a:t>
            </a:r>
          </a:p>
          <a:p>
            <a:pPr lvl="2">
              <a:buFont typeface="Arial" charset="0"/>
              <a:buChar char="•"/>
            </a:pPr>
            <a:r>
              <a:rPr lang="en-US" dirty="0" smtClean="0">
                <a:solidFill>
                  <a:schemeClr val="tx1"/>
                </a:solidFill>
              </a:rPr>
              <a:t>Access to enclave pages.</a:t>
            </a:r>
          </a:p>
          <a:p>
            <a:pPr>
              <a:buBlip>
                <a:blip r:embed="rId3"/>
              </a:buBlip>
            </a:pPr>
            <a:r>
              <a:rPr lang="en-US" dirty="0" smtClean="0">
                <a:solidFill>
                  <a:srgbClr val="FF0000"/>
                </a:solidFill>
              </a:rPr>
              <a:t>Resources consumption.</a:t>
            </a:r>
          </a:p>
          <a:p>
            <a:pPr lvl="1">
              <a:buFont typeface="Arial" charset="0"/>
              <a:buChar char="•"/>
            </a:pPr>
            <a:r>
              <a:rPr lang="en-US" dirty="0" smtClean="0">
                <a:solidFill>
                  <a:schemeClr val="tx1"/>
                </a:solidFill>
              </a:rPr>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solidFill>
                  <a:schemeClr val="tx1"/>
                </a:solidFill>
              </a:rPr>
              <a:t>Security</a:t>
            </a:r>
            <a:endParaRPr lang="en-US" dirty="0">
              <a:solidFill>
                <a:schemeClr val="tx1"/>
              </a:solidFill>
            </a:endParaRPr>
          </a:p>
        </p:txBody>
      </p:sp>
      <p:sp>
        <p:nvSpPr>
          <p:cNvPr id="7" name="Content Placeholder 6"/>
          <p:cNvSpPr>
            <a:spLocks noGrp="1"/>
          </p:cNvSpPr>
          <p:nvPr>
            <p:ph sz="quarter" idx="4"/>
          </p:nvPr>
        </p:nvSpPr>
        <p:spPr>
          <a:xfrm>
            <a:off x="6172200" y="1946656"/>
            <a:ext cx="5183188" cy="4784650"/>
          </a:xfrm>
        </p:spPr>
        <p:txBody>
          <a:bodyPr/>
          <a:lstStyle/>
          <a:p>
            <a:pPr>
              <a:buBlip>
                <a:blip r:embed="rId3"/>
              </a:buBlip>
            </a:pPr>
            <a:r>
              <a:rPr lang="en-US" dirty="0">
                <a:solidFill>
                  <a:srgbClr val="FF0000"/>
                </a:solidFill>
              </a:rPr>
              <a:t>Large attack surface.</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Host protected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Guest protected from host.</a:t>
            </a:r>
          </a:p>
          <a:p>
            <a:pPr>
              <a:buFont typeface="Wingdings" charset="2"/>
              <a:buChar char="ü"/>
            </a:pPr>
            <a:endParaRPr lang="en-US" dirty="0" smtClean="0">
              <a:solidFill>
                <a:schemeClr val="accent6"/>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19</a:t>
            </a:fld>
            <a:endParaRPr lang="en-US" dirty="0">
              <a:solidFill>
                <a:schemeClr val="tx1"/>
              </a:solidFill>
            </a:endParaRPr>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Motivation.</a:t>
            </a:r>
          </a:p>
          <a:p>
            <a:r>
              <a:rPr lang="en-US" dirty="0" err="1" smtClean="0">
                <a:solidFill>
                  <a:schemeClr val="tx1"/>
                </a:solidFill>
              </a:rPr>
              <a:t>Exokernel</a:t>
            </a:r>
            <a:r>
              <a:rPr lang="en-US" dirty="0" smtClean="0">
                <a:solidFill>
                  <a:schemeClr val="tx1"/>
                </a:solidFill>
              </a:rPr>
              <a:t>:</a:t>
            </a:r>
          </a:p>
          <a:p>
            <a:pPr lvl="1"/>
            <a:r>
              <a:rPr lang="en-US" dirty="0" smtClean="0">
                <a:solidFill>
                  <a:schemeClr val="tx1"/>
                </a:solidFill>
              </a:rPr>
              <a:t>An OS Architecture for Application-Level Resource Management.</a:t>
            </a:r>
          </a:p>
          <a:p>
            <a:r>
              <a:rPr lang="en-US" dirty="0" err="1" smtClean="0">
                <a:solidFill>
                  <a:schemeClr val="tx1"/>
                </a:solidFill>
              </a:rPr>
              <a:t>Unikernels</a:t>
            </a:r>
            <a:r>
              <a:rPr lang="en-US" dirty="0" smtClean="0">
                <a:solidFill>
                  <a:schemeClr val="tx1"/>
                </a:solidFill>
              </a:rPr>
              <a:t>: </a:t>
            </a:r>
          </a:p>
          <a:p>
            <a:pPr lvl="1"/>
            <a:r>
              <a:rPr lang="en-US" dirty="0" smtClean="0">
                <a:solidFill>
                  <a:schemeClr val="tx1"/>
                </a:solidFill>
              </a:rPr>
              <a:t>Library Operating Systems for the Cloud.</a:t>
            </a:r>
          </a:p>
          <a:p>
            <a:r>
              <a:rPr lang="en-US" dirty="0" smtClean="0">
                <a:solidFill>
                  <a:schemeClr val="tx1"/>
                </a:solidFill>
              </a:rPr>
              <a:t>Haven:</a:t>
            </a:r>
          </a:p>
          <a:p>
            <a:pPr lvl="1"/>
            <a:r>
              <a:rPr lang="en-US" dirty="0" smtClean="0">
                <a:solidFill>
                  <a:schemeClr val="tx1"/>
                </a:solidFill>
              </a:rPr>
              <a:t>Shielding Applications from an Untrusted Cloud.</a:t>
            </a:r>
          </a:p>
          <a:p>
            <a:r>
              <a:rPr lang="en-US" dirty="0" smtClean="0">
                <a:solidFill>
                  <a:schemeClr val="tx1"/>
                </a:solidFill>
              </a:rPr>
              <a:t>Discussion.</a:t>
            </a:r>
          </a:p>
          <a:p>
            <a:r>
              <a:rPr lang="en-US" dirty="0" smtClean="0">
                <a:solidFill>
                  <a:schemeClr val="tx1"/>
                </a:solidFill>
              </a:rPr>
              <a:t>Research Proposal.</a:t>
            </a:r>
          </a:p>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solidFill>
                  <a:schemeClr val="tx1"/>
                </a:solidFill>
              </a:rPr>
              <a:t>Performance/Efficiency</a:t>
            </a:r>
            <a:endParaRPr lang="en-US" dirty="0">
              <a:solidFill>
                <a:schemeClr val="tx1"/>
              </a:solidFill>
            </a:endParaRPr>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solidFill>
                  <a:schemeClr val="tx1"/>
                </a:solidFill>
              </a:rPr>
              <a:t>Security</a:t>
            </a:r>
            <a:endParaRPr lang="en-US" dirty="0">
              <a:solidFill>
                <a:schemeClr val="tx1"/>
              </a:solidFill>
            </a:endParaRPr>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20</a:t>
            </a:fld>
            <a:endParaRPr lang="en-US" dirty="0">
              <a:solidFill>
                <a:schemeClr val="tx1"/>
              </a:solidFill>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6348" y="1266941"/>
            <a:ext cx="4779303" cy="2585356"/>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tx1"/>
                </a:solidFill>
              </a:rPr>
              <a:t>I propose to </a:t>
            </a:r>
            <a:r>
              <a:rPr lang="en-US" dirty="0">
                <a:solidFill>
                  <a:schemeClr val="tx1"/>
                </a:solidFill>
              </a:rPr>
              <a:t>i</a:t>
            </a:r>
            <a:r>
              <a:rPr lang="en-US" sz="2800" dirty="0" smtClean="0">
                <a:solidFill>
                  <a:schemeClr val="tx1"/>
                </a:solidFill>
              </a:rPr>
              <a:t>ntegrate SGX in a </a:t>
            </a:r>
            <a:r>
              <a:rPr lang="en-US" sz="2800" dirty="0" err="1" smtClean="0">
                <a:solidFill>
                  <a:schemeClr val="tx1"/>
                </a:solidFill>
              </a:rPr>
              <a:t>Unikernel</a:t>
            </a:r>
            <a:r>
              <a:rPr lang="en-US" sz="2800" dirty="0" smtClean="0">
                <a:solidFill>
                  <a:schemeClr val="tx1"/>
                </a:solidFill>
              </a:rPr>
              <a:t>.</a:t>
            </a:r>
          </a:p>
          <a:p>
            <a:pPr marL="0" indent="0">
              <a:buNone/>
            </a:pPr>
            <a:r>
              <a:rPr lang="en-US" dirty="0" smtClean="0">
                <a:solidFill>
                  <a:schemeClr val="tx1"/>
                </a:solidFill>
              </a:rPr>
              <a:t>This will allow to:</a:t>
            </a:r>
          </a:p>
          <a:p>
            <a:pPr lvl="1"/>
            <a:r>
              <a:rPr lang="en-US" dirty="0" smtClean="0">
                <a:solidFill>
                  <a:schemeClr val="tx1"/>
                </a:solidFill>
              </a:rPr>
              <a:t>Consume less enclave pages.</a:t>
            </a:r>
          </a:p>
          <a:p>
            <a:pPr lvl="1"/>
            <a:r>
              <a:rPr lang="en-US" dirty="0" smtClean="0">
                <a:solidFill>
                  <a:schemeClr val="tx1"/>
                </a:solidFill>
              </a:rPr>
              <a:t>Potentially improve locality.</a:t>
            </a:r>
          </a:p>
          <a:p>
            <a:pPr lvl="1"/>
            <a:r>
              <a:rPr lang="en-US" dirty="0" smtClean="0">
                <a:solidFill>
                  <a:schemeClr val="tx1"/>
                </a:solidFill>
              </a:rPr>
              <a:t>No need for enclave resizing.</a:t>
            </a:r>
          </a:p>
          <a:p>
            <a:pPr lvl="1"/>
            <a:r>
              <a:rPr lang="en-US" dirty="0" smtClean="0">
                <a:solidFill>
                  <a:schemeClr val="tx1"/>
                </a:solidFill>
              </a:rPr>
              <a:t>Tune implementation for performance.</a:t>
            </a:r>
          </a:p>
          <a:p>
            <a:pPr lvl="1"/>
            <a:r>
              <a:rPr lang="en-US" dirty="0" smtClean="0">
                <a:solidFill>
                  <a:schemeClr val="tx1"/>
                </a:solidFill>
              </a:rPr>
              <a:t>Leverage PL features.</a:t>
            </a:r>
          </a:p>
          <a:p>
            <a:pPr lvl="1"/>
            <a:r>
              <a:rPr lang="en-US" dirty="0" smtClean="0">
                <a:solidFill>
                  <a:schemeClr val="tx1"/>
                </a:solidFill>
              </a:rPr>
              <a:t>Provide bi-directional isolation.</a:t>
            </a:r>
          </a:p>
          <a:p>
            <a:pPr lvl="1"/>
            <a:endParaRPr lang="en-US" sz="2800" dirty="0" smtClean="0">
              <a:solidFill>
                <a:schemeClr val="tx1"/>
              </a:solidFill>
            </a:endParaRPr>
          </a:p>
          <a:p>
            <a:pPr lvl="1"/>
            <a:endParaRPr lang="en-US" sz="2800" dirty="0"/>
          </a:p>
        </p:txBody>
      </p:sp>
      <p:sp>
        <p:nvSpPr>
          <p:cNvPr id="5" name="Slide Number Placeholder 4"/>
          <p:cNvSpPr>
            <a:spLocks noGrp="1"/>
          </p:cNvSpPr>
          <p:nvPr>
            <p:ph type="sldNum" sz="quarter" idx="12"/>
          </p:nvPr>
        </p:nvSpPr>
        <p:spPr/>
        <p:txBody>
          <a:bodyPr/>
          <a:lstStyle/>
          <a:p>
            <a:fld id="{B46BA956-F633-F04E-BD9F-377F5F31FAB2}" type="slidenum">
              <a:rPr lang="en-US" smtClean="0">
                <a:solidFill>
                  <a:schemeClr val="tx1"/>
                </a:solidFill>
              </a:rPr>
              <a:t>21</a:t>
            </a:fld>
            <a:endParaRPr lang="en-US"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solidFill>
                  <a:schemeClr val="tx1"/>
                </a:solidFill>
              </a:rPr>
              <a:t>22</a:t>
            </a:fld>
            <a:endParaRPr lang="en-US" dirty="0">
              <a:solidFill>
                <a:schemeClr val="tx1"/>
              </a:solidFill>
            </a:endParaRPr>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normAutofit/>
          </a:bodyPr>
          <a:lstStyle/>
          <a:p>
            <a:pPr marL="0" indent="0">
              <a:buNone/>
            </a:pPr>
            <a:r>
              <a:rPr lang="en-US" u="sng" dirty="0" smtClean="0">
                <a:solidFill>
                  <a:schemeClr val="tx1"/>
                </a:solidFill>
              </a:rPr>
              <a:t>Setup:</a:t>
            </a:r>
          </a:p>
          <a:p>
            <a:pPr marL="0" indent="0">
              <a:buNone/>
            </a:pPr>
            <a:r>
              <a:rPr lang="en-US" dirty="0" smtClean="0">
                <a:solidFill>
                  <a:schemeClr val="tx1"/>
                </a:solidFill>
              </a:rPr>
              <a:t>Cloud services have </a:t>
            </a:r>
            <a:r>
              <a:rPr lang="en-US" dirty="0" smtClean="0">
                <a:solidFill>
                  <a:schemeClr val="tx1"/>
                </a:solidFill>
              </a:rPr>
              <a:t>become popular.</a:t>
            </a:r>
          </a:p>
          <a:p>
            <a:pPr marL="0" indent="0">
              <a:buNone/>
            </a:pPr>
            <a:r>
              <a:rPr lang="en-US" dirty="0" smtClean="0">
                <a:solidFill>
                  <a:schemeClr val="tx1"/>
                </a:solidFill>
              </a:rPr>
              <a:t>We want to provide:</a:t>
            </a:r>
            <a:endParaRPr lang="en-US" dirty="0">
              <a:solidFill>
                <a:schemeClr val="tx1"/>
              </a:solidFill>
            </a:endParaRPr>
          </a:p>
          <a:p>
            <a:r>
              <a:rPr lang="en-US" dirty="0" smtClean="0">
                <a:solidFill>
                  <a:schemeClr val="accent2"/>
                </a:solidFill>
              </a:rPr>
              <a:t>Efficiency</a:t>
            </a:r>
            <a:endParaRPr lang="en-US" dirty="0" smtClean="0">
              <a:solidFill>
                <a:schemeClr val="accent2"/>
              </a:solidFill>
            </a:endParaRPr>
          </a:p>
          <a:p>
            <a:pPr lvl="1"/>
            <a:r>
              <a:rPr lang="en-US" dirty="0" smtClean="0">
                <a:solidFill>
                  <a:schemeClr val="tx1"/>
                </a:solidFill>
              </a:rPr>
              <a:t>Consume </a:t>
            </a:r>
            <a:r>
              <a:rPr lang="en-US" dirty="0" smtClean="0">
                <a:solidFill>
                  <a:schemeClr val="tx1"/>
                </a:solidFill>
              </a:rPr>
              <a:t>less resources, e.g., memory</a:t>
            </a:r>
            <a:r>
              <a:rPr lang="en-US" dirty="0" smtClean="0"/>
              <a:t>.</a:t>
            </a:r>
          </a:p>
          <a:p>
            <a:r>
              <a:rPr lang="en-US" dirty="0" smtClean="0">
                <a:solidFill>
                  <a:schemeClr val="accent2"/>
                </a:solidFill>
              </a:rPr>
              <a:t>Performance</a:t>
            </a:r>
            <a:endParaRPr lang="en-US" dirty="0" smtClean="0"/>
          </a:p>
          <a:p>
            <a:r>
              <a:rPr lang="en-US" dirty="0" smtClean="0">
                <a:solidFill>
                  <a:schemeClr val="accent2"/>
                </a:solidFill>
              </a:rPr>
              <a:t>Security</a:t>
            </a:r>
            <a:endParaRPr lang="en-US" dirty="0" smtClean="0">
              <a:solidFill>
                <a:schemeClr val="accent2"/>
              </a:solidFill>
            </a:endParaRPr>
          </a:p>
          <a:p>
            <a:pPr lvl="1"/>
            <a:r>
              <a:rPr lang="en-US" dirty="0" smtClean="0">
                <a:solidFill>
                  <a:schemeClr val="tx1"/>
                </a:solidFill>
              </a:rPr>
              <a:t>Isolate co-located applications, and protect the host.</a:t>
            </a:r>
          </a:p>
          <a:p>
            <a:pPr lvl="1"/>
            <a:r>
              <a:rPr lang="en-US" dirty="0">
                <a:solidFill>
                  <a:schemeClr val="tx1"/>
                </a:solidFill>
              </a:rPr>
              <a:t>Security inside the application</a:t>
            </a:r>
            <a:r>
              <a:rPr lang="en-US" dirty="0" smtClean="0">
                <a:solidFill>
                  <a:schemeClr val="tx1"/>
                </a:solidFill>
              </a:rPr>
              <a:t>.</a:t>
            </a:r>
          </a:p>
          <a:p>
            <a:pPr lvl="1"/>
            <a:r>
              <a:rPr lang="en-US" dirty="0" smtClean="0">
                <a:solidFill>
                  <a:schemeClr val="tx1"/>
                </a:solidFill>
              </a:rPr>
              <a:t>Protect the guest from the host, e.g., confidentiality &amp; integrity</a:t>
            </a:r>
            <a:r>
              <a:rPr lang="en-US" dirty="0" smtClean="0"/>
              <a:t>.</a:t>
            </a:r>
          </a:p>
          <a:p>
            <a:pPr marL="0" indent="0">
              <a:buNone/>
            </a:pPr>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solidFill>
                  <a:schemeClr val="tx1"/>
                </a:solidFill>
              </a:rPr>
              <a:t>Goal:</a:t>
            </a:r>
          </a:p>
          <a:p>
            <a:pPr marL="0" indent="0">
              <a:buNone/>
            </a:pPr>
            <a:r>
              <a:rPr lang="en-US" dirty="0" smtClean="0">
                <a:solidFill>
                  <a:schemeClr val="tx1"/>
                </a:solidFill>
              </a:rPr>
              <a:t>We study two systems, derived from the </a:t>
            </a:r>
            <a:r>
              <a:rPr lang="en-US" dirty="0" err="1" smtClean="0">
                <a:solidFill>
                  <a:schemeClr val="tx1"/>
                </a:solidFill>
              </a:rPr>
              <a:t>Exokernel</a:t>
            </a:r>
            <a:r>
              <a:rPr lang="en-US" dirty="0" smtClean="0">
                <a:solidFill>
                  <a:schemeClr val="tx1"/>
                </a:solidFill>
              </a:rPr>
              <a:t> architecture, that target cloud services.</a:t>
            </a:r>
          </a:p>
          <a:p>
            <a:pPr marL="0" indent="0">
              <a:buNone/>
            </a:pPr>
            <a:r>
              <a:rPr lang="en-US" dirty="0" smtClean="0">
                <a:solidFill>
                  <a:schemeClr val="tx1"/>
                </a:solidFill>
              </a:rPr>
              <a:t>We</a:t>
            </a:r>
            <a:r>
              <a:rPr lang="en-US" dirty="0" smtClean="0"/>
              <a:t> </a:t>
            </a:r>
            <a:r>
              <a:rPr lang="en-US" b="1" dirty="0" smtClean="0">
                <a:solidFill>
                  <a:schemeClr val="accent2"/>
                </a:solidFill>
              </a:rPr>
              <a:t>look for</a:t>
            </a:r>
            <a:r>
              <a:rPr lang="en-US" dirty="0" smtClean="0">
                <a:solidFill>
                  <a:schemeClr val="accent2"/>
                </a:solidFill>
              </a:rPr>
              <a:t> </a:t>
            </a:r>
            <a:r>
              <a:rPr lang="en-US" dirty="0" smtClean="0">
                <a:solidFill>
                  <a:schemeClr val="tx1"/>
                </a:solidFill>
              </a:rPr>
              <a:t>performance, efficiency, and security.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46BA956-F633-F04E-BD9F-377F5F31FAB2}" type="slidenum">
              <a:rPr lang="en-US" smtClean="0">
                <a:solidFill>
                  <a:schemeClr val="tx1"/>
                </a:solidFill>
              </a:rPr>
              <a:t>4</a:t>
            </a:fld>
            <a:endParaRPr lang="en-US" dirty="0">
              <a:solidFill>
                <a:schemeClr val="tx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7456" y="3522503"/>
            <a:ext cx="5657088" cy="3048000"/>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solidFill>
                  <a:schemeClr val="tx1"/>
                </a:solidFill>
              </a:rPr>
              <a:t>Dawson </a:t>
            </a:r>
            <a:r>
              <a:rPr lang="en-US" sz="1600" dirty="0">
                <a:solidFill>
                  <a:schemeClr val="tx1"/>
                </a:solidFill>
              </a:rPr>
              <a:t>R. </a:t>
            </a:r>
            <a:r>
              <a:rPr lang="en-US" sz="1600" dirty="0" err="1">
                <a:solidFill>
                  <a:schemeClr val="tx1"/>
                </a:solidFill>
              </a:rPr>
              <a:t>Engler</a:t>
            </a:r>
            <a:r>
              <a:rPr lang="en-US" sz="1600" dirty="0">
                <a:solidFill>
                  <a:schemeClr val="tx1"/>
                </a:solidFill>
              </a:rPr>
              <a:t>, M. </a:t>
            </a:r>
            <a:r>
              <a:rPr lang="en-US" sz="1600" dirty="0" err="1">
                <a:solidFill>
                  <a:schemeClr val="tx1"/>
                </a:solidFill>
              </a:rPr>
              <a:t>Frans</a:t>
            </a:r>
            <a:r>
              <a:rPr lang="en-US" sz="1600" dirty="0">
                <a:solidFill>
                  <a:schemeClr val="tx1"/>
                </a:solidFill>
              </a:rPr>
              <a:t> </a:t>
            </a:r>
            <a:r>
              <a:rPr lang="en-US" sz="1600" dirty="0" err="1">
                <a:solidFill>
                  <a:schemeClr val="tx1"/>
                </a:solidFill>
              </a:rPr>
              <a:t>Kaashoek</a:t>
            </a:r>
            <a:r>
              <a:rPr lang="en-US" sz="1600" dirty="0">
                <a:solidFill>
                  <a:schemeClr val="tx1"/>
                </a:solidFill>
              </a:rPr>
              <a:t>, and James O’Toole Jr. </a:t>
            </a:r>
            <a:endParaRPr lang="en-US" sz="1600" dirty="0" smtClean="0">
              <a:solidFill>
                <a:schemeClr val="tx1"/>
              </a:solidFill>
            </a:endParaRPr>
          </a:p>
          <a:p>
            <a:pPr algn="ctr"/>
            <a:r>
              <a:rPr lang="en-US" sz="1600" dirty="0" smtClean="0">
                <a:solidFill>
                  <a:schemeClr val="tx1"/>
                </a:solidFill>
              </a:rPr>
              <a:t>SIGOPS </a:t>
            </a:r>
            <a:r>
              <a:rPr lang="mr-IN" sz="1600" dirty="0" smtClean="0">
                <a:solidFill>
                  <a:schemeClr val="tx1"/>
                </a:solidFill>
              </a:rPr>
              <a:t>’</a:t>
            </a:r>
            <a:r>
              <a:rPr lang="en-US" sz="1600" dirty="0" smtClean="0">
                <a:solidFill>
                  <a:schemeClr val="tx1"/>
                </a:solidFill>
              </a:rPr>
              <a:t>95</a:t>
            </a:r>
          </a:p>
          <a:p>
            <a:endParaRPr lang="en-US" dirty="0"/>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5</a:t>
            </a:fld>
            <a:endParaRPr lang="en-US" dirty="0">
              <a:solidFill>
                <a:schemeClr val="tx1"/>
              </a:solidFill>
            </a:endParaRPr>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solidFill>
                  <a:schemeClr val="tx1"/>
                </a:solidFill>
              </a:rPr>
              <a:t>Problem:</a:t>
            </a:r>
            <a:r>
              <a:rPr lang="en-US" dirty="0" smtClean="0">
                <a:solidFill>
                  <a:schemeClr val="tx1"/>
                </a:solidFill>
              </a:rPr>
              <a:t> </a:t>
            </a:r>
          </a:p>
          <a:p>
            <a:pPr marL="0" indent="0">
              <a:buNone/>
            </a:pPr>
            <a:r>
              <a:rPr lang="en-US" dirty="0" smtClean="0">
                <a:solidFill>
                  <a:schemeClr val="tx1"/>
                </a:solidFill>
              </a:rPr>
              <a:t>Traditional OS fix the interface and implementation of OS abstractions.</a:t>
            </a:r>
          </a:p>
          <a:p>
            <a:pPr marL="0" indent="0">
              <a:buNone/>
            </a:pPr>
            <a:r>
              <a:rPr lang="en-US" dirty="0" smtClean="0">
                <a:solidFill>
                  <a:schemeClr val="tx1"/>
                </a:solidFill>
              </a:rPr>
              <a:t>It </a:t>
            </a:r>
            <a:r>
              <a:rPr lang="en-US" b="1" dirty="0" smtClean="0">
                <a:solidFill>
                  <a:schemeClr val="accent2"/>
                </a:solidFill>
              </a:rPr>
              <a:t>limits</a:t>
            </a:r>
            <a:r>
              <a:rPr lang="en-US" dirty="0" smtClean="0">
                <a:solidFill>
                  <a:schemeClr val="tx1"/>
                </a:solidFill>
              </a:rPr>
              <a:t> the application’s performance, flexibility, functionality.</a:t>
            </a:r>
          </a:p>
          <a:p>
            <a:pPr marL="0" indent="0">
              <a:buNone/>
            </a:pPr>
            <a:endParaRPr lang="en-US" dirty="0"/>
          </a:p>
          <a:p>
            <a:pPr marL="0" indent="0">
              <a:buNone/>
            </a:pPr>
            <a:r>
              <a:rPr lang="en-US" u="sng" dirty="0" smtClean="0">
                <a:solidFill>
                  <a:schemeClr val="tx1"/>
                </a:solidFill>
              </a:rPr>
              <a:t>Solution:</a:t>
            </a:r>
          </a:p>
          <a:p>
            <a:pPr marL="0" indent="0">
              <a:buNone/>
            </a:pPr>
            <a:r>
              <a:rPr lang="en-US" dirty="0" smtClean="0">
                <a:solidFill>
                  <a:schemeClr val="tx1"/>
                </a:solidFill>
              </a:rPr>
              <a:t>Allow application-level management of physical resources.</a:t>
            </a: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6</a:t>
            </a:fld>
            <a:endParaRPr lang="en-US" dirty="0">
              <a:solidFill>
                <a:schemeClr val="tx1"/>
              </a:solidFill>
            </a:endParaRP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7</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9024" y="1405128"/>
            <a:ext cx="3432048" cy="4255008"/>
          </a:xfrm>
          <a:prstGeom prst="rect">
            <a:avLst/>
          </a:prstGeom>
        </p:spPr>
      </p:pic>
      <p:sp>
        <p:nvSpPr>
          <p:cNvPr id="7" name="TextBox 6"/>
          <p:cNvSpPr txBox="1"/>
          <p:nvPr/>
        </p:nvSpPr>
        <p:spPr>
          <a:xfrm>
            <a:off x="2179579" y="5825256"/>
            <a:ext cx="2250937" cy="523220"/>
          </a:xfrm>
          <a:prstGeom prst="rect">
            <a:avLst/>
          </a:prstGeom>
          <a:noFill/>
        </p:spPr>
        <p:txBody>
          <a:bodyPr wrap="none" rtlCol="0">
            <a:spAutoFit/>
          </a:bodyPr>
          <a:lstStyle/>
          <a:p>
            <a:r>
              <a:rPr lang="en-US" sz="2800" dirty="0" smtClean="0"/>
              <a:t>Monolithic OS</a:t>
            </a:r>
            <a:endParaRPr lang="en-US" sz="28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280" y="1405128"/>
            <a:ext cx="3432048" cy="4255008"/>
          </a:xfrm>
          <a:prstGeom prst="rect">
            <a:avLst/>
          </a:prstGeom>
        </p:spPr>
      </p:pic>
      <p:sp>
        <p:nvSpPr>
          <p:cNvPr id="9" name="TextBox 8"/>
          <p:cNvSpPr txBox="1"/>
          <p:nvPr/>
        </p:nvSpPr>
        <p:spPr>
          <a:xfrm>
            <a:off x="7602046" y="5825256"/>
            <a:ext cx="1598515" cy="523220"/>
          </a:xfrm>
          <a:prstGeom prst="rect">
            <a:avLst/>
          </a:prstGeom>
          <a:noFill/>
        </p:spPr>
        <p:txBody>
          <a:bodyPr wrap="none" rtlCol="0">
            <a:spAutoFit/>
          </a:bodyPr>
          <a:lstStyle/>
          <a:p>
            <a:r>
              <a:rPr lang="en-US" sz="2800" smtClean="0"/>
              <a:t>Exokernel</a:t>
            </a:r>
            <a:endParaRPr lang="en-US" sz="2800" dirty="0"/>
          </a:p>
        </p:txBody>
      </p:sp>
    </p:spTree>
    <p:extLst>
      <p:ext uri="{BB962C8B-B14F-4D97-AF65-F5344CB8AC3E}">
        <p14:creationId xmlns:p14="http://schemas.microsoft.com/office/powerpoint/2010/main" val="20621327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46BA956-F633-F04E-BD9F-377F5F31FAB2}" type="slidenum">
              <a:rPr lang="en-US" smtClean="0">
                <a:solidFill>
                  <a:schemeClr val="tx1"/>
                </a:solidFill>
              </a:rPr>
              <a:t>8</a:t>
            </a:fld>
            <a:endParaRPr lang="en-US"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166" y="865632"/>
            <a:ext cx="8066034" cy="4516120"/>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solidFill>
                  <a:schemeClr val="tx1"/>
                </a:solidFill>
              </a:rPr>
              <a:t>Anil </a:t>
            </a:r>
            <a:r>
              <a:rPr lang="en-US" sz="1600" dirty="0" err="1">
                <a:solidFill>
                  <a:schemeClr val="tx1"/>
                </a:solidFill>
              </a:rPr>
              <a:t>Madhavapeddy</a:t>
            </a:r>
            <a:r>
              <a:rPr lang="en-US" sz="1600" dirty="0">
                <a:solidFill>
                  <a:schemeClr val="tx1"/>
                </a:solidFill>
              </a:rPr>
              <a:t>, Richard </a:t>
            </a:r>
            <a:r>
              <a:rPr lang="en-US" sz="1600" dirty="0" err="1" smtClean="0">
                <a:solidFill>
                  <a:schemeClr val="tx1"/>
                </a:solidFill>
              </a:rPr>
              <a:t>Mortier</a:t>
            </a:r>
            <a:r>
              <a:rPr lang="en-US" sz="1600" dirty="0" smtClean="0">
                <a:solidFill>
                  <a:schemeClr val="tx1"/>
                </a:solidFill>
              </a:rPr>
              <a:t>, </a:t>
            </a:r>
            <a:r>
              <a:rPr lang="en-US" sz="1600" dirty="0" err="1">
                <a:solidFill>
                  <a:schemeClr val="tx1"/>
                </a:solidFill>
              </a:rPr>
              <a:t>Charalampos</a:t>
            </a:r>
            <a:r>
              <a:rPr lang="en-US" sz="1600" dirty="0">
                <a:solidFill>
                  <a:schemeClr val="tx1"/>
                </a:solidFill>
              </a:rPr>
              <a:t> </a:t>
            </a:r>
            <a:r>
              <a:rPr lang="en-US" sz="1600" dirty="0" err="1">
                <a:solidFill>
                  <a:schemeClr val="tx1"/>
                </a:solidFill>
              </a:rPr>
              <a:t>Rotsos</a:t>
            </a:r>
            <a:r>
              <a:rPr lang="en-US" sz="1600" dirty="0">
                <a:solidFill>
                  <a:schemeClr val="tx1"/>
                </a:solidFill>
              </a:rPr>
              <a:t>, David </a:t>
            </a:r>
            <a:r>
              <a:rPr lang="en-US" sz="1600" dirty="0" smtClean="0">
                <a:solidFill>
                  <a:schemeClr val="tx1"/>
                </a:solidFill>
              </a:rPr>
              <a:t>Scott, </a:t>
            </a:r>
            <a:r>
              <a:rPr lang="en-US" sz="1600" dirty="0" err="1">
                <a:solidFill>
                  <a:schemeClr val="tx1"/>
                </a:solidFill>
              </a:rPr>
              <a:t>Balraj</a:t>
            </a:r>
            <a:r>
              <a:rPr lang="en-US" sz="1600" dirty="0">
                <a:solidFill>
                  <a:schemeClr val="tx1"/>
                </a:solidFill>
              </a:rPr>
              <a:t> Singh, Thomas </a:t>
            </a:r>
            <a:r>
              <a:rPr lang="en-US" sz="1600" dirty="0" err="1" smtClean="0">
                <a:solidFill>
                  <a:schemeClr val="tx1"/>
                </a:solidFill>
              </a:rPr>
              <a:t>Gazagnaire</a:t>
            </a:r>
            <a:r>
              <a:rPr lang="en-US" sz="1600" dirty="0" smtClean="0">
                <a:solidFill>
                  <a:schemeClr val="tx1"/>
                </a:solidFill>
              </a:rPr>
              <a:t>, </a:t>
            </a:r>
            <a:r>
              <a:rPr lang="en-US" sz="1600" dirty="0">
                <a:solidFill>
                  <a:schemeClr val="tx1"/>
                </a:solidFill>
              </a:rPr>
              <a:t>Steven Smith, Steven Hand and Jon Crowcroft </a:t>
            </a:r>
            <a:endParaRPr lang="en-US" sz="1600" dirty="0" smtClean="0">
              <a:solidFill>
                <a:schemeClr val="tx1"/>
              </a:solidFill>
            </a:endParaRPr>
          </a:p>
          <a:p>
            <a:pPr algn="ctr"/>
            <a:r>
              <a:rPr lang="en-US" sz="1600" dirty="0" smtClean="0">
                <a:solidFill>
                  <a:schemeClr val="tx1"/>
                </a:solidFill>
              </a:rPr>
              <a:t>ASPLOS’13</a:t>
            </a:r>
          </a:p>
          <a:p>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B46BA956-F633-F04E-BD9F-377F5F31FAB2}" type="slidenum">
              <a:rPr lang="en-US" smtClean="0">
                <a:solidFill>
                  <a:schemeClr val="tx1"/>
                </a:solidFill>
              </a:rPr>
              <a:t>9</a:t>
            </a:fld>
            <a:endParaRPr lang="en-US" dirty="0">
              <a:solidFill>
                <a:schemeClr val="tx1"/>
              </a:solidFill>
            </a:endParaRPr>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TotalTime>
  <Words>2936</Words>
  <Application>Microsoft Macintosh PowerPoint</Application>
  <PresentationFormat>Widescreen</PresentationFormat>
  <Paragraphs>311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PowerPoint Presentation</vt:lpstr>
      <vt:lpstr>Unikernels</vt:lpstr>
      <vt:lpstr> Unikernels: Motivation</vt:lpstr>
      <vt:lpstr> Unikernel: Example</vt:lpstr>
      <vt:lpstr> Unikernel: Evaluation</vt:lpstr>
      <vt:lpstr>PowerPoint Presentation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479</cp:revision>
  <dcterms:created xsi:type="dcterms:W3CDTF">2017-06-24T07:59:01Z</dcterms:created>
  <dcterms:modified xsi:type="dcterms:W3CDTF">2017-06-26T15:50:11Z</dcterms:modified>
</cp:coreProperties>
</file>