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 id="280" r:id="rId24"/>
    <p:sldId id="278"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1"/>
    <p:restoredTop sz="72085"/>
  </p:normalViewPr>
  <p:slideViewPr>
    <p:cSldViewPr snapToGrid="0" snapToObjects="1">
      <p:cViewPr varScale="1">
        <p:scale>
          <a:sx n="105" d="100"/>
          <a:sy n="105" d="100"/>
        </p:scale>
        <p:origin x="1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 to present the goals we want to achieve in cloud deployments.</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Communicating Sequential Processes concurrency model 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Exception unaligned pointer accesses, arithmetic overflow,</a:t>
            </a:r>
            <a:r>
              <a:rPr lang="en-US" baseline="0" dirty="0" smtClean="0"/>
              <a:t> access to protected pages.</a:t>
            </a:r>
          </a:p>
          <a:p>
            <a:r>
              <a:rPr lang="en-US" baseline="0" dirty="0" smtClean="0"/>
              <a:t>Control transfer is called L3.</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24</a:t>
            </a:fld>
            <a:endParaRPr lang="en-US"/>
          </a:p>
        </p:txBody>
      </p:sp>
    </p:spTree>
    <p:extLst>
      <p:ext uri="{BB962C8B-B14F-4D97-AF65-F5344CB8AC3E}">
        <p14:creationId xmlns:p14="http://schemas.microsoft.com/office/powerpoint/2010/main" val="1510407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25</a:t>
            </a:fld>
            <a:endParaRPr lang="en-US"/>
          </a:p>
        </p:txBody>
      </p:sp>
    </p:spTree>
    <p:extLst>
      <p:ext uri="{BB962C8B-B14F-4D97-AF65-F5344CB8AC3E}">
        <p14:creationId xmlns:p14="http://schemas.microsoft.com/office/powerpoint/2010/main" val="103464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r>
              <a:rPr lang="en-US" baseline="0" dirty="0" smtClean="0"/>
              <a:t>.</a:t>
            </a:r>
          </a:p>
          <a:p>
            <a:r>
              <a:rPr lang="en-US" baseline="0" dirty="0" smtClean="0"/>
              <a:t>Resources </a:t>
            </a:r>
            <a:r>
              <a:rPr lang="en-US" baseline="0" dirty="0" smtClean="0"/>
              <a:t>are rented. As a tenant, you therefore want to optimize your expenses.</a:t>
            </a:r>
          </a:p>
          <a:p>
            <a:r>
              <a:rPr lang="en-US" baseline="0" dirty="0" smtClean="0"/>
              <a:t>That means that you want to limit the amount of resources your application consumes, and make the most out of what you pay for.</a:t>
            </a:r>
          </a:p>
          <a:p>
            <a:r>
              <a:rPr lang="en-US" baseline="0" dirty="0" smtClean="0"/>
              <a:t>Second, </a:t>
            </a:r>
            <a:r>
              <a:rPr lang="en-US" baseline="0" dirty="0" smtClean="0"/>
              <a:t>we do not want the </a:t>
            </a:r>
            <a:r>
              <a:rPr lang="en-US" baseline="0" dirty="0" smtClean="0"/>
              <a:t>deployment environment to </a:t>
            </a:r>
            <a:r>
              <a:rPr lang="en-US" baseline="0" dirty="0" smtClean="0"/>
              <a:t>impede the application’s performance.</a:t>
            </a:r>
          </a:p>
          <a:p>
            <a:endParaRPr lang="en-US" baseline="0" dirty="0" smtClean="0"/>
          </a:p>
          <a:p>
            <a:r>
              <a:rPr lang="en-US" baseline="0" dirty="0" smtClean="0"/>
              <a:t>Third, </a:t>
            </a:r>
            <a:r>
              <a:rPr lang="en-US" baseline="0" dirty="0" smtClean="0"/>
              <a:t>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t>
            </a:r>
            <a:r>
              <a:rPr lang="en-US" baseline="0" dirty="0" smtClean="0"/>
              <a:t>abstractions, and more specifically the virtual memory abstraction.</a:t>
            </a:r>
            <a:endParaRPr lang="en-US" baseline="0" dirty="0" smtClean="0"/>
          </a:p>
          <a:p>
            <a:r>
              <a:rPr lang="en-US" baseline="0" dirty="0" smtClean="0"/>
              <a:t>The OS implements a LRU paging policy that cannot be modified by any of the applications</a:t>
            </a:r>
            <a:r>
              <a:rPr lang="en-US" baseline="0" dirty="0" smtClean="0"/>
              <a:t>.</a:t>
            </a:r>
          </a:p>
          <a:p>
            <a:r>
              <a:rPr lang="en-US" baseline="0" dirty="0" err="1" smtClean="0"/>
              <a:t>Pagin</a:t>
            </a:r>
            <a:r>
              <a:rPr lang="en-US" baseline="0" dirty="0" smtClean="0"/>
              <a:t> at the time was a real concern, and it is not a problem for the Hello World program , </a:t>
            </a:r>
            <a:r>
              <a:rPr lang="en-US" baseline="0" dirty="0" smtClean="0"/>
              <a:t>the GC </a:t>
            </a:r>
            <a:r>
              <a:rPr lang="en-US" baseline="0" dirty="0" smtClean="0"/>
              <a:t>performance might be impacted by this </a:t>
            </a:r>
            <a:r>
              <a:rPr lang="en-US" baseline="0" smtClean="0"/>
              <a:t>policy choice. </a:t>
            </a:r>
            <a:endParaRPr lang="en-US" baseline="0" dirty="0" smtClean="0"/>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t>
            </a:r>
            <a:r>
              <a:rPr lang="en-US" dirty="0" smtClean="0"/>
              <a:t>approach, that proved to be efficient but </a:t>
            </a:r>
            <a:r>
              <a:rPr lang="en-US" baseline="0" dirty="0" smtClean="0"/>
              <a:t>is </a:t>
            </a:r>
            <a:r>
              <a:rPr lang="en-US" baseline="0" dirty="0" smtClean="0"/>
              <a:t>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51378-ED5F-A842-B4BD-350ED1610978}"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C0A04-DC22-634D-9DEF-54D68390905F}"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8D593-2EC9-7D41-B496-CD7B0C85C2AE}"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3ADF-232C-BB44-A2EB-133411987AE0}"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07E9F-6EFC-9440-86DD-CCBABFD40191}" type="datetime1">
              <a:rPr lang="en-US" smtClean="0"/>
              <a:t>6/27/17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0C392-2489-FA4A-834E-F4D08B271C34}"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BABA5-6B3D-114B-9F25-FE43FF7EA4F3}" type="datetime1">
              <a:rPr lang="en-US" smtClean="0"/>
              <a:t>6/27/17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36DAE-CD4F-CA43-9C01-749967BEE775}" type="datetime1">
              <a:rPr lang="en-US" smtClean="0"/>
              <a:t>6/27/17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9CA45-122D-4C49-BE5C-F7E8ACEAAFC3}" type="datetime1">
              <a:rPr lang="en-US" smtClean="0"/>
              <a:t>6/27/17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DAF24-7A4F-A64E-9BEA-3E7C4FBAEA0E}"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C3AA-2AD2-F54D-AEFF-FC88D2CDCD54}" type="datetime1">
              <a:rPr lang="en-US" smtClean="0"/>
              <a:t>6/27/17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4402-578E-FF44-851F-343783F01DEA}" type="datetime1">
              <a:rPr lang="en-US" smtClean="0"/>
              <a:t>6/27/17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Adrien Ghosn</a:t>
            </a:r>
          </a:p>
          <a:p>
            <a:r>
              <a:rPr lang="en-US" dirty="0" smtClean="0">
                <a:solidFill>
                  <a:schemeClr val="tx1"/>
                </a:solidFill>
              </a:rPr>
              <a:t>DCSL, I&amp;C, EPFL</a:t>
            </a:r>
          </a:p>
          <a:p>
            <a:r>
              <a:rPr lang="en-US" dirty="0" smtClean="0">
                <a:solidFill>
                  <a:schemeClr val="tx1"/>
                </a:solidFill>
              </a:rPr>
              <a:t>June 29 2017</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Single-purpose VMs deployed in the cloud are not specialized enough!</a:t>
            </a:r>
          </a:p>
          <a:p>
            <a:pPr marL="0" indent="0">
              <a:buNone/>
            </a:pPr>
            <a:r>
              <a:rPr lang="en-US" dirty="0" smtClean="0">
                <a:solidFill>
                  <a:schemeClr val="tx1"/>
                </a:solidFill>
              </a:rPr>
              <a:t>It </a:t>
            </a:r>
            <a:r>
              <a:rPr lang="en-US" b="1" dirty="0" smtClean="0">
                <a:solidFill>
                  <a:schemeClr val="accent2"/>
                </a:solidFill>
              </a:rPr>
              <a:t>impacts</a:t>
            </a:r>
            <a:r>
              <a:rPr lang="en-US" b="1" dirty="0" smtClean="0">
                <a:solidFill>
                  <a:schemeClr val="tx1"/>
                </a:solidFill>
              </a:rPr>
              <a:t> </a:t>
            </a:r>
            <a:r>
              <a:rPr lang="en-US" dirty="0" smtClean="0">
                <a:solidFill>
                  <a:schemeClr val="tx1"/>
                </a:solidFill>
              </a:rPr>
              <a:t>efficiency &amp; security.</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Eschew backward compatibility!</a:t>
            </a:r>
          </a:p>
          <a:p>
            <a:pPr lvl="1"/>
            <a:r>
              <a:rPr lang="en-US" dirty="0" smtClean="0">
                <a:solidFill>
                  <a:schemeClr val="tx1"/>
                </a:solidFill>
              </a:rPr>
              <a:t>Application &amp; </a:t>
            </a:r>
            <a:r>
              <a:rPr lang="en-US" dirty="0" err="1" smtClean="0">
                <a:solidFill>
                  <a:schemeClr val="tx1"/>
                </a:solidFill>
              </a:rPr>
              <a:t>LibOS</a:t>
            </a:r>
            <a:r>
              <a:rPr lang="en-US" dirty="0" smtClean="0">
                <a:solidFill>
                  <a:schemeClr val="tx1"/>
                </a:solidFill>
              </a:rPr>
              <a:t> implemented in one high-level language.</a:t>
            </a:r>
          </a:p>
          <a:p>
            <a:pPr lvl="1"/>
            <a:r>
              <a:rPr lang="en-US" dirty="0" smtClean="0">
                <a:solidFill>
                  <a:schemeClr val="tx1"/>
                </a:solidFill>
              </a:rPr>
              <a:t>Leverage static analysis &amp; verification tools. </a:t>
            </a:r>
          </a:p>
          <a:p>
            <a:pPr lvl="1"/>
            <a:r>
              <a:rPr lang="en-US" dirty="0" smtClean="0">
                <a:solidFill>
                  <a:schemeClr val="tx1"/>
                </a:solidFill>
              </a:rPr>
              <a:t>Runs on top of a hypervisor.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11</a:t>
            </a:fld>
            <a:endParaRPr lang="en-US" dirty="0">
              <a:solidFill>
                <a:schemeClr val="tx1"/>
              </a:solidFill>
            </a:endParaRPr>
          </a:p>
        </p:txBody>
      </p:sp>
      <p:sp>
        <p:nvSpPr>
          <p:cNvPr id="8" name="TextBox 7"/>
          <p:cNvSpPr txBox="1"/>
          <p:nvPr/>
        </p:nvSpPr>
        <p:spPr>
          <a:xfrm>
            <a:off x="1392643" y="6122583"/>
            <a:ext cx="3336619" cy="523220"/>
          </a:xfrm>
          <a:prstGeom prst="rect">
            <a:avLst/>
          </a:prstGeom>
          <a:noFill/>
        </p:spPr>
        <p:txBody>
          <a:bodyPr wrap="none" rtlCol="0">
            <a:spAutoFit/>
          </a:bodyPr>
          <a:lstStyle/>
          <a:p>
            <a:r>
              <a:rPr lang="en-US" sz="2800" smtClean="0"/>
              <a:t>Standard deployment</a:t>
            </a:r>
            <a:endParaRPr lang="en-US" sz="2800" dirty="0"/>
          </a:p>
        </p:txBody>
      </p:sp>
      <p:sp>
        <p:nvSpPr>
          <p:cNvPr id="9" name="TextBox 8"/>
          <p:cNvSpPr txBox="1"/>
          <p:nvPr/>
        </p:nvSpPr>
        <p:spPr>
          <a:xfrm>
            <a:off x="7106747" y="6124782"/>
            <a:ext cx="1590244" cy="523220"/>
          </a:xfrm>
          <a:prstGeom prst="rect">
            <a:avLst/>
          </a:prstGeom>
          <a:noFill/>
        </p:spPr>
        <p:txBody>
          <a:bodyPr wrap="none" rtlCol="0">
            <a:spAutoFit/>
          </a:bodyPr>
          <a:lstStyle/>
          <a:p>
            <a:r>
              <a:rPr lang="en-US" sz="2800" smtClean="0"/>
              <a:t>Unikernel</a:t>
            </a:r>
            <a:endParaRPr lang="en-US" sz="28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60" y="1167303"/>
            <a:ext cx="3192016" cy="495527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2003" y="3515836"/>
            <a:ext cx="3239731" cy="2606746"/>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solidFill>
                  <a:schemeClr val="tx1"/>
                </a:solidFill>
              </a:rPr>
              <a:t>50ms vs. 2.2s for 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tx1"/>
                </a:solidFill>
              </a:rPr>
              <a:t>Hundreds of kB</a:t>
            </a:r>
          </a:p>
          <a:p>
            <a:pPr>
              <a:buFont typeface="Wingdings" charset="2"/>
              <a:buChar char="ü"/>
            </a:pPr>
            <a:r>
              <a:rPr lang="en-US" dirty="0" smtClean="0">
                <a:solidFill>
                  <a:schemeClr val="accent6"/>
                </a:solidFill>
              </a:rPr>
              <a:t>General performance</a:t>
            </a:r>
          </a:p>
          <a:p>
            <a:pPr lvl="1">
              <a:buFont typeface="Arial" charset="0"/>
              <a:buChar char="•"/>
            </a:pPr>
            <a:r>
              <a:rPr lang="en-US" dirty="0" smtClean="0">
                <a:solidFill>
                  <a:schemeClr val="tx1"/>
                </a:solidFill>
              </a:rPr>
              <a:t>Comparable to state-of-the-art</a:t>
            </a:r>
          </a:p>
          <a:p>
            <a:pPr lvl="1">
              <a:buFont typeface="Arial" charset="0"/>
              <a:buChar char="•"/>
            </a:pPr>
            <a:r>
              <a:rPr lang="en-US" dirty="0" smtClean="0">
                <a:solidFill>
                  <a:schemeClr val="tx1"/>
                </a:solidFill>
              </a:rPr>
              <a:t>DNS, Web Server</a:t>
            </a: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solidFill>
                  <a:schemeClr val="tx1"/>
                </a:solidFill>
              </a:rPr>
              <a:t>Remove dead 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solidFill>
                  <a:schemeClr val="tx1"/>
                </a:solidFill>
              </a:rPr>
              <a:t>Type safety</a:t>
            </a:r>
          </a:p>
          <a:p>
            <a:pPr lvl="1">
              <a:buFont typeface="Arial" charset="0"/>
              <a:buChar char="•"/>
            </a:pPr>
            <a:r>
              <a:rPr lang="en-US" dirty="0" smtClean="0">
                <a:solidFill>
                  <a:schemeClr val="tx1"/>
                </a:solidFill>
              </a:rPr>
              <a:t>Memory safety</a:t>
            </a: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AppleSystemUIFont" charset="-120"/>
              <a:buChar char="-"/>
            </a:pPr>
            <a:r>
              <a:rPr lang="en-US" dirty="0" smtClean="0">
                <a:solidFill>
                  <a:srgbClr val="FF0000"/>
                </a:solidFill>
              </a:rPr>
              <a:t>No guest protected from host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13</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196" y="804672"/>
            <a:ext cx="8315844" cy="460197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Andrew Baumann, Marcus </a:t>
            </a:r>
            <a:r>
              <a:rPr lang="en-US" sz="1600" dirty="0" err="1" smtClean="0">
                <a:solidFill>
                  <a:schemeClr val="tx1"/>
                </a:solidFill>
              </a:rPr>
              <a:t>Peinado</a:t>
            </a:r>
            <a:r>
              <a:rPr lang="en-US" sz="1600" dirty="0" smtClean="0">
                <a:solidFill>
                  <a:schemeClr val="tx1"/>
                </a:solidFill>
              </a:rPr>
              <a:t>, </a:t>
            </a:r>
            <a:r>
              <a:rPr lang="en-US" sz="1600" dirty="0">
                <a:solidFill>
                  <a:schemeClr val="tx1"/>
                </a:solidFill>
              </a:rPr>
              <a:t>and </a:t>
            </a:r>
            <a:r>
              <a:rPr lang="en-US" sz="1600" dirty="0" smtClean="0">
                <a:solidFill>
                  <a:schemeClr val="tx1"/>
                </a:solidFill>
              </a:rPr>
              <a:t>Galen Hunt</a:t>
            </a:r>
          </a:p>
          <a:p>
            <a:pPr algn="ctr"/>
            <a:r>
              <a:rPr lang="en-US" sz="1600" dirty="0" smtClean="0">
                <a:solidFill>
                  <a:schemeClr val="tx1"/>
                </a:solidFill>
              </a:rPr>
              <a:t>USENIX 2014</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Classical hierarchical security model allows CSP to access a cloud tenant’s data and application code.</a:t>
            </a:r>
          </a:p>
          <a:p>
            <a:pPr marL="0" indent="0">
              <a:buNone/>
            </a:pPr>
            <a:r>
              <a:rPr lang="en-US" dirty="0" smtClean="0">
                <a:solidFill>
                  <a:schemeClr val="tx1"/>
                </a:solidFill>
              </a:rPr>
              <a:t>It</a:t>
            </a:r>
            <a:r>
              <a:rPr lang="en-US" dirty="0" smtClean="0"/>
              <a:t> </a:t>
            </a:r>
            <a:r>
              <a:rPr lang="en-US" b="1" dirty="0" smtClean="0">
                <a:solidFill>
                  <a:schemeClr val="accent2"/>
                </a:solidFill>
              </a:rPr>
              <a:t>fails</a:t>
            </a:r>
            <a:r>
              <a:rPr lang="en-US" b="1" dirty="0" smtClean="0">
                <a:solidFill>
                  <a:schemeClr val="tx1"/>
                </a:solidFill>
              </a:rPr>
              <a:t> </a:t>
            </a:r>
            <a:r>
              <a:rPr lang="en-US" dirty="0" smtClean="0">
                <a:solidFill>
                  <a:schemeClr val="tx1"/>
                </a:solidFill>
              </a:rPr>
              <a:t>to protect against a compromised/malicious host.</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Provide shielded execution of legacy applications.</a:t>
            </a:r>
          </a:p>
          <a:p>
            <a:pPr lvl="1"/>
            <a:r>
              <a:rPr lang="en-US" dirty="0" smtClean="0">
                <a:solidFill>
                  <a:schemeClr val="tx1"/>
                </a:solidFill>
              </a:rPr>
              <a:t>Confidentiality &amp; Integrity</a:t>
            </a:r>
          </a:p>
          <a:p>
            <a:pPr lvl="1"/>
            <a:r>
              <a:rPr lang="en-US" dirty="0" smtClean="0">
                <a:solidFill>
                  <a:schemeClr val="tx1"/>
                </a:solidFill>
              </a:rPr>
              <a:t>Leverage Intel SGX to create a protected region, i.e., </a:t>
            </a:r>
            <a:r>
              <a:rPr lang="en-US" i="1" dirty="0" smtClean="0">
                <a:solidFill>
                  <a:schemeClr val="accent2"/>
                </a:solidFill>
              </a:rPr>
              <a:t>enclave</a:t>
            </a:r>
            <a:r>
              <a:rPr lang="en-US" dirty="0" smtClean="0">
                <a:solidFill>
                  <a:schemeClr val="tx1"/>
                </a:solidFill>
              </a:rPr>
              <a:t>.</a:t>
            </a:r>
          </a:p>
          <a:p>
            <a:pPr lvl="1"/>
            <a:r>
              <a:rPr lang="en-US" dirty="0" smtClean="0">
                <a:solidFill>
                  <a:schemeClr val="tx1"/>
                </a:solidFill>
              </a:rPr>
              <a:t>Execute application &amp; </a:t>
            </a:r>
            <a:r>
              <a:rPr lang="en-US" dirty="0" err="1" smtClean="0">
                <a:solidFill>
                  <a:schemeClr val="tx1"/>
                </a:solidFill>
              </a:rPr>
              <a:t>LibOS</a:t>
            </a:r>
            <a:r>
              <a:rPr lang="en-US" dirty="0" smtClean="0">
                <a:solidFill>
                  <a:schemeClr val="tx1"/>
                </a:solidFill>
              </a:rPr>
              <a:t> inside a protected region.</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16</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96" y="2426208"/>
            <a:ext cx="3086159" cy="35849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1171210"/>
            <a:ext cx="3048000" cy="4839986"/>
          </a:xfrm>
          <a:prstGeom prst="rect">
            <a:avLst/>
          </a:prstGeom>
        </p:spPr>
      </p:pic>
      <p:sp>
        <p:nvSpPr>
          <p:cNvPr id="8" name="TextBox 7"/>
          <p:cNvSpPr txBox="1"/>
          <p:nvPr/>
        </p:nvSpPr>
        <p:spPr>
          <a:xfrm>
            <a:off x="2564894" y="6011196"/>
            <a:ext cx="1496564" cy="523220"/>
          </a:xfrm>
          <a:prstGeom prst="rect">
            <a:avLst/>
          </a:prstGeom>
          <a:noFill/>
        </p:spPr>
        <p:txBody>
          <a:bodyPr wrap="none" rtlCol="0">
            <a:spAutoFit/>
          </a:bodyPr>
          <a:lstStyle/>
          <a:p>
            <a:r>
              <a:rPr lang="en-US" sz="2800" dirty="0" smtClean="0"/>
              <a:t>Standard</a:t>
            </a:r>
            <a:endParaRPr lang="en-US" sz="2800" dirty="0"/>
          </a:p>
        </p:txBody>
      </p:sp>
      <p:sp>
        <p:nvSpPr>
          <p:cNvPr id="9" name="TextBox 8"/>
          <p:cNvSpPr txBox="1"/>
          <p:nvPr/>
        </p:nvSpPr>
        <p:spPr>
          <a:xfrm>
            <a:off x="8060289" y="6011196"/>
            <a:ext cx="1100622" cy="523220"/>
          </a:xfrm>
          <a:prstGeom prst="rect">
            <a:avLst/>
          </a:prstGeom>
          <a:noFill/>
        </p:spPr>
        <p:txBody>
          <a:bodyPr wrap="none" rtlCol="0">
            <a:spAutoFit/>
          </a:bodyPr>
          <a:lstStyle/>
          <a:p>
            <a:r>
              <a:rPr lang="en-US" sz="2800" smtClean="0"/>
              <a:t>Haven</a:t>
            </a:r>
            <a:endParaRPr lang="en-US" sz="2800" dirty="0"/>
          </a:p>
        </p:txBody>
      </p:sp>
    </p:spTree>
    <p:extLst>
      <p:ext uri="{BB962C8B-B14F-4D97-AF65-F5344CB8AC3E}">
        <p14:creationId xmlns:p14="http://schemas.microsoft.com/office/powerpoint/2010/main" val="1431560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17</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normAutofit/>
          </a:bodyPr>
          <a:lstStyle/>
          <a:p>
            <a:pPr>
              <a:buFont typeface=".AppleSystemUIFont" charset="-120"/>
              <a:buChar char="-"/>
            </a:pPr>
            <a:r>
              <a:rPr lang="en-US" dirty="0" smtClean="0">
                <a:solidFill>
                  <a:srgbClr val="FF0000"/>
                </a:solidFill>
              </a:rPr>
              <a:t>General performance</a:t>
            </a:r>
          </a:p>
          <a:p>
            <a:pPr lvl="1">
              <a:buFont typeface="Arial" charset="0"/>
              <a:buChar char="•"/>
            </a:pPr>
            <a:r>
              <a:rPr lang="en-US" dirty="0" smtClean="0">
                <a:solidFill>
                  <a:schemeClr val="tx1"/>
                </a:solidFill>
              </a:rPr>
              <a:t>2X slowdown</a:t>
            </a:r>
          </a:p>
          <a:p>
            <a:pPr lvl="1">
              <a:buFont typeface="Arial" charset="0"/>
              <a:buChar char="•"/>
            </a:pPr>
            <a:r>
              <a:rPr lang="en-US" dirty="0" smtClean="0">
                <a:solidFill>
                  <a:schemeClr val="tx1"/>
                </a:solidFill>
              </a:rPr>
              <a:t>Haven overheads</a:t>
            </a:r>
          </a:p>
          <a:p>
            <a:pPr lvl="1">
              <a:buFont typeface="Arial" charset="0"/>
              <a:buChar char="•"/>
            </a:pPr>
            <a:r>
              <a:rPr lang="en-US" dirty="0" smtClean="0">
                <a:solidFill>
                  <a:schemeClr val="tx1"/>
                </a:solidFill>
              </a:rPr>
              <a:t>SGX overheads</a:t>
            </a:r>
          </a:p>
          <a:p>
            <a:pPr lvl="2">
              <a:buFont typeface="Arial" charset="0"/>
              <a:buChar char="•"/>
            </a:pPr>
            <a:r>
              <a:rPr lang="en-US" dirty="0" smtClean="0">
                <a:solidFill>
                  <a:schemeClr val="tx1"/>
                </a:solidFill>
              </a:rPr>
              <a:t>Resizing enclave</a:t>
            </a:r>
          </a:p>
          <a:p>
            <a:pPr lvl="2">
              <a:buFont typeface="Arial" charset="0"/>
              <a:buChar char="•"/>
            </a:pPr>
            <a:r>
              <a:rPr lang="en-US" dirty="0" smtClean="0">
                <a:solidFill>
                  <a:schemeClr val="tx1"/>
                </a:solidFill>
              </a:rPr>
              <a:t>Enclave crossings</a:t>
            </a:r>
          </a:p>
          <a:p>
            <a:pPr lvl="2">
              <a:buFont typeface="Arial" charset="0"/>
              <a:buChar char="•"/>
            </a:pPr>
            <a:r>
              <a:rPr lang="en-US" dirty="0" smtClean="0">
                <a:solidFill>
                  <a:schemeClr val="tx1"/>
                </a:solidFill>
              </a:rPr>
              <a:t>Access to enclave pages</a:t>
            </a:r>
          </a:p>
          <a:p>
            <a:pPr>
              <a:buFont typeface=".AppleSystemUIFont" charset="-120"/>
              <a:buChar char="-"/>
            </a:pPr>
            <a:r>
              <a:rPr lang="en-US" dirty="0" smtClean="0">
                <a:solidFill>
                  <a:srgbClr val="FF0000"/>
                </a:solidFill>
              </a:rPr>
              <a:t>Resources consumption</a:t>
            </a:r>
          </a:p>
          <a:p>
            <a:pPr lvl="1">
              <a:buFont typeface="Arial" charset="0"/>
              <a:buChar char="•"/>
            </a:pPr>
            <a:r>
              <a:rPr lang="en-US" dirty="0" smtClean="0">
                <a:solidFill>
                  <a:schemeClr val="tx1"/>
                </a:solidFill>
              </a:rPr>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AppleSystemUIFont" charset="-120"/>
              <a:buChar char="-"/>
            </a:pPr>
            <a:r>
              <a:rPr lang="en-US" dirty="0">
                <a:solidFill>
                  <a:srgbClr val="FF0000"/>
                </a:solidFill>
              </a:rPr>
              <a:t>Large attack </a:t>
            </a:r>
            <a:r>
              <a:rPr lang="en-US" dirty="0" smtClean="0">
                <a:solidFill>
                  <a:srgbClr val="FF0000"/>
                </a:solidFill>
              </a:rPr>
              <a:t>surface</a:t>
            </a:r>
            <a:endParaRPr lang="en-US" dirty="0">
              <a:solidFill>
                <a:srgbClr val="FF0000"/>
              </a:solidFill>
            </a:endParaRP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Motivation.</a:t>
            </a:r>
          </a:p>
          <a:p>
            <a:r>
              <a:rPr lang="en-US" dirty="0" err="1" smtClean="0">
                <a:solidFill>
                  <a:schemeClr val="tx1"/>
                </a:solidFill>
              </a:rPr>
              <a:t>Exokernel</a:t>
            </a:r>
            <a:r>
              <a:rPr lang="en-US" dirty="0" smtClean="0">
                <a:solidFill>
                  <a:schemeClr val="tx1"/>
                </a:solidFill>
              </a:rPr>
              <a:t>:</a:t>
            </a:r>
          </a:p>
          <a:p>
            <a:pPr lvl="1"/>
            <a:r>
              <a:rPr lang="en-US" dirty="0" smtClean="0">
                <a:solidFill>
                  <a:schemeClr val="tx1"/>
                </a:solidFill>
              </a:rPr>
              <a:t>An OS Architecture for Application-Level Resource Management.</a:t>
            </a:r>
          </a:p>
          <a:p>
            <a:r>
              <a:rPr lang="en-US" dirty="0" err="1" smtClean="0">
                <a:solidFill>
                  <a:schemeClr val="tx1"/>
                </a:solidFill>
              </a:rPr>
              <a:t>Unikernels</a:t>
            </a:r>
            <a:r>
              <a:rPr lang="en-US" dirty="0" smtClean="0">
                <a:solidFill>
                  <a:schemeClr val="tx1"/>
                </a:solidFill>
              </a:rPr>
              <a:t>: </a:t>
            </a:r>
          </a:p>
          <a:p>
            <a:pPr lvl="1"/>
            <a:r>
              <a:rPr lang="en-US" dirty="0" smtClean="0">
                <a:solidFill>
                  <a:schemeClr val="tx1"/>
                </a:solidFill>
              </a:rPr>
              <a:t>Library Operating Systems for the Cloud.</a:t>
            </a:r>
          </a:p>
          <a:p>
            <a:r>
              <a:rPr lang="en-US" dirty="0" smtClean="0">
                <a:solidFill>
                  <a:schemeClr val="tx1"/>
                </a:solidFill>
              </a:rPr>
              <a:t>Haven:</a:t>
            </a:r>
          </a:p>
          <a:p>
            <a:pPr lvl="1"/>
            <a:r>
              <a:rPr lang="en-US" dirty="0" smtClean="0">
                <a:solidFill>
                  <a:schemeClr val="tx1"/>
                </a:solidFill>
              </a:rPr>
              <a:t>Shielding Applications from an Untrusted Cloud.</a:t>
            </a:r>
          </a:p>
          <a:p>
            <a:r>
              <a:rPr lang="en-US" dirty="0" smtClean="0">
                <a:solidFill>
                  <a:schemeClr val="tx1"/>
                </a:solidFill>
              </a:rPr>
              <a:t>Discussion.</a:t>
            </a:r>
          </a:p>
          <a:p>
            <a:r>
              <a:rPr lang="en-US" dirty="0" smtClean="0">
                <a:solidFill>
                  <a:schemeClr val="tx1"/>
                </a:solidFill>
              </a:rPr>
              <a:t>Research Proposal.</a:t>
            </a:r>
          </a:p>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management</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solidFill>
                  <a:schemeClr val="tx1"/>
                </a:solidFill>
              </a:rPr>
              <a:t>Security</a:t>
            </a:r>
            <a:endParaRPr lang="en-US" dirty="0">
              <a:solidFill>
                <a:schemeClr val="tx1"/>
              </a:solidFill>
            </a:endParaRPr>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20</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1122744"/>
            <a:ext cx="5657088" cy="3048000"/>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I propose to </a:t>
            </a:r>
            <a:r>
              <a:rPr lang="en-US" dirty="0">
                <a:solidFill>
                  <a:schemeClr val="tx1"/>
                </a:solidFill>
              </a:rPr>
              <a:t>i</a:t>
            </a:r>
            <a:r>
              <a:rPr lang="en-US" sz="2800" dirty="0" smtClean="0">
                <a:solidFill>
                  <a:schemeClr val="tx1"/>
                </a:solidFill>
              </a:rPr>
              <a:t>ntegrate SGX in a </a:t>
            </a:r>
            <a:r>
              <a:rPr lang="en-US" sz="2800" dirty="0" err="1" smtClean="0">
                <a:solidFill>
                  <a:schemeClr val="tx1"/>
                </a:solidFill>
              </a:rPr>
              <a:t>Unikernel</a:t>
            </a:r>
            <a:r>
              <a:rPr lang="en-US" sz="2800" dirty="0" smtClean="0">
                <a:solidFill>
                  <a:schemeClr val="tx1"/>
                </a:solidFill>
              </a:rPr>
              <a:t>.</a:t>
            </a:r>
          </a:p>
          <a:p>
            <a:pPr marL="0" indent="0">
              <a:buNone/>
            </a:pPr>
            <a:r>
              <a:rPr lang="en-US" dirty="0" smtClean="0">
                <a:solidFill>
                  <a:schemeClr val="tx1"/>
                </a:solidFill>
              </a:rPr>
              <a:t>This will allow to:</a:t>
            </a:r>
          </a:p>
          <a:p>
            <a:pPr lvl="1"/>
            <a:r>
              <a:rPr lang="en-US" dirty="0" smtClean="0">
                <a:solidFill>
                  <a:schemeClr val="tx1"/>
                </a:solidFill>
              </a:rPr>
              <a:t>Consume less enclave pages.</a:t>
            </a:r>
          </a:p>
          <a:p>
            <a:pPr lvl="1"/>
            <a:r>
              <a:rPr lang="en-US" dirty="0" smtClean="0">
                <a:solidFill>
                  <a:schemeClr val="tx1"/>
                </a:solidFill>
              </a:rPr>
              <a:t>Potentially improve locality.</a:t>
            </a:r>
          </a:p>
          <a:p>
            <a:pPr lvl="1"/>
            <a:r>
              <a:rPr lang="en-US" dirty="0" smtClean="0">
                <a:solidFill>
                  <a:schemeClr val="tx1"/>
                </a:solidFill>
              </a:rPr>
              <a:t>No need for enclave resizing.</a:t>
            </a:r>
          </a:p>
          <a:p>
            <a:pPr lvl="1"/>
            <a:r>
              <a:rPr lang="en-US" dirty="0" smtClean="0">
                <a:solidFill>
                  <a:schemeClr val="tx1"/>
                </a:solidFill>
              </a:rPr>
              <a:t>Tune implementation for performance.</a:t>
            </a:r>
          </a:p>
          <a:p>
            <a:pPr lvl="1"/>
            <a:r>
              <a:rPr lang="en-US" dirty="0" smtClean="0">
                <a:solidFill>
                  <a:schemeClr val="tx1"/>
                </a:solidFill>
              </a:rPr>
              <a:t>Leverage PL features.</a:t>
            </a:r>
          </a:p>
          <a:p>
            <a:pPr lvl="1"/>
            <a:r>
              <a:rPr lang="en-US" dirty="0" smtClean="0">
                <a:solidFill>
                  <a:schemeClr val="tx1"/>
                </a:solidFill>
              </a:rPr>
              <a:t>Provide bi-directional isolation.</a:t>
            </a:r>
          </a:p>
          <a:p>
            <a:pPr lvl="1"/>
            <a:endParaRPr lang="en-US" sz="2800" dirty="0" smtClean="0">
              <a:solidFill>
                <a:schemeClr val="tx1"/>
              </a:solidFill>
            </a:endParaRPr>
          </a:p>
          <a:p>
            <a:pPr lvl="1"/>
            <a:endParaRPr lang="en-US" sz="2800" dirty="0"/>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solidFill>
                  <a:schemeClr val="tx1"/>
                </a:solidFill>
              </a:rPr>
              <a:t>22</a:t>
            </a:fld>
            <a:endParaRPr lang="en-US" dirty="0">
              <a:solidFill>
                <a:schemeClr val="tx1"/>
              </a:solidFill>
            </a:endParaRPr>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Backup slides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t>23</a:t>
            </a:fld>
            <a:endParaRPr lang="en-US"/>
          </a:p>
        </p:txBody>
      </p:sp>
    </p:spTree>
    <p:extLst>
      <p:ext uri="{BB962C8B-B14F-4D97-AF65-F5344CB8AC3E}">
        <p14:creationId xmlns:p14="http://schemas.microsoft.com/office/powerpoint/2010/main" val="1104332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Evaluation</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Aegis &amp; </a:t>
            </a:r>
            <a:r>
              <a:rPr lang="en-US" dirty="0" err="1" smtClean="0">
                <a:solidFill>
                  <a:schemeClr val="tx1"/>
                </a:solidFill>
              </a:rPr>
              <a:t>ExOS</a:t>
            </a:r>
            <a:r>
              <a:rPr lang="en-US" dirty="0" smtClean="0">
                <a:solidFill>
                  <a:schemeClr val="tx1"/>
                </a:solidFill>
              </a:rPr>
              <a:t> vs. a Monolithic OS (Ultrix):</a:t>
            </a:r>
          </a:p>
          <a:p>
            <a:pPr lvl="1"/>
            <a:endParaRPr lang="en-US" dirty="0" smtClean="0">
              <a:solidFill>
                <a:schemeClr val="tx1"/>
              </a:solidFill>
            </a:endParaRPr>
          </a:p>
          <a:p>
            <a:pPr lvl="1"/>
            <a:r>
              <a:rPr lang="en-US" dirty="0" smtClean="0">
                <a:solidFill>
                  <a:schemeClr val="tx1"/>
                </a:solidFill>
              </a:rPr>
              <a:t>Aegis </a:t>
            </a:r>
            <a:r>
              <a:rPr lang="en-US" dirty="0" err="1" smtClean="0">
                <a:solidFill>
                  <a:schemeClr val="tx1"/>
                </a:solidFill>
              </a:rPr>
              <a:t>syscalls</a:t>
            </a:r>
            <a:r>
              <a:rPr lang="en-US" dirty="0" smtClean="0">
                <a:solidFill>
                  <a:schemeClr val="tx1"/>
                </a:solidFill>
              </a:rPr>
              <a:t> are at least </a:t>
            </a:r>
            <a:r>
              <a:rPr lang="en-US" b="1" dirty="0" smtClean="0">
                <a:solidFill>
                  <a:schemeClr val="accent2"/>
                </a:solidFill>
              </a:rPr>
              <a:t>an order of magnitude faster</a:t>
            </a:r>
            <a:r>
              <a:rPr lang="en-US" b="1" dirty="0" smtClean="0">
                <a:solidFill>
                  <a:schemeClr val="tx1"/>
                </a:solidFill>
              </a:rPr>
              <a:t> </a:t>
            </a:r>
            <a:r>
              <a:rPr lang="en-US" dirty="0" smtClean="0">
                <a:solidFill>
                  <a:schemeClr val="tx1"/>
                </a:solidFill>
              </a:rPr>
              <a:t>than Ultrix’s.</a:t>
            </a:r>
          </a:p>
          <a:p>
            <a:pPr lvl="1"/>
            <a:r>
              <a:rPr lang="en-US" dirty="0" smtClean="0">
                <a:solidFill>
                  <a:schemeClr val="tx1"/>
                </a:solidFill>
              </a:rPr>
              <a:t>Aegis exception dispatch is </a:t>
            </a:r>
            <a:r>
              <a:rPr lang="en-US" b="1" dirty="0" smtClean="0">
                <a:solidFill>
                  <a:schemeClr val="accent2"/>
                </a:solidFill>
              </a:rPr>
              <a:t>5X faster</a:t>
            </a:r>
            <a:r>
              <a:rPr lang="en-US" b="1" dirty="0" smtClean="0">
                <a:solidFill>
                  <a:schemeClr val="tx1"/>
                </a:solidFill>
              </a:rPr>
              <a:t> </a:t>
            </a:r>
            <a:r>
              <a:rPr lang="en-US" dirty="0" smtClean="0">
                <a:solidFill>
                  <a:schemeClr val="tx1"/>
                </a:solidFill>
              </a:rPr>
              <a:t>than state-of-the-art.</a:t>
            </a:r>
          </a:p>
          <a:p>
            <a:pPr lvl="1"/>
            <a:r>
              <a:rPr lang="en-US" dirty="0" smtClean="0">
                <a:solidFill>
                  <a:schemeClr val="tx1"/>
                </a:solidFill>
              </a:rPr>
              <a:t>Aegis control transfer is </a:t>
            </a:r>
            <a:r>
              <a:rPr lang="en-US" b="1" dirty="0" smtClean="0">
                <a:solidFill>
                  <a:schemeClr val="accent2"/>
                </a:solidFill>
              </a:rPr>
              <a:t>6.6X faster</a:t>
            </a:r>
            <a:r>
              <a:rPr lang="en-US" b="1" dirty="0" smtClean="0">
                <a:solidFill>
                  <a:schemeClr val="tx1"/>
                </a:solidFill>
              </a:rPr>
              <a:t> </a:t>
            </a:r>
            <a:r>
              <a:rPr lang="en-US" dirty="0" smtClean="0">
                <a:solidFill>
                  <a:schemeClr val="tx1"/>
                </a:solidFill>
              </a:rPr>
              <a:t>than state-of-the-art.</a:t>
            </a:r>
          </a:p>
          <a:p>
            <a:pPr lvl="1"/>
            <a:endParaRPr lang="en-US" dirty="0">
              <a:solidFill>
                <a:schemeClr val="tx1"/>
              </a:solidFill>
            </a:endParaRPr>
          </a:p>
          <a:p>
            <a:pPr lvl="1"/>
            <a:r>
              <a:rPr lang="en-US" dirty="0" err="1" smtClean="0">
                <a:solidFill>
                  <a:schemeClr val="tx1"/>
                </a:solidFill>
              </a:rPr>
              <a:t>ExOS</a:t>
            </a:r>
            <a:r>
              <a:rPr lang="en-US" dirty="0" smtClean="0">
                <a:solidFill>
                  <a:schemeClr val="tx1"/>
                </a:solidFill>
              </a:rPr>
              <a:t> pipe is </a:t>
            </a:r>
            <a:r>
              <a:rPr lang="en-US" b="1" dirty="0" smtClean="0">
                <a:solidFill>
                  <a:schemeClr val="accent2"/>
                </a:solidFill>
              </a:rPr>
              <a:t>10X faster</a:t>
            </a:r>
            <a:r>
              <a:rPr lang="en-US" dirty="0" smtClean="0">
                <a:solidFill>
                  <a:schemeClr val="tx1"/>
                </a:solidFill>
              </a:rPr>
              <a:t> than Ultrix.</a:t>
            </a:r>
          </a:p>
          <a:p>
            <a:pPr lvl="1"/>
            <a:r>
              <a:rPr lang="en-US" dirty="0" err="1" smtClean="0">
                <a:solidFill>
                  <a:schemeClr val="tx1"/>
                </a:solidFill>
              </a:rPr>
              <a:t>ExOS</a:t>
            </a:r>
            <a:r>
              <a:rPr lang="en-US" dirty="0" smtClean="0">
                <a:solidFill>
                  <a:schemeClr val="tx1"/>
                </a:solidFill>
              </a:rPr>
              <a:t> LRPC </a:t>
            </a:r>
            <a:r>
              <a:rPr lang="en-US" b="1" dirty="0" smtClean="0">
                <a:solidFill>
                  <a:schemeClr val="accent2"/>
                </a:solidFill>
              </a:rPr>
              <a:t>40 to 60X faster</a:t>
            </a:r>
            <a:r>
              <a:rPr lang="en-US" dirty="0" smtClean="0">
                <a:solidFill>
                  <a:schemeClr val="tx1"/>
                </a:solidFill>
              </a:rPr>
              <a:t> than Ultrix.</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24</a:t>
            </a:fld>
            <a:endParaRPr lang="en-US" dirty="0">
              <a:solidFill>
                <a:schemeClr val="tx1"/>
              </a:solidFill>
            </a:endParaRPr>
          </a:p>
        </p:txBody>
      </p:sp>
    </p:spTree>
    <p:extLst>
      <p:ext uri="{BB962C8B-B14F-4D97-AF65-F5344CB8AC3E}">
        <p14:creationId xmlns:p14="http://schemas.microsoft.com/office/powerpoint/2010/main" val="109302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Performance details</a:t>
            </a:r>
            <a:endParaRPr lang="en-US" dirty="0"/>
          </a:p>
        </p:txBody>
      </p:sp>
      <p:sp>
        <p:nvSpPr>
          <p:cNvPr id="5" name="Content Placeholder 4"/>
          <p:cNvSpPr>
            <a:spLocks noGrp="1"/>
          </p:cNvSpPr>
          <p:nvPr>
            <p:ph idx="1"/>
          </p:nvPr>
        </p:nvSpPr>
        <p:spPr/>
        <p:txBody>
          <a:bodyPr>
            <a:normAutofit/>
          </a:bodyPr>
          <a:lstStyle/>
          <a:p>
            <a:pPr>
              <a:buFont typeface=".AppleSystemUIFont" charset="-120"/>
              <a:buChar char="-"/>
            </a:pPr>
            <a:r>
              <a:rPr lang="en-US" dirty="0" smtClean="0">
                <a:solidFill>
                  <a:srgbClr val="FF0000"/>
                </a:solidFill>
              </a:rPr>
              <a:t>General performance.</a:t>
            </a:r>
          </a:p>
          <a:p>
            <a:pPr lvl="1">
              <a:buFont typeface="Arial" charset="0"/>
              <a:buChar char="•"/>
            </a:pPr>
            <a:r>
              <a:rPr lang="en-US" dirty="0" smtClean="0">
                <a:solidFill>
                  <a:schemeClr val="tx1"/>
                </a:solidFill>
              </a:rPr>
              <a:t>Haven overheads.</a:t>
            </a:r>
          </a:p>
          <a:p>
            <a:pPr lvl="2">
              <a:buFont typeface="Arial" charset="0"/>
              <a:buChar char="•"/>
            </a:pPr>
            <a:r>
              <a:rPr lang="en-US" dirty="0" smtClean="0">
                <a:solidFill>
                  <a:schemeClr val="tx1"/>
                </a:solidFill>
              </a:rPr>
              <a:t>Web server, 55% slowdown compared to native.</a:t>
            </a:r>
          </a:p>
          <a:p>
            <a:pPr lvl="2">
              <a:buFont typeface="Arial" charset="0"/>
              <a:buChar char="•"/>
            </a:pPr>
            <a:r>
              <a:rPr lang="en-US" dirty="0" smtClean="0">
                <a:solidFill>
                  <a:schemeClr val="tx1"/>
                </a:solidFill>
              </a:rPr>
              <a:t>We server, 25% slowdown compared to VM.</a:t>
            </a:r>
          </a:p>
          <a:p>
            <a:pPr lvl="2">
              <a:buFont typeface="Arial" charset="0"/>
              <a:buChar char="•"/>
            </a:pPr>
            <a:r>
              <a:rPr lang="en-US" dirty="0" smtClean="0">
                <a:solidFill>
                  <a:schemeClr val="tx1"/>
                </a:solidFill>
              </a:rPr>
              <a:t>Web server, 44% slowdown compared to drawbridge.</a:t>
            </a:r>
          </a:p>
          <a:p>
            <a:pPr lvl="2">
              <a:buFont typeface="Arial" charset="0"/>
              <a:buChar char="•"/>
            </a:pPr>
            <a:r>
              <a:rPr lang="en-US" dirty="0" smtClean="0">
                <a:solidFill>
                  <a:schemeClr val="tx1"/>
                </a:solidFill>
              </a:rPr>
              <a:t>SQL + TPC-E, 15% slowdown compared to native.</a:t>
            </a:r>
          </a:p>
          <a:p>
            <a:pPr lvl="2">
              <a:buFont typeface="Arial" charset="0"/>
              <a:buChar char="•"/>
            </a:pPr>
            <a:r>
              <a:rPr lang="en-US" dirty="0" smtClean="0">
                <a:solidFill>
                  <a:schemeClr val="tx1"/>
                </a:solidFill>
              </a:rPr>
              <a:t>SQL + TPC-E, 11% slowdown compared to VM.</a:t>
            </a:r>
          </a:p>
          <a:p>
            <a:pPr lvl="2">
              <a:buFont typeface="Arial" charset="0"/>
              <a:buChar char="•"/>
            </a:pPr>
            <a:r>
              <a:rPr lang="en-US" dirty="0" smtClean="0">
                <a:solidFill>
                  <a:schemeClr val="tx1"/>
                </a:solidFill>
              </a:rPr>
              <a:t>SQL + TPC-E, 13% slowdown compared to drawbridge.</a:t>
            </a:r>
          </a:p>
          <a:p>
            <a:pPr lvl="2">
              <a:buFont typeface="Arial" charset="0"/>
              <a:buChar char="•"/>
            </a:pPr>
            <a:endParaRPr lang="en-US" dirty="0">
              <a:solidFill>
                <a:schemeClr val="tx1"/>
              </a:solidFill>
            </a:endParaRPr>
          </a:p>
          <a:p>
            <a:pPr lvl="1">
              <a:buFont typeface="Arial" charset="0"/>
              <a:buChar char="•"/>
            </a:pPr>
            <a:r>
              <a:rPr lang="en-US" dirty="0" smtClean="0">
                <a:solidFill>
                  <a:schemeClr val="tx1"/>
                </a:solidFill>
              </a:rPr>
              <a:t>Authors predicted 31% to 51% slowdown compared to VM.</a:t>
            </a:r>
          </a:p>
          <a:p>
            <a:pPr lvl="2">
              <a:buFont typeface="Arial" charset="0"/>
              <a:buChar char="•"/>
            </a:pPr>
            <a:r>
              <a:rPr lang="en-US" dirty="0" smtClean="0">
                <a:solidFill>
                  <a:schemeClr val="tx1"/>
                </a:solidFill>
              </a:rPr>
              <a:t>But miss-predicted impact of EPC.</a:t>
            </a:r>
          </a:p>
          <a:p>
            <a:pPr lvl="2">
              <a:buFont typeface="Arial" charset="0"/>
              <a:buChar char="•"/>
            </a:pPr>
            <a:endParaRPr lang="en-US" dirty="0" smtClean="0">
              <a:solidFill>
                <a:schemeClr val="tx1"/>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25</a:t>
            </a:fld>
            <a:endParaRPr lang="en-US" dirty="0">
              <a:solidFill>
                <a:schemeClr val="tx1"/>
              </a:solidFill>
            </a:endParaRPr>
          </a:p>
        </p:txBody>
      </p:sp>
    </p:spTree>
    <p:extLst>
      <p:ext uri="{BB962C8B-B14F-4D97-AF65-F5344CB8AC3E}">
        <p14:creationId xmlns:p14="http://schemas.microsoft.com/office/powerpoint/2010/main" val="18065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Networking &amp; Storage:</a:t>
            </a:r>
          </a:p>
          <a:p>
            <a:pPr>
              <a:lnSpc>
                <a:spcPct val="100000"/>
              </a:lnSpc>
              <a:spcBef>
                <a:spcPts val="0"/>
              </a:spcBef>
            </a:pPr>
            <a:r>
              <a:rPr lang="en-US" dirty="0" smtClean="0">
                <a:solidFill>
                  <a:schemeClr val="tx1"/>
                </a:solidFill>
              </a:rPr>
              <a:t>Flooding ping</a:t>
            </a:r>
          </a:p>
          <a:p>
            <a:pPr lvl="1">
              <a:lnSpc>
                <a:spcPct val="100000"/>
              </a:lnSpc>
              <a:spcBef>
                <a:spcPts val="0"/>
              </a:spcBef>
            </a:pPr>
            <a:r>
              <a:rPr lang="en-US" dirty="0" smtClean="0">
                <a:solidFill>
                  <a:schemeClr val="tx1"/>
                </a:solidFill>
              </a:rPr>
              <a:t>Mirage has 4-10% latency due to type-safety.</a:t>
            </a:r>
          </a:p>
          <a:p>
            <a:pPr>
              <a:lnSpc>
                <a:spcPct val="100000"/>
              </a:lnSpc>
              <a:spcBef>
                <a:spcPts val="0"/>
              </a:spcBef>
            </a:pPr>
            <a:r>
              <a:rPr lang="en-US" dirty="0" smtClean="0">
                <a:solidFill>
                  <a:schemeClr val="tx1"/>
                </a:solidFill>
              </a:rPr>
              <a:t>TCPv4 stack</a:t>
            </a:r>
          </a:p>
          <a:p>
            <a:pPr lvl="1">
              <a:lnSpc>
                <a:spcPct val="100000"/>
              </a:lnSpc>
              <a:spcBef>
                <a:spcPts val="0"/>
              </a:spcBef>
            </a:pPr>
            <a:r>
              <a:rPr lang="en-US" dirty="0" smtClean="0">
                <a:solidFill>
                  <a:schemeClr val="tx1"/>
                </a:solidFill>
              </a:rPr>
              <a:t>Comparable with Linux.</a:t>
            </a:r>
          </a:p>
          <a:p>
            <a:pPr lvl="1">
              <a:lnSpc>
                <a:spcPct val="100000"/>
              </a:lnSpc>
              <a:spcBef>
                <a:spcPts val="0"/>
              </a:spcBef>
            </a:pPr>
            <a:r>
              <a:rPr lang="en-US" dirty="0" smtClean="0">
                <a:solidFill>
                  <a:schemeClr val="tx1"/>
                </a:solidFill>
              </a:rPr>
              <a:t>Receive throughput slightly higher since 0-copy.</a:t>
            </a:r>
          </a:p>
          <a:p>
            <a:pPr lvl="1">
              <a:lnSpc>
                <a:spcPct val="100000"/>
              </a:lnSpc>
              <a:spcBef>
                <a:spcPts val="0"/>
              </a:spcBef>
            </a:pPr>
            <a:r>
              <a:rPr lang="en-US" dirty="0" smtClean="0">
                <a:solidFill>
                  <a:schemeClr val="tx1"/>
                </a:solidFill>
              </a:rPr>
              <a:t>Transmit throughput slightly lower due to higher CPU usage.</a:t>
            </a:r>
          </a:p>
          <a:p>
            <a:pPr>
              <a:lnSpc>
                <a:spcPct val="100000"/>
              </a:lnSpc>
              <a:spcBef>
                <a:spcPts val="0"/>
              </a:spcBef>
            </a:pPr>
            <a:r>
              <a:rPr lang="en-US" dirty="0" smtClean="0">
                <a:solidFill>
                  <a:schemeClr val="tx1"/>
                </a:solidFill>
              </a:rPr>
              <a:t>Storage access</a:t>
            </a:r>
          </a:p>
          <a:p>
            <a:pPr lvl="1">
              <a:lnSpc>
                <a:spcPct val="100000"/>
              </a:lnSpc>
              <a:spcBef>
                <a:spcPts val="0"/>
              </a:spcBef>
            </a:pPr>
            <a:r>
              <a:rPr lang="en-US" dirty="0" smtClean="0">
                <a:solidFill>
                  <a:schemeClr val="tx1"/>
                </a:solidFill>
              </a:rPr>
              <a:t>Comparable throughput with Linux direct </a:t>
            </a:r>
            <a:r>
              <a:rPr lang="en-US" dirty="0">
                <a:solidFill>
                  <a:schemeClr val="tx1"/>
                </a:solidFill>
              </a:rPr>
              <a:t>I</a:t>
            </a:r>
            <a:r>
              <a:rPr lang="en-US" dirty="0" smtClean="0">
                <a:solidFill>
                  <a:schemeClr val="tx1"/>
                </a:solidFill>
              </a:rPr>
              <a:t>/O.</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26</a:t>
            </a:fld>
            <a:endParaRPr lang="en-US" dirty="0">
              <a:solidFill>
                <a:schemeClr val="tx1"/>
              </a:solidFill>
            </a:endParaRPr>
          </a:p>
        </p:txBody>
      </p:sp>
    </p:spTree>
    <p:extLst>
      <p:ext uri="{BB962C8B-B14F-4D97-AF65-F5344CB8AC3E}">
        <p14:creationId xmlns:p14="http://schemas.microsoft.com/office/powerpoint/2010/main" val="1812278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a:xfrm>
            <a:off x="838200" y="1516284"/>
            <a:ext cx="10515600" cy="5205191"/>
          </a:xfrm>
        </p:spPr>
        <p:txBody>
          <a:bodyPr/>
          <a:lstStyle/>
          <a:p>
            <a:pPr>
              <a:lnSpc>
                <a:spcPct val="100000"/>
              </a:lnSpc>
              <a:spcBef>
                <a:spcPts val="0"/>
              </a:spcBef>
            </a:pPr>
            <a:r>
              <a:rPr lang="en-US" dirty="0" smtClean="0">
                <a:solidFill>
                  <a:schemeClr val="tx1"/>
                </a:solidFill>
              </a:rPr>
              <a:t>DNS Server Appliance</a:t>
            </a:r>
          </a:p>
          <a:p>
            <a:pPr lvl="1">
              <a:lnSpc>
                <a:spcPct val="100000"/>
              </a:lnSpc>
              <a:spcBef>
                <a:spcPts val="0"/>
              </a:spcBef>
            </a:pPr>
            <a:r>
              <a:rPr lang="en-US" dirty="0" smtClean="0">
                <a:solidFill>
                  <a:schemeClr val="tx1"/>
                </a:solidFill>
              </a:rPr>
              <a:t>Compare to Bind and NSD.</a:t>
            </a:r>
          </a:p>
          <a:p>
            <a:pPr lvl="1">
              <a:lnSpc>
                <a:spcPct val="100000"/>
              </a:lnSpc>
              <a:spcBef>
                <a:spcPts val="0"/>
              </a:spcBef>
            </a:pPr>
            <a:r>
              <a:rPr lang="en-US" dirty="0" smtClean="0">
                <a:solidFill>
                  <a:schemeClr val="tx1"/>
                </a:solidFill>
              </a:rPr>
              <a:t>Mirage 75-80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Bind 55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NSD 70 </a:t>
            </a:r>
            <a:r>
              <a:rPr lang="en-US" dirty="0" err="1" smtClean="0">
                <a:solidFill>
                  <a:schemeClr val="tx1"/>
                </a:solidFill>
              </a:rPr>
              <a:t>kqueries</a:t>
            </a:r>
            <a:r>
              <a:rPr lang="en-US" dirty="0" smtClean="0">
                <a:solidFill>
                  <a:schemeClr val="tx1"/>
                </a:solidFill>
              </a:rPr>
              <a:t>/s.</a:t>
            </a:r>
          </a:p>
          <a:p>
            <a:pPr>
              <a:lnSpc>
                <a:spcPct val="100000"/>
              </a:lnSpc>
              <a:spcBef>
                <a:spcPts val="0"/>
              </a:spcBef>
            </a:pPr>
            <a:r>
              <a:rPr lang="en-US" dirty="0" err="1" smtClean="0">
                <a:solidFill>
                  <a:schemeClr val="tx1"/>
                </a:solidFill>
              </a:rPr>
              <a:t>OpenFlow</a:t>
            </a:r>
            <a:r>
              <a:rPr lang="en-US" dirty="0" smtClean="0">
                <a:solidFill>
                  <a:schemeClr val="tx1"/>
                </a:solidFill>
              </a:rPr>
              <a:t> Controller</a:t>
            </a:r>
          </a:p>
          <a:p>
            <a:pPr lvl="1">
              <a:lnSpc>
                <a:spcPct val="100000"/>
              </a:lnSpc>
              <a:spcBef>
                <a:spcPts val="0"/>
              </a:spcBef>
            </a:pPr>
            <a:r>
              <a:rPr lang="en-US" dirty="0" smtClean="0">
                <a:solidFill>
                  <a:schemeClr val="tx1"/>
                </a:solidFill>
              </a:rPr>
              <a:t>Mirage ~110 requests/s batch and 30 requests/s single.</a:t>
            </a:r>
          </a:p>
          <a:p>
            <a:pPr lvl="1">
              <a:lnSpc>
                <a:spcPct val="100000"/>
              </a:lnSpc>
              <a:spcBef>
                <a:spcPts val="0"/>
              </a:spcBef>
            </a:pPr>
            <a:r>
              <a:rPr lang="en-US" dirty="0" smtClean="0">
                <a:solidFill>
                  <a:schemeClr val="tx1"/>
                </a:solidFill>
              </a:rPr>
              <a:t>Maestro &gt; 20 requests/s for batch and single.</a:t>
            </a:r>
          </a:p>
          <a:p>
            <a:pPr lvl="1">
              <a:lnSpc>
                <a:spcPct val="100000"/>
              </a:lnSpc>
              <a:spcBef>
                <a:spcPts val="0"/>
              </a:spcBef>
            </a:pPr>
            <a:r>
              <a:rPr lang="en-US" dirty="0" smtClean="0">
                <a:solidFill>
                  <a:schemeClr val="tx1"/>
                </a:solidFill>
              </a:rPr>
              <a:t>NOX ~120 requests/s batch and 35 requests/s single.</a:t>
            </a:r>
          </a:p>
          <a:p>
            <a:pPr lvl="2">
              <a:lnSpc>
                <a:spcPct val="100000"/>
              </a:lnSpc>
              <a:spcBef>
                <a:spcPts val="0"/>
              </a:spcBef>
            </a:pPr>
            <a:r>
              <a:rPr lang="en-US" dirty="0" smtClean="0">
                <a:solidFill>
                  <a:schemeClr val="tx1"/>
                </a:solidFill>
              </a:rPr>
              <a:t>Has more variance than Mirage.</a:t>
            </a:r>
          </a:p>
          <a:p>
            <a:pPr>
              <a:lnSpc>
                <a:spcPct val="100000"/>
              </a:lnSpc>
              <a:spcBef>
                <a:spcPts val="0"/>
              </a:spcBef>
            </a:pPr>
            <a:r>
              <a:rPr lang="en-US" dirty="0" smtClean="0">
                <a:solidFill>
                  <a:schemeClr val="tx1"/>
                </a:solidFill>
              </a:rPr>
              <a:t>Web Server Appliance</a:t>
            </a:r>
          </a:p>
          <a:p>
            <a:pPr lvl="1">
              <a:lnSpc>
                <a:spcPct val="100000"/>
              </a:lnSpc>
              <a:spcBef>
                <a:spcPts val="0"/>
              </a:spcBef>
            </a:pPr>
            <a:r>
              <a:rPr lang="en-US" dirty="0" smtClean="0">
                <a:solidFill>
                  <a:schemeClr val="tx1"/>
                </a:solidFill>
              </a:rPr>
              <a:t>Mirage &gt; 2000 connections/s, w/ 6 </a:t>
            </a:r>
            <a:r>
              <a:rPr lang="en-US" dirty="0" err="1" smtClean="0">
                <a:solidFill>
                  <a:schemeClr val="tx1"/>
                </a:solidFill>
              </a:rPr>
              <a:t>unikernels</a:t>
            </a:r>
            <a:r>
              <a:rPr lang="en-US" dirty="0" smtClean="0">
                <a:solidFill>
                  <a:schemeClr val="tx1"/>
                </a:solidFill>
              </a:rPr>
              <a:t>.</a:t>
            </a:r>
          </a:p>
          <a:p>
            <a:pPr lvl="1">
              <a:lnSpc>
                <a:spcPct val="100000"/>
              </a:lnSpc>
              <a:spcBef>
                <a:spcPts val="0"/>
              </a:spcBef>
            </a:pPr>
            <a:r>
              <a:rPr lang="en-US" dirty="0" smtClean="0">
                <a:solidFill>
                  <a:schemeClr val="tx1"/>
                </a:solidFill>
              </a:rPr>
              <a:t>Linux 1700 connections/s, w/ 6 hosts in 1 </a:t>
            </a:r>
            <a:r>
              <a:rPr lang="en-US" dirty="0" err="1" smtClean="0">
                <a:solidFill>
                  <a:schemeClr val="tx1"/>
                </a:solidFill>
              </a:rPr>
              <a:t>vcpu</a:t>
            </a:r>
            <a:r>
              <a:rPr lang="en-US" dirty="0" smtClean="0">
                <a:solidFill>
                  <a:schemeClr val="tx1"/>
                </a:solidFill>
              </a:rPr>
              <a:t>.</a:t>
            </a:r>
          </a:p>
          <a:p>
            <a:pPr lvl="1">
              <a:lnSpc>
                <a:spcPct val="100000"/>
              </a:lnSpc>
              <a:spcBef>
                <a:spcPts val="0"/>
              </a:spcBef>
            </a:pP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27</a:t>
            </a:fld>
            <a:endParaRPr lang="en-US" dirty="0">
              <a:solidFill>
                <a:schemeClr val="tx1"/>
              </a:solidFill>
            </a:endParaRPr>
          </a:p>
        </p:txBody>
      </p:sp>
    </p:spTree>
    <p:extLst>
      <p:ext uri="{BB962C8B-B14F-4D97-AF65-F5344CB8AC3E}">
        <p14:creationId xmlns:p14="http://schemas.microsoft.com/office/powerpoint/2010/main" val="46738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solidFill>
                  <a:schemeClr val="tx1"/>
                </a:solidFill>
              </a:rPr>
              <a:t>Setup:</a:t>
            </a:r>
          </a:p>
          <a:p>
            <a:pPr marL="0" indent="0">
              <a:buNone/>
            </a:pPr>
            <a:r>
              <a:rPr lang="en-US" dirty="0" smtClean="0">
                <a:solidFill>
                  <a:schemeClr val="tx1"/>
                </a:solidFill>
              </a:rPr>
              <a:t>Cloud services have become popular.</a:t>
            </a:r>
          </a:p>
          <a:p>
            <a:pPr marL="0" indent="0">
              <a:buNone/>
            </a:pPr>
            <a:r>
              <a:rPr lang="en-US" dirty="0" smtClean="0">
                <a:solidFill>
                  <a:schemeClr val="tx1"/>
                </a:solidFill>
              </a:rPr>
              <a:t>We want to provide:</a:t>
            </a:r>
            <a:endParaRPr lang="en-US" dirty="0">
              <a:solidFill>
                <a:schemeClr val="tx1"/>
              </a:solidFill>
            </a:endParaRPr>
          </a:p>
          <a:p>
            <a:r>
              <a:rPr lang="en-US" dirty="0" smtClean="0">
                <a:solidFill>
                  <a:schemeClr val="accent2"/>
                </a:solidFill>
              </a:rPr>
              <a:t>Efficiency</a:t>
            </a:r>
          </a:p>
          <a:p>
            <a:pPr lvl="1"/>
            <a:r>
              <a:rPr lang="en-US" dirty="0" smtClean="0">
                <a:solidFill>
                  <a:schemeClr val="tx1"/>
                </a:solidFill>
              </a:rPr>
              <a:t>Consume less resources, e.g., memory</a:t>
            </a:r>
            <a:r>
              <a:rPr lang="en-US" dirty="0" smtClean="0"/>
              <a:t>.</a:t>
            </a:r>
          </a:p>
          <a:p>
            <a:r>
              <a:rPr lang="en-US" dirty="0" smtClean="0">
                <a:solidFill>
                  <a:schemeClr val="accent2"/>
                </a:solidFill>
              </a:rPr>
              <a:t>Performance</a:t>
            </a:r>
            <a:endParaRPr lang="en-US" dirty="0" smtClean="0"/>
          </a:p>
          <a:p>
            <a:r>
              <a:rPr lang="en-US" dirty="0" smtClean="0">
                <a:solidFill>
                  <a:schemeClr val="accent2"/>
                </a:solidFill>
              </a:rPr>
              <a:t>Security</a:t>
            </a:r>
          </a:p>
          <a:p>
            <a:pPr lvl="1"/>
            <a:r>
              <a:rPr lang="en-US" dirty="0" smtClean="0">
                <a:solidFill>
                  <a:schemeClr val="tx1"/>
                </a:solidFill>
              </a:rPr>
              <a:t>Isolate co-located applications, and protect the host.</a:t>
            </a:r>
          </a:p>
          <a:p>
            <a:pPr lvl="1"/>
            <a:r>
              <a:rPr lang="en-US" dirty="0">
                <a:solidFill>
                  <a:schemeClr val="tx1"/>
                </a:solidFill>
              </a:rPr>
              <a:t>Security inside the application</a:t>
            </a:r>
            <a:r>
              <a:rPr lang="en-US" dirty="0" smtClean="0">
                <a:solidFill>
                  <a:schemeClr val="tx1"/>
                </a:solidFill>
              </a:rPr>
              <a:t>.</a:t>
            </a:r>
          </a:p>
          <a:p>
            <a:pPr lvl="1"/>
            <a:r>
              <a:rPr lang="en-US" dirty="0" smtClean="0">
                <a:solidFill>
                  <a:schemeClr val="tx1"/>
                </a:solidFill>
              </a:rPr>
              <a:t>Protect the guest from the host, e.g., confidentiality &amp; integrity</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solidFill>
                  <a:schemeClr val="tx1"/>
                </a:solidFill>
              </a:rPr>
              <a:t>Goal:</a:t>
            </a:r>
          </a:p>
          <a:p>
            <a:pPr marL="0" indent="0">
              <a:buNone/>
            </a:pPr>
            <a:r>
              <a:rPr lang="en-US" dirty="0" smtClean="0">
                <a:solidFill>
                  <a:schemeClr val="tx1"/>
                </a:solidFill>
              </a:rPr>
              <a:t>We study two systems, derived from the </a:t>
            </a:r>
            <a:r>
              <a:rPr lang="en-US" dirty="0" err="1" smtClean="0">
                <a:solidFill>
                  <a:schemeClr val="tx1"/>
                </a:solidFill>
              </a:rPr>
              <a:t>Exokernel</a:t>
            </a:r>
            <a:r>
              <a:rPr lang="en-US" dirty="0" smtClean="0">
                <a:solidFill>
                  <a:schemeClr val="tx1"/>
                </a:solidFill>
              </a:rPr>
              <a:t> architecture, that target cloud services.</a:t>
            </a:r>
          </a:p>
          <a:p>
            <a:pPr marL="0" indent="0">
              <a:buNone/>
            </a:pPr>
            <a:r>
              <a:rPr lang="en-US" dirty="0" smtClean="0">
                <a:solidFill>
                  <a:schemeClr val="tx1"/>
                </a:solidFill>
              </a:rPr>
              <a:t>We</a:t>
            </a:r>
            <a:r>
              <a:rPr lang="en-US" dirty="0" smtClean="0"/>
              <a:t> </a:t>
            </a:r>
            <a:r>
              <a:rPr lang="en-US" b="1" dirty="0" smtClean="0">
                <a:solidFill>
                  <a:schemeClr val="accent2"/>
                </a:solidFill>
              </a:rPr>
              <a:t>look for</a:t>
            </a:r>
            <a:r>
              <a:rPr lang="en-US" dirty="0" smtClean="0">
                <a:solidFill>
                  <a:schemeClr val="accent2"/>
                </a:solidFill>
              </a:rPr>
              <a:t> </a:t>
            </a:r>
            <a:r>
              <a:rPr lang="en-US" dirty="0" smtClean="0">
                <a:solidFill>
                  <a:schemeClr val="tx1"/>
                </a:solidFill>
              </a:rPr>
              <a:t>performance, efficiency, and security.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46BA956-F633-F04E-BD9F-377F5F31FAB2}"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3522503"/>
            <a:ext cx="5657088" cy="3048000"/>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Dawson </a:t>
            </a:r>
            <a:r>
              <a:rPr lang="en-US" sz="1600" dirty="0">
                <a:solidFill>
                  <a:schemeClr val="tx1"/>
                </a:solidFill>
              </a:rPr>
              <a:t>R. </a:t>
            </a:r>
            <a:r>
              <a:rPr lang="en-US" sz="1600" dirty="0" err="1">
                <a:solidFill>
                  <a:schemeClr val="tx1"/>
                </a:solidFill>
              </a:rPr>
              <a:t>Engler</a:t>
            </a:r>
            <a:r>
              <a:rPr lang="en-US" sz="1600" dirty="0">
                <a:solidFill>
                  <a:schemeClr val="tx1"/>
                </a:solidFill>
              </a:rPr>
              <a:t>, M. </a:t>
            </a:r>
            <a:r>
              <a:rPr lang="en-US" sz="1600" dirty="0" err="1">
                <a:solidFill>
                  <a:schemeClr val="tx1"/>
                </a:solidFill>
              </a:rPr>
              <a:t>Frans</a:t>
            </a:r>
            <a:r>
              <a:rPr lang="en-US" sz="1600" dirty="0">
                <a:solidFill>
                  <a:schemeClr val="tx1"/>
                </a:solidFill>
              </a:rPr>
              <a:t> </a:t>
            </a:r>
            <a:r>
              <a:rPr lang="en-US" sz="1600" dirty="0" err="1">
                <a:solidFill>
                  <a:schemeClr val="tx1"/>
                </a:solidFill>
              </a:rPr>
              <a:t>Kaashoek</a:t>
            </a:r>
            <a:r>
              <a:rPr lang="en-US" sz="1600" dirty="0">
                <a:solidFill>
                  <a:schemeClr val="tx1"/>
                </a:solidFill>
              </a:rPr>
              <a:t>, and James O’Toole Jr. </a:t>
            </a:r>
            <a:endParaRPr lang="en-US" sz="1600" dirty="0" smtClean="0">
              <a:solidFill>
                <a:schemeClr val="tx1"/>
              </a:solidFill>
            </a:endParaRPr>
          </a:p>
          <a:p>
            <a:pPr algn="ctr"/>
            <a:r>
              <a:rPr lang="en-US" sz="1600" dirty="0" smtClean="0">
                <a:solidFill>
                  <a:schemeClr val="tx1"/>
                </a:solidFill>
              </a:rPr>
              <a:t>SIGOPS </a:t>
            </a:r>
            <a:r>
              <a:rPr lang="mr-IN" sz="1600" dirty="0" smtClean="0">
                <a:solidFill>
                  <a:schemeClr val="tx1"/>
                </a:solidFill>
              </a:rPr>
              <a:t>’</a:t>
            </a:r>
            <a:r>
              <a:rPr lang="en-US" sz="1600" dirty="0" smtClean="0">
                <a:solidFill>
                  <a:schemeClr val="tx1"/>
                </a:solidFill>
              </a:rPr>
              <a:t>95</a:t>
            </a:r>
          </a:p>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Traditional OS fix the interface and implementation of OS abstractions.</a:t>
            </a:r>
          </a:p>
          <a:p>
            <a:pPr marL="0" indent="0">
              <a:buNone/>
            </a:pPr>
            <a:r>
              <a:rPr lang="en-US" dirty="0" smtClean="0">
                <a:solidFill>
                  <a:schemeClr val="tx1"/>
                </a:solidFill>
              </a:rPr>
              <a:t>It </a:t>
            </a:r>
            <a:r>
              <a:rPr lang="en-US" b="1" dirty="0" smtClean="0">
                <a:solidFill>
                  <a:schemeClr val="accent2"/>
                </a:solidFill>
              </a:rPr>
              <a:t>limits</a:t>
            </a:r>
            <a:r>
              <a:rPr lang="en-US" dirty="0" smtClean="0">
                <a:solidFill>
                  <a:schemeClr val="tx1"/>
                </a:solidFill>
              </a:rPr>
              <a:t> the application’s performance, flexibility, functionality.</a:t>
            </a:r>
          </a:p>
          <a:p>
            <a:pPr marL="0" indent="0">
              <a:buNone/>
            </a:pPr>
            <a:endParaRPr lang="en-US" dirty="0"/>
          </a:p>
          <a:p>
            <a:pPr marL="0" indent="0">
              <a:buNone/>
            </a:pPr>
            <a:r>
              <a:rPr lang="en-US" u="sng" dirty="0" smtClean="0">
                <a:solidFill>
                  <a:schemeClr val="tx1"/>
                </a:solidFill>
              </a:rPr>
              <a:t>Solution:</a:t>
            </a:r>
          </a:p>
          <a:p>
            <a:pPr marL="0" indent="0">
              <a:buNone/>
            </a:pPr>
            <a:r>
              <a:rPr lang="en-US" dirty="0" smtClean="0">
                <a:solidFill>
                  <a:schemeClr val="tx1"/>
                </a:solidFill>
              </a:rPr>
              <a:t>Allow application-level management of physical resources.</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7</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24" y="1405128"/>
            <a:ext cx="3432048" cy="4255008"/>
          </a:xfrm>
          <a:prstGeom prst="rect">
            <a:avLst/>
          </a:prstGeom>
        </p:spPr>
      </p:pic>
      <p:sp>
        <p:nvSpPr>
          <p:cNvPr id="7" name="TextBox 6"/>
          <p:cNvSpPr txBox="1"/>
          <p:nvPr/>
        </p:nvSpPr>
        <p:spPr>
          <a:xfrm>
            <a:off x="2179579" y="5825256"/>
            <a:ext cx="2250937" cy="523220"/>
          </a:xfrm>
          <a:prstGeom prst="rect">
            <a:avLst/>
          </a:prstGeom>
          <a:noFill/>
        </p:spPr>
        <p:txBody>
          <a:bodyPr wrap="none" rtlCol="0">
            <a:spAutoFit/>
          </a:bodyPr>
          <a:lstStyle/>
          <a:p>
            <a:r>
              <a:rPr lang="en-US" sz="2800" dirty="0" smtClean="0"/>
              <a:t>Monolithic OS</a:t>
            </a:r>
            <a:endParaRPr lang="en-US" sz="28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80" y="1405128"/>
            <a:ext cx="3432048" cy="4255008"/>
          </a:xfrm>
          <a:prstGeom prst="rect">
            <a:avLst/>
          </a:prstGeom>
        </p:spPr>
      </p:pic>
      <p:sp>
        <p:nvSpPr>
          <p:cNvPr id="9" name="TextBox 8"/>
          <p:cNvSpPr txBox="1"/>
          <p:nvPr/>
        </p:nvSpPr>
        <p:spPr>
          <a:xfrm>
            <a:off x="7602046" y="5825256"/>
            <a:ext cx="1598515" cy="523220"/>
          </a:xfrm>
          <a:prstGeom prst="rect">
            <a:avLst/>
          </a:prstGeom>
          <a:noFill/>
        </p:spPr>
        <p:txBody>
          <a:bodyPr wrap="none" rtlCol="0">
            <a:spAutoFit/>
          </a:bodyPr>
          <a:lstStyle/>
          <a:p>
            <a:r>
              <a:rPr lang="en-US" sz="2800" smtClean="0"/>
              <a:t>Exokernel</a:t>
            </a:r>
            <a:endParaRPr lang="en-US" sz="2800" dirty="0"/>
          </a:p>
        </p:txBody>
      </p:sp>
    </p:spTree>
    <p:extLst>
      <p:ext uri="{BB962C8B-B14F-4D97-AF65-F5344CB8AC3E}">
        <p14:creationId xmlns:p14="http://schemas.microsoft.com/office/powerpoint/2010/main" val="2062132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8</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166" y="865632"/>
            <a:ext cx="8066034" cy="4516120"/>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solidFill>
                  <a:schemeClr val="tx1"/>
                </a:solidFill>
              </a:rPr>
              <a:t>Anil </a:t>
            </a:r>
            <a:r>
              <a:rPr lang="en-US" sz="1600" dirty="0" err="1">
                <a:solidFill>
                  <a:schemeClr val="tx1"/>
                </a:solidFill>
              </a:rPr>
              <a:t>Madhavapeddy</a:t>
            </a:r>
            <a:r>
              <a:rPr lang="en-US" sz="1600" dirty="0">
                <a:solidFill>
                  <a:schemeClr val="tx1"/>
                </a:solidFill>
              </a:rPr>
              <a:t>, Richard </a:t>
            </a:r>
            <a:r>
              <a:rPr lang="en-US" sz="1600" dirty="0" err="1" smtClean="0">
                <a:solidFill>
                  <a:schemeClr val="tx1"/>
                </a:solidFill>
              </a:rPr>
              <a:t>Mortier</a:t>
            </a:r>
            <a:r>
              <a:rPr lang="en-US" sz="1600" dirty="0" smtClean="0">
                <a:solidFill>
                  <a:schemeClr val="tx1"/>
                </a:solidFill>
              </a:rPr>
              <a:t>, </a:t>
            </a:r>
            <a:r>
              <a:rPr lang="en-US" sz="1600" dirty="0" err="1">
                <a:solidFill>
                  <a:schemeClr val="tx1"/>
                </a:solidFill>
              </a:rPr>
              <a:t>Charalampos</a:t>
            </a:r>
            <a:r>
              <a:rPr lang="en-US" sz="1600" dirty="0">
                <a:solidFill>
                  <a:schemeClr val="tx1"/>
                </a:solidFill>
              </a:rPr>
              <a:t> </a:t>
            </a:r>
            <a:r>
              <a:rPr lang="en-US" sz="1600" dirty="0" err="1">
                <a:solidFill>
                  <a:schemeClr val="tx1"/>
                </a:solidFill>
              </a:rPr>
              <a:t>Rotsos</a:t>
            </a:r>
            <a:r>
              <a:rPr lang="en-US" sz="1600" dirty="0">
                <a:solidFill>
                  <a:schemeClr val="tx1"/>
                </a:solidFill>
              </a:rPr>
              <a:t>, David </a:t>
            </a:r>
            <a:r>
              <a:rPr lang="en-US" sz="1600" dirty="0" smtClean="0">
                <a:solidFill>
                  <a:schemeClr val="tx1"/>
                </a:solidFill>
              </a:rPr>
              <a:t>Scott, </a:t>
            </a:r>
            <a:r>
              <a:rPr lang="en-US" sz="1600" dirty="0" err="1">
                <a:solidFill>
                  <a:schemeClr val="tx1"/>
                </a:solidFill>
              </a:rPr>
              <a:t>Balraj</a:t>
            </a:r>
            <a:r>
              <a:rPr lang="en-US" sz="1600" dirty="0">
                <a:solidFill>
                  <a:schemeClr val="tx1"/>
                </a:solidFill>
              </a:rPr>
              <a:t> Singh, Thomas </a:t>
            </a:r>
            <a:r>
              <a:rPr lang="en-US" sz="1600" dirty="0" err="1" smtClean="0">
                <a:solidFill>
                  <a:schemeClr val="tx1"/>
                </a:solidFill>
              </a:rPr>
              <a:t>Gazagnaire</a:t>
            </a:r>
            <a:r>
              <a:rPr lang="en-US" sz="1600" dirty="0" smtClean="0">
                <a:solidFill>
                  <a:schemeClr val="tx1"/>
                </a:solidFill>
              </a:rPr>
              <a:t>, </a:t>
            </a:r>
            <a:r>
              <a:rPr lang="en-US" sz="1600" dirty="0">
                <a:solidFill>
                  <a:schemeClr val="tx1"/>
                </a:solidFill>
              </a:rPr>
              <a:t>Steven Smith, Steven Hand and Jon Crowcroft </a:t>
            </a:r>
            <a:endParaRPr lang="en-US" sz="1600" dirty="0" smtClean="0">
              <a:solidFill>
                <a:schemeClr val="tx1"/>
              </a:solidFill>
            </a:endParaRPr>
          </a:p>
          <a:p>
            <a:pPr algn="ctr"/>
            <a:r>
              <a:rPr lang="en-US" sz="1600" dirty="0" smtClean="0">
                <a:solidFill>
                  <a:schemeClr val="tx1"/>
                </a:solidFill>
              </a:rPr>
              <a:t>ASPLOS’13</a:t>
            </a:r>
          </a:p>
          <a:p>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1327</TotalTime>
  <Words>3351</Words>
  <Application>Microsoft Macintosh PowerPoint</Application>
  <PresentationFormat>Widescreen</PresentationFormat>
  <Paragraphs>372</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.AppleSystemUIFont</vt:lpstr>
      <vt:lpstr>Arial</vt:lpstr>
      <vt:lpstr>Calibri</vt:lpstr>
      <vt:lpstr>Calibri Light</vt:lpstr>
      <vt:lpstr>Mangal</vt:lpstr>
      <vt:lpstr>Wingdings</vt:lpstr>
      <vt:lpstr>Office Theme</vt:lpstr>
      <vt:lpstr>LibOS in the Cloud</vt:lpstr>
      <vt:lpstr> Outline</vt:lpstr>
      <vt:lpstr> Motivation</vt:lpstr>
      <vt:lpstr> Introduction</vt:lpstr>
      <vt:lpstr>The Exokernel Design</vt:lpstr>
      <vt:lpstr> Exokernel: Motivation</vt:lpstr>
      <vt:lpstr> Exokernel: Example</vt:lpstr>
      <vt:lpstr>PowerPoint Presentation</vt:lpstr>
      <vt:lpstr>Unikernels</vt:lpstr>
      <vt:lpstr> Unikernels: Motivation</vt:lpstr>
      <vt:lpstr> Unikernel: Example</vt:lpstr>
      <vt:lpstr> Unikernel: Evaluation</vt:lpstr>
      <vt:lpstr>PowerPoint Presentation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lpstr>Backup slides</vt:lpstr>
      <vt:lpstr> Exokernel: Evaluation</vt:lpstr>
      <vt:lpstr> Haven: Performance details</vt:lpstr>
      <vt:lpstr> Unikernel: Performance details.</vt:lpstr>
      <vt:lpstr> Unikernel: Performance details.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574</cp:revision>
  <dcterms:created xsi:type="dcterms:W3CDTF">2017-06-24T07:59:01Z</dcterms:created>
  <dcterms:modified xsi:type="dcterms:W3CDTF">2017-06-27T14:28:51Z</dcterms:modified>
</cp:coreProperties>
</file>