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1"/>
    <p:restoredTop sz="72085"/>
  </p:normalViewPr>
  <p:slideViewPr>
    <p:cSldViewPr snapToGrid="0" snapToObjects="1">
      <p:cViewPr varScale="1">
        <p:scale>
          <a:sx n="105" d="100"/>
          <a:sy n="105"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a:t>
            </a:r>
            <a:r>
              <a:rPr lang="en-US" baseline="0" smtClean="0"/>
              <a:t>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a:t>
            </a:r>
            <a:r>
              <a:rPr lang="en-US" baseline="0" dirty="0" smtClean="0"/>
              <a:t>Communicating Sequential Processes concurrency model </a:t>
            </a:r>
            <a:r>
              <a:rPr lang="en-US" baseline="0" dirty="0" smtClean="0"/>
              <a:t>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p>
          <a:p>
            <a:r>
              <a:rPr lang="en-US" baseline="0" dirty="0" smtClean="0"/>
              <a:t>Resources are rented. As a tenant, you therefore want to optimize your expenses.</a:t>
            </a:r>
          </a:p>
          <a:p>
            <a:r>
              <a:rPr lang="en-US" baseline="0" dirty="0" smtClean="0"/>
              <a:t>That means that you want to limit the amount of resources your application consumes, and make the most out of what you pay for, which implies achieving good performance.</a:t>
            </a:r>
          </a:p>
          <a:p>
            <a:endParaRPr lang="en-US" baseline="0" dirty="0" smtClean="0"/>
          </a:p>
          <a:p>
            <a:r>
              <a:rPr lang="en-US" baseline="0" dirty="0" smtClean="0"/>
              <a:t>Second, 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a:t>
            </a:r>
          </a:p>
          <a:p>
            <a:r>
              <a:rPr lang="en-US" baseline="0" dirty="0" smtClean="0"/>
              <a:t>The OS implements a LRU paging policy that cannot be modified by any of the applications.</a:t>
            </a:r>
          </a:p>
          <a:p>
            <a:r>
              <a:rPr lang="en-US" baseline="0" dirty="0" smtClean="0"/>
              <a:t>While it is not really a concern for the Hello World program, the GC exhibits poor performances.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approach</a:t>
            </a:r>
            <a:r>
              <a:rPr lang="en-US" baseline="0" dirty="0" smtClean="0"/>
              <a:t> that is 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5FDB8-4355-104E-B595-914379955D0E}" type="datetimeFigureOut">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5FDB8-4355-104E-B595-914379955D0E}" type="datetimeFigureOut">
              <a:rPr lang="en-US" smtClean="0"/>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5FDB8-4355-104E-B595-914379955D0E}" type="datetimeFigureOut">
              <a:rPr lang="en-US" smtClean="0"/>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5FDB8-4355-104E-B595-914379955D0E}" type="datetimeFigureOut">
              <a:rPr lang="en-US" smtClean="0"/>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5FDB8-4355-104E-B595-914379955D0E}" type="datetimeFigureOut">
              <a:rPr lang="en-US" smtClean="0"/>
              <a:t>6/26/17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t>Adrien Ghosn</a:t>
            </a:r>
          </a:p>
          <a:p>
            <a:r>
              <a:rPr lang="en-US" dirty="0" smtClean="0"/>
              <a:t>DCSL, I&amp;C, EPFL</a:t>
            </a:r>
          </a:p>
          <a:p>
            <a:r>
              <a:rPr lang="en-US" dirty="0" smtClean="0"/>
              <a:t>June 24 2017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Single-purpose VMs deployed in the cloud are not specialized enough!</a:t>
            </a:r>
          </a:p>
          <a:p>
            <a:pPr marL="0" indent="0">
              <a:buNone/>
            </a:pPr>
            <a:r>
              <a:rPr lang="en-US" dirty="0" smtClean="0"/>
              <a:t>It </a:t>
            </a:r>
            <a:r>
              <a:rPr lang="en-US" b="1" dirty="0" smtClean="0">
                <a:solidFill>
                  <a:schemeClr val="accent2"/>
                </a:solidFill>
              </a:rPr>
              <a:t>impacts </a:t>
            </a:r>
            <a:r>
              <a:rPr lang="en-US" dirty="0" smtClean="0"/>
              <a:t>efficiency &amp; security.</a:t>
            </a:r>
          </a:p>
          <a:p>
            <a:pPr marL="0" indent="0">
              <a:buNone/>
            </a:pPr>
            <a:endParaRPr lang="en-US" dirty="0" smtClean="0"/>
          </a:p>
          <a:p>
            <a:pPr marL="0" indent="0">
              <a:buNone/>
            </a:pPr>
            <a:r>
              <a:rPr lang="en-US" u="sng" dirty="0" smtClean="0"/>
              <a:t>Solution:</a:t>
            </a:r>
          </a:p>
          <a:p>
            <a:pPr marL="0" indent="0">
              <a:buNone/>
            </a:pPr>
            <a:r>
              <a:rPr lang="en-US" dirty="0" smtClean="0"/>
              <a:t>Eschew backward compatibility!</a:t>
            </a:r>
          </a:p>
          <a:p>
            <a:pPr lvl="1"/>
            <a:r>
              <a:rPr lang="en-US" dirty="0" smtClean="0"/>
              <a:t>Application &amp; </a:t>
            </a:r>
            <a:r>
              <a:rPr lang="en-US" dirty="0" err="1" smtClean="0"/>
              <a:t>LibOS</a:t>
            </a:r>
            <a:r>
              <a:rPr lang="en-US" dirty="0" smtClean="0"/>
              <a:t> implemented in one high-level language.</a:t>
            </a:r>
          </a:p>
          <a:p>
            <a:pPr lvl="1"/>
            <a:r>
              <a:rPr lang="en-US" dirty="0" smtClean="0"/>
              <a:t>Leverage static analysis &amp; verification tools. </a:t>
            </a:r>
          </a:p>
          <a:p>
            <a:pPr lvl="1"/>
            <a:r>
              <a:rPr lang="en-US" dirty="0" smtClean="0"/>
              <a:t>Runs on top of a hypervisor.</a:t>
            </a:r>
            <a:endParaRPr lang="en-US" dirty="0"/>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329" y="1208835"/>
            <a:ext cx="3217499" cy="55720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173" y="3397602"/>
            <a:ext cx="3432048" cy="3383280"/>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t>50ms</a:t>
            </a:r>
            <a:r>
              <a:rPr lang="en-US" dirty="0" smtClean="0">
                <a:solidFill>
                  <a:schemeClr val="accent6"/>
                </a:solidFill>
              </a:rPr>
              <a:t> </a:t>
            </a:r>
            <a:r>
              <a:rPr lang="en-US" dirty="0" smtClean="0">
                <a:solidFill>
                  <a:schemeClr val="bg2">
                    <a:lumMod val="50000"/>
                  </a:schemeClr>
                </a:solidFill>
              </a:rPr>
              <a:t>vs. 400ms for mini-Linux.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bg2">
                    <a:lumMod val="50000"/>
                  </a:schemeClr>
                </a:solidFill>
              </a:rPr>
              <a:t>Hundreds of kB.</a:t>
            </a:r>
            <a:endParaRPr lang="en-US" dirty="0" smtClean="0">
              <a:solidFill>
                <a:schemeClr val="accent6"/>
              </a:solidFill>
            </a:endParaRPr>
          </a:p>
          <a:p>
            <a:pPr>
              <a:buFont typeface="Wingdings" charset="2"/>
              <a:buChar char="ü"/>
            </a:pPr>
            <a:r>
              <a:rPr lang="en-US" dirty="0" smtClean="0">
                <a:solidFill>
                  <a:schemeClr val="accent6"/>
                </a:solidFill>
              </a:rPr>
              <a:t>General performance.</a:t>
            </a:r>
          </a:p>
          <a:p>
            <a:pPr lvl="1">
              <a:buFont typeface="Arial" charset="0"/>
              <a:buChar char="•"/>
            </a:pPr>
            <a:r>
              <a:rPr lang="en-US" dirty="0" smtClean="0"/>
              <a:t>Comparable to state-of-the-art.</a:t>
            </a:r>
          </a:p>
          <a:p>
            <a:pPr lvl="1">
              <a:buFont typeface="Arial" charset="0"/>
              <a:buChar char="•"/>
            </a:pPr>
            <a:r>
              <a:rPr lang="en-US" dirty="0" smtClean="0"/>
              <a:t>DNS, Web Server.</a:t>
            </a:r>
            <a:r>
              <a:rPr lang="en-US" dirty="0" smtClean="0">
                <a:solidFill>
                  <a:schemeClr val="accent6"/>
                </a:solidFill>
              </a:rPr>
              <a:t> </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t>Remove dead-code.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t>Type safety.</a:t>
            </a:r>
          </a:p>
          <a:p>
            <a:pPr lvl="1">
              <a:buFont typeface="Arial" charset="0"/>
              <a:buChar char="•"/>
            </a:pPr>
            <a:r>
              <a:rPr lang="en-US" dirty="0" smtClean="0"/>
              <a:t>Memory safety.</a:t>
            </a:r>
          </a:p>
          <a:p>
            <a:pPr>
              <a:buFont typeface="Wingdings" charset="2"/>
              <a:buChar char="ü"/>
            </a:pPr>
            <a:r>
              <a:rPr lang="en-US" dirty="0" smtClean="0">
                <a:solidFill>
                  <a:schemeClr val="accent6"/>
                </a:solidFill>
              </a:rPr>
              <a:t>Host </a:t>
            </a:r>
            <a:r>
              <a:rPr lang="en-US" dirty="0" err="1" smtClean="0">
                <a:solidFill>
                  <a:schemeClr val="accent6"/>
                </a:solidFill>
              </a:rPr>
              <a:t>procted</a:t>
            </a:r>
            <a:r>
              <a:rPr lang="en-US" dirty="0" smtClean="0">
                <a:solidFill>
                  <a:schemeClr val="accent6"/>
                </a:solidFill>
              </a:rPr>
              <a:t> from guest.</a:t>
            </a: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No isolation from host.</a:t>
            </a:r>
            <a:endParaRPr lang="en-US" dirty="0">
              <a:solidFill>
                <a:srgbClr val="FF0000"/>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1511300"/>
            <a:ext cx="6906768" cy="382219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t>Andrew Baumann, Marcus </a:t>
            </a:r>
            <a:r>
              <a:rPr lang="en-US" sz="1600" dirty="0" err="1" smtClean="0"/>
              <a:t>Peinado</a:t>
            </a:r>
            <a:r>
              <a:rPr lang="en-US" sz="1600" dirty="0" smtClean="0"/>
              <a:t>, </a:t>
            </a:r>
            <a:r>
              <a:rPr lang="en-US" sz="1600" dirty="0"/>
              <a:t>and </a:t>
            </a:r>
            <a:r>
              <a:rPr lang="en-US" sz="1600" dirty="0" smtClean="0"/>
              <a:t>Galen Hunt</a:t>
            </a:r>
          </a:p>
          <a:p>
            <a:pPr algn="ctr"/>
            <a:r>
              <a:rPr lang="en-US" sz="1600" dirty="0" smtClean="0"/>
              <a:t>USENIX 2014</a:t>
            </a:r>
            <a:endParaRPr lang="en-US" dirty="0"/>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Problem:</a:t>
            </a:r>
            <a:r>
              <a:rPr lang="en-US" dirty="0" smtClean="0"/>
              <a:t> </a:t>
            </a:r>
          </a:p>
          <a:p>
            <a:pPr marL="0" indent="0">
              <a:buNone/>
            </a:pPr>
            <a:r>
              <a:rPr lang="en-US" dirty="0" smtClean="0"/>
              <a:t>Classical hierarchical security model allows CSP to access a cloud tenant’s data and application code.</a:t>
            </a:r>
          </a:p>
          <a:p>
            <a:pPr marL="0" indent="0">
              <a:buNone/>
            </a:pPr>
            <a:r>
              <a:rPr lang="en-US" dirty="0" smtClean="0"/>
              <a:t>It </a:t>
            </a:r>
            <a:r>
              <a:rPr lang="en-US" b="1" dirty="0" smtClean="0">
                <a:solidFill>
                  <a:schemeClr val="accent2"/>
                </a:solidFill>
              </a:rPr>
              <a:t>fails </a:t>
            </a:r>
            <a:r>
              <a:rPr lang="en-US" dirty="0" smtClean="0"/>
              <a:t>to protect against a compromised/malicious host.</a:t>
            </a:r>
          </a:p>
          <a:p>
            <a:pPr marL="0" indent="0">
              <a:buNone/>
            </a:pPr>
            <a:endParaRPr lang="en-US" dirty="0" smtClean="0"/>
          </a:p>
          <a:p>
            <a:pPr marL="0" indent="0">
              <a:buNone/>
            </a:pPr>
            <a:r>
              <a:rPr lang="en-US" u="sng" dirty="0" smtClean="0"/>
              <a:t>Solution:</a:t>
            </a:r>
          </a:p>
          <a:p>
            <a:pPr marL="0" indent="0">
              <a:buNone/>
            </a:pPr>
            <a:r>
              <a:rPr lang="en-US" dirty="0" smtClean="0"/>
              <a:t>Provide shielded execution of legacy applications.</a:t>
            </a:r>
          </a:p>
          <a:p>
            <a:pPr lvl="1"/>
            <a:r>
              <a:rPr lang="en-US" dirty="0" smtClean="0"/>
              <a:t>Confidentiality &amp; Integrity.</a:t>
            </a:r>
          </a:p>
          <a:p>
            <a:pPr lvl="1"/>
            <a:r>
              <a:rPr lang="en-US" dirty="0" smtClean="0"/>
              <a:t>Leverage Intel SGX to create a protected region, i.e., </a:t>
            </a:r>
            <a:r>
              <a:rPr lang="en-US" i="1" dirty="0" smtClean="0">
                <a:solidFill>
                  <a:schemeClr val="accent2"/>
                </a:solidFill>
              </a:rPr>
              <a:t>enclave</a:t>
            </a:r>
            <a:r>
              <a:rPr lang="en-US" dirty="0" smtClean="0"/>
              <a:t>.</a:t>
            </a:r>
          </a:p>
          <a:p>
            <a:pPr lvl="1"/>
            <a:r>
              <a:rPr lang="en-US" dirty="0" smtClean="0"/>
              <a:t>Execute application &amp; </a:t>
            </a:r>
            <a:r>
              <a:rPr lang="en-US" dirty="0" err="1" smtClean="0"/>
              <a:t>LibOS</a:t>
            </a:r>
            <a:r>
              <a:rPr lang="en-US" dirty="0" smtClean="0"/>
              <a:t> inside a protected region.</a:t>
            </a: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343" y="2635299"/>
            <a:ext cx="3164080" cy="41532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224" y="1287465"/>
            <a:ext cx="3163520" cy="5501041"/>
          </a:xfrm>
          <a:prstGeom prst="rect">
            <a:avLst/>
          </a:prstGeom>
        </p:spPr>
      </p:pic>
    </p:spTree>
    <p:extLst>
      <p:ext uri="{BB962C8B-B14F-4D97-AF65-F5344CB8AC3E}">
        <p14:creationId xmlns:p14="http://schemas.microsoft.com/office/powerpoint/2010/main" val="14315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normAutofit/>
          </a:bodyPr>
          <a:lstStyle/>
          <a:p>
            <a:pPr>
              <a:buBlip>
                <a:blip r:embed="rId3"/>
              </a:buBlip>
            </a:pPr>
            <a:r>
              <a:rPr lang="en-US" dirty="0" smtClean="0">
                <a:solidFill>
                  <a:srgbClr val="FF0000"/>
                </a:solidFill>
              </a:rPr>
              <a:t>General performance.</a:t>
            </a:r>
          </a:p>
          <a:p>
            <a:pPr lvl="1">
              <a:buFont typeface="Arial" charset="0"/>
              <a:buChar char="•"/>
            </a:pPr>
            <a:r>
              <a:rPr lang="en-US" dirty="0" smtClean="0"/>
              <a:t>2X slowdown.</a:t>
            </a:r>
          </a:p>
          <a:p>
            <a:pPr lvl="1">
              <a:buFont typeface="Arial" charset="0"/>
              <a:buChar char="•"/>
            </a:pPr>
            <a:r>
              <a:rPr lang="en-US" dirty="0" smtClean="0"/>
              <a:t>Haven overheads.</a:t>
            </a:r>
          </a:p>
          <a:p>
            <a:pPr lvl="2">
              <a:buFont typeface="Arial" charset="0"/>
              <a:buChar char="•"/>
            </a:pPr>
            <a:r>
              <a:rPr lang="en-US" dirty="0" err="1" smtClean="0"/>
              <a:t>WebServer</a:t>
            </a:r>
            <a:r>
              <a:rPr lang="en-US" dirty="0" smtClean="0"/>
              <a:t>, 55% slowdown compared to native.</a:t>
            </a:r>
          </a:p>
          <a:p>
            <a:pPr lvl="1">
              <a:buFont typeface="Arial" charset="0"/>
              <a:buChar char="•"/>
            </a:pPr>
            <a:r>
              <a:rPr lang="en-US" dirty="0" smtClean="0">
                <a:solidFill>
                  <a:schemeClr val="bg2">
                    <a:lumMod val="50000"/>
                  </a:schemeClr>
                </a:solidFill>
              </a:rPr>
              <a:t>SGX overheads.</a:t>
            </a:r>
          </a:p>
          <a:p>
            <a:pPr lvl="2">
              <a:buFont typeface="Arial" charset="0"/>
              <a:buChar char="•"/>
            </a:pPr>
            <a:r>
              <a:rPr lang="en-US" dirty="0" smtClean="0">
                <a:solidFill>
                  <a:schemeClr val="bg2">
                    <a:lumMod val="50000"/>
                  </a:schemeClr>
                </a:solidFill>
              </a:rPr>
              <a:t>Resizing enclave.</a:t>
            </a:r>
          </a:p>
          <a:p>
            <a:pPr lvl="2">
              <a:buFont typeface="Arial" charset="0"/>
              <a:buChar char="•"/>
            </a:pPr>
            <a:r>
              <a:rPr lang="en-US" dirty="0" smtClean="0">
                <a:solidFill>
                  <a:schemeClr val="bg2">
                    <a:lumMod val="50000"/>
                  </a:schemeClr>
                </a:solidFill>
              </a:rPr>
              <a:t>Enclave crossings.</a:t>
            </a:r>
          </a:p>
          <a:p>
            <a:pPr lvl="2">
              <a:buFont typeface="Arial" charset="0"/>
              <a:buChar char="•"/>
            </a:pPr>
            <a:r>
              <a:rPr lang="en-US" dirty="0" smtClean="0">
                <a:solidFill>
                  <a:schemeClr val="bg2">
                    <a:lumMod val="50000"/>
                  </a:schemeClr>
                </a:solidFill>
              </a:rPr>
              <a:t>Access to enclave pages.</a:t>
            </a:r>
          </a:p>
          <a:p>
            <a:pPr>
              <a:buBlip>
                <a:blip r:embed="rId3"/>
              </a:buBlip>
            </a:pPr>
            <a:r>
              <a:rPr lang="en-US" dirty="0" smtClean="0">
                <a:solidFill>
                  <a:srgbClr val="FF0000"/>
                </a:solidFill>
              </a:rPr>
              <a:t>Resources consumption.</a:t>
            </a:r>
          </a:p>
          <a:p>
            <a:pPr lvl="1">
              <a:buFont typeface="Arial" charset="0"/>
              <a:buChar char="•"/>
            </a:pPr>
            <a:r>
              <a:rPr lang="en-US" dirty="0" smtClean="0"/>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Blip>
                <a:blip r:embed="rId3"/>
              </a:buBlip>
            </a:pPr>
            <a:r>
              <a:rPr lang="en-US" dirty="0">
                <a:solidFill>
                  <a:srgbClr val="FF0000"/>
                </a:solidFill>
              </a:rPr>
              <a:t>Large attack surface.</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err="1" smtClean="0"/>
              <a:t>Exokernel</a:t>
            </a:r>
            <a:r>
              <a:rPr lang="en-US" dirty="0" smtClean="0"/>
              <a:t>:</a:t>
            </a:r>
          </a:p>
          <a:p>
            <a:pPr lvl="1"/>
            <a:r>
              <a:rPr lang="en-US" dirty="0" smtClean="0"/>
              <a:t>An OS Architecture for Application-Level Resource Management.</a:t>
            </a:r>
          </a:p>
          <a:p>
            <a:r>
              <a:rPr lang="en-US" dirty="0" err="1" smtClean="0"/>
              <a:t>Unikernels</a:t>
            </a:r>
            <a:r>
              <a:rPr lang="en-US" dirty="0" smtClean="0"/>
              <a:t>: </a:t>
            </a:r>
          </a:p>
          <a:p>
            <a:pPr lvl="1"/>
            <a:r>
              <a:rPr lang="en-US" dirty="0" smtClean="0"/>
              <a:t>Library Operating Systems for the Cloud.</a:t>
            </a:r>
          </a:p>
          <a:p>
            <a:r>
              <a:rPr lang="en-US" dirty="0" smtClean="0"/>
              <a:t>Haven:</a:t>
            </a:r>
          </a:p>
          <a:p>
            <a:pPr lvl="1"/>
            <a:r>
              <a:rPr lang="en-US" dirty="0" smtClean="0"/>
              <a:t>Shielding Applications from an Untrusted Cloud.</a:t>
            </a:r>
          </a:p>
          <a:p>
            <a:r>
              <a:rPr lang="en-US" dirty="0" smtClean="0"/>
              <a:t>Discussion.</a:t>
            </a:r>
          </a:p>
          <a:p>
            <a:r>
              <a:rPr lang="en-US" dirty="0" smtClean="0"/>
              <a:t>Research Proposal.</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t>Performance/Efficiency</a:t>
            </a:r>
            <a:endParaRPr lang="en-US" dirty="0"/>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algorithm.</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t>Security</a:t>
            </a:r>
            <a:endParaRPr lang="en-US" dirty="0"/>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348" y="1266941"/>
            <a:ext cx="4779303" cy="2585356"/>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t>I propose to </a:t>
            </a:r>
            <a:r>
              <a:rPr lang="en-US" dirty="0"/>
              <a:t>i</a:t>
            </a:r>
            <a:r>
              <a:rPr lang="en-US" sz="2800" dirty="0" smtClean="0"/>
              <a:t>ntegrate SGX in a </a:t>
            </a:r>
            <a:r>
              <a:rPr lang="en-US" sz="2800" dirty="0" err="1" smtClean="0"/>
              <a:t>Unikernel</a:t>
            </a:r>
            <a:r>
              <a:rPr lang="en-US" sz="2800" dirty="0" smtClean="0"/>
              <a:t>.</a:t>
            </a:r>
          </a:p>
          <a:p>
            <a:pPr marL="0" indent="0">
              <a:buNone/>
            </a:pPr>
            <a:r>
              <a:rPr lang="en-US" dirty="0" smtClean="0"/>
              <a:t>This will allow to:</a:t>
            </a:r>
          </a:p>
          <a:p>
            <a:pPr lvl="1"/>
            <a:r>
              <a:rPr lang="en-US" dirty="0" smtClean="0"/>
              <a:t>Consume less enclave pages.</a:t>
            </a:r>
          </a:p>
          <a:p>
            <a:pPr lvl="1"/>
            <a:r>
              <a:rPr lang="en-US" dirty="0" smtClean="0"/>
              <a:t>Potentially improve locality.</a:t>
            </a:r>
          </a:p>
          <a:p>
            <a:pPr lvl="1"/>
            <a:r>
              <a:rPr lang="en-US" dirty="0" smtClean="0"/>
              <a:t>No need for enclave resizing.</a:t>
            </a:r>
          </a:p>
          <a:p>
            <a:pPr lvl="1"/>
            <a:r>
              <a:rPr lang="en-US" dirty="0" smtClean="0"/>
              <a:t>Tune implementation for performance.</a:t>
            </a:r>
          </a:p>
          <a:p>
            <a:pPr lvl="1"/>
            <a:r>
              <a:rPr lang="en-US" dirty="0" smtClean="0"/>
              <a:t>Leverage PL features.</a:t>
            </a:r>
          </a:p>
          <a:p>
            <a:pPr lvl="1"/>
            <a:r>
              <a:rPr lang="en-US" dirty="0" smtClean="0"/>
              <a:t>Provide bi-directional isolation.</a:t>
            </a:r>
          </a:p>
          <a:p>
            <a:pPr lvl="1"/>
            <a:endParaRPr lang="en-US" sz="2800" dirty="0" smtClean="0"/>
          </a:p>
          <a:p>
            <a:pPr lvl="1"/>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t>22</a:t>
            </a:fld>
            <a:endParaRPr lang="en-US"/>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t>Setup:</a:t>
            </a:r>
          </a:p>
          <a:p>
            <a:pPr marL="0" indent="0">
              <a:buNone/>
            </a:pPr>
            <a:r>
              <a:rPr lang="en-US" dirty="0" smtClean="0"/>
              <a:t>Cloud services have become a popular option to deploy applications.</a:t>
            </a:r>
            <a:endParaRPr lang="en-US" dirty="0"/>
          </a:p>
          <a:p>
            <a:pPr marL="0" indent="0">
              <a:buNone/>
            </a:pPr>
            <a:r>
              <a:rPr lang="en-US" dirty="0" smtClean="0"/>
              <a:t>As resources are rented, tenants strive for:</a:t>
            </a:r>
          </a:p>
          <a:p>
            <a:r>
              <a:rPr lang="en-US" dirty="0" smtClean="0"/>
              <a:t> </a:t>
            </a:r>
            <a:r>
              <a:rPr lang="en-US" dirty="0" smtClean="0">
                <a:solidFill>
                  <a:schemeClr val="accent2"/>
                </a:solidFill>
              </a:rPr>
              <a:t>Performance &amp; Efficiency.</a:t>
            </a:r>
          </a:p>
          <a:p>
            <a:pPr lvl="1"/>
            <a:r>
              <a:rPr lang="en-US" dirty="0" smtClean="0"/>
              <a:t>Consume less.</a:t>
            </a:r>
          </a:p>
          <a:p>
            <a:pPr lvl="1"/>
            <a:r>
              <a:rPr lang="en-US" dirty="0" smtClean="0"/>
              <a:t>Make good use of </a:t>
            </a:r>
            <a:r>
              <a:rPr lang="en-US" dirty="0" smtClean="0"/>
              <a:t>resources: useful work vs</a:t>
            </a:r>
            <a:r>
              <a:rPr lang="en-US" smtClean="0"/>
              <a:t>. un-useful.</a:t>
            </a:r>
            <a:endParaRPr lang="en-US" dirty="0" smtClean="0"/>
          </a:p>
          <a:p>
            <a:r>
              <a:rPr lang="en-US" dirty="0" smtClean="0">
                <a:solidFill>
                  <a:schemeClr val="accent2"/>
                </a:solidFill>
              </a:rPr>
              <a:t>Security.</a:t>
            </a:r>
          </a:p>
          <a:p>
            <a:pPr lvl="1"/>
            <a:r>
              <a:rPr lang="en-US" dirty="0" smtClean="0"/>
              <a:t>Isolate co-located applications, and protect the host.</a:t>
            </a:r>
          </a:p>
          <a:p>
            <a:pPr lvl="1"/>
            <a:r>
              <a:rPr lang="en-US" dirty="0"/>
              <a:t>Security inside the application</a:t>
            </a:r>
            <a:r>
              <a:rPr lang="en-US" dirty="0" smtClean="0"/>
              <a:t>.</a:t>
            </a:r>
          </a:p>
          <a:p>
            <a:pPr lvl="1"/>
            <a:r>
              <a:rPr lang="en-US" dirty="0" smtClean="0"/>
              <a:t>Protect the guest from the host, e.g., confidentiality &amp; integrity.</a:t>
            </a:r>
          </a:p>
          <a:p>
            <a:pPr marL="0" indent="0">
              <a:buNone/>
            </a:pPr>
            <a:endParaRPr lang="en-US" dirty="0"/>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t>Goal:</a:t>
            </a:r>
          </a:p>
          <a:p>
            <a:pPr marL="0" indent="0">
              <a:buNone/>
            </a:pPr>
            <a:r>
              <a:rPr lang="en-US" dirty="0" smtClean="0"/>
              <a:t>We study two systems, derived from the </a:t>
            </a:r>
            <a:r>
              <a:rPr lang="en-US" dirty="0" err="1" smtClean="0"/>
              <a:t>Exokernel</a:t>
            </a:r>
            <a:r>
              <a:rPr lang="en-US" dirty="0" smtClean="0"/>
              <a:t> architecture, that target cloud services.</a:t>
            </a:r>
          </a:p>
          <a:p>
            <a:pPr marL="0" indent="0">
              <a:buNone/>
            </a:pPr>
            <a:r>
              <a:rPr lang="en-US" dirty="0" smtClean="0"/>
              <a:t>We </a:t>
            </a:r>
            <a:r>
              <a:rPr lang="en-US" b="1" dirty="0" smtClean="0">
                <a:solidFill>
                  <a:schemeClr val="accent2"/>
                </a:solidFill>
              </a:rPr>
              <a:t>look for</a:t>
            </a:r>
            <a:r>
              <a:rPr lang="en-US" dirty="0" smtClean="0"/>
              <a:t> performance, efficiency, and security.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597" y="3510311"/>
            <a:ext cx="5657088" cy="3060192"/>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t>Dawson </a:t>
            </a:r>
            <a:r>
              <a:rPr lang="en-US" sz="1600" dirty="0"/>
              <a:t>R. </a:t>
            </a:r>
            <a:r>
              <a:rPr lang="en-US" sz="1600" dirty="0" err="1"/>
              <a:t>Engler</a:t>
            </a:r>
            <a:r>
              <a:rPr lang="en-US" sz="1600" dirty="0"/>
              <a:t>, M. </a:t>
            </a:r>
            <a:r>
              <a:rPr lang="en-US" sz="1600" dirty="0" err="1"/>
              <a:t>Frans</a:t>
            </a:r>
            <a:r>
              <a:rPr lang="en-US" sz="1600" dirty="0"/>
              <a:t> </a:t>
            </a:r>
            <a:r>
              <a:rPr lang="en-US" sz="1600" dirty="0" err="1"/>
              <a:t>Kaashoek</a:t>
            </a:r>
            <a:r>
              <a:rPr lang="en-US" sz="1600" dirty="0"/>
              <a:t>, and James O’Toole Jr. </a:t>
            </a:r>
            <a:endParaRPr lang="en-US" sz="1600" dirty="0" smtClean="0"/>
          </a:p>
          <a:p>
            <a:pPr algn="ctr"/>
            <a:r>
              <a:rPr lang="en-US" sz="1600" dirty="0" smtClean="0"/>
              <a:t>SIGOPS </a:t>
            </a:r>
            <a:r>
              <a:rPr lang="mr-IN" sz="1600" dirty="0" smtClean="0"/>
              <a:t>’</a:t>
            </a:r>
            <a:r>
              <a:rPr lang="en-US" sz="1600" dirty="0" smtClean="0"/>
              <a:t>95</a:t>
            </a:r>
          </a:p>
          <a:p>
            <a:endParaRPr lang="en-US" dirty="0"/>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Traditional OS fix the interface and implementation of OS abstractions.</a:t>
            </a:r>
          </a:p>
          <a:p>
            <a:pPr marL="0" indent="0">
              <a:buNone/>
            </a:pPr>
            <a:r>
              <a:rPr lang="en-US" dirty="0" smtClean="0"/>
              <a:t>It </a:t>
            </a:r>
            <a:r>
              <a:rPr lang="en-US" b="1" dirty="0" smtClean="0">
                <a:solidFill>
                  <a:schemeClr val="accent2"/>
                </a:solidFill>
              </a:rPr>
              <a:t>limits</a:t>
            </a:r>
            <a:r>
              <a:rPr lang="en-US" dirty="0" smtClean="0"/>
              <a:t> the application’s performance, flexibility, functionality.</a:t>
            </a:r>
          </a:p>
          <a:p>
            <a:pPr marL="0" indent="0">
              <a:buNone/>
            </a:pPr>
            <a:endParaRPr lang="en-US" dirty="0"/>
          </a:p>
          <a:p>
            <a:pPr marL="0" indent="0">
              <a:buNone/>
            </a:pPr>
            <a:r>
              <a:rPr lang="en-US" u="sng" dirty="0" smtClean="0"/>
              <a:t>Solution:</a:t>
            </a:r>
          </a:p>
          <a:p>
            <a:pPr marL="0" indent="0">
              <a:buNone/>
            </a:pPr>
            <a:r>
              <a:rPr lang="en-US" dirty="0" smtClean="0"/>
              <a:t>Allow application-level management of physical resources.</a:t>
            </a: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764" y="1398166"/>
            <a:ext cx="3432048" cy="49255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286" y="1398166"/>
            <a:ext cx="3432048" cy="4925568"/>
          </a:xfrm>
          <a:prstGeom prst="rect">
            <a:avLst/>
          </a:prstGeom>
        </p:spPr>
      </p:pic>
    </p:spTree>
    <p:extLst>
      <p:ext uri="{BB962C8B-B14F-4D97-AF65-F5344CB8AC3E}">
        <p14:creationId xmlns:p14="http://schemas.microsoft.com/office/powerpoint/2010/main" val="20621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04" y="1547368"/>
            <a:ext cx="6870192" cy="3846576"/>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t>Anil </a:t>
            </a:r>
            <a:r>
              <a:rPr lang="en-US" sz="1600" dirty="0" err="1"/>
              <a:t>Madhavapeddy</a:t>
            </a:r>
            <a:r>
              <a:rPr lang="en-US" sz="1600" dirty="0"/>
              <a:t>, Richard </a:t>
            </a:r>
            <a:r>
              <a:rPr lang="en-US" sz="1600" dirty="0" err="1" smtClean="0"/>
              <a:t>Mortier</a:t>
            </a:r>
            <a:r>
              <a:rPr lang="en-US" sz="1600" dirty="0" smtClean="0"/>
              <a:t>, </a:t>
            </a:r>
            <a:r>
              <a:rPr lang="en-US" sz="1600" dirty="0" err="1"/>
              <a:t>Charalampos</a:t>
            </a:r>
            <a:r>
              <a:rPr lang="en-US" sz="1600" dirty="0"/>
              <a:t> </a:t>
            </a:r>
            <a:r>
              <a:rPr lang="en-US" sz="1600" dirty="0" err="1"/>
              <a:t>Rotsos</a:t>
            </a:r>
            <a:r>
              <a:rPr lang="en-US" sz="1600" dirty="0"/>
              <a:t>, David </a:t>
            </a:r>
            <a:r>
              <a:rPr lang="en-US" sz="1600" dirty="0" smtClean="0"/>
              <a:t>Scott, </a:t>
            </a:r>
            <a:r>
              <a:rPr lang="en-US" sz="1600" dirty="0" err="1"/>
              <a:t>Balraj</a:t>
            </a:r>
            <a:r>
              <a:rPr lang="en-US" sz="1600" dirty="0"/>
              <a:t> Singh, Thomas </a:t>
            </a:r>
            <a:r>
              <a:rPr lang="en-US" sz="1600" dirty="0" err="1" smtClean="0"/>
              <a:t>Gazagnaire</a:t>
            </a:r>
            <a:r>
              <a:rPr lang="en-US" sz="1600" dirty="0" smtClean="0"/>
              <a:t>, </a:t>
            </a:r>
            <a:r>
              <a:rPr lang="en-US" sz="1600" dirty="0"/>
              <a:t>Steven Smith, Steven Hand and Jon Crowcroft </a:t>
            </a:r>
            <a:endParaRPr lang="en-US" sz="1600" dirty="0" smtClean="0"/>
          </a:p>
          <a:p>
            <a:pPr algn="ctr"/>
            <a:r>
              <a:rPr lang="en-US" sz="1600" dirty="0" smtClean="0"/>
              <a:t>ASPLOS’13</a:t>
            </a:r>
          </a:p>
          <a:p>
            <a:endParaRPr lang="en-US" sz="1600" dirty="0"/>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2917</Words>
  <Application>Microsoft Macintosh PowerPoint</Application>
  <PresentationFormat>Widescreen</PresentationFormat>
  <Paragraphs>285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 Transition</vt:lpstr>
      <vt:lpstr>Unikernels</vt:lpstr>
      <vt:lpstr> Unikernels: Motivation</vt:lpstr>
      <vt:lpstr> Unikernel: Example</vt:lpstr>
      <vt:lpstr> Unikernel: Evaluation</vt:lpstr>
      <vt:lpstr> Transition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395</cp:revision>
  <dcterms:created xsi:type="dcterms:W3CDTF">2017-06-24T07:59:01Z</dcterms:created>
  <dcterms:modified xsi:type="dcterms:W3CDTF">2017-06-26T09:17:01Z</dcterms:modified>
</cp:coreProperties>
</file>