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3FC37-CA68-491C-9A2B-7AAE523FFC3F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0A99-0944-49B3-9666-AFD5DC0C7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9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0A99-0944-49B3-9666-AFD5DC0C7E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7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0A99-0944-49B3-9666-AFD5DC0C7E5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7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0A99-0944-49B3-9666-AFD5DC0C7E5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6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FCD8-94B4-37E3-C31F-18322FAA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BEE38-7542-1D9C-23F5-718BD8939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7A9D-5C9C-4A5F-8FC5-BBBB9E9F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BAE71-9EAF-3A6F-0625-75F8D6EC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8EE5-1A58-B817-7D0F-AB20A14D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87A0-97EA-C2B8-3843-F8797B2D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286A3-C4AC-11C1-8BF7-AB2692541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E13C-2D2B-6E2F-D122-5DF2E666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5D6D-DB06-09A3-CA9B-9F56F2C8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97A2-3BF0-DBB6-C46A-DEEBD2DC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0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D2863-51A9-5A29-FB86-92CC2A58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8B7C0-05E3-CA74-5760-F5F363AA0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3780-E3F3-B2E2-A141-98115F1C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B307-EEEB-4205-9BCD-F04DC26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03DE-00C7-D9AF-20F8-8AED89B5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0CFE-3A64-DAA5-2B8B-3205A9CB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A13-CC3E-417D-6F16-9CC7CF63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AE5D-079D-5C5B-A02B-75704481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12CAF-1F8E-1469-2790-BBF762DD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5F41-AF3E-8F3E-3794-C9EFF46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10F-4AC0-CF31-58EF-47203077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4A06F-10F3-35C8-F812-0DC997BD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8475-D69D-EFD1-7B48-09FBEB97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E4AE-A7F6-647C-61A3-559F4D01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FFA2-A880-3A10-0366-5F6A878C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4B84-2D57-6E55-CD24-374DC39A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1912-486A-131E-B4BB-33B22A41C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07429-C78F-096E-0BC8-44891693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8ECD-396C-566E-96AE-1C75F089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B1E1-C1ED-B26D-D03C-7057E614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1A761-6852-EC11-550D-B276FE0D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E4B-5AED-6190-D24C-80478406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7C6C2-0D7C-A2AE-9D67-BCAF73A5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E38C3-D48F-8B15-E5CB-0D6CB2D5E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13644-88B1-E742-D092-A0D486698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4DE30-8532-7DA4-A51D-2F61788B8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67EC0-5160-AB84-0365-576A0588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ED27C-15EE-2E45-0AC0-6E60E43B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B01-B13E-E628-93F0-73B09992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6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9336-B7DC-7560-2B7D-967C2AA3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B029-23B9-FD6A-FE65-4EEA8561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7D858-F184-5B5F-4026-B68E0876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AB496-E101-D03B-C762-94B935E6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9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82401-1621-427D-4910-C4FAE4CF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C113-73C5-DF70-376A-1492BC9B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C80EF-89BE-25F5-F76B-FEC93833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9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AD75-7A60-CABC-69F1-20A041B6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207C-091D-1C3E-A48E-1C72B971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6C80-2891-F8AA-1CF3-AB95AEC9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C10A-2195-068F-4476-AEC8C37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749A4-052F-DB61-3732-50D231F9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68038-E6ED-0629-D92E-DA2C5265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91EB-C6E6-C0F6-2277-C5770907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B95C3-48A6-79D6-1F60-A0E7117CA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899AB-7E07-087C-6AF2-58649B5B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E3872-1169-2D85-58BD-F8451BF8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B16F0-A37F-ED1F-783F-2303AE60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50D32-9182-B38D-BFB1-805F0EB1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DE1F2-4287-50DF-B043-B692008A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16F95-7893-AC52-A2C3-E9B3A0F0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07D0-263E-6B55-9686-0E5CE308A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0739-7CA5-4F5E-9AA9-854CE1A2AC1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FF5-1932-CEFA-2E7F-DC149B1AF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2739-095F-127E-8C96-B7264BDD1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C2E6-8771-4182-AC0F-0FAA2F744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8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F5B710B-3816-0CB9-F914-7BF2BF278873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3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1546304A-2682-72DE-5443-5D2D98E2EF24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4F1801A-F015-3908-F3B5-A7778A395E30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FA95859-FEE5-DE9B-90B8-0AB3CD0AF474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B4556C0-CADA-E53C-9E93-9783BA8D08FA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F4F4E89-D55A-51B5-2087-431A09699AC2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C4092D-F94F-5E99-7A15-1D1036F84680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12925F9-9CFF-3DDB-B8E6-42D532495B2C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A0864A4-FE74-F9B6-BB19-AC7A20C155CD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817CAC7-0FED-A919-D75E-EEC6B0C73B71}"/>
              </a:ext>
            </a:extLst>
          </p:cNvPr>
          <p:cNvSpPr txBox="1"/>
          <p:nvPr/>
        </p:nvSpPr>
        <p:spPr>
          <a:xfrm>
            <a:off x="441786" y="255646"/>
            <a:ext cx="7017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odoni MT" panose="02070603080606020203" pitchFamily="18" charset="0"/>
              </a:rPr>
              <a:t>P993-Adventure Works Project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D19E04E-4A1E-6F9B-7160-204D8213E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8" y="5044275"/>
            <a:ext cx="3810868" cy="204516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68F54E7-F150-DC5D-E97B-95AFA7BEE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773" y="2572769"/>
            <a:ext cx="3386295" cy="28194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F27FA63-78BD-21F8-61AF-F14CCD77B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54" y="1665135"/>
            <a:ext cx="3989196" cy="109816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4915048-E15F-34B8-19CE-84C0A2619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31" y="5366946"/>
            <a:ext cx="2250831" cy="86699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D610B5D-1E98-D529-CEF7-F79281C4E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98" y="2962655"/>
            <a:ext cx="2096365" cy="15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B21BD-57F0-EA89-E5B3-6209FAAE0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2C44330-9B93-9591-D445-D1834CF5B058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FE341F8-F82E-0DDE-BF4D-30E08ADDEF19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AD43BF0-7492-2FB9-6717-EACDD832FE01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D0F97A9-5C91-2F17-F85A-C5396EC68EB2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4B48876-0D1D-EE32-49C2-51323DB37B01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981C9AA-4CC8-900C-DC15-957D46DF56D6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D57A7A8-C009-F51B-27F5-0B8F0CF29082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CC92464-381C-2B68-AD78-9D8494426A93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B82CE43-D6F7-2069-1E80-21B08565A3E9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3235B3D-D64E-80EB-730D-8E9C988B5EF9}"/>
              </a:ext>
            </a:extLst>
          </p:cNvPr>
          <p:cNvSpPr txBox="1"/>
          <p:nvPr/>
        </p:nvSpPr>
        <p:spPr>
          <a:xfrm>
            <a:off x="0" y="0"/>
            <a:ext cx="2451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doni MT" panose="02070603080606020203" pitchFamily="18" charset="0"/>
              </a:rPr>
              <a:t>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DA8D0-23E7-40E7-2AA5-DE8750B88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9441"/>
            <a:ext cx="10501957" cy="3074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8ADE4-5986-C41F-479B-807C4A98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844398"/>
            <a:ext cx="4886741" cy="3074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65D87-A561-2E6F-CC10-481C02019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738" y="3831071"/>
            <a:ext cx="5615219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BB2E81-ABF1-F207-6D34-5DB98AF8F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0486E2A-66CB-3073-AC92-2854C354BCDD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3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F84CFD-0AE0-1020-843C-B705CE1EE63C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A263FBD-627A-EA13-497F-ACB24EABA3B0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2E792A-1809-797F-5810-2785624CF4B3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EB9DE4F-93D5-3FF4-FEDF-21B0183D61E0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E8080B8-4143-B462-F167-EBE03C3DAE7C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9FCFFC1-EA4E-D3FA-58D7-E29C9A8586DB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CEB260-541C-06B1-8843-EB761B4EF82C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A060815-E727-833D-FD27-D168F1E45200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89548E-5415-671E-74F8-8C9C52233AF0}"/>
              </a:ext>
            </a:extLst>
          </p:cNvPr>
          <p:cNvSpPr txBox="1"/>
          <p:nvPr/>
        </p:nvSpPr>
        <p:spPr>
          <a:xfrm>
            <a:off x="0" y="0"/>
            <a:ext cx="2451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doni MT" panose="02070603080606020203" pitchFamily="18" charset="0"/>
              </a:rPr>
              <a:t>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10588-E81F-AEE1-A425-96B9BEEA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742"/>
            <a:ext cx="10501957" cy="3345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27132-EE67-DD5F-F9C9-61CC5E170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" y="4227100"/>
            <a:ext cx="5142451" cy="263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0131D-D5FB-68CE-4A14-D1EF73117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4" y="4227100"/>
            <a:ext cx="5282179" cy="27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DC91E-9EFA-5622-E357-EDD23206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762511A-1D3C-0632-D5D3-F654A874D27D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FA61290-CA96-AF75-7D89-6F78E41AF1AC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37111DD-2EAB-97DA-4B60-584149B59C59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D96C5B-A417-4F12-44E9-2072F49406E2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F475A95-43D0-B470-68FD-8C184E6EFA5E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63E21B2-37CB-EC6E-4452-4657A69B3CD4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31721E3-E754-A096-8E73-6A0D94384C85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7EBB65A-632E-C86B-79DF-4F1358BB59C0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952023A-98F3-9616-15E3-B759D1DC06DD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902EC26-6440-6018-EA28-1E1F7E1E24A6}"/>
              </a:ext>
            </a:extLst>
          </p:cNvPr>
          <p:cNvSpPr txBox="1"/>
          <p:nvPr/>
        </p:nvSpPr>
        <p:spPr>
          <a:xfrm>
            <a:off x="0" y="0"/>
            <a:ext cx="2451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doni MT" panose="02070603080606020203" pitchFamily="18" charset="0"/>
              </a:rPr>
              <a:t>SQL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C5C0D-F673-B3EB-C874-B044991AE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738" y="3602718"/>
            <a:ext cx="5615219" cy="3255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55BC0-EA0F-67DB-9220-D36859C56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470"/>
            <a:ext cx="10561739" cy="2774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E98724-DB0B-707D-E230-4F8B86D56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" y="3602718"/>
            <a:ext cx="4869561" cy="325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0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5CC152-3DC6-D685-9C8F-031248A21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18A6073-5F21-F1E2-23CC-CD657EA492F2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4C98E44B-FC17-F7DB-0C94-9B9399FC3629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3624ADD-9D70-E192-661F-2D57CD2140BF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54ADED8-6F9A-C420-F461-35B02A8A793B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9073C96-DCB4-5025-4D9A-9648789EE166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6F2AB3-8393-BA46-4260-65FB1FD30599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D5235ED-532E-EBAC-B40B-0826B46F1D1B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D96AB4F-8306-1E44-9BEA-3742A32AC9A6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E68B1E4-2B89-B714-8825-DDF7D97C1F00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A04A343-4D4E-7D00-B144-E49E11191C1D}"/>
              </a:ext>
            </a:extLst>
          </p:cNvPr>
          <p:cNvSpPr txBox="1"/>
          <p:nvPr/>
        </p:nvSpPr>
        <p:spPr>
          <a:xfrm>
            <a:off x="0" y="0"/>
            <a:ext cx="2451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doni MT" panose="02070603080606020203" pitchFamily="18" charset="0"/>
              </a:rPr>
              <a:t>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D7D73-E202-2197-B87F-0DD42B7D6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440"/>
            <a:ext cx="10501957" cy="2980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14197-0D1B-514A-6AA1-0AC6B8D1F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57600"/>
            <a:ext cx="5075339" cy="3273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67484-78A0-1875-5446-97B215DFC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39" y="3671931"/>
            <a:ext cx="5426618" cy="316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E3B35-4596-1A66-8B41-327F8927A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9F7CCB76-0C9A-2423-F844-7E3F15E914E9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D49F08B-F151-E828-920E-546304B92577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7DD2DA-999D-7027-62D1-6D1D7EC02B1E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C95AFCB-A03A-07BE-5BDC-73B3CB8D74EE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19E55B3-7885-CCE4-0F0C-26631C849600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AD6FFD7-EC3E-2CA8-F213-2FD00F3C8877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DE9047F-4256-2AFE-9A67-73E01DE0BC86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7E7A1B3-5D0B-C2A2-3C18-E11A757288C0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A0929EF-0C3C-D4CD-A294-A5E9090971C3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F725674-8407-CF82-E722-8F0C65ECE492}"/>
              </a:ext>
            </a:extLst>
          </p:cNvPr>
          <p:cNvSpPr txBox="1"/>
          <p:nvPr/>
        </p:nvSpPr>
        <p:spPr>
          <a:xfrm>
            <a:off x="0" y="0"/>
            <a:ext cx="2451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doni MT" panose="02070603080606020203" pitchFamily="18" charset="0"/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D7DF7-830A-3EE0-307B-1284DD5D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687"/>
            <a:ext cx="10501957" cy="2714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86AF1-EF20-822A-B3B3-69D227D33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542"/>
            <a:ext cx="10501957" cy="613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39F991-F540-2121-0380-D773724BA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1825"/>
            <a:ext cx="10501957" cy="27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1330EA-FA27-BF77-F7D3-AD159CBA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DE1C455-0CF2-C75F-4722-1A9A39EF72B4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5A82DF7-0288-E0CA-8B3A-CCA144604679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AEA3045-8D9E-8901-B885-EFEF54AA1F55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5193C1B-700F-E57F-7BA5-3E38F2CCEB8F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125047F-9047-75DB-9032-858D4802EEFA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2C386FA-D2FF-5B0D-994B-993E2D7A8DCB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05A6C08-A6E3-25EE-FD7B-6AD9299E6DE3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F666F9-67D1-43C1-D506-E293C4F67E1C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7A12F6-B295-6E4F-113D-10FD53576FEE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D840629-C3CE-41C7-29DE-8F266DA7F03C}"/>
              </a:ext>
            </a:extLst>
          </p:cNvPr>
          <p:cNvSpPr txBox="1"/>
          <p:nvPr/>
        </p:nvSpPr>
        <p:spPr>
          <a:xfrm>
            <a:off x="-1" y="0"/>
            <a:ext cx="730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odoni MT" panose="02070603080606020203" pitchFamily="18" charset="0"/>
              </a:rPr>
              <a:t>Key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6A481-E60D-E7CE-B478-C0B8F8475A6A}"/>
              </a:ext>
            </a:extLst>
          </p:cNvPr>
          <p:cNvSpPr txBox="1"/>
          <p:nvPr/>
        </p:nvSpPr>
        <p:spPr>
          <a:xfrm>
            <a:off x="120580" y="1426866"/>
            <a:ext cx="69790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Data-Driven Insights: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Helped uncover sales trends, customer preferences, and regional performance.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Operational Efficiency: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Enabled quick access to critical KPIs across multiple tools.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Scalability: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dashboards are scalable for future automation and updates.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Strategic Impact: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Supports targeted decision-making through interactive visuals.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67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FCD93E-DEA2-BF41-5C9B-1C125BCB0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7317E9D-A04D-6AD9-1BC7-2FAD0B35DE9E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E4BC021-2183-23E2-21DF-84CD6510B904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5D581E-209B-51F0-34F2-BBAB9FE28033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4FF416E-765D-46C8-31A4-2DA82AAAC1FF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D84A9B4-6FEB-E187-DF65-ACDA86F34844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7490CB4-6071-6245-30A8-729E68C53338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47E15E3-33D7-34F4-3CC5-430725B4753C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2A2E97-5047-0DB6-97BC-75EA7EB30C9E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6697F7A-5946-F8CE-525A-DA0CA1CFA6BB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E4E2871-D17C-45CC-E3BF-BC0656363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065"/>
            <a:ext cx="7305263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0D0CB-D7AD-3143-2BFD-824E33256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35FD107-EDCA-F36D-531A-C0081B575330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1ED07FF4-3390-A6A5-75EA-CA81D3F0C45F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EBCD9A6-C8BD-7EBE-7DD1-87AB6389ED28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5275D34-942C-5627-0B2F-FAA4C899A6F9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69EECCF-94B0-70AC-C79E-61509ABFC4CF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8E284B2-42BD-7BB4-6DDD-EF90E949F40D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CCB0C53-9588-CC77-F1F0-CEFB8349B46A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B4C3C24-9CD2-CD1B-FE74-6BD66D48C8DF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8B21C94-5F29-2B9C-5840-51B75965C095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4CD2959-0C9D-28CC-D78C-EC45DD48785C}"/>
              </a:ext>
            </a:extLst>
          </p:cNvPr>
          <p:cNvSpPr txBox="1"/>
          <p:nvPr/>
        </p:nvSpPr>
        <p:spPr>
          <a:xfrm>
            <a:off x="441786" y="255646"/>
            <a:ext cx="701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odoni MT" panose="02070603080606020203" pitchFamily="18" charset="0"/>
              </a:rPr>
              <a:t>Group-6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50E7F-66A2-70AB-D167-24F0F645C969}"/>
              </a:ext>
            </a:extLst>
          </p:cNvPr>
          <p:cNvSpPr txBox="1"/>
          <p:nvPr/>
        </p:nvSpPr>
        <p:spPr>
          <a:xfrm>
            <a:off x="241090" y="1764389"/>
            <a:ext cx="633046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800" b="1" dirty="0">
                <a:solidFill>
                  <a:srgbClr val="222222"/>
                </a:solidFill>
                <a:latin typeface="Calibri" panose="020F0502020204030204" pitchFamily="34" charset="0"/>
              </a:rPr>
              <a:t>Kishore Kumar Agidi</a:t>
            </a:r>
          </a:p>
          <a:p>
            <a:r>
              <a:rPr lang="en-US" sz="2800" b="1" dirty="0">
                <a:solidFill>
                  <a:srgbClr val="222222"/>
                </a:solidFill>
                <a:latin typeface="Calibri" panose="020F0502020204030204" pitchFamily="34" charset="0"/>
              </a:rPr>
              <a:t> </a:t>
            </a:r>
            <a:endParaRPr lang="en-US" sz="28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800" b="1" dirty="0">
                <a:solidFill>
                  <a:srgbClr val="222222"/>
                </a:solidFill>
                <a:latin typeface="Calibri" panose="020F0502020204030204" pitchFamily="34" charset="0"/>
              </a:rPr>
              <a:t>Manisha </a:t>
            </a:r>
            <a:r>
              <a:rPr lang="en-US" sz="2800" b="1" dirty="0" err="1">
                <a:solidFill>
                  <a:srgbClr val="222222"/>
                </a:solidFill>
                <a:latin typeface="Calibri" panose="020F0502020204030204" pitchFamily="34" charset="0"/>
              </a:rPr>
              <a:t>Ponnam</a:t>
            </a:r>
            <a:endParaRPr lang="en-US" sz="28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endParaRPr lang="en-US" sz="28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800" b="1" dirty="0">
                <a:solidFill>
                  <a:srgbClr val="222222"/>
                </a:solidFill>
                <a:latin typeface="Calibri" panose="020F0502020204030204" pitchFamily="34" charset="0"/>
              </a:rPr>
              <a:t>Pranay Siddharth Gaikwad</a:t>
            </a:r>
          </a:p>
          <a:p>
            <a:endParaRPr lang="en-US" sz="28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800" b="1" dirty="0">
                <a:solidFill>
                  <a:srgbClr val="222222"/>
                </a:solidFill>
                <a:latin typeface="Calibri" panose="020F0502020204030204" pitchFamily="34" charset="0"/>
              </a:rPr>
              <a:t>Shivani Wakde</a:t>
            </a:r>
          </a:p>
          <a:p>
            <a:endParaRPr lang="en-US" sz="2800" b="1" dirty="0">
              <a:solidFill>
                <a:srgbClr val="000000"/>
              </a:solidFill>
              <a:latin typeface="Segoe UI" panose="020B0502040204020203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800" b="1" dirty="0">
                <a:solidFill>
                  <a:srgbClr val="222222"/>
                </a:solidFill>
                <a:latin typeface="Calibri" panose="020F0502020204030204" pitchFamily="34" charset="0"/>
              </a:rPr>
              <a:t>Swetha Vani Kami Reddy</a:t>
            </a:r>
          </a:p>
          <a:p>
            <a:endParaRPr lang="en-US" sz="2800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800" b="1" dirty="0">
                <a:solidFill>
                  <a:srgbClr val="222222"/>
                </a:solidFill>
                <a:latin typeface="Calibri" panose="020F0502020204030204" pitchFamily="34" charset="0"/>
              </a:rPr>
              <a:t>Vishal Rajput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70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0ED7F-3292-7DA9-3EA3-C5ECABE9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9E376FEE-5B3F-5487-F9B3-953313EB8666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FE3594C-9A17-1149-26DD-A351B554540D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435C5EC-4689-4469-B151-17623CF72CA5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CE04502-4B11-62EB-C56C-6382AEDE39A7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00E01C4-5D9B-1922-C2A1-D191483983D2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E0AF7C0-E90B-4153-6216-8FBF174D2D84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5CCB53B-ED54-C137-0EC7-940738A7FC84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AA24455-CBDE-5840-C83E-F5D2ABC2E1F9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027BC55-B9DF-A756-6594-5A320A5482F8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7D25427-1578-44F0-BA0C-575F8D930D6A}"/>
              </a:ext>
            </a:extLst>
          </p:cNvPr>
          <p:cNvSpPr txBox="1"/>
          <p:nvPr/>
        </p:nvSpPr>
        <p:spPr>
          <a:xfrm>
            <a:off x="441786" y="255646"/>
            <a:ext cx="701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odoni MT" panose="02070603080606020203" pitchFamily="18" charset="0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9E3A5-A34D-B8D2-5ED9-6F0A8DA67711}"/>
              </a:ext>
            </a:extLst>
          </p:cNvPr>
          <p:cNvSpPr txBox="1"/>
          <p:nvPr/>
        </p:nvSpPr>
        <p:spPr>
          <a:xfrm>
            <a:off x="241090" y="1764389"/>
            <a:ext cx="67040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Overview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Blip>
                <a:blip r:embed="rId3"/>
              </a:buBlip>
            </a:pPr>
            <a:r>
              <a:rPr lang="en-US" dirty="0"/>
              <a:t>The Adventure Works Project aims to provide a comprehensive and interactive visualization of key sales metrics of Adventure Works Cycles, a global bicycle manufacturer. This dashboard is designed to enhance decision-making by offering insights into product performance, regional trends, and customer behavior.</a:t>
            </a:r>
          </a:p>
          <a:p>
            <a:endParaRPr lang="en-US" dirty="0"/>
          </a:p>
          <a:p>
            <a:r>
              <a:rPr lang="en-US" b="1" dirty="0"/>
              <a:t>Objectives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Design interactive dashboards using Excel, Tableau and Power BI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Write optimized SQL queries for data extraction and analysis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Identify key performance metrics like sales trends and regional performance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support data-driven decision-making for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33731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00F84-B0C8-D4BF-14BC-7BAFB4382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7AF5ECD-CE9D-F869-07E4-443B6DF87AD6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7B3F816-3D68-B9B4-0A1E-AB9FFDB91D4D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CB79D6A-C819-D8D2-077D-2EE673E0C7CA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0076913-CEB0-3E0F-ACAE-004A46D9B7EE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E5A1E5A-56B3-56FA-2DD4-C34929728DA0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4E02818-F895-1CD4-175B-E0AB01547DAA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A62ACE-AD57-01A9-935E-83D4D5FC5EF2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F82B19E-300C-D9E6-7F9F-A79306F200DA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06577AE-E45E-F488-075D-7BD58C76103F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6CFD073-8D5A-B248-CDD7-9CFA5F484781}"/>
              </a:ext>
            </a:extLst>
          </p:cNvPr>
          <p:cNvSpPr txBox="1"/>
          <p:nvPr/>
        </p:nvSpPr>
        <p:spPr>
          <a:xfrm>
            <a:off x="441786" y="255646"/>
            <a:ext cx="701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odoni MT" panose="02070603080606020203" pitchFamily="18" charset="0"/>
              </a:rPr>
              <a:t>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0A77B-E036-0D5A-C933-D93EF4A5A587}"/>
              </a:ext>
            </a:extLst>
          </p:cNvPr>
          <p:cNvSpPr txBox="1"/>
          <p:nvPr/>
        </p:nvSpPr>
        <p:spPr>
          <a:xfrm>
            <a:off x="241090" y="1764389"/>
            <a:ext cx="68584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Raw dataset had inconsistent values.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Required breakdown of a single date column into multiple time-based features.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Integration of multiple data sources using pivot table features.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Creating consistent KPIs across Excel, Power BI, and Tableau.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Ensuring interactivity with optimal performance.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Handling customer and product information.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Used Data modelling techniques to achieve accurate analysis for DATE values.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Designing intuitive dashboards with minimal clutter.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38D33A-C714-A90C-55CD-48028FE41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F192037A-4F01-5A38-C902-001514ED4202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3F3179F-71B4-C425-8429-905EA6666F79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A6C4CB1-DDCA-591F-38B2-6B58A1E792EE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DA63CDD-9318-9332-5D78-D6AE90DEF2D6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429FE50-4E17-63B9-18D9-E9710295FBBD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6FB7146-C5F6-C212-988D-90E589F962C6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85422-9071-20BC-C003-73FE41D37269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868242A-8F95-F089-B563-DBE502D67A60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7546B1B-ACA4-9B2F-0BD0-FEDF2394291E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25493C-9629-CBDC-719C-D55363C50058}"/>
              </a:ext>
            </a:extLst>
          </p:cNvPr>
          <p:cNvSpPr txBox="1"/>
          <p:nvPr/>
        </p:nvSpPr>
        <p:spPr>
          <a:xfrm>
            <a:off x="441786" y="255646"/>
            <a:ext cx="701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odoni MT" panose="02070603080606020203" pitchFamily="18" charset="0"/>
              </a:rPr>
              <a:t>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37E1D-9168-6E6E-DC0B-CE22F9F6A159}"/>
              </a:ext>
            </a:extLst>
          </p:cNvPr>
          <p:cNvSpPr txBox="1"/>
          <p:nvPr/>
        </p:nvSpPr>
        <p:spPr>
          <a:xfrm>
            <a:off x="241090" y="1764389"/>
            <a:ext cx="68584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Applied Power Query for cleaning and transforming raw data.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Created calculated columns for Year, Month, Quarter, and Weekday using formulas and DAX.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Used relationships to enrich data with product and customer details.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Defined standardized KPIs and reused logic across all tools.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Implemented slicers, filters, and visual cues to ensure clarity and interaction.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Prioritized clarity and performance in dashboard layout design.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Validated outputs across platforms to maintain uniformity.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3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F4740-8F99-49E8-9399-5F6CF686B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40BC749A-B6BB-CDE3-4126-4A4F9E273005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532EC11-5BC0-404E-ACC7-0478D2B26424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48F99B0-14DD-A7D0-5DFB-8241BBB55AE6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51E99F-1B67-3717-548D-C9CE1AAE6231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D42280D-3D06-F440-2D0A-92A8BF99B97F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AFF8447-F530-8C08-0109-5C1B5DDA8933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6752F61-A754-A113-158B-A1BE72284D07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1534D3-1400-6044-5173-8659F4DBA1D6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8735BEE-9DF6-248E-3FD7-74DE2566B58A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15A64CB-A962-9004-7627-0AD93C66EA3A}"/>
              </a:ext>
            </a:extLst>
          </p:cNvPr>
          <p:cNvSpPr txBox="1"/>
          <p:nvPr/>
        </p:nvSpPr>
        <p:spPr>
          <a:xfrm>
            <a:off x="441786" y="255646"/>
            <a:ext cx="701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odoni MT" panose="02070603080606020203" pitchFamily="18" charset="0"/>
              </a:rPr>
              <a:t>KPI’S &amp; Insights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F22C47-EBCF-D782-34E7-856DCCCC2AC4}"/>
              </a:ext>
            </a:extLst>
          </p:cNvPr>
          <p:cNvSpPr/>
          <p:nvPr/>
        </p:nvSpPr>
        <p:spPr>
          <a:xfrm>
            <a:off x="4655890" y="1324028"/>
            <a:ext cx="2649373" cy="105491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Sales</a:t>
            </a:r>
          </a:p>
          <a:p>
            <a:pPr algn="ctr"/>
            <a:r>
              <a:rPr lang="en-IN" dirty="0"/>
              <a:t>29.36 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081002-E851-523F-0245-403A61031083}"/>
              </a:ext>
            </a:extLst>
          </p:cNvPr>
          <p:cNvSpPr/>
          <p:nvPr/>
        </p:nvSpPr>
        <p:spPr>
          <a:xfrm>
            <a:off x="4732272" y="2718764"/>
            <a:ext cx="2572991" cy="105491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Profit Margin</a:t>
            </a:r>
          </a:p>
          <a:p>
            <a:pPr algn="ctr"/>
            <a:r>
              <a:rPr lang="en-IN" dirty="0"/>
              <a:t>41.15 M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EF8109-17D6-863D-CBB8-61A096E6B10D}"/>
              </a:ext>
            </a:extLst>
          </p:cNvPr>
          <p:cNvSpPr/>
          <p:nvPr/>
        </p:nvSpPr>
        <p:spPr>
          <a:xfrm>
            <a:off x="4732272" y="4260924"/>
            <a:ext cx="2534375" cy="10549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Profit</a:t>
            </a:r>
          </a:p>
          <a:p>
            <a:pPr algn="ctr"/>
            <a:r>
              <a:rPr lang="en-IN" dirty="0"/>
              <a:t>12.8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3ED29-B2A1-3C59-BD93-4929746B0843}"/>
              </a:ext>
            </a:extLst>
          </p:cNvPr>
          <p:cNvSpPr txBox="1"/>
          <p:nvPr/>
        </p:nvSpPr>
        <p:spPr>
          <a:xfrm>
            <a:off x="880845" y="155196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1. Sales : Total Sales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AE2E5-C7D1-28E8-3BDA-D53825FEE573}"/>
              </a:ext>
            </a:extLst>
          </p:cNvPr>
          <p:cNvSpPr txBox="1"/>
          <p:nvPr/>
        </p:nvSpPr>
        <p:spPr>
          <a:xfrm>
            <a:off x="880844" y="2962655"/>
            <a:ext cx="39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2.Profit Margin  : Total Profit Margin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F78BB-6A0E-DEDF-3884-6E6CA7782022}"/>
              </a:ext>
            </a:extLst>
          </p:cNvPr>
          <p:cNvSpPr txBox="1"/>
          <p:nvPr/>
        </p:nvSpPr>
        <p:spPr>
          <a:xfrm>
            <a:off x="975639" y="4603716"/>
            <a:ext cx="409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3. Profit : Total Profit 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143325-74D1-02A3-3D95-7C0048500D52}"/>
              </a:ext>
            </a:extLst>
          </p:cNvPr>
          <p:cNvSpPr/>
          <p:nvPr/>
        </p:nvSpPr>
        <p:spPr>
          <a:xfrm>
            <a:off x="4732272" y="5612235"/>
            <a:ext cx="2431926" cy="975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Orders</a:t>
            </a:r>
          </a:p>
          <a:p>
            <a:pPr algn="ctr"/>
            <a:r>
              <a:rPr lang="en-IN" dirty="0"/>
              <a:t>60 K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C0AFE-14CC-CA4E-DEF0-778288B753C2}"/>
              </a:ext>
            </a:extLst>
          </p:cNvPr>
          <p:cNvSpPr txBox="1"/>
          <p:nvPr/>
        </p:nvSpPr>
        <p:spPr>
          <a:xfrm>
            <a:off x="975639" y="5958868"/>
            <a:ext cx="3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4. Orders : Total Orders</a:t>
            </a:r>
          </a:p>
        </p:txBody>
      </p:sp>
    </p:spTree>
    <p:extLst>
      <p:ext uri="{BB962C8B-B14F-4D97-AF65-F5344CB8AC3E}">
        <p14:creationId xmlns:p14="http://schemas.microsoft.com/office/powerpoint/2010/main" val="376040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AFE446-9E82-F112-9442-6BD71D44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8715882-0D92-6874-BD50-C1477E14CFA9}"/>
              </a:ext>
            </a:extLst>
          </p:cNvPr>
          <p:cNvGrpSpPr/>
          <p:nvPr/>
        </p:nvGrpSpPr>
        <p:grpSpPr>
          <a:xfrm>
            <a:off x="7305263" y="0"/>
            <a:ext cx="4886737" cy="6857999"/>
            <a:chOff x="3652631" y="843076"/>
            <a:chExt cx="4886737" cy="5171846"/>
          </a:xfrm>
          <a:blipFill>
            <a:blip r:embed="rId3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04698CE-B016-82C8-967B-D7B3755DB50D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A32233A-33C2-00D3-928D-9A46EAF93AB1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05B677-581B-197B-DDAC-ADADCA636F45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4A519C8-0D01-EFDB-57D4-C9C55EA1DACE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F888FE-31A0-06B4-41D9-3547A972A20C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DC21888-8E72-FB54-8B08-2B2A4D298434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3B0AF9F-9D97-E886-0B00-102A47F5C820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ACA8043-753C-E17B-2B0C-EBABC2B7E387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53F2F0C-1649-9110-D129-707A6BB9E29B}"/>
              </a:ext>
            </a:extLst>
          </p:cNvPr>
          <p:cNvSpPr txBox="1"/>
          <p:nvPr/>
        </p:nvSpPr>
        <p:spPr>
          <a:xfrm>
            <a:off x="0" y="0"/>
            <a:ext cx="1507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doni MT" panose="02070603080606020203" pitchFamily="18" charset="0"/>
              </a:rPr>
              <a:t>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FB91F-B77C-9802-776D-D6F332A01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2"/>
            <a:ext cx="12192000" cy="61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5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B7CAE-E1E1-F758-0437-3432CDD8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4C40D8BE-9CEE-879F-D139-4C5F3A073B81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4329DA4-48A5-6B76-C197-2A33D7B91CFC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825F72F-2931-E70F-1F39-2EE4540B6EAD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FB6A34-96A9-4592-1F1B-5B01C9C6523B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7501D0-1959-42CC-96B6-A4D2966B865C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D5D18A-DDBA-45FA-EBC9-CA659B2CC272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886C7AB-1127-6700-85A6-DA7A635C5D0E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11854EB-D6D8-84B5-ACC9-F612B5E7CEFB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72D7B7F-10B7-AA13-25DF-6299AC79B929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0B39FD8-EBE6-057C-845C-BE0DD8749471}"/>
              </a:ext>
            </a:extLst>
          </p:cNvPr>
          <p:cNvSpPr txBox="1"/>
          <p:nvPr/>
        </p:nvSpPr>
        <p:spPr>
          <a:xfrm>
            <a:off x="0" y="0"/>
            <a:ext cx="2160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doni MT" panose="02070603080606020203" pitchFamily="18" charset="0"/>
              </a:rPr>
              <a:t>Tableau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890E3-1CB3-881D-F926-F0599E3E5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742"/>
            <a:ext cx="12192000" cy="57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8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7012D-05CA-5CB5-FF4A-D65825FA2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7D8F3FD-F4AF-3457-960E-D81F9A2B64F2}"/>
              </a:ext>
            </a:extLst>
          </p:cNvPr>
          <p:cNvGrpSpPr/>
          <p:nvPr/>
        </p:nvGrpSpPr>
        <p:grpSpPr>
          <a:xfrm>
            <a:off x="7305263" y="0"/>
            <a:ext cx="4886737" cy="6858000"/>
            <a:chOff x="3652631" y="843076"/>
            <a:chExt cx="4886737" cy="5171846"/>
          </a:xfrm>
          <a:blipFill>
            <a:blip r:embed="rId2"/>
            <a:stretch>
              <a:fillRect/>
            </a:stretch>
          </a:blipFill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B75A489-8037-E716-B202-293C4D02EABE}"/>
                </a:ext>
              </a:extLst>
            </p:cNvPr>
            <p:cNvSpPr/>
            <p:nvPr/>
          </p:nvSpPr>
          <p:spPr>
            <a:xfrm>
              <a:off x="3652631" y="1089354"/>
              <a:ext cx="3861645" cy="49255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D900301-AE48-4AC8-1D38-E993AB15AA02}"/>
                </a:ext>
              </a:extLst>
            </p:cNvPr>
            <p:cNvSpPr/>
            <p:nvPr/>
          </p:nvSpPr>
          <p:spPr>
            <a:xfrm>
              <a:off x="3807097" y="2862559"/>
              <a:ext cx="2973467" cy="2955340"/>
            </a:xfrm>
            <a:custGeom>
              <a:avLst/>
              <a:gdLst>
                <a:gd name="connsiteX0" fmla="*/ 0 w 2973467"/>
                <a:gd name="connsiteY0" fmla="*/ 0 h 2955340"/>
                <a:gd name="connsiteX1" fmla="*/ 2973467 w 2973467"/>
                <a:gd name="connsiteY1" fmla="*/ 0 h 2955340"/>
                <a:gd name="connsiteX2" fmla="*/ 2973467 w 2973467"/>
                <a:gd name="connsiteY2" fmla="*/ 2955340 h 2955340"/>
                <a:gd name="connsiteX3" fmla="*/ 0 w 2973467"/>
                <a:gd name="connsiteY3" fmla="*/ 2955340 h 2955340"/>
                <a:gd name="connsiteX4" fmla="*/ 0 w 2973467"/>
                <a:gd name="connsiteY4" fmla="*/ 0 h 2955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467" h="2955340">
                  <a:moveTo>
                    <a:pt x="0" y="0"/>
                  </a:moveTo>
                  <a:lnTo>
                    <a:pt x="2973467" y="0"/>
                  </a:lnTo>
                  <a:lnTo>
                    <a:pt x="2973467" y="2955340"/>
                  </a:lnTo>
                  <a:lnTo>
                    <a:pt x="0" y="2955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b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8532C4D-276B-6527-5C0B-4733CA3EA7DE}"/>
                </a:ext>
              </a:extLst>
            </p:cNvPr>
            <p:cNvSpPr/>
            <p:nvPr/>
          </p:nvSpPr>
          <p:spPr>
            <a:xfrm>
              <a:off x="6849325" y="843076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501FBCB-D1C5-7D06-F3B7-C1EC104F4037}"/>
                </a:ext>
              </a:extLst>
            </p:cNvPr>
            <p:cNvSpPr/>
            <p:nvPr/>
          </p:nvSpPr>
          <p:spPr>
            <a:xfrm>
              <a:off x="8179228" y="843076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4CF587-6A15-5357-73B1-2916B3A9AD32}"/>
                </a:ext>
              </a:extLst>
            </p:cNvPr>
            <p:cNvSpPr/>
            <p:nvPr/>
          </p:nvSpPr>
          <p:spPr>
            <a:xfrm>
              <a:off x="6849325" y="2412362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7DF0BB-A279-84DE-76EF-BEA782BA82B7}"/>
                </a:ext>
              </a:extLst>
            </p:cNvPr>
            <p:cNvSpPr/>
            <p:nvPr/>
          </p:nvSpPr>
          <p:spPr>
            <a:xfrm>
              <a:off x="8179228" y="2412362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2BE830-0677-D7C4-D134-64C7993C7FCB}"/>
                </a:ext>
              </a:extLst>
            </p:cNvPr>
            <p:cNvSpPr/>
            <p:nvPr/>
          </p:nvSpPr>
          <p:spPr>
            <a:xfrm>
              <a:off x="6849325" y="3981648"/>
              <a:ext cx="1329903" cy="13299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521F570-EFA3-E9F2-EA99-D0868E1095FD}"/>
                </a:ext>
              </a:extLst>
            </p:cNvPr>
            <p:cNvSpPr/>
            <p:nvPr/>
          </p:nvSpPr>
          <p:spPr>
            <a:xfrm>
              <a:off x="8179228" y="3981648"/>
              <a:ext cx="360140" cy="1329903"/>
            </a:xfrm>
            <a:custGeom>
              <a:avLst/>
              <a:gdLst>
                <a:gd name="connsiteX0" fmla="*/ 0 w 360140"/>
                <a:gd name="connsiteY0" fmla="*/ 0 h 1329903"/>
                <a:gd name="connsiteX1" fmla="*/ 360140 w 360140"/>
                <a:gd name="connsiteY1" fmla="*/ 0 h 1329903"/>
                <a:gd name="connsiteX2" fmla="*/ 360140 w 360140"/>
                <a:gd name="connsiteY2" fmla="*/ 1329903 h 1329903"/>
                <a:gd name="connsiteX3" fmla="*/ 0 w 360140"/>
                <a:gd name="connsiteY3" fmla="*/ 1329903 h 1329903"/>
                <a:gd name="connsiteX4" fmla="*/ 0 w 360140"/>
                <a:gd name="connsiteY4" fmla="*/ 0 h 132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40" h="1329903">
                  <a:moveTo>
                    <a:pt x="0" y="0"/>
                  </a:moveTo>
                  <a:lnTo>
                    <a:pt x="360140" y="0"/>
                  </a:lnTo>
                  <a:lnTo>
                    <a:pt x="360140" y="1329903"/>
                  </a:lnTo>
                  <a:lnTo>
                    <a:pt x="0" y="1329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12700" rIns="25400" bIns="127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83ADD0D-2DA4-00F4-AB5C-513672FD9EE0}"/>
              </a:ext>
            </a:extLst>
          </p:cNvPr>
          <p:cNvSpPr txBox="1"/>
          <p:nvPr/>
        </p:nvSpPr>
        <p:spPr>
          <a:xfrm>
            <a:off x="0" y="0"/>
            <a:ext cx="2451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odoni MT" panose="02070603080606020203" pitchFamily="18" charset="0"/>
              </a:rPr>
              <a:t>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24154-6422-5ADF-DCEF-91674E2FA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" y="772762"/>
            <a:ext cx="12174080" cy="58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373</Words>
  <Application>Microsoft Office PowerPoint</Application>
  <PresentationFormat>Widescreen</PresentationFormat>
  <Paragraphs>97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Bodoni MT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Agidi Kishorekumar</dc:creator>
  <cp:lastModifiedBy>Agidi Kishorekumar</cp:lastModifiedBy>
  <cp:revision>9</cp:revision>
  <dcterms:created xsi:type="dcterms:W3CDTF">2025-09-18T07:54:04Z</dcterms:created>
  <dcterms:modified xsi:type="dcterms:W3CDTF">2025-09-23T12:32:58Z</dcterms:modified>
</cp:coreProperties>
</file>