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0" r:id="rId4"/>
    <p:sldId id="259" r:id="rId5"/>
    <p:sldId id="258" r:id="rId6"/>
    <p:sldId id="262" r:id="rId7"/>
    <p:sldId id="261" r:id="rId8"/>
    <p:sldId id="257" r:id="rId9"/>
    <p:sldId id="263" r:id="rId10"/>
    <p:sldId id="264" r:id="rId11"/>
    <p:sldId id="265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F3FD-2F6D-4AFE-A9C5-00C855283A10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D37D3-C0D4-435F-A91F-9B0F8D3EE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E7AF-980D-4824-BB92-F79D4587A5DC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1F3D-EF69-4B11-862A-85D78BA19928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5155-6A7B-410F-A428-B2C97B1B1EEE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5306-0FB5-467A-8D0A-E3F07DF4AA3C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B05-FD8D-4DDF-9189-0D7F506EB8D4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B363-A435-4D6A-88BB-B3B796254DD6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87F1-39FD-4BC6-8C3A-E7662E706BF0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6A02-93A1-4162-8F6C-2809E4D0D2D0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F54D-0404-4586-BD49-6FE5CD9ABF75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4FFB-3B51-4039-B5AE-E644EB649709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841D-9741-4F9D-B98F-1C0604590812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0BCD5-8B62-41C0-9500-47353E13E0FC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F5D8-3CEC-4A42-AF0A-15DADA228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d/decision-tree.as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600"/>
          </a:xfrm>
        </p:spPr>
        <p:txBody>
          <a:bodyPr/>
          <a:lstStyle/>
          <a:p>
            <a:r>
              <a:rPr lang="en-US" dirty="0" smtClean="0"/>
              <a:t>Business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153400" cy="5105400"/>
          </a:xfrm>
        </p:spPr>
        <p:txBody>
          <a:bodyPr>
            <a:normAutofit lnSpcReduction="10000"/>
          </a:bodyPr>
          <a:lstStyle/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Topic:  Decision Analysis (Module – V)</a:t>
            </a:r>
          </a:p>
          <a:p>
            <a:pPr algn="l"/>
            <a:r>
              <a:rPr lang="en-US" sz="2600" dirty="0" err="1" smtClean="0">
                <a:solidFill>
                  <a:schemeClr val="tx1"/>
                </a:solidFill>
              </a:rPr>
              <a:t>M.Tech</a:t>
            </a:r>
            <a:r>
              <a:rPr lang="en-US" sz="2600" dirty="0" smtClean="0">
                <a:solidFill>
                  <a:schemeClr val="tx1"/>
                </a:solidFill>
              </a:rPr>
              <a:t>: Semester 2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(Open Elective)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lvl="8" algn="l"/>
            <a:r>
              <a:rPr lang="en-US" sz="2400" dirty="0" smtClean="0">
                <a:solidFill>
                  <a:schemeClr val="tx1"/>
                </a:solidFill>
              </a:rPr>
              <a:t>	By:</a:t>
            </a:r>
          </a:p>
          <a:p>
            <a:pPr lvl="8" algn="l"/>
            <a:r>
              <a:rPr lang="en-US" sz="2400" dirty="0" smtClean="0">
                <a:solidFill>
                  <a:schemeClr val="tx1"/>
                </a:solidFill>
              </a:rPr>
              <a:t>	Prof. </a:t>
            </a:r>
            <a:r>
              <a:rPr lang="en-US" sz="2400" dirty="0" err="1" smtClean="0">
                <a:solidFill>
                  <a:schemeClr val="tx1"/>
                </a:solidFill>
              </a:rPr>
              <a:t>G.Apparao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8" algn="l"/>
            <a:r>
              <a:rPr lang="en-US" sz="2400" dirty="0" smtClean="0">
                <a:solidFill>
                  <a:schemeClr val="tx1"/>
                </a:solidFill>
              </a:rPr>
              <a:t>	Department of CSE,GIT, 	</a:t>
            </a:r>
            <a:r>
              <a:rPr lang="en-US" sz="2400" dirty="0" err="1" smtClean="0">
                <a:solidFill>
                  <a:schemeClr val="tx1"/>
                </a:solidFill>
              </a:rPr>
              <a:t>GITAM,Visakhapatnam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8CA2-04F8-4A86-81D6-AFF556A0637B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6400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472B-B3F6-491B-A848-D424CF2A3E39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0"/>
            <a:ext cx="6400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0CB-D84A-4436-9365-38A6A59C36CB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086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F3B4-CA35-48DC-822A-1EA1AD82B516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762000"/>
            <a:ext cx="7737231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F224-6506-45EF-81D1-7D6E1EFA4161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F224-6506-45EF-81D1-7D6E1EFA4161}" type="datetime1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THANK YOU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ANY QUERIES?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mtClean="0"/>
              <a:t>Contact:agidutur@gitam.edu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600"/>
          </a:xfrm>
        </p:spPr>
        <p:txBody>
          <a:bodyPr/>
          <a:lstStyle/>
          <a:p>
            <a:r>
              <a:rPr lang="en-US" dirty="0" smtClean="0"/>
              <a:t>Decision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6858000" cy="4800600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Contents</a:t>
            </a:r>
          </a:p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Defintion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Basic concepts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Various methods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Apply methods in  simple problem solving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3E49-B1D1-4527-9512-E9CA1736FA61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600"/>
          </a:xfrm>
        </p:spPr>
        <p:txBody>
          <a:bodyPr/>
          <a:lstStyle/>
          <a:p>
            <a:r>
              <a:rPr lang="en-US" dirty="0" smtClean="0"/>
              <a:t>Decision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6858000" cy="48006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What Is Decision Analysis (DA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 method for reducing </a:t>
            </a:r>
            <a:r>
              <a:rPr lang="en-US" sz="2000" dirty="0" err="1" smtClean="0">
                <a:solidFill>
                  <a:schemeClr val="tx1"/>
                </a:solidFill>
              </a:rPr>
              <a:t>uncertainity</a:t>
            </a:r>
            <a:r>
              <a:rPr lang="en-US" sz="2000" dirty="0" smtClean="0">
                <a:solidFill>
                  <a:schemeClr val="tx1"/>
                </a:solidFill>
              </a:rPr>
              <a:t> in the decision making process through data analysis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It provides a rational process for making decisions that is (usually) far better than random selection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Easy to update if conditions change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2AF-AF6D-4559-8BFA-56D5517EEB6F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600"/>
          </a:xfrm>
        </p:spPr>
        <p:txBody>
          <a:bodyPr/>
          <a:lstStyle/>
          <a:p>
            <a:r>
              <a:rPr lang="en-US" dirty="0" smtClean="0"/>
              <a:t>Decision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6858000" cy="4800600"/>
          </a:xfrm>
        </p:spPr>
        <p:txBody>
          <a:bodyPr>
            <a:normAutofit/>
          </a:bodyPr>
          <a:lstStyle/>
          <a:p>
            <a:pPr lvl="0" algn="just"/>
            <a:r>
              <a:rPr lang="en-US" sz="2000" dirty="0">
                <a:solidFill>
                  <a:schemeClr val="tx1"/>
                </a:solidFill>
              </a:rPr>
              <a:t>Decision analysis is a systematic, quantitative, and visual approach to making strategic business decisions.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</a:rPr>
              <a:t>Decision analysis uses a variety of tools and also incorporates aspects of psychology, management techniques, and economics.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</a:rPr>
              <a:t>Risk, capital investments, and strategic business decisions are areas where decision analysis can be applied.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Decision trees and influence diagrams are visual representations that help in the analysis process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Graphical representation of alternatives and possible solutions, as well as challenges and uncertainties, can be created on a 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decision tree</a:t>
            </a:r>
            <a:r>
              <a:rPr lang="en-US" sz="2000" dirty="0" smtClean="0">
                <a:solidFill>
                  <a:schemeClr val="tx1"/>
                </a:solidFill>
              </a:rPr>
              <a:t> or influence diagram. More sophisticated computer models have also been developed to aid in the decision-analysis process.</a:t>
            </a:r>
          </a:p>
          <a:p>
            <a:pPr lvl="0"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6694-8694-44FB-B808-50F3BFC42BEF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19200"/>
            <a:ext cx="6858000" cy="5105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What are the components of decision analysis?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Probabilities and outcome </a:t>
            </a:r>
            <a:r>
              <a:rPr lang="en-US" sz="2000" b="1" dirty="0">
                <a:solidFill>
                  <a:schemeClr val="tx1"/>
                </a:solidFill>
              </a:rPr>
              <a:t>values</a:t>
            </a:r>
            <a:r>
              <a:rPr lang="en-US" sz="2000" dirty="0">
                <a:solidFill>
                  <a:schemeClr val="tx1"/>
                </a:solidFill>
              </a:rPr>
              <a:t>: What are they and where do they come from? The basic components to a successful decision analysis are reliable probabilities and outcome </a:t>
            </a:r>
            <a:r>
              <a:rPr lang="en-US" sz="2000" b="1" dirty="0">
                <a:solidFill>
                  <a:schemeClr val="tx1"/>
                </a:solidFill>
              </a:rPr>
              <a:t>values</a:t>
            </a:r>
            <a:r>
              <a:rPr lang="en-US" sz="2000" dirty="0">
                <a:solidFill>
                  <a:schemeClr val="tx1"/>
                </a:solidFill>
              </a:rPr>
              <a:t>. A probability is a quantitative estimate of the chance or likelihood that a given outcome will occur.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Where is decision analysis used?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Decision analysis</a:t>
            </a:r>
            <a:r>
              <a:rPr lang="en-US" sz="2000" dirty="0">
                <a:solidFill>
                  <a:schemeClr val="tx1"/>
                </a:solidFill>
              </a:rPr>
              <a:t> is </a:t>
            </a:r>
            <a:r>
              <a:rPr lang="en-US" sz="2000" b="1" dirty="0" smtClean="0">
                <a:solidFill>
                  <a:schemeClr val="tx1"/>
                </a:solidFill>
              </a:rPr>
              <a:t>used</a:t>
            </a:r>
            <a:r>
              <a:rPr lang="en-US" sz="2000" dirty="0" smtClean="0">
                <a:solidFill>
                  <a:schemeClr val="tx1"/>
                </a:solidFill>
              </a:rPr>
              <a:t> by major corporations to make multibillion-dollar capital investments and can be </a:t>
            </a:r>
            <a:r>
              <a:rPr lang="en-US" sz="2000" b="1" dirty="0" smtClean="0">
                <a:solidFill>
                  <a:schemeClr val="tx1"/>
                </a:solidFill>
              </a:rPr>
              <a:t>used</a:t>
            </a:r>
            <a:r>
              <a:rPr lang="en-US" sz="2000" dirty="0" smtClean="0">
                <a:solidFill>
                  <a:schemeClr val="tx1"/>
                </a:solidFill>
              </a:rPr>
              <a:t> to make more complex but personal </a:t>
            </a:r>
            <a:r>
              <a:rPr lang="en-US" sz="2000" b="1" dirty="0" smtClean="0">
                <a:solidFill>
                  <a:schemeClr val="tx1"/>
                </a:solidFill>
              </a:rPr>
              <a:t>decisions</a:t>
            </a:r>
            <a:r>
              <a:rPr lang="en-US" sz="2000" dirty="0" smtClean="0">
                <a:solidFill>
                  <a:schemeClr val="tx1"/>
                </a:solidFill>
              </a:rPr>
              <a:t> like planning retirement or planning a vacation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4EC-0EAA-4428-AB1D-51532891506E}" type="datetime1">
              <a:rPr lang="en-US" smtClean="0"/>
              <a:pPr/>
              <a:t>5/1/2020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001000" cy="52578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Why is decision analysis important?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 Decision analysis</a:t>
            </a:r>
            <a:r>
              <a:rPr lang="en-US" sz="2000" dirty="0">
                <a:solidFill>
                  <a:schemeClr val="tx1"/>
                </a:solidFill>
              </a:rPr>
              <a:t> is a formalized approach to making optimal choices under conditions of uncertainty. It allows the user to enter costs, probabilities, and health-related quality of life values among other inputs of interest, and then calculates probabilistically weighted means of these outcome measures.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</a:rPr>
              <a:t>How do you analyze</a:t>
            </a:r>
            <a:r>
              <a:rPr lang="en-US" sz="2000" dirty="0" smtClean="0">
                <a:solidFill>
                  <a:schemeClr val="tx1"/>
                </a:solidFill>
              </a:rPr>
              <a:t>?  </a:t>
            </a:r>
            <a:r>
              <a:rPr lang="en-US" sz="2000" b="1" dirty="0" smtClean="0">
                <a:solidFill>
                  <a:schemeClr val="tx1"/>
                </a:solidFill>
              </a:rPr>
              <a:t>Critical </a:t>
            </a:r>
            <a:r>
              <a:rPr lang="en-US" sz="2000" b="1" dirty="0">
                <a:solidFill>
                  <a:schemeClr val="tx1"/>
                </a:solidFill>
              </a:rPr>
              <a:t>reading: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decision-making process steps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Identify the decision. To make a decision, you must first identify the problem you need to solve or the question you need to answer</a:t>
            </a:r>
            <a:r>
              <a:rPr lang="en-US" sz="2000" dirty="0" smtClean="0">
                <a:solidFill>
                  <a:schemeClr val="tx1"/>
                </a:solidFill>
              </a:rPr>
              <a:t>. Gather </a:t>
            </a:r>
            <a:r>
              <a:rPr lang="en-US" sz="2000" dirty="0">
                <a:solidFill>
                  <a:schemeClr val="tx1"/>
                </a:solidFill>
              </a:rPr>
              <a:t>relevant information</a:t>
            </a:r>
            <a:r>
              <a:rPr lang="en-US" sz="2000" dirty="0" smtClean="0">
                <a:solidFill>
                  <a:schemeClr val="tx1"/>
                </a:solidFill>
              </a:rPr>
              <a:t>. Identify </a:t>
            </a:r>
            <a:r>
              <a:rPr lang="en-US" sz="2000" dirty="0">
                <a:solidFill>
                  <a:schemeClr val="tx1"/>
                </a:solidFill>
              </a:rPr>
              <a:t>the alternatives. ...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Weigh the </a:t>
            </a:r>
            <a:r>
              <a:rPr lang="en-US" sz="2000" dirty="0" err="1" smtClean="0">
                <a:solidFill>
                  <a:schemeClr val="tx1"/>
                </a:solidFill>
              </a:rPr>
              <a:t>evidence.Choose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among alternatives. ...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Take </a:t>
            </a:r>
            <a:r>
              <a:rPr lang="en-US" sz="2000" dirty="0" smtClean="0">
                <a:solidFill>
                  <a:schemeClr val="tx1"/>
                </a:solidFill>
              </a:rPr>
              <a:t>action. Review </a:t>
            </a:r>
            <a:r>
              <a:rPr lang="en-US" sz="2000" dirty="0">
                <a:solidFill>
                  <a:schemeClr val="tx1"/>
                </a:solidFill>
              </a:rPr>
              <a:t>your decision.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71C03-368E-4A15-AD6E-4AB1B6FBCBB2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6858000" cy="4800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How do you analyze a decision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To improve your data analysis skills and simplify your decisions, execute these five steps in your data analysis process: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0" algn="just"/>
            <a:r>
              <a:rPr lang="en-US" sz="2000" dirty="0" smtClean="0">
                <a:solidFill>
                  <a:schemeClr val="tx1"/>
                </a:solidFill>
              </a:rPr>
              <a:t>Step 1: Define Your Questions</a:t>
            </a:r>
          </a:p>
          <a:p>
            <a:pPr lvl="0" algn="just"/>
            <a:r>
              <a:rPr lang="en-US" sz="2000" dirty="0" smtClean="0">
                <a:solidFill>
                  <a:schemeClr val="tx1"/>
                </a:solidFill>
              </a:rPr>
              <a:t>Step 2: Set Clear Measurement Priorities </a:t>
            </a:r>
          </a:p>
          <a:p>
            <a:pPr lvl="0" algn="just"/>
            <a:r>
              <a:rPr lang="en-US" sz="2000" dirty="0" smtClean="0">
                <a:solidFill>
                  <a:schemeClr val="tx1"/>
                </a:solidFill>
              </a:rPr>
              <a:t>Step 3: Collect Data</a:t>
            </a:r>
          </a:p>
          <a:p>
            <a:pPr lvl="0" algn="just"/>
            <a:r>
              <a:rPr lang="en-US" sz="2000" dirty="0" smtClean="0">
                <a:solidFill>
                  <a:schemeClr val="tx1"/>
                </a:solidFill>
              </a:rPr>
              <a:t>Step 4: Analyze Data</a:t>
            </a:r>
          </a:p>
          <a:p>
            <a:pPr lvl="0" algn="just"/>
            <a:r>
              <a:rPr lang="en-US" sz="2000" dirty="0" smtClean="0">
                <a:solidFill>
                  <a:schemeClr val="tx1"/>
                </a:solidFill>
              </a:rPr>
              <a:t>Step 5: Interpret Results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C73C-5CA3-42FC-814B-6E7ECDBB1C72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of Decision Analysis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73364"/>
            <a:ext cx="6781800" cy="573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EB0-5D57-46E1-83D0-CC535DFAF299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0197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903-3D27-46A5-836C-4BCBF8022614}" type="datetime1">
              <a:rPr lang="en-US" smtClean="0"/>
              <a:pPr/>
              <a:t>5/1/2020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278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Business Analytics</vt:lpstr>
      <vt:lpstr>Decision Analysis</vt:lpstr>
      <vt:lpstr>Decision Analysis</vt:lpstr>
      <vt:lpstr>Decision Analysis</vt:lpstr>
      <vt:lpstr>Decision Analysis</vt:lpstr>
      <vt:lpstr>Decision Analysis</vt:lpstr>
      <vt:lpstr>Decision Analysis</vt:lpstr>
      <vt:lpstr>Methods of Decision Analysis</vt:lpstr>
      <vt:lpstr>Example Problem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admin</dc:creator>
  <cp:lastModifiedBy>admin</cp:lastModifiedBy>
  <cp:revision>32</cp:revision>
  <dcterms:created xsi:type="dcterms:W3CDTF">2020-03-25T12:25:42Z</dcterms:created>
  <dcterms:modified xsi:type="dcterms:W3CDTF">2020-05-01T10:49:26Z</dcterms:modified>
</cp:coreProperties>
</file>