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0" r:id="rId2"/>
    <p:sldId id="259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6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12CF7-3402-4A68-A161-67BD3CED734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4FDDC-D040-4211-A719-66D20E147C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782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5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04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48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95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66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77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44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87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11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9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68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2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59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55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96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97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3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734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040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822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479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297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113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711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014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17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25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66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939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791441" y="2011507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39680" imgH="177480" progId="Equation.DSMT4">
                  <p:embed/>
                </p:oleObj>
              </mc:Choice>
              <mc:Fallback>
                <p:oleObj name="Equation" r:id="rId3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1441" y="2011507"/>
                        <a:ext cx="1397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026091" y="3037432"/>
            <a:ext cx="8070546" cy="116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id-ID" sz="2400" b="1" dirty="0" smtClean="0">
              <a:solidFill>
                <a:schemeClr val="tx1"/>
              </a:solidFill>
            </a:endParaRPr>
          </a:p>
          <a:p>
            <a:pPr algn="ctr"/>
            <a:endParaRPr lang="id-ID" sz="2400" b="1" dirty="0">
              <a:solidFill>
                <a:schemeClr val="tx1"/>
              </a:solidFill>
            </a:endParaRPr>
          </a:p>
          <a:p>
            <a:pPr algn="ctr"/>
            <a:endParaRPr lang="id-ID" sz="2400" b="1" dirty="0" smtClean="0">
              <a:solidFill>
                <a:schemeClr val="tx1"/>
              </a:solidFill>
            </a:endParaRPr>
          </a:p>
          <a:p>
            <a:pPr algn="ctr"/>
            <a:endParaRPr lang="id-ID" sz="2800" b="1" dirty="0">
              <a:solidFill>
                <a:schemeClr val="tx1"/>
              </a:solidFill>
            </a:endParaRPr>
          </a:p>
          <a:p>
            <a:pPr algn="ctr"/>
            <a:r>
              <a:rPr lang="id-ID" sz="2800" b="1"/>
              <a:t>PERTEMUAN </a:t>
            </a:r>
            <a:r>
              <a:rPr lang="id-ID" sz="2800" b="1" smtClean="0"/>
              <a:t>XI</a:t>
            </a:r>
            <a:endParaRPr lang="id-ID" sz="2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91441" y="402977"/>
            <a:ext cx="10444595" cy="262041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ounded Rectangle 6"/>
          <p:cNvSpPr/>
          <p:nvPr/>
        </p:nvSpPr>
        <p:spPr>
          <a:xfrm>
            <a:off x="665019" y="568695"/>
            <a:ext cx="10792690" cy="15308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b="1" dirty="0" smtClean="0"/>
              <a:t>ARSITEKTUR SISTEM INFORMASI PERUSAHAAN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40433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Survei </a:t>
            </a:r>
            <a:r>
              <a:rPr lang="en-US" i="1" dirty="0" smtClean="0"/>
              <a:t>Enterprise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Melengkapi model bisnis awal dengan fungsi bisnis yang lebih detail</a:t>
            </a:r>
          </a:p>
          <a:p>
            <a:r>
              <a:rPr lang="en-US" dirty="0" smtClean="0"/>
              <a:t>Tahapan</a:t>
            </a:r>
          </a:p>
          <a:p>
            <a:pPr lvl="1"/>
            <a:r>
              <a:rPr lang="en-US" dirty="0" smtClean="0"/>
              <a:t>Menyusun jadwal interview</a:t>
            </a:r>
          </a:p>
          <a:p>
            <a:pPr lvl="1"/>
            <a:r>
              <a:rPr lang="en-US" dirty="0" smtClean="0"/>
              <a:t>Melakukan interview</a:t>
            </a:r>
          </a:p>
          <a:p>
            <a:pPr lvl="1"/>
            <a:r>
              <a:rPr lang="en-US" dirty="0" smtClean="0"/>
              <a:t>Memasukkan data pada </a:t>
            </a:r>
            <a:r>
              <a:rPr lang="en-US" i="1" dirty="0" smtClean="0"/>
              <a:t>toolset</a:t>
            </a:r>
          </a:p>
          <a:p>
            <a:pPr lvl="1"/>
            <a:r>
              <a:rPr lang="en-US" dirty="0" smtClean="0"/>
              <a:t>Mendistribusikan model bisnis</a:t>
            </a:r>
          </a:p>
          <a:p>
            <a:r>
              <a:rPr lang="en-US" dirty="0" smtClean="0"/>
              <a:t>Hasilnya:</a:t>
            </a:r>
          </a:p>
          <a:p>
            <a:pPr lvl="1"/>
            <a:r>
              <a:rPr lang="en-US" dirty="0" smtClean="0"/>
              <a:t>Model bisnis yang detail sebagai sebagai pelengkap model bisnis awal</a:t>
            </a:r>
          </a:p>
        </p:txBody>
      </p:sp>
    </p:spTree>
    <p:extLst>
      <p:ext uri="{BB962C8B-B14F-4D97-AF65-F5344CB8AC3E}">
        <p14:creationId xmlns:p14="http://schemas.microsoft.com/office/powerpoint/2010/main" val="41046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Sistem &amp; Arsitektur Teknologi Sekarang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Tahapan</a:t>
            </a:r>
          </a:p>
          <a:p>
            <a:pPr lvl="1"/>
            <a:r>
              <a:rPr lang="en-US" dirty="0" smtClean="0"/>
              <a:t>Menentukan cakupan, tujuan, dan rencana kerja IRC (</a:t>
            </a:r>
            <a:r>
              <a:rPr lang="en-US" i="1" dirty="0" smtClean="0"/>
              <a:t>Information Resource Catalog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Penilaian dokumen sistem aplikasi dan teknologi yang ada</a:t>
            </a:r>
          </a:p>
          <a:p>
            <a:pPr lvl="1"/>
            <a:r>
              <a:rPr lang="en-US" dirty="0" smtClean="0"/>
              <a:t>Melakukan validasi dan review draft IRC dengan </a:t>
            </a:r>
            <a:r>
              <a:rPr lang="en-US" i="1" dirty="0" smtClean="0"/>
              <a:t>stakeholder</a:t>
            </a:r>
            <a:r>
              <a:rPr lang="en-US" dirty="0" smtClean="0"/>
              <a:t> yang relevan</a:t>
            </a:r>
          </a:p>
          <a:p>
            <a:pPr lvl="1"/>
            <a:r>
              <a:rPr lang="en-US" dirty="0" smtClean="0"/>
              <a:t>Mendistribusikan &amp; merawat IRC</a:t>
            </a:r>
          </a:p>
          <a:p>
            <a:r>
              <a:rPr lang="en-US" dirty="0" smtClean="0"/>
              <a:t>Hasilnya</a:t>
            </a:r>
          </a:p>
          <a:p>
            <a:pPr lvl="1"/>
            <a:r>
              <a:rPr lang="en-US" dirty="0" smtClean="0"/>
              <a:t>IRC yang konsisten, komprehensi dan lengkap tentang sistem &amp; teknologi saat ini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Arsitektur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Tahapan</a:t>
            </a:r>
          </a:p>
          <a:p>
            <a:pPr lvl="1"/>
            <a:r>
              <a:rPr lang="en-US" dirty="0" smtClean="0"/>
              <a:t>Identifikasi dan mendefinisikan entitas data utama, atribut, dan relasi</a:t>
            </a:r>
          </a:p>
          <a:p>
            <a:pPr lvl="1"/>
            <a:r>
              <a:rPr lang="en-US" dirty="0" smtClean="0"/>
              <a:t>Mengaitkan entitas terhadap fungsi bisnis yang telah didefinisikan pada model bisnis</a:t>
            </a:r>
          </a:p>
          <a:p>
            <a:pPr lvl="1"/>
            <a:r>
              <a:rPr lang="en-US" i="1" dirty="0" smtClean="0"/>
              <a:t>Review</a:t>
            </a:r>
            <a:r>
              <a:rPr lang="en-US" dirty="0" smtClean="0"/>
              <a:t> arsitektur data yang dihasilkan dengan </a:t>
            </a:r>
            <a:r>
              <a:rPr lang="en-US" i="1" dirty="0" smtClean="0"/>
              <a:t>stakeholder</a:t>
            </a:r>
            <a:r>
              <a:rPr lang="en-US" dirty="0" smtClean="0"/>
              <a:t> yang relevan</a:t>
            </a:r>
          </a:p>
          <a:p>
            <a:pPr lvl="1"/>
            <a:r>
              <a:rPr lang="en-US" dirty="0" smtClean="0"/>
              <a:t>Mendistribusikan arsitektur data</a:t>
            </a:r>
          </a:p>
          <a:p>
            <a:r>
              <a:rPr lang="en-US" dirty="0" smtClean="0"/>
              <a:t>Hasilnya</a:t>
            </a:r>
          </a:p>
          <a:p>
            <a:pPr lvl="1"/>
            <a:r>
              <a:rPr lang="en-US" dirty="0" smtClean="0"/>
              <a:t>Model data konseptual yang menguraikan detail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7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Arsitektur 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Tahapan</a:t>
            </a:r>
          </a:p>
          <a:p>
            <a:pPr lvl="1"/>
            <a:r>
              <a:rPr lang="en-US" dirty="0" smtClean="0"/>
              <a:t>Identifikasi dan mendefinisikan aplikasi-aplikasi utama</a:t>
            </a:r>
          </a:p>
          <a:p>
            <a:pPr lvl="1"/>
            <a:r>
              <a:rPr lang="en-US" dirty="0" smtClean="0"/>
              <a:t>Mengkaitkan aplikasi terhadap fungsi bisnis </a:t>
            </a:r>
            <a:r>
              <a:rPr lang="en-US" i="1" dirty="0" smtClean="0"/>
              <a:t>enterprise </a:t>
            </a:r>
            <a:r>
              <a:rPr lang="en-US" dirty="0" smtClean="0"/>
              <a:t>yang ada pada model bisnis</a:t>
            </a:r>
          </a:p>
          <a:p>
            <a:pPr lvl="1"/>
            <a:r>
              <a:rPr lang="en-US" dirty="0" smtClean="0"/>
              <a:t>Analisis dampak arsitektur aplikasi terhadap sistem yang ada saat ini</a:t>
            </a:r>
          </a:p>
          <a:p>
            <a:pPr lvl="1"/>
            <a:r>
              <a:rPr lang="en-US" i="1" dirty="0" smtClean="0"/>
              <a:t>Review</a:t>
            </a:r>
            <a:r>
              <a:rPr lang="en-US" dirty="0" smtClean="0"/>
              <a:t> arsitektur aplikasi yang dihasilkan dengan </a:t>
            </a:r>
            <a:r>
              <a:rPr lang="en-US" i="1" dirty="0" smtClean="0"/>
              <a:t>stakeholder</a:t>
            </a:r>
            <a:r>
              <a:rPr lang="en-US" dirty="0" smtClean="0"/>
              <a:t> yang relevan</a:t>
            </a:r>
          </a:p>
          <a:p>
            <a:pPr lvl="1"/>
            <a:r>
              <a:rPr lang="en-US" dirty="0" smtClean="0"/>
              <a:t>Mendistribusikan arsitektur aplikasi</a:t>
            </a:r>
          </a:p>
          <a:p>
            <a:r>
              <a:rPr lang="en-US" dirty="0" smtClean="0"/>
              <a:t>Hasilnya</a:t>
            </a:r>
          </a:p>
          <a:p>
            <a:pPr lvl="1"/>
            <a:r>
              <a:rPr lang="en-US" dirty="0" smtClean="0"/>
              <a:t>Model aplikasi konseptual yang mengacu pada model data konseptual sehingga konsisten, komprehensif, dan lengkap</a:t>
            </a:r>
          </a:p>
        </p:txBody>
      </p:sp>
    </p:spTree>
    <p:extLst>
      <p:ext uri="{BB962C8B-B14F-4D97-AF65-F5344CB8AC3E}">
        <p14:creationId xmlns:p14="http://schemas.microsoft.com/office/powerpoint/2010/main" val="406309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Arsitektur Teknologi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Tahapan</a:t>
            </a:r>
          </a:p>
          <a:p>
            <a:pPr lvl="1"/>
            <a:r>
              <a:rPr lang="en-US" dirty="0" smtClean="0"/>
              <a:t>Mengidentifikasi dan mendefinisikan </a:t>
            </a:r>
            <a:r>
              <a:rPr lang="en-US" i="1" dirty="0" smtClean="0"/>
              <a:t>platform</a:t>
            </a:r>
            <a:r>
              <a:rPr lang="en-US" dirty="0" smtClean="0"/>
              <a:t> teknologi utama yang mendukung data dan aplikasi utama</a:t>
            </a:r>
          </a:p>
          <a:p>
            <a:pPr lvl="1"/>
            <a:r>
              <a:rPr lang="en-US" dirty="0" smtClean="0"/>
              <a:t>Mengaitkan </a:t>
            </a:r>
            <a:r>
              <a:rPr lang="en-US" i="1" dirty="0" smtClean="0"/>
              <a:t>platform</a:t>
            </a:r>
            <a:r>
              <a:rPr lang="en-US" dirty="0" smtClean="0"/>
              <a:t> teknologi terhadap fungsi bisnis</a:t>
            </a:r>
          </a:p>
          <a:p>
            <a:pPr lvl="1"/>
            <a:r>
              <a:rPr lang="en-US" i="1" dirty="0" smtClean="0"/>
              <a:t>Review</a:t>
            </a:r>
            <a:r>
              <a:rPr lang="en-US" dirty="0" smtClean="0"/>
              <a:t> arsitektur teknologi yang dihasilkan dengan </a:t>
            </a:r>
            <a:r>
              <a:rPr lang="en-US" i="1" dirty="0" smtClean="0"/>
              <a:t>stakeholder</a:t>
            </a:r>
            <a:r>
              <a:rPr lang="en-US" dirty="0" smtClean="0"/>
              <a:t> yang relevan</a:t>
            </a:r>
          </a:p>
          <a:p>
            <a:pPr lvl="1"/>
            <a:r>
              <a:rPr lang="en-US" dirty="0" smtClean="0"/>
              <a:t>Mendistibusikan arsitektur teknologi</a:t>
            </a:r>
          </a:p>
          <a:p>
            <a:r>
              <a:rPr lang="en-US" dirty="0" smtClean="0"/>
              <a:t>Hasilnya</a:t>
            </a:r>
          </a:p>
          <a:p>
            <a:pPr lvl="1"/>
            <a:r>
              <a:rPr lang="en-US" dirty="0" smtClean="0"/>
              <a:t>Model koseptual yang mendefinisikan </a:t>
            </a:r>
            <a:r>
              <a:rPr lang="en-US" i="1" dirty="0" smtClean="0"/>
              <a:t>platform</a:t>
            </a:r>
            <a:r>
              <a:rPr lang="en-US" dirty="0" smtClean="0"/>
              <a:t> teknologi yang kosisten dengan arsitektur aplikasi, data dan model bisnis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Rencana 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Tahapan</a:t>
            </a:r>
          </a:p>
          <a:p>
            <a:pPr lvl="1"/>
            <a:r>
              <a:rPr lang="en-US" dirty="0" smtClean="0"/>
              <a:t>Menyusun urutan prioritas pengembangan aplikasi yang ada di arsitektur aplikasi menggunakan rantai nilai (</a:t>
            </a:r>
            <a:r>
              <a:rPr lang="en-US" i="1" dirty="0" smtClean="0"/>
              <a:t>value-chain</a:t>
            </a:r>
            <a:r>
              <a:rPr lang="en-US" dirty="0" smtClean="0"/>
              <a:t>) dari Porter (1985)</a:t>
            </a:r>
          </a:p>
          <a:p>
            <a:pPr lvl="1"/>
            <a:r>
              <a:rPr lang="en-US" dirty="0" smtClean="0"/>
              <a:t>Melakukan estimasi usaha, sumber daya, biaya, dan manfaat. </a:t>
            </a:r>
          </a:p>
          <a:p>
            <a:pPr lvl="1"/>
            <a:r>
              <a:rPr lang="en-US" dirty="0" smtClean="0"/>
              <a:t>Menghasilkan sebuah jadwal</a:t>
            </a:r>
          </a:p>
          <a:p>
            <a:pPr lvl="1"/>
            <a:r>
              <a:rPr lang="en-US" dirty="0" smtClean="0"/>
              <a:t>Menentukan faktor-faktor sukses dan membuat rekomendasi</a:t>
            </a:r>
          </a:p>
          <a:p>
            <a:r>
              <a:rPr lang="en-US" dirty="0" smtClean="0"/>
              <a:t>Hasilnya:</a:t>
            </a:r>
          </a:p>
          <a:p>
            <a:pPr lvl="1"/>
            <a:r>
              <a:rPr lang="en-US" dirty="0" smtClean="0"/>
              <a:t>Strategi migrasi yang menekankan perubahan strategis dari posisi bisnis ini hingga posisi tujuan di masa depan</a:t>
            </a:r>
          </a:p>
        </p:txBody>
      </p:sp>
    </p:spTree>
    <p:extLst>
      <p:ext uri="{BB962C8B-B14F-4D97-AF65-F5344CB8AC3E}">
        <p14:creationId xmlns:p14="http://schemas.microsoft.com/office/powerpoint/2010/main" val="15946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Kesimpulan Perencanaan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Tahapan</a:t>
            </a:r>
          </a:p>
          <a:p>
            <a:pPr lvl="1"/>
            <a:r>
              <a:rPr lang="en-US" dirty="0" smtClean="0"/>
              <a:t>Menyiapkan laporan akhir</a:t>
            </a:r>
          </a:p>
          <a:p>
            <a:pPr lvl="1"/>
            <a:r>
              <a:rPr lang="en-US" dirty="0" smtClean="0"/>
              <a:t>Melakukan kegiatan sosialisasi kepada manajemen dan eksekutif tentang hasil EAP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Hasilnya</a:t>
            </a:r>
          </a:p>
          <a:p>
            <a:pPr lvl="1"/>
            <a:r>
              <a:rPr lang="en-US" dirty="0" smtClean="0"/>
              <a:t>Laporan akhir EAP</a:t>
            </a:r>
          </a:p>
          <a:p>
            <a:pPr lvl="1"/>
            <a:r>
              <a:rPr lang="en-US" dirty="0" smtClean="0"/>
              <a:t>Materi presentasi hasil EAP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Transisi Ke 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Tahapan</a:t>
            </a:r>
          </a:p>
          <a:p>
            <a:pPr lvl="1"/>
            <a:r>
              <a:rPr lang="en-US" dirty="0" smtClean="0"/>
              <a:t>Merencanakan transisi</a:t>
            </a:r>
          </a:p>
          <a:p>
            <a:pPr lvl="1"/>
            <a:r>
              <a:rPr lang="en-US" dirty="0" smtClean="0"/>
              <a:t>Menentukan pendekatan pengembangan sistem</a:t>
            </a:r>
          </a:p>
          <a:p>
            <a:pPr lvl="1"/>
            <a:r>
              <a:rPr lang="en-US" dirty="0" smtClean="0"/>
              <a:t>Mengatur sumber daya komputer &amp; manusia</a:t>
            </a:r>
          </a:p>
          <a:p>
            <a:pPr lvl="1"/>
            <a:r>
              <a:rPr lang="en-US" dirty="0" smtClean="0"/>
              <a:t>Menyempunakan arsitektur-arsitektur</a:t>
            </a:r>
          </a:p>
          <a:p>
            <a:pPr lvl="1"/>
            <a:r>
              <a:rPr lang="en-US" dirty="0" smtClean="0"/>
              <a:t>Membuat perubahan organisasi yang diperlukan menjadi institusional</a:t>
            </a:r>
          </a:p>
          <a:p>
            <a:pPr lvl="1"/>
            <a:r>
              <a:rPr lang="en-US" dirty="0" smtClean="0"/>
              <a:t>Menyusun standar-standar pemrograman untuk pengembangan aplikasi</a:t>
            </a:r>
          </a:p>
          <a:p>
            <a:pPr lvl="1"/>
            <a:r>
              <a:rPr lang="en-US" dirty="0" smtClean="0"/>
              <a:t>Menyusun standar-standar prosedural</a:t>
            </a:r>
          </a:p>
          <a:p>
            <a:pPr lvl="1"/>
            <a:r>
              <a:rPr lang="en-US" dirty="0" smtClean="0"/>
              <a:t>Menyusun jadwal detail untuk kelompok aplikasi pertama yang akan dikembangkan</a:t>
            </a:r>
          </a:p>
          <a:p>
            <a:pPr lvl="1"/>
            <a:r>
              <a:rPr lang="en-US" dirty="0" smtClean="0"/>
              <a:t>Mengkonfirmasikan akhir transisi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Transisi Ke 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Hasilnya</a:t>
            </a:r>
          </a:p>
          <a:p>
            <a:pPr lvl="1"/>
            <a:r>
              <a:rPr lang="en-US" dirty="0" smtClean="0"/>
              <a:t>Rencana kerja transisi dengan daftar sumber daya manusia yang terlibat</a:t>
            </a:r>
          </a:p>
          <a:p>
            <a:pPr lvl="1"/>
            <a:r>
              <a:rPr lang="en-US" dirty="0" smtClean="0"/>
              <a:t>Metodologi dan </a:t>
            </a:r>
            <a:r>
              <a:rPr lang="en-US" i="1" dirty="0" smtClean="0"/>
              <a:t>tools</a:t>
            </a:r>
            <a:r>
              <a:rPr lang="en-US" dirty="0" smtClean="0"/>
              <a:t> pengembangan aplikasi</a:t>
            </a:r>
          </a:p>
          <a:p>
            <a:pPr lvl="1"/>
            <a:r>
              <a:rPr lang="en-US" dirty="0" smtClean="0"/>
              <a:t>Arsitektur yang lengkap dan ter-</a:t>
            </a:r>
            <a:r>
              <a:rPr lang="en-US" i="1" dirty="0" smtClean="0"/>
              <a:t>update</a:t>
            </a:r>
          </a:p>
          <a:p>
            <a:pPr lvl="1"/>
            <a:r>
              <a:rPr lang="en-US" dirty="0" smtClean="0"/>
              <a:t>Kebijakan-kebijakan tertulis dan adanya depertemen baru</a:t>
            </a:r>
          </a:p>
          <a:p>
            <a:pPr lvl="1"/>
            <a:r>
              <a:rPr lang="en-US" dirty="0" smtClean="0"/>
              <a:t>standar-standar prosedural</a:t>
            </a:r>
          </a:p>
          <a:p>
            <a:pPr lvl="1"/>
            <a:r>
              <a:rPr lang="en-US" dirty="0" smtClean="0"/>
              <a:t>Rencana pengembangan sistem detail</a:t>
            </a:r>
          </a:p>
          <a:p>
            <a:pPr lvl="1"/>
            <a:r>
              <a:rPr lang="en-US" dirty="0" smtClean="0"/>
              <a:t>Laporan status formal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981200" y="4267200"/>
            <a:ext cx="8077200" cy="22860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Tugas I:</a:t>
            </a:r>
          </a:p>
          <a:p>
            <a:pPr algn="just"/>
            <a:r>
              <a:rPr lang="en-US" sz="2800" dirty="0"/>
              <a:t>Buatlah Entity Relationship Diagram (ER-D) di lingkungan kerja anda masing-masing, dilengkapi dengan deskripsi enterprise dan deskripsi masing-masing entitinya.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93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94017" y="1411723"/>
            <a:ext cx="7320382" cy="2710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ed Rectangle 4"/>
          <p:cNvSpPr/>
          <p:nvPr/>
        </p:nvSpPr>
        <p:spPr>
          <a:xfrm>
            <a:off x="1894017" y="1682750"/>
            <a:ext cx="7320381" cy="61133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dirty="0" smtClean="0"/>
              <a:t>Proses </a:t>
            </a:r>
            <a:r>
              <a:rPr lang="en-US" sz="2400" b="0" dirty="0" err="1" smtClean="0"/>
              <a:t>arsitektur</a:t>
            </a:r>
            <a:r>
              <a:rPr lang="en-US" sz="2400" b="0" dirty="0" smtClean="0"/>
              <a:t> enterprise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6974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81200" y="685801"/>
            <a:ext cx="8458200" cy="2994025"/>
          </a:xfrm>
        </p:spPr>
        <p:txBody>
          <a:bodyPr>
            <a:normAutofit/>
          </a:bodyPr>
          <a:lstStyle/>
          <a:p>
            <a:r>
              <a:rPr lang="en-US" sz="5400" dirty="0"/>
              <a:t>Enterprise </a:t>
            </a:r>
            <a:br>
              <a:rPr lang="en-US" sz="5400" dirty="0"/>
            </a:br>
            <a:r>
              <a:rPr lang="en-US" sz="5400" dirty="0"/>
              <a:t>Architecture </a:t>
            </a:r>
            <a:br>
              <a:rPr lang="en-US" sz="5400" dirty="0"/>
            </a:br>
            <a:r>
              <a:rPr lang="en-US" sz="5400" dirty="0"/>
              <a:t>Planning (EAP)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81200" y="3899938"/>
            <a:ext cx="7696200" cy="1752600"/>
          </a:xfrm>
        </p:spPr>
        <p:txBody>
          <a:bodyPr>
            <a:norm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Kuliah</a:t>
            </a: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Enterprise Information System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7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Enterprise Architecuture Planning (EAP)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Proses mendefinisikan arsitektur-arsitektur yang diperlukan dalam suatu </a:t>
            </a:r>
            <a:r>
              <a:rPr lang="en-US" i="1" dirty="0" smtClean="0"/>
              <a:t>enterprise</a:t>
            </a:r>
            <a:r>
              <a:rPr lang="en-US" dirty="0" smtClean="0"/>
              <a:t> dengan menggunakan data/informasi yang mendukung proses bisnis, dan juga mencakup rencana implementasinya</a:t>
            </a:r>
          </a:p>
          <a:p>
            <a:pPr lvl="1" algn="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Spewak (1992)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pPr algn="just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Pendekatan EAP: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Menyediakan arah, tahap, langkah, tugas, dan artifak arsitektur yang dihasilkan</a:t>
            </a:r>
            <a:endParaRPr lang="en-US" dirty="0" smtClean="0"/>
          </a:p>
          <a:p>
            <a:pPr lvl="1" algn="just"/>
            <a:r>
              <a:rPr lang="en-US" dirty="0" smtClean="0">
                <a:solidFill>
                  <a:srgbClr val="006600"/>
                </a:solidFill>
              </a:rPr>
              <a:t>Memilih metodologi penunjangnya yang efektif sesuai dengan kondisi dan kebutuhan </a:t>
            </a:r>
            <a:r>
              <a:rPr lang="en-US" i="1" dirty="0" smtClean="0">
                <a:solidFill>
                  <a:srgbClr val="006600"/>
                </a:solidFill>
              </a:rPr>
              <a:t>enterprise</a:t>
            </a:r>
            <a:r>
              <a:rPr lang="en-US" dirty="0" smtClean="0">
                <a:solidFill>
                  <a:srgbClr val="006600"/>
                </a:solidFill>
              </a:rPr>
              <a:t> tersebut</a:t>
            </a:r>
          </a:p>
        </p:txBody>
      </p:sp>
    </p:spTree>
    <p:extLst>
      <p:ext uri="{BB962C8B-B14F-4D97-AF65-F5344CB8AC3E}">
        <p14:creationId xmlns:p14="http://schemas.microsoft.com/office/powerpoint/2010/main" val="20466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Hubungan EAP dengan ZF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52599" y="1905000"/>
          <a:ext cx="868680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235"/>
                <a:gridCol w="2443165"/>
                <a:gridCol w="2171701"/>
                <a:gridCol w="2171701"/>
              </a:tblGrid>
              <a:tr h="101600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Data</a:t>
                      </a:r>
                    </a:p>
                    <a:p>
                      <a:pPr algn="ctr"/>
                      <a:r>
                        <a:rPr lang="en-US" sz="2000" dirty="0" smtClean="0"/>
                        <a:t>(what)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Function</a:t>
                      </a:r>
                    </a:p>
                    <a:p>
                      <a:pPr algn="ctr"/>
                      <a:r>
                        <a:rPr lang="en-US" sz="2000" dirty="0" smtClean="0"/>
                        <a:t>(how)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Network</a:t>
                      </a:r>
                    </a:p>
                    <a:p>
                      <a:pPr algn="ctr"/>
                      <a:r>
                        <a:rPr lang="en-US" sz="2000" dirty="0" smtClean="0"/>
                        <a:t>(where)</a:t>
                      </a:r>
                      <a:endParaRPr lang="en-US" sz="2000" dirty="0"/>
                    </a:p>
                  </a:txBody>
                  <a:tcPr/>
                </a:tc>
              </a:tr>
              <a:tr h="14224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Planner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Daftar</a:t>
                      </a:r>
                      <a:r>
                        <a:rPr lang="en-US" sz="2000" baseline="0" dirty="0" smtClean="0"/>
                        <a:t> hal-hal penting (entitas)  bagi enterprise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Daftar fungsi</a:t>
                      </a:r>
                      <a:r>
                        <a:rPr lang="en-US" sz="2000" baseline="0" dirty="0" smtClean="0"/>
                        <a:t> bisnis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Daftar lokasi operasional</a:t>
                      </a:r>
                      <a:endParaRPr lang="en-US" sz="2000" dirty="0"/>
                    </a:p>
                  </a:txBody>
                  <a:tcPr/>
                </a:tc>
              </a:tr>
              <a:tr h="10160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Owner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Hubungan</a:t>
                      </a:r>
                      <a:r>
                        <a:rPr lang="en-US" sz="2000" baseline="0" dirty="0" smtClean="0"/>
                        <a:t> entitas bisnis dengan menggunakan </a:t>
                      </a:r>
                      <a:r>
                        <a:rPr lang="en-US" sz="2000" dirty="0" smtClean="0"/>
                        <a:t>Entity</a:t>
                      </a:r>
                      <a:r>
                        <a:rPr lang="en-US" sz="2000" baseline="0" dirty="0" smtClean="0"/>
                        <a:t> Relationship Diagram (ERD)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Dekomposisi fungsi</a:t>
                      </a:r>
                      <a:r>
                        <a:rPr lang="en-US" sz="2000" baseline="0" dirty="0" smtClean="0"/>
                        <a:t>  dan proses menggunakan m</a:t>
                      </a:r>
                      <a:r>
                        <a:rPr lang="en-US" sz="2000" dirty="0" smtClean="0"/>
                        <a:t>odel proses bisnis (DFD)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Jaringan logistik</a:t>
                      </a:r>
                      <a:r>
                        <a:rPr lang="en-US" sz="2000" baseline="0" dirty="0" smtClean="0"/>
                        <a:t> (node &amp; link)</a:t>
                      </a:r>
                    </a:p>
                    <a:p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Komunikasi antar lokasi bisnis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2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6096000" y="2590800"/>
            <a:ext cx="3124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315200" y="3579812"/>
            <a:ext cx="1905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82000" y="5484812"/>
            <a:ext cx="914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382000" y="4572000"/>
            <a:ext cx="914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Tahapan Pengembangan EAP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8600" y="2209800"/>
            <a:ext cx="2362200" cy="685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Inisiasi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Perencanaan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3200400"/>
            <a:ext cx="2362200" cy="685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Pemodelan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Bisnis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3200400"/>
            <a:ext cx="2362200" cy="685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Sistem &amp; Teknologi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Saat ini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4191000"/>
            <a:ext cx="23622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Arsitektur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4800" y="4191000"/>
            <a:ext cx="23622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Arsitektur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Aplikasi</a:t>
            </a:r>
          </a:p>
        </p:txBody>
      </p:sp>
      <p:sp>
        <p:nvSpPr>
          <p:cNvPr id="9" name="Rectangle 8"/>
          <p:cNvSpPr/>
          <p:nvPr/>
        </p:nvSpPr>
        <p:spPr>
          <a:xfrm>
            <a:off x="6477000" y="4191000"/>
            <a:ext cx="23622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Arsitektur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Teknologi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52600" y="5181600"/>
            <a:ext cx="70866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Rencana Implementasi / Migrasi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81400" y="4648200"/>
            <a:ext cx="990600" cy="158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19800" y="4648200"/>
            <a:ext cx="990600" cy="158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96400" y="2438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Tahap 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96400" y="34406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Tahap II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96400" y="4355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Tahap III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296400" y="5269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Tahap 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8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Tahapan Pengembangan 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Tahap 1</a:t>
            </a:r>
          </a:p>
          <a:p>
            <a:pPr lvl="1"/>
            <a:r>
              <a:rPr lang="en-US" dirty="0" smtClean="0"/>
              <a:t>Penentuan metodologi yang digunakan, siapa yang terlibat, dan </a:t>
            </a:r>
            <a:r>
              <a:rPr lang="en-US" i="1" dirty="0" smtClean="0"/>
              <a:t>tools</a:t>
            </a:r>
            <a:r>
              <a:rPr lang="en-US" dirty="0" smtClean="0"/>
              <a:t> apa yang digunakan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Tahap 2</a:t>
            </a:r>
          </a:p>
          <a:p>
            <a:pPr lvl="1"/>
            <a:r>
              <a:rPr lang="en-US" dirty="0" smtClean="0"/>
              <a:t>Membangun suatu basis pengetahuan tentang bisnis dan informasi yang digunakan saat ini dan teknologi pendukungnya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Tahap 3</a:t>
            </a:r>
          </a:p>
          <a:p>
            <a:pPr lvl="1"/>
            <a:r>
              <a:rPr lang="en-US" dirty="0" smtClean="0"/>
              <a:t>Mendefinisikan secara berurut arsitektur data, aplikasi dan teknologi di masa depan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Tahap 4</a:t>
            </a:r>
          </a:p>
          <a:p>
            <a:pPr lvl="1" algn="just"/>
            <a:r>
              <a:rPr lang="en-US" dirty="0" smtClean="0"/>
              <a:t>Mendefinisikan urutan prioritas tentang implementasi aplikasi, jadwalnya, rencana biaya, rencana migrasinya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5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Inisiasi Perencanaan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Tahapan</a:t>
            </a:r>
          </a:p>
          <a:p>
            <a:pPr lvl="1"/>
            <a:r>
              <a:rPr lang="en-US" dirty="0" smtClean="0"/>
              <a:t>Menentukan cakupan dan tujuan EAP</a:t>
            </a:r>
          </a:p>
          <a:p>
            <a:pPr lvl="1"/>
            <a:r>
              <a:rPr lang="en-US" dirty="0" smtClean="0"/>
              <a:t>Menyusun visi</a:t>
            </a:r>
          </a:p>
          <a:p>
            <a:pPr lvl="1"/>
            <a:r>
              <a:rPr lang="en-US" dirty="0" smtClean="0"/>
              <a:t>Menentukan tahapan-tahapan</a:t>
            </a:r>
          </a:p>
          <a:p>
            <a:pPr lvl="1"/>
            <a:r>
              <a:rPr lang="en-US" dirty="0" smtClean="0"/>
              <a:t>Mengatur alokasi sumber daya komputer &amp; manusia</a:t>
            </a:r>
          </a:p>
          <a:p>
            <a:pPr lvl="1"/>
            <a:r>
              <a:rPr lang="en-US" dirty="0" smtClean="0"/>
              <a:t>Menentukan </a:t>
            </a:r>
            <a:r>
              <a:rPr lang="en-US" i="1" dirty="0" smtClean="0"/>
              <a:t>tools</a:t>
            </a:r>
            <a:r>
              <a:rPr lang="en-US" dirty="0" smtClean="0"/>
              <a:t> apa yang diperlukan</a:t>
            </a:r>
          </a:p>
          <a:p>
            <a:pPr lvl="1"/>
            <a:r>
              <a:rPr lang="en-US" dirty="0" smtClean="0"/>
              <a:t>Mempersiapkan rencana kerja EAP</a:t>
            </a:r>
          </a:p>
          <a:p>
            <a:pPr lvl="1"/>
            <a:r>
              <a:rPr lang="en-US" dirty="0" smtClean="0"/>
              <a:t>Mendapatkan komitmen dan pembiayaan</a:t>
            </a:r>
          </a:p>
          <a:p>
            <a:r>
              <a:rPr lang="en-US" dirty="0" smtClean="0"/>
              <a:t>Hasilnya:</a:t>
            </a:r>
          </a:p>
          <a:p>
            <a:pPr lvl="1"/>
            <a:r>
              <a:rPr lang="en-US" dirty="0" smtClean="0"/>
              <a:t>Rencana kerja yang detail pengembangan EA</a:t>
            </a:r>
          </a:p>
          <a:p>
            <a:pPr lvl="1"/>
            <a:r>
              <a:rPr lang="en-US" dirty="0" smtClean="0"/>
              <a:t>Dukungan dan komitmen dari pihak eksekutif dan manajemen </a:t>
            </a:r>
            <a:r>
              <a:rPr lang="en-US" i="1" dirty="0" smtClean="0"/>
              <a:t>enterprise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759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Pemodelan Bisnis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Tahapan</a:t>
            </a:r>
          </a:p>
          <a:p>
            <a:pPr lvl="1"/>
            <a:r>
              <a:rPr lang="en-US" dirty="0" smtClean="0"/>
              <a:t>Mendokumentasikan struktur organisasi</a:t>
            </a:r>
          </a:p>
          <a:p>
            <a:pPr lvl="1"/>
            <a:r>
              <a:rPr lang="en-US" dirty="0" smtClean="0"/>
              <a:t>Mengidentifikasi dan mendefinisikan fungsi-fungsi bisnis dalam </a:t>
            </a:r>
            <a:r>
              <a:rPr lang="en-US" i="1" dirty="0" smtClean="0"/>
              <a:t>enterprise</a:t>
            </a:r>
            <a:r>
              <a:rPr lang="en-US" dirty="0" smtClean="0"/>
              <a:t> secara lengkap</a:t>
            </a:r>
          </a:p>
          <a:p>
            <a:pPr lvl="1"/>
            <a:r>
              <a:rPr lang="en-US" dirty="0" smtClean="0"/>
              <a:t>Verifikasi &amp; validasi model bisnis awal yang diperoleh dari pihak eksekutif dan manajemen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Hasilnya</a:t>
            </a:r>
          </a:p>
          <a:p>
            <a:pPr lvl="1"/>
            <a:r>
              <a:rPr lang="en-US" dirty="0" smtClean="0"/>
              <a:t>Model bisnis awal </a:t>
            </a:r>
            <a:r>
              <a:rPr lang="en-US" i="1" dirty="0" smtClean="0"/>
              <a:t>enterprise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565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778</Words>
  <Application>Microsoft Office PowerPoint</Application>
  <PresentationFormat>Widescreen</PresentationFormat>
  <Paragraphs>178</Paragraphs>
  <Slides>19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Eras Bold ITC</vt:lpstr>
      <vt:lpstr>Office Theme</vt:lpstr>
      <vt:lpstr>Equation</vt:lpstr>
      <vt:lpstr>PowerPoint Presentation</vt:lpstr>
      <vt:lpstr>PowerPoint Presentation</vt:lpstr>
      <vt:lpstr>Enterprise  Architecture  Planning (EAP)</vt:lpstr>
      <vt:lpstr>Enterprise Architecuture Planning (EAP)</vt:lpstr>
      <vt:lpstr>Hubungan EAP dengan ZF</vt:lpstr>
      <vt:lpstr>Tahapan Pengembangan EAP</vt:lpstr>
      <vt:lpstr>Tahapan Pengembangan EAP</vt:lpstr>
      <vt:lpstr>Inisiasi Perencanaan</vt:lpstr>
      <vt:lpstr>Pemodelan Bisnis</vt:lpstr>
      <vt:lpstr>Survei Enterprise</vt:lpstr>
      <vt:lpstr>Sistem &amp; Arsitektur Teknologi Sekarang</vt:lpstr>
      <vt:lpstr>Arsitektur Data</vt:lpstr>
      <vt:lpstr>Arsitektur Aplikasi</vt:lpstr>
      <vt:lpstr>Arsitektur Teknologi</vt:lpstr>
      <vt:lpstr>Rencana Implementasi</vt:lpstr>
      <vt:lpstr>Kesimpulan Perencanaan</vt:lpstr>
      <vt:lpstr>Transisi Ke Implementasi</vt:lpstr>
      <vt:lpstr>Transisi Ke Implementasi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Yeni Kustianingsi</dc:creator>
  <cp:lastModifiedBy>Yeni Kustianingsi</cp:lastModifiedBy>
  <cp:revision>2</cp:revision>
  <dcterms:created xsi:type="dcterms:W3CDTF">2019-12-04T19:13:14Z</dcterms:created>
  <dcterms:modified xsi:type="dcterms:W3CDTF">2019-12-04T21:10:36Z</dcterms:modified>
</cp:coreProperties>
</file>