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3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04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2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47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9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11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1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14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4C0-3211-4EB4-AF04-96C4F990CD3D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CF-2B1C-4076-B0CC-DC29E11599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39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91441" y="2011507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441" y="2011507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26091" y="3037432"/>
            <a:ext cx="8070546" cy="116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400" b="1" dirty="0">
              <a:solidFill>
                <a:schemeClr val="tx1"/>
              </a:solidFill>
            </a:endParaRPr>
          </a:p>
          <a:p>
            <a:pPr algn="ctr"/>
            <a:endParaRPr lang="id-ID" sz="2400" b="1" dirty="0" smtClean="0">
              <a:solidFill>
                <a:schemeClr val="tx1"/>
              </a:solidFill>
            </a:endParaRPr>
          </a:p>
          <a:p>
            <a:pPr algn="ctr"/>
            <a:endParaRPr lang="id-ID" sz="2800" b="1" dirty="0">
              <a:solidFill>
                <a:schemeClr val="tx1"/>
              </a:solidFill>
            </a:endParaRPr>
          </a:p>
          <a:p>
            <a:pPr algn="ctr"/>
            <a:r>
              <a:rPr lang="id-ID" sz="2800" b="1"/>
              <a:t>PERTEMUAN </a:t>
            </a:r>
            <a:r>
              <a:rPr lang="id-ID" sz="2800" b="1" smtClean="0"/>
              <a:t>IV</a:t>
            </a:r>
            <a:endParaRPr lang="id-ID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91441" y="402977"/>
            <a:ext cx="10444595" cy="26204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665019" y="568695"/>
            <a:ext cx="10792690" cy="15308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ARSITEKTUR SISTEM INFORMASI PERUSAHAAN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43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Framework lain Basel II (2004),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gubernur</a:t>
            </a:r>
            <a:r>
              <a:rPr lang="en-US" dirty="0" smtClean="0"/>
              <a:t> bank </a:t>
            </a:r>
            <a:r>
              <a:rPr lang="en-US" dirty="0" err="1" smtClean="0"/>
              <a:t>sentral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otoritas</a:t>
            </a:r>
            <a:r>
              <a:rPr lang="en-US" dirty="0" smtClean="0"/>
              <a:t> </a:t>
            </a:r>
            <a:r>
              <a:rPr lang="en-US" dirty="0" err="1" smtClean="0"/>
              <a:t>pengawas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negara2 Group of Ten (G10),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i="1" dirty="0" smtClean="0"/>
              <a:t>financial risk management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stabilitas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US act </a:t>
            </a:r>
            <a:r>
              <a:rPr lang="en-US" dirty="0" err="1" smtClean="0"/>
              <a:t>lainnya</a:t>
            </a:r>
            <a:r>
              <a:rPr lang="en-US" dirty="0" smtClean="0"/>
              <a:t>, the Sarbanes–Oxley Act (2002),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Public Company Accounting Reform and Investor Protection Act,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skandal</a:t>
            </a:r>
            <a:r>
              <a:rPr lang="en-US" dirty="0" smtClean="0"/>
              <a:t> Enron, </a:t>
            </a:r>
            <a:r>
              <a:rPr lang="en-US" dirty="0" err="1" smtClean="0"/>
              <a:t>utuk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mengadopsi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i="1" dirty="0" smtClean="0"/>
              <a:t>good corporate governance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executive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personal.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4017" y="1411723"/>
            <a:ext cx="7320382" cy="2710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ed Rectangle 4"/>
          <p:cNvSpPr/>
          <p:nvPr/>
        </p:nvSpPr>
        <p:spPr>
          <a:xfrm>
            <a:off x="1894017" y="1682750"/>
            <a:ext cx="7320381" cy="61133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Faktor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pendorong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arsitektur</a:t>
            </a:r>
            <a:r>
              <a:rPr lang="en-US" sz="2400" dirty="0">
                <a:solidFill>
                  <a:schemeClr val="tx1"/>
                </a:solidFill>
              </a:rPr>
              <a:t> enterprise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974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0180" y="193964"/>
            <a:ext cx="5676487" cy="1320800"/>
          </a:xfrm>
        </p:spPr>
        <p:txBody>
          <a:bodyPr/>
          <a:lstStyle/>
          <a:p>
            <a:r>
              <a:rPr lang="en-US" b="0" dirty="0" err="1" smtClean="0"/>
              <a:t>Faktor</a:t>
            </a:r>
            <a:r>
              <a:rPr lang="en-US" b="0" dirty="0" smtClean="0"/>
              <a:t> internal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327" y="1921314"/>
            <a:ext cx="11018137" cy="4538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Penyesuaian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Bisnis</a:t>
            </a:r>
            <a:r>
              <a:rPr lang="en-US" sz="2400" b="1" dirty="0" smtClean="0"/>
              <a:t>-TI </a:t>
            </a:r>
            <a:r>
              <a:rPr lang="en-US" sz="2400" b="1" dirty="0" err="1" smtClean="0"/>
              <a:t>dianggap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sebagai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instrumen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penting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mewujudkan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efektifitas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organisasi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Model </a:t>
            </a:r>
            <a:r>
              <a:rPr lang="en-US" sz="2400" dirty="0" err="1" smtClean="0"/>
              <a:t>penyesuaian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strategis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Henderson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Venkatraman</a:t>
            </a:r>
            <a:r>
              <a:rPr lang="en-US" sz="2400" dirty="0" smtClean="0"/>
              <a:t> (1993)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di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infrastruktur</a:t>
            </a:r>
            <a:r>
              <a:rPr lang="en-US" sz="2400" dirty="0" smtClean="0"/>
              <a:t> TI di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Model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4 </a:t>
            </a:r>
            <a:r>
              <a:rPr lang="en-US" sz="2400" dirty="0" err="1" smtClean="0"/>
              <a:t>sudut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dominan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mengatasi</a:t>
            </a:r>
            <a:r>
              <a:rPr lang="en-US" sz="2400" dirty="0" smtClean="0"/>
              <a:t> </a:t>
            </a:r>
            <a:r>
              <a:rPr lang="en-US" sz="2400" dirty="0" err="1" smtClean="0"/>
              <a:t>penyesuaian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aspek2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34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85800"/>
            <a:ext cx="6553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66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i="1" dirty="0" smtClean="0"/>
              <a:t>Enterprise architecture </a:t>
            </a:r>
            <a:r>
              <a:rPr lang="en-US" b="1" dirty="0" err="1" smtClean="0"/>
              <a:t>diposisikan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konteks</a:t>
            </a:r>
            <a:r>
              <a:rPr lang="en-US" b="1" dirty="0" smtClean="0"/>
              <a:t> </a:t>
            </a:r>
            <a:r>
              <a:rPr lang="en-US" b="1" dirty="0" err="1" smtClean="0"/>
              <a:t>pengelolaan</a:t>
            </a:r>
            <a:r>
              <a:rPr lang="en-US" b="1" dirty="0" smtClean="0"/>
              <a:t> </a:t>
            </a:r>
            <a:r>
              <a:rPr lang="en-US" b="1" i="1" dirty="0" smtClean="0"/>
              <a:t>enterprise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, </a:t>
            </a:r>
            <a:r>
              <a:rPr lang="en-US" b="1" dirty="0" err="1" smtClean="0"/>
              <a:t>Misi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enterprise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? </a:t>
            </a:r>
            <a:r>
              <a:rPr lang="en-US" b="1" dirty="0" err="1" smtClean="0"/>
              <a:t>Visi</a:t>
            </a:r>
            <a:r>
              <a:rPr lang="en-US" b="1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‘</a:t>
            </a:r>
            <a:r>
              <a:rPr lang="en-US" dirty="0" err="1" smtClean="0"/>
              <a:t>gambaran</a:t>
            </a:r>
            <a:r>
              <a:rPr lang="en-US" dirty="0" smtClean="0"/>
              <a:t> masa </a:t>
            </a:r>
            <a:r>
              <a:rPr lang="en-US" dirty="0" err="1" smtClean="0"/>
              <a:t>depan</a:t>
            </a:r>
            <a:r>
              <a:rPr lang="en-US" dirty="0" smtClean="0"/>
              <a:t>’ </a:t>
            </a:r>
            <a:r>
              <a:rPr lang="en-US" dirty="0" err="1" smtClean="0"/>
              <a:t>dan</a:t>
            </a:r>
            <a:r>
              <a:rPr lang="en-US" dirty="0" smtClean="0"/>
              <a:t> nilai2 yang </a:t>
            </a:r>
            <a:r>
              <a:rPr lang="en-US" dirty="0" err="1" smtClean="0"/>
              <a:t>dipegang</a:t>
            </a:r>
            <a:r>
              <a:rPr lang="en-US" dirty="0" smtClean="0"/>
              <a:t> </a:t>
            </a:r>
            <a:r>
              <a:rPr lang="en-US" dirty="0" err="1" smtClean="0"/>
              <a:t>teguh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strategi</a:t>
            </a:r>
            <a:r>
              <a:rPr lang="en-US" dirty="0" smtClean="0"/>
              <a:t>,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i="1" dirty="0" smtClean="0"/>
              <a:t>enterprise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visinys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ditranslasikan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konkrit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0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858982"/>
            <a:ext cx="9407236" cy="514831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Mentranslasikan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konkrit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 architecture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sudut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holistik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nanti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dipandang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‘hard’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, </a:t>
            </a:r>
            <a:r>
              <a:rPr lang="en-US" sz="2400" dirty="0" err="1" smtClean="0"/>
              <a:t>sementara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‘soft’ 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i="1" dirty="0" smtClean="0"/>
              <a:t>culture</a:t>
            </a:r>
            <a:r>
              <a:rPr lang="en-US" sz="2400" dirty="0" smtClean="0"/>
              <a:t>, yang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orang2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kepemimpinan</a:t>
            </a:r>
            <a:r>
              <a:rPr lang="en-US" sz="2400" dirty="0" smtClean="0"/>
              <a:t>,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pentingnya</a:t>
            </a:r>
            <a:r>
              <a:rPr lang="en-US" sz="2400" dirty="0" smtClean="0"/>
              <a:t> (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)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akhirnya</a:t>
            </a:r>
            <a:r>
              <a:rPr lang="en-US" sz="2400" dirty="0" smtClean="0"/>
              <a:t> di paling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harian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enterprise</a:t>
            </a:r>
            <a:r>
              <a:rPr lang="en-US" sz="2400" dirty="0" smtClean="0"/>
              <a:t>, yang </a:t>
            </a:r>
            <a:r>
              <a:rPr lang="en-US" sz="2400" dirty="0" err="1" smtClean="0"/>
              <a:t>dikendalikan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647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945" y="586818"/>
            <a:ext cx="8659091" cy="607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029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540327"/>
            <a:ext cx="10693672" cy="55010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 smtClean="0"/>
              <a:t>Arsitektur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adalah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instrumen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strategis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memandu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organisasi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menjalani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arah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pengembangan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terencana</a:t>
            </a:r>
            <a:r>
              <a:rPr lang="en-US" sz="3200" dirty="0" smtClean="0"/>
              <a:t>.</a:t>
            </a:r>
          </a:p>
          <a:p>
            <a:r>
              <a:rPr lang="en-US" sz="3200" i="1" dirty="0" smtClean="0"/>
              <a:t>Enterprise </a:t>
            </a:r>
            <a:r>
              <a:rPr lang="en-US" sz="3200" dirty="0" smtClean="0"/>
              <a:t>yang </a:t>
            </a:r>
            <a:r>
              <a:rPr lang="en-US" sz="3200" dirty="0" err="1" smtClean="0"/>
              <a:t>sukses</a:t>
            </a:r>
            <a:r>
              <a:rPr lang="en-US" sz="3200" dirty="0" smtClean="0"/>
              <a:t> </a:t>
            </a:r>
            <a:r>
              <a:rPr lang="en-US" sz="3200" dirty="0" err="1" smtClean="0"/>
              <a:t>menjalankan</a:t>
            </a:r>
            <a:r>
              <a:rPr lang="en-US" sz="3200" dirty="0" smtClean="0"/>
              <a:t> ‘operating model’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pemilihan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jelas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level </a:t>
            </a:r>
            <a:r>
              <a:rPr lang="en-US" sz="3200" dirty="0" err="1" smtClean="0"/>
              <a:t>integrasi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standarisasi</a:t>
            </a:r>
            <a:r>
              <a:rPr lang="en-US" sz="3200" dirty="0" smtClean="0"/>
              <a:t> proses </a:t>
            </a:r>
            <a:r>
              <a:rPr lang="en-US" sz="3200" dirty="0" err="1" smtClean="0"/>
              <a:t>bisnis</a:t>
            </a:r>
            <a:r>
              <a:rPr lang="en-US" sz="3200" dirty="0" smtClean="0"/>
              <a:t> di </a:t>
            </a:r>
            <a:r>
              <a:rPr lang="en-US" sz="3200" dirty="0" err="1" smtClean="0"/>
              <a:t>seluruh</a:t>
            </a:r>
            <a:r>
              <a:rPr lang="en-US" sz="3200" dirty="0" smtClean="0"/>
              <a:t> </a:t>
            </a:r>
            <a:r>
              <a:rPr lang="en-US" sz="3200" i="1" dirty="0" smtClean="0"/>
              <a:t>enterprise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Peran</a:t>
            </a:r>
            <a:r>
              <a:rPr lang="en-US" sz="3200" dirty="0" smtClean="0"/>
              <a:t> </a:t>
            </a:r>
            <a:r>
              <a:rPr lang="en-US" sz="3200" i="1" dirty="0" smtClean="0"/>
              <a:t>enterprise architecture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pengorganisasian</a:t>
            </a:r>
            <a:r>
              <a:rPr lang="en-US" sz="3200" dirty="0" smtClean="0"/>
              <a:t> </a:t>
            </a:r>
            <a:r>
              <a:rPr lang="en-US" sz="3200" dirty="0" err="1" smtClean="0"/>
              <a:t>logis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proses </a:t>
            </a:r>
            <a:r>
              <a:rPr lang="en-US" sz="3200" dirty="0" err="1" smtClean="0"/>
              <a:t>bisnis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infrastruktur</a:t>
            </a:r>
            <a:r>
              <a:rPr lang="en-US" sz="3200" dirty="0" smtClean="0"/>
              <a:t> TI,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mencerminkan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integrasi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standarisasi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i="1" dirty="0" smtClean="0"/>
              <a:t>operating model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018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3" y="1343891"/>
            <a:ext cx="10944395" cy="469747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menuntut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pandangan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mematuhi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USA, Clinger–Cohen Act (1996),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 Management Reform Act,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menuntut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3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Faktor internal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Faktor eksternal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Yeni Kustianingsi</dc:creator>
  <cp:lastModifiedBy>Yeni Kustianingsi</cp:lastModifiedBy>
  <cp:revision>7</cp:revision>
  <dcterms:created xsi:type="dcterms:W3CDTF">2019-12-04T19:13:14Z</dcterms:created>
  <dcterms:modified xsi:type="dcterms:W3CDTF">2019-12-04T20:38:23Z</dcterms:modified>
</cp:coreProperties>
</file>