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7F8A-4FDE-4FC8-B72D-3018D2B83123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F48A-5B31-4D29-8D14-5A1B4476EC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83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019D-4016-4DCE-A4BE-DB0122C928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 dirty="0"/>
              <a:t>PERTEMUAN </a:t>
            </a:r>
            <a:r>
              <a:rPr lang="id-ID" sz="2800" b="1" dirty="0" smtClean="0"/>
              <a:t>VI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Keunggulan dari framework Zachman adalah mudah untuk dipahami, menganggap enterprise sebagai suatu keseluruhan, dijelaskan tanpa tergantung dari tools atau metodologi, dan masalah apapun dapat dipetakan untuk memahami dimana posisinya.</a:t>
            </a:r>
            <a:endParaRPr lang="en-US" dirty="0" smtClean="0"/>
          </a:p>
          <a:p>
            <a:r>
              <a:rPr lang="en-US" smtClean="0"/>
              <a:t>Kekurangan yang paling penting adalah banyaknya jumlah cell, yang menjadi halangan bagi kepraktisan penerapan framework ini. Juga hubungan antara sel yang berbeda tidak terlalu jelas spesifikasinya.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framework </a:t>
            </a:r>
            <a:r>
              <a:rPr lang="en-US" sz="2400" dirty="0" err="1"/>
              <a:t>arsitektur</a:t>
            </a:r>
            <a:r>
              <a:rPr lang="en-US" sz="2400" dirty="0"/>
              <a:t> enterprise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fontScale="92500"/>
          </a:bodyPr>
          <a:lstStyle/>
          <a:p>
            <a:r>
              <a:rPr lang="en-US" smtClean="0"/>
              <a:t>Sebuah metode arsitektur adalah sebuah kumpulan terstruktur dari teknik dan langkah2 proses untuk membuat dan memelihara sebuah </a:t>
            </a:r>
            <a:r>
              <a:rPr lang="en-US" i="1" smtClean="0"/>
              <a:t>enterprise </a:t>
            </a:r>
            <a:r>
              <a:rPr lang="en-US" i="1" dirty="0" smtClean="0"/>
              <a:t>architecture</a:t>
            </a:r>
            <a:r>
              <a:rPr lang="en-US" dirty="0" smtClean="0"/>
              <a:t>.</a:t>
            </a:r>
          </a:p>
          <a:p>
            <a:r>
              <a:rPr lang="en-US" smtClean="0"/>
              <a:t>Metode biasanya menjelaskan berbagai tahapan dari sebuah siklus hidup arsitektur, apa yang harus dihasilkan pada setiap tahapan, dan bagaimana diverifikasi atau diuji.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mtClean="0"/>
              <a:t>Architecture </a:t>
            </a:r>
            <a:r>
              <a:rPr lang="en-US" dirty="0" smtClean="0"/>
              <a:t>Development Method (</a:t>
            </a:r>
            <a:r>
              <a:rPr lang="en-US" smtClean="0"/>
              <a:t>ADM) dari TOGAF, dikembangkan oleh The </a:t>
            </a:r>
            <a:r>
              <a:rPr lang="en-US" dirty="0" smtClean="0"/>
              <a:t>Open Group</a:t>
            </a:r>
            <a:r>
              <a:rPr lang="en-US" smtClean="0"/>
              <a:t>, menyediakan tahapan detil dan jelas untuk mengembangkan sebuah  IT </a:t>
            </a:r>
            <a:r>
              <a:rPr lang="en-US" dirty="0" smtClean="0"/>
              <a:t>architecture</a:t>
            </a:r>
            <a:r>
              <a:rPr lang="en-US" smtClean="0"/>
              <a:t>. Versi terakhir TOGAF memberikan framework dan metode pengembangan untuk mengembangkan </a:t>
            </a:r>
            <a:r>
              <a:rPr lang="en-US" i="1" smtClean="0"/>
              <a:t>enterprise </a:t>
            </a:r>
            <a:r>
              <a:rPr lang="en-US" i="1" dirty="0" smtClean="0"/>
              <a:t>architectures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 IEEE 1471–2000/ISO/</a:t>
            </a:r>
            <a:r>
              <a:rPr lang="en-US" err="1" smtClean="0"/>
              <a:t>IEC</a:t>
            </a:r>
            <a:r>
              <a:rPr lang="en-US" smtClean="0"/>
              <a:t> 42010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Computer </a:t>
            </a:r>
            <a:r>
              <a:rPr lang="en-US" smtClean="0"/>
              <a:t>Society menyetujui standar IEEE 1471-2000 </a:t>
            </a:r>
            <a:r>
              <a:rPr lang="en-US" dirty="0" smtClean="0"/>
              <a:t>(IEEE Computer Society 2000</a:t>
            </a:r>
            <a:r>
              <a:rPr lang="en-US" smtClean="0"/>
              <a:t>), yang membangun sebuah dasar teoritis yang kuat untuk definisi, analisis, dan deskripsi dari </a:t>
            </a:r>
            <a:r>
              <a:rPr lang="en-US" i="1" smtClean="0"/>
              <a:t>system architecture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mtClean="0"/>
              <a:t>Fokus utamanya pada sistem yang bersifat </a:t>
            </a:r>
            <a:r>
              <a:rPr lang="en-US" i="1" smtClean="0"/>
              <a:t>software-intensive</a:t>
            </a:r>
            <a:r>
              <a:rPr lang="en-US" smtClean="0"/>
              <a:t>, seperti sistem informasi, sistem </a:t>
            </a:r>
            <a:r>
              <a:rPr lang="en-US" i="1" smtClean="0"/>
              <a:t>embedded</a:t>
            </a:r>
            <a:r>
              <a:rPr lang="en-US" smtClean="0"/>
              <a:t>, dan sistem </a:t>
            </a:r>
            <a:r>
              <a:rPr lang="en-US" i="1" smtClean="0"/>
              <a:t>composite </a:t>
            </a:r>
            <a:r>
              <a:rPr lang="en-US" smtClean="0"/>
              <a:t>dalam konteks komputasi.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Zachman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Tahun 1987</a:t>
            </a:r>
            <a:r>
              <a:rPr lang="en-US" dirty="0" smtClean="0"/>
              <a:t>, John </a:t>
            </a:r>
            <a:r>
              <a:rPr lang="en-US" err="1" smtClean="0"/>
              <a:t>Zachman</a:t>
            </a:r>
            <a:r>
              <a:rPr lang="en-US" smtClean="0"/>
              <a:t> memperkenalkan framework </a:t>
            </a:r>
            <a:r>
              <a:rPr lang="en-US" i="1" smtClean="0"/>
              <a:t>enterprise architecture </a:t>
            </a:r>
            <a:r>
              <a:rPr lang="en-US" smtClean="0"/>
              <a:t>yang pertama dan terkenal, walaupun pada saat ini dikenal sebagai ‘Framework </a:t>
            </a:r>
            <a:r>
              <a:rPr lang="en-US" dirty="0" smtClean="0"/>
              <a:t>for Information Systems Architecture’.</a:t>
            </a:r>
          </a:p>
          <a:p>
            <a:r>
              <a:rPr lang="en-US" smtClean="0"/>
              <a:t>Framework yang berlaku untuk enterprise pada dasarnya adalah sebuah struktur logis untuk mengklasifikasi dan mengorganisasi representasi deskriptif dari sebuah enterprise yang penting bagi management enterprise dan bagi pengembangan sistem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1066800"/>
            <a:ext cx="8534400" cy="5029200"/>
            <a:chOff x="304800" y="1143000"/>
            <a:chExt cx="8534400" cy="50292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04800" y="1143000"/>
              <a:ext cx="85344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/>
            <p:cNvSpPr/>
            <p:nvPr/>
          </p:nvSpPr>
          <p:spPr>
            <a:xfrm>
              <a:off x="304800" y="5715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0" y="190501"/>
          <a:ext cx="12192000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2282840" imgH="10779120" progId="Visio.Drawing.11">
                  <p:embed/>
                </p:oleObj>
              </mc:Choice>
              <mc:Fallback>
                <p:oleObj name="Visio" r:id="rId3" imgW="12282840" imgH="10779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1"/>
                        <a:ext cx="12192000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762" y="4763"/>
          <a:ext cx="12187237" cy="685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11500200" imgH="9288720" progId="Visio.Drawing.11">
                  <p:embed/>
                </p:oleObj>
              </mc:Choice>
              <mc:Fallback>
                <p:oleObj name="Visio" r:id="rId3" imgW="11500200" imgH="9288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" y="4763"/>
                        <a:ext cx="12187237" cy="685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Framework dalam bentuk yang paling sederhana menggambarkan rancangan artefak yang menyusun persimpangan antara peran dalam proses perancangan (</a:t>
            </a:r>
            <a:r>
              <a:rPr lang="en-US" i="1" smtClean="0"/>
              <a:t>owner</a:t>
            </a:r>
            <a:r>
              <a:rPr lang="en-US" dirty="0" smtClean="0"/>
              <a:t>, </a:t>
            </a:r>
            <a:r>
              <a:rPr lang="en-US" i="1" dirty="0" smtClean="0"/>
              <a:t>designer</a:t>
            </a:r>
            <a:r>
              <a:rPr lang="en-US" smtClean="0"/>
              <a:t>, dan </a:t>
            </a:r>
            <a:r>
              <a:rPr lang="en-US" i="1" smtClean="0"/>
              <a:t>builder</a:t>
            </a:r>
            <a:r>
              <a:rPr lang="en-US" smtClean="0"/>
              <a:t>) dan abstraksi produk yang dihasilkan (materialnya terbuat dari apa, bagaimana prosesnya bekerja, dan dimana posisinya sebuah komponen terhadap lainnya).</a:t>
            </a:r>
            <a:endParaRPr lang="en-US" dirty="0" smtClean="0"/>
          </a:p>
          <a:p>
            <a:r>
              <a:rPr lang="en-US" smtClean="0"/>
              <a:t>Pada dasarnya framework memiliki abstraksi produk lainnya sebagai tambahan terhadap </a:t>
            </a:r>
            <a:r>
              <a:rPr lang="en-US" i="1" smtClean="0"/>
              <a:t>what</a:t>
            </a:r>
            <a:r>
              <a:rPr lang="en-US" dirty="0" smtClean="0"/>
              <a:t>, </a:t>
            </a:r>
            <a:r>
              <a:rPr lang="en-US" i="1" dirty="0" smtClean="0"/>
              <a:t>how</a:t>
            </a:r>
            <a:r>
              <a:rPr lang="en-US" smtClean="0"/>
              <a:t>, dan </a:t>
            </a:r>
            <a:r>
              <a:rPr lang="en-US" i="1" smtClean="0"/>
              <a:t>where</a:t>
            </a:r>
            <a:r>
              <a:rPr lang="en-US" smtClean="0"/>
              <a:t>, yaitu pertanyaan interogatif lainnya </a:t>
            </a:r>
            <a:r>
              <a:rPr lang="en-US" i="1" smtClean="0"/>
              <a:t>who</a:t>
            </a:r>
            <a:r>
              <a:rPr lang="en-US" smtClean="0"/>
              <a:t>, </a:t>
            </a:r>
            <a:r>
              <a:rPr lang="en-US" i="1" smtClean="0"/>
              <a:t>when</a:t>
            </a:r>
            <a:r>
              <a:rPr lang="en-US" smtClean="0"/>
              <a:t>, dan </a:t>
            </a:r>
            <a:r>
              <a:rPr lang="en-US" i="1" smtClean="0"/>
              <a:t>why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353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Equation</vt:lpstr>
      <vt:lpstr>Visio</vt:lpstr>
      <vt:lpstr>PowerPoint Presentation</vt:lpstr>
      <vt:lpstr>PowerPoint Presentation</vt:lpstr>
      <vt:lpstr>PowerPoint Presentation</vt:lpstr>
      <vt:lpstr>Standard IEEE 1471–2000/ISO/IEC 42010</vt:lpstr>
      <vt:lpstr>Zachman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9</cp:revision>
  <dcterms:created xsi:type="dcterms:W3CDTF">2019-12-04T19:13:14Z</dcterms:created>
  <dcterms:modified xsi:type="dcterms:W3CDTF">2019-12-04T20:49:32Z</dcterms:modified>
</cp:coreProperties>
</file>