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5" r:id="rId2"/>
    <p:sldId id="523" r:id="rId3"/>
    <p:sldId id="524" r:id="rId4"/>
    <p:sldId id="525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533" r:id="rId13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6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0BB8C-B8D8-4C56-B169-BBA941C75A83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5C290-A99E-440B-867F-C815B12920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2087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06983-33A9-4600-8412-E42E2CC15D9F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13"/>
            <a:ext cx="5486400" cy="39163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7FA40-E51D-446D-BB1D-96B6D6689A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232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DEE71-B3AE-4E99-B4F7-4EED6795F0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42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DEE71-B3AE-4E99-B4F7-4EED6795F0B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42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DEE71-B3AE-4E99-B4F7-4EED6795F0B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9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DEE71-B3AE-4E99-B4F7-4EED6795F0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91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DEE71-B3AE-4E99-B4F7-4EED6795F0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46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79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DEE71-B3AE-4E99-B4F7-4EED6795F0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2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DEE71-B3AE-4E99-B4F7-4EED6795F0B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93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DEE71-B3AE-4E99-B4F7-4EED6795F0B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6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DEE71-B3AE-4E99-B4F7-4EED6795F0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70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DEE71-B3AE-4E99-B4F7-4EED6795F0B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8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440729"/>
              </p:ext>
            </p:extLst>
          </p:nvPr>
        </p:nvGraphicFramePr>
        <p:xfrm>
          <a:off x="791441" y="2011507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7" name="Equation" r:id="rId3" imgW="139680" imgH="177480" progId="Equation.DSMT4">
                  <p:embed/>
                </p:oleObj>
              </mc:Choice>
              <mc:Fallback>
                <p:oleObj name="Equation" r:id="rId3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1441" y="2011507"/>
                        <a:ext cx="1397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026091" y="3037432"/>
            <a:ext cx="8070546" cy="116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id-ID" sz="2400" b="1" dirty="0" smtClean="0">
              <a:solidFill>
                <a:schemeClr val="tx1"/>
              </a:solidFill>
            </a:endParaRPr>
          </a:p>
          <a:p>
            <a:pPr algn="ctr"/>
            <a:endParaRPr lang="id-ID" sz="2400" b="1" dirty="0">
              <a:solidFill>
                <a:schemeClr val="tx1"/>
              </a:solidFill>
            </a:endParaRPr>
          </a:p>
          <a:p>
            <a:pPr algn="ctr"/>
            <a:endParaRPr lang="id-ID" sz="2400" b="1" dirty="0" smtClean="0">
              <a:solidFill>
                <a:schemeClr val="tx1"/>
              </a:solidFill>
            </a:endParaRPr>
          </a:p>
          <a:p>
            <a:pPr algn="ctr"/>
            <a:endParaRPr lang="id-ID" sz="2400" b="1" dirty="0">
              <a:solidFill>
                <a:schemeClr val="tx1"/>
              </a:solidFill>
            </a:endParaRPr>
          </a:p>
          <a:p>
            <a:pPr algn="ctr"/>
            <a:r>
              <a:rPr lang="id-ID" sz="2400" b="1" dirty="0"/>
              <a:t>PERTEMUAN </a:t>
            </a:r>
            <a:r>
              <a:rPr lang="id-ID" sz="2400" b="1" dirty="0" smtClean="0"/>
              <a:t>VII</a:t>
            </a:r>
            <a:endParaRPr lang="id-ID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91441" y="402977"/>
            <a:ext cx="10444595" cy="262041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ounded Rectangle 6"/>
          <p:cNvSpPr/>
          <p:nvPr/>
        </p:nvSpPr>
        <p:spPr>
          <a:xfrm>
            <a:off x="665019" y="568695"/>
            <a:ext cx="10792690" cy="15308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ARSITEKTUR SISTEM INFORMASI PERUSAHAAN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37831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0668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Interrelationships Among Systems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245225"/>
            <a:ext cx="2133600" cy="476250"/>
          </a:xfrm>
        </p:spPr>
        <p:txBody>
          <a:bodyPr/>
          <a:lstStyle/>
          <a:p>
            <a:fld id="{8141FD0C-E057-4D98-88C5-F06DE9E0A197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708151" y="1628775"/>
            <a:ext cx="3921125" cy="51706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INTERRELATIONSHIPS: </a:t>
            </a:r>
          </a:p>
          <a:p>
            <a:pPr>
              <a:buFontTx/>
              <a:buChar char="-"/>
            </a:pPr>
            <a:r>
              <a:rPr lang="en-US" sz="2200" dirty="0"/>
              <a:t>These systems can share data and be interconnected</a:t>
            </a:r>
          </a:p>
          <a:p>
            <a:pPr>
              <a:buFontTx/>
              <a:buChar char="-"/>
            </a:pPr>
            <a:r>
              <a:rPr lang="en-US" sz="2200" dirty="0"/>
              <a:t>TPS generally feed all other systems</a:t>
            </a:r>
          </a:p>
          <a:p>
            <a:pPr>
              <a:buFontTx/>
              <a:buChar char="-"/>
            </a:pPr>
            <a:r>
              <a:rPr lang="en-US" sz="2200" dirty="0"/>
              <a:t> MIS generally indicate when a DSS is needed and provide input for them to crunch</a:t>
            </a:r>
          </a:p>
          <a:p>
            <a:r>
              <a:rPr lang="en-US" sz="2200" dirty="0"/>
              <a:t>- ESS take all internal data but usually only summary data from MIS and DSS level</a:t>
            </a:r>
          </a:p>
          <a:p>
            <a:endParaRPr lang="en-US" sz="2200" dirty="0"/>
          </a:p>
        </p:txBody>
      </p:sp>
      <p:pic>
        <p:nvPicPr>
          <p:cNvPr id="6" name="Picture 14" descr="FIG02_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18151" y="1790701"/>
            <a:ext cx="4975225" cy="41179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057400" y="62484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Arial Rounded MT Bold" pitchFamily="34" charset="0"/>
              </a:rPr>
              <a:t>Output data from one is input data for others to process</a:t>
            </a:r>
          </a:p>
          <a:p>
            <a:pPr algn="ctr"/>
            <a:endParaRPr lang="en-US" sz="2000" b="1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0668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Major Types of IS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5" descr="FIG02_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1" y="1600200"/>
            <a:ext cx="6143625" cy="47863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80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0668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of EntIS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495800" cy="33528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Hardware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Program Applications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Data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Procedures</a:t>
            </a:r>
          </a:p>
          <a:p>
            <a:r>
              <a:rPr lang="en-US" b="1" dirty="0" smtClean="0"/>
              <a:t>People</a:t>
            </a:r>
            <a:endParaRPr lang="en-US" b="1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257801" y="3048001"/>
            <a:ext cx="4824413" cy="3292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163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0668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Traditional Information System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24000" y="1524000"/>
          <a:ext cx="91440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SmartDraw" r:id="rId4" imgW="6424920" imgH="1929240" progId="">
                  <p:embed/>
                </p:oleObj>
              </mc:Choice>
              <mc:Fallback>
                <p:oleObj name="SmartDraw" r:id="rId4" imgW="6424920" imgH="1929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24000"/>
                        <a:ext cx="91440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32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1752600"/>
            <a:ext cx="8077200" cy="2057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0668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Enterprise IS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sz="3200" dirty="0">
                <a:latin typeface="Book Antiqua" pitchFamily="18" charset="0"/>
              </a:rPr>
              <a:t>Firm wide information systems that integrate key business processes so that information can flow freely between different parts of the firm.</a:t>
            </a:r>
          </a:p>
          <a:p>
            <a:endParaRPr lang="en-US" dirty="0" smtClean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Keywords:</a:t>
            </a:r>
          </a:p>
          <a:p>
            <a:pPr lvl="2"/>
            <a:r>
              <a:rPr lang="en-US" dirty="0" smtClean="0"/>
              <a:t>Firm Wide IS, Integrated Business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001000" cy="10668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Enterprise Information System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676400" y="1447801"/>
          <a:ext cx="8915400" cy="527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SmartDraw" r:id="rId4" imgW="4667760" imgH="2761200" progId="">
                  <p:embed/>
                </p:oleObj>
              </mc:Choice>
              <mc:Fallback>
                <p:oleObj name="SmartDraw" r:id="rId4" imgW="4667760" imgH="276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47801"/>
                        <a:ext cx="8915400" cy="527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47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Sudut Pandang Enterprise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489813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Keseluruhan organisasi sebagai sebuah sistem dan masing-masing departemen adalah subsitem. </a:t>
            </a:r>
          </a:p>
          <a:p>
            <a:pPr algn="just"/>
            <a:r>
              <a:rPr lang="en-US" dirty="0" smtClean="0"/>
              <a:t>Informasi tentang seluruh aspek organisasi disimpan dan dikelola secara terpusat dan dapat diakses oleh departemen lain yang membutuhkannya.</a:t>
            </a:r>
          </a:p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Transparansi informasi</a:t>
            </a:r>
            <a:r>
              <a:rPr lang="en-US" dirty="0" smtClean="0"/>
              <a:t> sehingga setiap  departemen bisa mengetahui apa yang dikerjakan oleh departemen lain, dan bagaimana mendukung pekerjaan tersebut sehingga tujuan organisasi secara keseluruhan dapat dicapai.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5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0668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Enterprise IS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81200" y="1600200"/>
            <a:ext cx="8153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Benefits</a:t>
            </a:r>
          </a:p>
          <a:p>
            <a:pPr marL="742950" lvl="1" indent="-285750" defTabSz="914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/>
              <a:t>Firm structure and organization: One Organization</a:t>
            </a:r>
          </a:p>
          <a:p>
            <a:pPr marL="742950" lvl="1" indent="-285750" defTabSz="914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/>
              <a:t>Management: Firm wide Knowledge-based Management Processes </a:t>
            </a:r>
          </a:p>
          <a:p>
            <a:pPr marL="742950" lvl="1" indent="-285750" defTabSz="914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/>
              <a:t>Technology: Unified Platform</a:t>
            </a:r>
          </a:p>
          <a:p>
            <a:pPr marL="742950" lvl="1" indent="-285750" defTabSz="914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/>
              <a:t>Business: More Efficient Operations and Customer-driven Business Processes</a:t>
            </a:r>
          </a:p>
          <a:p>
            <a:pPr marL="742950" lvl="1" indent="-285750" defTabSz="91440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/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Challenges</a:t>
            </a:r>
          </a:p>
          <a:p>
            <a:pPr marL="742950" lvl="1" indent="-285750" defTabSz="914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/>
              <a:t>Daunting Implementation</a:t>
            </a:r>
          </a:p>
          <a:p>
            <a:pPr marL="742950" lvl="1" indent="-285750" defTabSz="914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/>
              <a:t>High Up-front Costs and Future Benefits</a:t>
            </a:r>
          </a:p>
          <a:p>
            <a:pPr marL="742950" lvl="1" indent="-285750" defTabSz="914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/>
              <a:t>Inflexibility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89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0668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IS in Enterprise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00200" y="1524000"/>
            <a:ext cx="8915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9144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C00000"/>
                </a:solidFill>
              </a:rPr>
              <a:t>Operational-level systems</a:t>
            </a:r>
          </a:p>
          <a:p>
            <a:pPr marL="742950" lvl="1" indent="-285750" defTabSz="9144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/>
              <a:t>support </a:t>
            </a:r>
            <a:r>
              <a:rPr lang="en-US" sz="2400" b="1" dirty="0"/>
              <a:t>operational managers</a:t>
            </a:r>
            <a:r>
              <a:rPr lang="en-US" sz="2400" dirty="0"/>
              <a:t> by monitoring the day-to-day’s elementary activities and transactions of the organization.  e.g. TPS.</a:t>
            </a:r>
          </a:p>
          <a:p>
            <a:pPr marL="342900" indent="-342900" defTabSz="9144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C00000"/>
                </a:solidFill>
              </a:rPr>
              <a:t>Knowledge-level systems</a:t>
            </a:r>
          </a:p>
          <a:p>
            <a:pPr marL="742950" lvl="1" indent="-285750" defTabSz="9144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/>
              <a:t>support </a:t>
            </a:r>
            <a:r>
              <a:rPr lang="en-US" sz="2400" b="1" dirty="0"/>
              <a:t>knowledge and data workers</a:t>
            </a:r>
            <a:r>
              <a:rPr lang="en-US" sz="2400" dirty="0"/>
              <a:t> in designing products, distributing information, and coping with paperwork in an organization.  e.g. KWS, OAS</a:t>
            </a:r>
          </a:p>
          <a:p>
            <a:pPr marL="342900" indent="-342900" defTabSz="9144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C00000"/>
                </a:solidFill>
              </a:rPr>
              <a:t>Management-level systems</a:t>
            </a:r>
          </a:p>
          <a:p>
            <a:pPr marL="742950" lvl="1" indent="-285750" defTabSz="9144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/>
              <a:t>support the monitoring, controlling, decision-making, and administrative activities of </a:t>
            </a:r>
            <a:r>
              <a:rPr lang="en-US" sz="2400" b="1" dirty="0"/>
              <a:t>middle managers</a:t>
            </a:r>
            <a:r>
              <a:rPr lang="en-US" sz="2400" u="sng" dirty="0"/>
              <a:t>.</a:t>
            </a:r>
            <a:r>
              <a:rPr lang="en-US" sz="2400" dirty="0"/>
              <a:t> e.g. MIS, DSS</a:t>
            </a:r>
          </a:p>
          <a:p>
            <a:pPr marL="342900" indent="-342900" defTabSz="9144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C00000"/>
                </a:solidFill>
              </a:rPr>
              <a:t>Strategic-level systems</a:t>
            </a:r>
          </a:p>
          <a:p>
            <a:pPr marL="742950" lvl="1" indent="-285750" defTabSz="9144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/>
              <a:t>support long-range planning activities of </a:t>
            </a:r>
            <a:r>
              <a:rPr lang="en-US" sz="2400" b="1" dirty="0"/>
              <a:t>senior management</a:t>
            </a:r>
            <a:r>
              <a:rPr lang="en-US" sz="2400" u="sng" dirty="0"/>
              <a:t>.</a:t>
            </a:r>
            <a:r>
              <a:rPr lang="en-US" sz="2400" dirty="0"/>
              <a:t>  e.g. 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85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0668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IS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9" descr="FIG02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1" y="1676401"/>
            <a:ext cx="5927725" cy="48275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81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0668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 Between Different IS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6324600"/>
            <a:ext cx="1905000" cy="457200"/>
          </a:xfrm>
        </p:spPr>
        <p:txBody>
          <a:bodyPr/>
          <a:lstStyle/>
          <a:p>
            <a:fld id="{32B09975-19CE-4A3D-979F-AD0A70B8440E}" type="slidenum">
              <a:rPr lang="en-US"/>
              <a:pPr/>
              <a:t>9</a:t>
            </a:fld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5410200" y="1295400"/>
            <a:ext cx="1219200" cy="1143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ESS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048000" y="2743200"/>
            <a:ext cx="1219200" cy="1143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MIS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620000" y="2743200"/>
            <a:ext cx="1219200" cy="1143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DSS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086600" y="5029200"/>
            <a:ext cx="1219200" cy="1143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TPS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657600" y="5029200"/>
            <a:ext cx="1219200" cy="1143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KWS/</a:t>
            </a:r>
          </a:p>
          <a:p>
            <a:pPr algn="ctr" eaLnBrk="0" hangingPunct="0"/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OAS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4114800" y="2133600"/>
            <a:ext cx="13716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 flipV="1">
            <a:off x="6553200" y="2057400"/>
            <a:ext cx="121920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267200" y="3276600"/>
            <a:ext cx="3352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4800600" y="3733800"/>
            <a:ext cx="2971800" cy="1600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 flipV="1">
            <a:off x="4114800" y="3733800"/>
            <a:ext cx="3048000" cy="167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4876800" y="5638800"/>
            <a:ext cx="2209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7772400" y="3886200"/>
            <a:ext cx="45720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 flipV="1">
            <a:off x="3505200" y="3886200"/>
            <a:ext cx="45720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810000" y="3886200"/>
            <a:ext cx="45720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2133600" y="6321426"/>
            <a:ext cx="5422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TPS is a major producer of information for other systems</a:t>
            </a:r>
          </a:p>
        </p:txBody>
      </p:sp>
    </p:spTree>
    <p:extLst>
      <p:ext uri="{BB962C8B-B14F-4D97-AF65-F5344CB8AC3E}">
        <p14:creationId xmlns:p14="http://schemas.microsoft.com/office/powerpoint/2010/main" val="345487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15233</TotalTime>
  <Words>314</Words>
  <Application>Microsoft Office PowerPoint</Application>
  <PresentationFormat>Widescreen</PresentationFormat>
  <Paragraphs>74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Rounded MT Bold</vt:lpstr>
      <vt:lpstr>Book Antiqua</vt:lpstr>
      <vt:lpstr>Calibri</vt:lpstr>
      <vt:lpstr>Century Gothic</vt:lpstr>
      <vt:lpstr>Copperplate Gothic Bold</vt:lpstr>
      <vt:lpstr>Times New Roman</vt:lpstr>
      <vt:lpstr>Wingdings 3</vt:lpstr>
      <vt:lpstr>Wisp</vt:lpstr>
      <vt:lpstr>Equation</vt:lpstr>
      <vt:lpstr>SmartDraw</vt:lpstr>
      <vt:lpstr>PowerPoint Presentation</vt:lpstr>
      <vt:lpstr>Traditional Information System</vt:lpstr>
      <vt:lpstr>Enterprise IS</vt:lpstr>
      <vt:lpstr>Enterprise Information System</vt:lpstr>
      <vt:lpstr>Sudut Pandang Enterprise</vt:lpstr>
      <vt:lpstr>Enterprise IS</vt:lpstr>
      <vt:lpstr>Types of IS in Enterprise</vt:lpstr>
      <vt:lpstr>Types of IS</vt:lpstr>
      <vt:lpstr>Relation Between Different IS</vt:lpstr>
      <vt:lpstr>Interrelationships Among Systems</vt:lpstr>
      <vt:lpstr>Major Types of IS</vt:lpstr>
      <vt:lpstr>Components of EntIS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PENGAMBILAN KEPUTUSAN DENGAN FUZZY MCGDM UNTUK REKOMENDASI SISTEM E-LEARNING</dc:title>
  <dc:creator>Yeni Kustianingsi</dc:creator>
  <cp:lastModifiedBy>Yeni Kustianingsi</cp:lastModifiedBy>
  <cp:revision>581</cp:revision>
  <cp:lastPrinted>2017-04-19T13:09:56Z</cp:lastPrinted>
  <dcterms:created xsi:type="dcterms:W3CDTF">2016-04-29T00:19:49Z</dcterms:created>
  <dcterms:modified xsi:type="dcterms:W3CDTF">2019-12-04T20:54:13Z</dcterms:modified>
</cp:coreProperties>
</file>