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05" r:id="rId2"/>
    <p:sldId id="534" r:id="rId3"/>
    <p:sldId id="535" r:id="rId4"/>
    <p:sldId id="536" r:id="rId5"/>
    <p:sldId id="537" r:id="rId6"/>
    <p:sldId id="538" r:id="rId7"/>
    <p:sldId id="539" r:id="rId8"/>
    <p:sldId id="540" r:id="rId9"/>
    <p:sldId id="541" r:id="rId10"/>
    <p:sldId id="542" r:id="rId11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66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0BB8C-B8D8-4C56-B169-BBA941C75A83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5C290-A99E-440B-867F-C815B12920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2087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06983-33A9-4600-8412-E42E2CC15D9F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6313"/>
            <a:ext cx="5486400" cy="39163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7FA40-E51D-446D-BB1D-96B6D6689A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232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10B4-32FE-426C-AA7F-673AB79607A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81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17EE-9456-4194-8FB4-F249B36E2E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34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10B4-32FE-426C-AA7F-673AB79607A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61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10B4-32FE-426C-AA7F-673AB79607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90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10B4-32FE-426C-AA7F-673AB79607A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57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10B4-32FE-426C-AA7F-673AB79607A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5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10B4-32FE-426C-AA7F-673AB79607A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06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10B4-32FE-426C-AA7F-673AB79607A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90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10B4-32FE-426C-AA7F-673AB79607A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61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440729"/>
              </p:ext>
            </p:extLst>
          </p:nvPr>
        </p:nvGraphicFramePr>
        <p:xfrm>
          <a:off x="791441" y="2011507"/>
          <a:ext cx="139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50" name="Equation" r:id="rId3" imgW="139680" imgH="177480" progId="Equation.DSMT4">
                  <p:embed/>
                </p:oleObj>
              </mc:Choice>
              <mc:Fallback>
                <p:oleObj name="Equation" r:id="rId3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1441" y="2011507"/>
                        <a:ext cx="1397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2026091" y="3037432"/>
            <a:ext cx="8070546" cy="116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id-ID" sz="2400" b="1" dirty="0" smtClean="0">
              <a:solidFill>
                <a:schemeClr val="tx1"/>
              </a:solidFill>
            </a:endParaRPr>
          </a:p>
          <a:p>
            <a:pPr algn="ctr"/>
            <a:endParaRPr lang="id-ID" sz="2400" b="1" dirty="0">
              <a:solidFill>
                <a:schemeClr val="tx1"/>
              </a:solidFill>
            </a:endParaRPr>
          </a:p>
          <a:p>
            <a:pPr algn="ctr"/>
            <a:endParaRPr lang="id-ID" sz="2400" b="1" dirty="0" smtClean="0">
              <a:solidFill>
                <a:schemeClr val="tx1"/>
              </a:solidFill>
            </a:endParaRPr>
          </a:p>
          <a:p>
            <a:pPr algn="ctr"/>
            <a:endParaRPr lang="id-ID" sz="2400" b="1" dirty="0">
              <a:solidFill>
                <a:schemeClr val="tx1"/>
              </a:solidFill>
            </a:endParaRPr>
          </a:p>
          <a:p>
            <a:pPr algn="ctr"/>
            <a:r>
              <a:rPr lang="id-ID" sz="2400" b="1"/>
              <a:t>PERTEMUAN </a:t>
            </a:r>
            <a:r>
              <a:rPr lang="id-ID" sz="2400" b="1" smtClean="0"/>
              <a:t>VIII</a:t>
            </a:r>
            <a:endParaRPr lang="id-ID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791441" y="402977"/>
            <a:ext cx="10444595" cy="262041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ounded Rectangle 6"/>
          <p:cNvSpPr/>
          <p:nvPr/>
        </p:nvSpPr>
        <p:spPr>
          <a:xfrm>
            <a:off x="665019" y="568695"/>
            <a:ext cx="10792690" cy="15308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800" b="1" dirty="0" smtClean="0"/>
              <a:t>ARSITEKTUR SISTEM INFORMASI PERUSAHAAN</a:t>
            </a:r>
            <a:endParaRPr lang="id-ID" sz="2800" b="1" dirty="0"/>
          </a:p>
        </p:txBody>
      </p:sp>
    </p:spTree>
    <p:extLst>
      <p:ext uri="{BB962C8B-B14F-4D97-AF65-F5344CB8AC3E}">
        <p14:creationId xmlns:p14="http://schemas.microsoft.com/office/powerpoint/2010/main" val="378310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Hasil Perpektif ZF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098529"/>
              </p:ext>
            </p:extLst>
          </p:nvPr>
        </p:nvGraphicFramePr>
        <p:xfrm>
          <a:off x="1804219" y="1497321"/>
          <a:ext cx="8229600" cy="4427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2362200"/>
                <a:gridCol w="2057400"/>
                <a:gridCol w="2057400"/>
              </a:tblGrid>
              <a:tr h="42513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Perspektif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Tujuan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Hasil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Batasan</a:t>
                      </a:r>
                      <a:endParaRPr lang="en-US" sz="1600" b="1" dirty="0"/>
                    </a:p>
                  </a:txBody>
                  <a:tcPr/>
                </a:tc>
              </a:tr>
              <a:tr h="66390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Planner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Mendefinisikan lingkup/</a:t>
                      </a:r>
                      <a:r>
                        <a:rPr lang="en-US" sz="1600" i="1" dirty="0" smtClean="0"/>
                        <a:t>scope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Definisi lingkup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Keuangan &amp; pengaturannya</a:t>
                      </a:r>
                      <a:endParaRPr lang="en-US" sz="1600" dirty="0"/>
                    </a:p>
                  </a:txBody>
                  <a:tcPr/>
                </a:tc>
              </a:tr>
              <a:tr h="66390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Owner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Mendeskripsikan bentuk dari produk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Model bisnis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Kebijakan &amp; penggunaannya</a:t>
                      </a:r>
                      <a:endParaRPr lang="en-US" sz="1600" dirty="0"/>
                    </a:p>
                  </a:txBody>
                  <a:tcPr/>
                </a:tc>
              </a:tr>
              <a:tr h="943439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Designer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Mendeskripsikan bentuk logika/abstrak dari produk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Model sistem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Lingkungan &amp; teknologi yang akan digunakan</a:t>
                      </a:r>
                      <a:endParaRPr lang="en-US" sz="1600" dirty="0"/>
                    </a:p>
                  </a:txBody>
                  <a:tcPr/>
                </a:tc>
              </a:tr>
              <a:tr h="943439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Builder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Mendeskripsikan pengembangan produk</a:t>
                      </a:r>
                      <a:r>
                        <a:rPr lang="en-US" sz="1600" baseline="0" dirty="0" smtClean="0"/>
                        <a:t> dan penerapannya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Model teknologi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Mengembangkan &amp;</a:t>
                      </a:r>
                      <a:r>
                        <a:rPr lang="en-US" sz="1600" baseline="0" dirty="0" smtClean="0"/>
                        <a:t> menyiapkan kebutuhan teknologi</a:t>
                      </a:r>
                      <a:endParaRPr lang="en-US" sz="1600" dirty="0"/>
                    </a:p>
                  </a:txBody>
                  <a:tcPr/>
                </a:tc>
              </a:tr>
              <a:tr h="66390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subcontractor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Mendeskripsikan</a:t>
                      </a:r>
                      <a:r>
                        <a:rPr lang="en-US" sz="1600" baseline="0" dirty="0" smtClean="0"/>
                        <a:t> komponen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Out-of-context</a:t>
                      </a:r>
                      <a:r>
                        <a:rPr lang="en-US" sz="1600" i="1" baseline="0" dirty="0" smtClean="0"/>
                        <a:t> models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Penerapan</a:t>
                      </a:r>
                      <a:r>
                        <a:rPr lang="en-US" sz="1600" baseline="0" dirty="0" smtClean="0"/>
                        <a:t> &amp; integrasi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75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86001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Zachman Framework (ZF)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3899938"/>
            <a:ext cx="6934200" cy="1752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Enterprise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Information System</a:t>
            </a:r>
          </a:p>
        </p:txBody>
      </p:sp>
    </p:spTree>
    <p:extLst>
      <p:ext uri="{BB962C8B-B14F-4D97-AF65-F5344CB8AC3E}">
        <p14:creationId xmlns:p14="http://schemas.microsoft.com/office/powerpoint/2010/main" val="424473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1066800"/>
          </a:xfrm>
        </p:spPr>
        <p:txBody>
          <a:bodyPr/>
          <a:lstStyle/>
          <a:p>
            <a:r>
              <a:rPr lang="en-US" dirty="0" smtClean="0"/>
              <a:t>Arsitektur Enterprise (AE)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0"/>
            <a:ext cx="8229600" cy="482193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Suatu teknik untuk menggambarkan model operasional bisnis, otomasi, termasuk mencakup infrastruktur teknologi informasi pendukung  enterprise.</a:t>
            </a:r>
          </a:p>
          <a:p>
            <a:endParaRPr lang="en-US" dirty="0" smtClean="0"/>
          </a:p>
          <a:p>
            <a:r>
              <a:rPr lang="en-US" dirty="0" smtClean="0"/>
              <a:t>4 komponen utama AE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Arsitektur bisnis</a:t>
            </a:r>
          </a:p>
          <a:p>
            <a:pPr lvl="1"/>
            <a:r>
              <a:rPr lang="en-US" b="1" dirty="0" smtClean="0"/>
              <a:t>Arsitektur informasi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Arsitektur teknologi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Arsitektur aplikasi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73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Tujuan Pengembangan 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Mewujudkan keselarasan (</a:t>
            </a:r>
            <a:r>
              <a:rPr lang="en-US" i="1" dirty="0" smtClean="0"/>
              <a:t>alignment</a:t>
            </a:r>
            <a:r>
              <a:rPr lang="en-US" dirty="0" smtClean="0"/>
              <a:t>) antara: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Arsitektur enterprise dengan rencana strategis organisasi dan fungsi bisnis</a:t>
            </a:r>
          </a:p>
          <a:p>
            <a:endParaRPr lang="en-US" dirty="0" smtClean="0"/>
          </a:p>
          <a:p>
            <a:r>
              <a:rPr lang="en-US" dirty="0" smtClean="0"/>
              <a:t>Alokasi sumber daya organisasi</a:t>
            </a:r>
          </a:p>
          <a:p>
            <a:endParaRPr lang="en-US" dirty="0" smtClean="0"/>
          </a:p>
          <a:p>
            <a:r>
              <a:rPr lang="en-US" dirty="0" smtClean="0"/>
              <a:t>Pemilihan teknologi informasi dnegan kebutuhan bisnis organisasi.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7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ZF pada tahun 1987 dirintis oleh John Zachman.</a:t>
            </a:r>
          </a:p>
          <a:p>
            <a:endParaRPr lang="en-US" dirty="0" smtClean="0"/>
          </a:p>
          <a:p>
            <a:pPr algn="just"/>
            <a:r>
              <a:rPr lang="en-US" i="1" dirty="0" smtClean="0"/>
              <a:t>Framework</a:t>
            </a:r>
            <a:r>
              <a:rPr lang="en-US" dirty="0" smtClean="0"/>
              <a:t> untuk membuat struktur, klasifikasi, dan dokumentasi berbagai artifak (model, diagram, dokumen) yang berkaitan dengan manajemen dan pembangunan sistem </a:t>
            </a:r>
            <a:r>
              <a:rPr lang="en-US" i="1" dirty="0" smtClean="0"/>
              <a:t>enterprise.</a:t>
            </a:r>
          </a:p>
          <a:p>
            <a:pPr algn="just"/>
            <a:endParaRPr lang="en-US" i="1" dirty="0" smtClean="0"/>
          </a:p>
          <a:p>
            <a:pPr algn="just"/>
            <a:r>
              <a:rPr lang="en-US" dirty="0" smtClean="0"/>
              <a:t>Alat bantu untuk memahami arsitektur </a:t>
            </a:r>
            <a:r>
              <a:rPr lang="en-US" i="1" dirty="0" smtClean="0"/>
              <a:t>enterprise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2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Pengertian ZF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ZF </a:t>
            </a:r>
            <a:r>
              <a:rPr lang="en-US" dirty="0" smtClean="0">
                <a:solidFill>
                  <a:srgbClr val="FF0000"/>
                </a:solidFill>
              </a:rPr>
              <a:t>bukan</a:t>
            </a:r>
            <a:r>
              <a:rPr lang="en-US" dirty="0" smtClean="0"/>
              <a:t> metodologi untuk mengembangkan suatu arsitektur </a:t>
            </a:r>
            <a:r>
              <a:rPr lang="en-US" i="1" dirty="0" smtClean="0"/>
              <a:t>enterprise</a:t>
            </a:r>
          </a:p>
          <a:p>
            <a:pPr lvl="1"/>
            <a:r>
              <a:rPr lang="en-US" dirty="0" smtClean="0"/>
              <a:t>Bersifat kategorisasi artifak  EA</a:t>
            </a:r>
          </a:p>
          <a:p>
            <a:pPr lvl="1" algn="just"/>
            <a:r>
              <a:rPr lang="en-US" dirty="0" smtClean="0"/>
              <a:t>Tidak ada cara yang standar untuk mengimplementasikan </a:t>
            </a:r>
            <a:r>
              <a:rPr lang="en-US" i="1" dirty="0" smtClean="0"/>
              <a:t>framework</a:t>
            </a:r>
          </a:p>
          <a:p>
            <a:pPr lvl="1" algn="just"/>
            <a:endParaRPr lang="en-US" dirty="0" smtClean="0"/>
          </a:p>
          <a:p>
            <a:r>
              <a:rPr lang="en-US" dirty="0" smtClean="0"/>
              <a:t>ZF hanya berupa thingking tool</a:t>
            </a:r>
          </a:p>
          <a:p>
            <a:pPr lvl="1"/>
            <a:r>
              <a:rPr lang="en-US" dirty="0" smtClean="0"/>
              <a:t>Membantu arsitek dan manajer mengisolasikan masalah dan mengatur apa saja yang perlu diurus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45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Beberapa Framework lain selain ZF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Federal Enterprise Architecture Framework (FEAF)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DoD Architecture Framework (DoDAF)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2060"/>
                </a:solidFill>
              </a:rPr>
              <a:t>Treasury Enterprise Architecture Framework (TEAF)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The Open Group Architectural Framework (TOGAF)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35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Sumbu Zachman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Vertikal</a:t>
            </a:r>
          </a:p>
          <a:p>
            <a:pPr algn="just">
              <a:buNone/>
            </a:pPr>
            <a:r>
              <a:rPr lang="en-US" dirty="0" smtClean="0"/>
              <a:t>	menyediakan berbagai cara pandang/perspektif dari keseluruhan arsitektur.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 » </a:t>
            </a:r>
            <a:r>
              <a:rPr lang="en-US" dirty="0" smtClean="0">
                <a:solidFill>
                  <a:srgbClr val="0070C0"/>
                </a:solidFill>
              </a:rPr>
              <a:t>planner, owner, designer, builder, subcontractor, user</a:t>
            </a:r>
          </a:p>
          <a:p>
            <a:pPr algn="just">
              <a:buNone/>
            </a:pPr>
            <a:endParaRPr lang="en-US" dirty="0" smtClean="0"/>
          </a:p>
          <a:p>
            <a:r>
              <a:rPr lang="en-US" b="1" dirty="0" smtClean="0"/>
              <a:t>Horisontal</a:t>
            </a:r>
          </a:p>
          <a:p>
            <a:pPr algn="just">
              <a:buNone/>
            </a:pPr>
            <a:r>
              <a:rPr lang="en-US" dirty="0" smtClean="0"/>
              <a:t>	abstraksi klasifikasi berbagai artifak dari arsitektur.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 » </a:t>
            </a:r>
            <a:r>
              <a:rPr lang="en-US" dirty="0" smtClean="0">
                <a:solidFill>
                  <a:srgbClr val="0070C0"/>
                </a:solidFill>
              </a:rPr>
              <a:t>data, function, network, people, time, motivation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6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Perspektif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Perspektif  merupakan sesuatu yang berurutan, di mana secara kronologis harus jelas dari mulai planner hingga ke user.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Setiap perspektif  memberikan syarat dan batasan pada arsitektur IS.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Setiap perspektif merupakan representasi lengkap IS dari sudut pandang tertentu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>
                <a:solidFill>
                  <a:srgbClr val="C00000"/>
                </a:solidFill>
              </a:rPr>
              <a:t>Seluruh perspektif secara bersama memberikan deskripsi lengkap dari EA.</a:t>
            </a:r>
          </a:p>
        </p:txBody>
      </p:sp>
    </p:spTree>
    <p:extLst>
      <p:ext uri="{BB962C8B-B14F-4D97-AF65-F5344CB8AC3E}">
        <p14:creationId xmlns:p14="http://schemas.microsoft.com/office/powerpoint/2010/main" val="362100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15243</TotalTime>
  <Words>320</Words>
  <Application>Microsoft Office PowerPoint</Application>
  <PresentationFormat>Widescreen</PresentationFormat>
  <Paragraphs>95</Paragraphs>
  <Slides>10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Eras Bold ITC</vt:lpstr>
      <vt:lpstr>Wingdings 3</vt:lpstr>
      <vt:lpstr>Wisp</vt:lpstr>
      <vt:lpstr>Equation</vt:lpstr>
      <vt:lpstr>PowerPoint Presentation</vt:lpstr>
      <vt:lpstr>Zachman Framework (ZF)</vt:lpstr>
      <vt:lpstr>Arsitektur Enterprise (AE)</vt:lpstr>
      <vt:lpstr>Tujuan Pengembangan EA</vt:lpstr>
      <vt:lpstr>Pendahuluan</vt:lpstr>
      <vt:lpstr>Pengertian ZF</vt:lpstr>
      <vt:lpstr>Beberapa Framework lain selain ZF</vt:lpstr>
      <vt:lpstr>Sumbu Zachman Framework</vt:lpstr>
      <vt:lpstr>Perspektif</vt:lpstr>
      <vt:lpstr>Hasil Perpektif ZF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PENGAMBILAN KEPUTUSAN DENGAN FUZZY MCGDM UNTUK REKOMENDASI SISTEM E-LEARNING</dc:title>
  <dc:creator>Yeni Kustianingsi</dc:creator>
  <cp:lastModifiedBy>Yeni Kustianingsi</cp:lastModifiedBy>
  <cp:revision>583</cp:revision>
  <cp:lastPrinted>2017-04-19T13:09:56Z</cp:lastPrinted>
  <dcterms:created xsi:type="dcterms:W3CDTF">2016-04-29T00:19:49Z</dcterms:created>
  <dcterms:modified xsi:type="dcterms:W3CDTF">2019-12-04T21:09:54Z</dcterms:modified>
</cp:coreProperties>
</file>