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BB8C-B8D8-4C56-B169-BBA941C75A83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290-A99E-440B-867F-C815B1292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08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6983-33A9-4600-8412-E42E2CC15D9F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7FA40-E51D-446D-BB1D-96B6D6689A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32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5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8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17EE-9456-4194-8FB4-F249B36E2E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10B4-32FE-426C-AA7F-673AB79607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40729"/>
              </p:ext>
            </p:extLst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2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r>
              <a:rPr lang="id-ID" sz="2400" b="1" dirty="0"/>
              <a:t>PERTEMUAN </a:t>
            </a:r>
            <a:r>
              <a:rPr lang="id-ID" sz="2400" b="1" dirty="0" smtClean="0"/>
              <a:t>IX</a:t>
            </a:r>
            <a:endParaRPr lang="id-ID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783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Perpektif ZF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2249489"/>
          <a:ext cx="8229600" cy="430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362200"/>
                <a:gridCol w="2057400"/>
                <a:gridCol w="2057400"/>
              </a:tblGrid>
              <a:tr h="4251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Perspektif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Tujuan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Hasil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Batasan</a:t>
                      </a:r>
                      <a:endParaRPr lang="en-US" sz="1600" b="1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Planner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Mendefinisikan lingkup/</a:t>
                      </a:r>
                      <a:r>
                        <a:rPr lang="en-US" sz="1600" i="1" dirty="0" smtClean="0"/>
                        <a:t>scope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Definisi lingkup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Keuangan &amp; pengaturannya</a:t>
                      </a:r>
                      <a:endParaRPr lang="en-US" sz="1600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Owner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bentuk dari produk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bisnis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Kebijakan &amp; penggunaannya</a:t>
                      </a:r>
                      <a:endParaRPr lang="en-US" sz="1600" dirty="0"/>
                    </a:p>
                  </a:txBody>
                  <a:tcPr/>
                </a:tc>
              </a:tr>
              <a:tr h="943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Designer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bentuk logika/abstrak dari produk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sistem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Lingkungan &amp; teknologi yang akan digunakan</a:t>
                      </a:r>
                      <a:endParaRPr lang="en-US" sz="1600" dirty="0"/>
                    </a:p>
                  </a:txBody>
                  <a:tcPr/>
                </a:tc>
              </a:tr>
              <a:tr h="943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Builder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 pengembangan produk</a:t>
                      </a:r>
                      <a:r>
                        <a:rPr lang="en-US" sz="1600" baseline="0" dirty="0" smtClean="0"/>
                        <a:t> dan penerapannya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teknologi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Mengembangkan &amp;</a:t>
                      </a:r>
                      <a:r>
                        <a:rPr lang="en-US" sz="1600" baseline="0" dirty="0" smtClean="0"/>
                        <a:t> menyiapkan kebutuhan teknologi</a:t>
                      </a:r>
                      <a:endParaRPr lang="en-US" sz="1600" dirty="0"/>
                    </a:p>
                  </a:txBody>
                  <a:tcPr/>
                </a:tc>
              </a:tr>
              <a:tr h="6639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subcontractor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Mendeskripsikan</a:t>
                      </a:r>
                      <a:r>
                        <a:rPr lang="en-US" sz="1600" baseline="0" dirty="0" smtClean="0"/>
                        <a:t> komponen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Out-of-context</a:t>
                      </a:r>
                      <a:r>
                        <a:rPr lang="en-US" sz="1600" i="1" baseline="0" dirty="0" smtClean="0"/>
                        <a:t> models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Penerapan</a:t>
                      </a:r>
                      <a:r>
                        <a:rPr lang="en-US" sz="1600" baseline="0" dirty="0" smtClean="0"/>
                        <a:t> &amp; integrasi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Kaidah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 Importance</a:t>
            </a:r>
          </a:p>
          <a:p>
            <a:pPr lvl="1" algn="just"/>
            <a:r>
              <a:rPr lang="en-US" dirty="0" smtClean="0"/>
              <a:t>Walaupun setiap kolom tidak memiliki prioritas, tetapi secara konvensi untuk memudahkan dibaca dan dijadikan acuan, kolom biasanya dari kiri ke kanan</a:t>
            </a:r>
          </a:p>
          <a:p>
            <a:r>
              <a:rPr lang="en-US" dirty="0" smtClean="0"/>
              <a:t>Dimension Simplicity</a:t>
            </a:r>
          </a:p>
          <a:p>
            <a:pPr lvl="1" algn="just"/>
            <a:r>
              <a:rPr lang="en-US" dirty="0" smtClean="0"/>
              <a:t>Setiap kolom bersifat sederhana, model dasar untuk menggambarkan bagian dari </a:t>
            </a:r>
            <a:r>
              <a:rPr lang="en-US" i="1" dirty="0" smtClean="0"/>
              <a:t>enterprise</a:t>
            </a:r>
            <a:r>
              <a:rPr lang="en-US" dirty="0" smtClean="0"/>
              <a:t> dan arsitektur IS.</a:t>
            </a:r>
          </a:p>
          <a:p>
            <a:r>
              <a:rPr lang="en-US" dirty="0" smtClean="0"/>
              <a:t>Dimension Uniqueness</a:t>
            </a:r>
          </a:p>
          <a:p>
            <a:pPr lvl="1"/>
            <a:r>
              <a:rPr lang="en-US" dirty="0" smtClean="0"/>
              <a:t>Model dari setiap kolom harus bersifat unik.</a:t>
            </a:r>
          </a:p>
          <a:p>
            <a:r>
              <a:rPr lang="en-US" dirty="0" smtClean="0"/>
              <a:t>Perspective Uniqueness</a:t>
            </a:r>
          </a:p>
          <a:p>
            <a:pPr lvl="1" algn="just"/>
            <a:r>
              <a:rPr lang="en-US" dirty="0" smtClean="0"/>
              <a:t>Setiap baris menampilkan sebuah perspektif yang bersifat unik dan 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Kaidah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Uniqueness</a:t>
            </a:r>
          </a:p>
          <a:p>
            <a:pPr lvl="1"/>
            <a:r>
              <a:rPr lang="en-US" dirty="0" smtClean="0"/>
              <a:t>Setiap sel ZF juga bersifat unik, artinya setiap isi suatu sel tidak terdapat pada sel yang lain</a:t>
            </a:r>
          </a:p>
          <a:p>
            <a:r>
              <a:rPr lang="en-US" dirty="0" smtClean="0"/>
              <a:t>Dimension Necessity</a:t>
            </a:r>
          </a:p>
          <a:p>
            <a:pPr lvl="1"/>
            <a:r>
              <a:rPr lang="en-US" dirty="0" smtClean="0"/>
              <a:t>Keenam dimensi berfungsi untuk merepresentasikan secara lengkap  setiap perspektif</a:t>
            </a:r>
          </a:p>
          <a:p>
            <a:r>
              <a:rPr lang="en-US" dirty="0" smtClean="0"/>
              <a:t>Logic Recursiveness</a:t>
            </a:r>
          </a:p>
          <a:p>
            <a:pPr lvl="1"/>
            <a:r>
              <a:rPr lang="en-US" dirty="0" smtClean="0"/>
              <a:t>Setiap sel ZF bisa dibuat menjadi lebih detail dalam berbagai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Detail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Setiap kolom ZF menunjukkan fokus komponen sistem informasi yang berbeda.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“</a:t>
            </a:r>
            <a:r>
              <a:rPr lang="en-US" i="1" dirty="0" smtClean="0">
                <a:solidFill>
                  <a:srgbClr val="C00000"/>
                </a:solidFill>
              </a:rPr>
              <a:t>Produk yang sama dapat diuraikan, untuk tujuan yang berbeda, dengan cara yang berbeda, maka akan menghasilkan jenis uraian yang berbeda</a:t>
            </a:r>
            <a:r>
              <a:rPr lang="en-US" dirty="0" smtClean="0"/>
              <a:t>” (Zachman).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</a:t>
            </a:r>
            <a:endParaRPr lang="en-US" dirty="0"/>
          </a:p>
        </p:txBody>
      </p:sp>
      <p:pic>
        <p:nvPicPr>
          <p:cNvPr id="4" name="Content Placeholder 3" descr="zachm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754064"/>
            <a:ext cx="9144000" cy="5819775"/>
          </a:xfrm>
        </p:spPr>
      </p:pic>
    </p:spTree>
    <p:extLst>
      <p:ext uri="{BB962C8B-B14F-4D97-AF65-F5344CB8AC3E}">
        <p14:creationId xmlns:p14="http://schemas.microsoft.com/office/powerpoint/2010/main" val="4223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Deskripsi Detail ZF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3" y="1905000"/>
          <a:ext cx="91439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8"/>
                <a:gridCol w="1469572"/>
                <a:gridCol w="1306285"/>
                <a:gridCol w="1306285"/>
                <a:gridCol w="1306285"/>
                <a:gridCol w="1393373"/>
                <a:gridCol w="1219197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</a:p>
                    <a:p>
                      <a:pPr algn="ctr"/>
                      <a:r>
                        <a:rPr lang="en-US" sz="1600" dirty="0" smtClean="0"/>
                        <a:t>(what)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</a:t>
                      </a:r>
                    </a:p>
                    <a:p>
                      <a:pPr algn="ctr"/>
                      <a:r>
                        <a:rPr lang="en-US" sz="1600" dirty="0" smtClean="0"/>
                        <a:t>(how)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</a:p>
                    <a:p>
                      <a:pPr algn="ctr"/>
                      <a:r>
                        <a:rPr lang="en-US" sz="1600" dirty="0" smtClean="0"/>
                        <a:t>(where)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People</a:t>
                      </a:r>
                    </a:p>
                    <a:p>
                      <a:pPr algn="ctr"/>
                      <a:r>
                        <a:rPr lang="en-US" sz="1600" dirty="0" smtClean="0"/>
                        <a:t>(who)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</a:t>
                      </a:r>
                    </a:p>
                    <a:p>
                      <a:pPr algn="ctr"/>
                      <a:r>
                        <a:rPr lang="en-US" sz="1600" dirty="0" smtClean="0"/>
                        <a:t>(when)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Motivtion</a:t>
                      </a:r>
                    </a:p>
                    <a:p>
                      <a:pPr algn="ctr"/>
                      <a:r>
                        <a:rPr lang="en-US" sz="1600" dirty="0" smtClean="0"/>
                        <a:t>(why)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Planner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</a:t>
                      </a:r>
                      <a:r>
                        <a:rPr lang="en-US" sz="1600" baseline="0" dirty="0" smtClean="0"/>
                        <a:t> hal2 penting bagi enterprise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 proses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 lokasi operasional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 unit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 waktu/siklus</a:t>
                      </a:r>
                      <a:r>
                        <a:rPr lang="en-US" sz="1600" baseline="0" dirty="0" smtClean="0"/>
                        <a:t> bisnis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Daftar tujuan/strategi bisnis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Owner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r>
                        <a:rPr lang="en-US" sz="1600" baseline="0" dirty="0" smtClean="0"/>
                        <a:t> Relationship Diagram (ERD)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proses bisnis (DFD)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Jaringan logistik</a:t>
                      </a:r>
                      <a:r>
                        <a:rPr lang="en-US" sz="1600" baseline="0" dirty="0" smtClean="0"/>
                        <a:t> (node &amp; link)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Struktur org, dengan peranan; kumpulan keahlian; isu keamanan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Jadwal bisnis induk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Aturan bisnis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Designer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data,</a:t>
                      </a:r>
                      <a:r>
                        <a:rPr lang="en-US" sz="1600" baseline="0" dirty="0" smtClean="0"/>
                        <a:t> entitas valid, normalisasi sepenuhnya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Diagram aliran daa spesifik; arsitektur aplikasi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Arsitektur sistem yang didistribusikan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Arsitektur antarmuka manusia (peranan, data, akses)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Diagram kebergantugan, sejarah hidup entits (struktur</a:t>
                      </a:r>
                      <a:r>
                        <a:rPr lang="en-US" sz="1600" baseline="0" dirty="0" smtClean="0"/>
                        <a:t> proses)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aturan bisnis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4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Deskripsi Detail ZF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524003" y="1905000"/>
          <a:ext cx="9143995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8"/>
                <a:gridCol w="1469572"/>
                <a:gridCol w="1306285"/>
                <a:gridCol w="1306285"/>
                <a:gridCol w="1306285"/>
                <a:gridCol w="1393373"/>
                <a:gridCol w="1219197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People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Mtivation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Builder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Arsitektur data (tabel</a:t>
                      </a:r>
                      <a:r>
                        <a:rPr lang="en-US" sz="1600" baseline="0" dirty="0" smtClean="0"/>
                        <a:t> dan kolom); peta data baru terhadap data 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Rancangan sistem; sturcture chart, pseudocode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Arsitektur sistem(hardware,</a:t>
                      </a:r>
                      <a:r>
                        <a:rPr lang="en-US" sz="1600" baseline="0" dirty="0" smtClean="0"/>
                        <a:t> tipe software)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Antarmuka user (bgmn perilaku sistem); rancangan keamanan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Diagram aliran kendali (sturktur kendali)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Rancangan</a:t>
                      </a:r>
                      <a:r>
                        <a:rPr lang="en-US" sz="1600" baseline="0" dirty="0" smtClean="0"/>
                        <a:t> aturan bisnis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Sub</a:t>
                      </a:r>
                    </a:p>
                    <a:p>
                      <a:r>
                        <a:rPr lang="en-US" sz="1600" b="1" dirty="0" smtClean="0"/>
                        <a:t>Contractor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Rancangan data (denormalisasi), rancangan penyimpan fisik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Rancangan program detail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Arsitektur jaringan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Layar, arsitektur keamanan (siapa dapat melihat apa)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Definisi waktu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Spesifikasi aturan dalam program logis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yang dikonversi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 yang dapat dieksekusi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Fasilitas komunikasi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Orang yang sudah dilatih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Kejadian bisnis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Aturan</a:t>
                      </a:r>
                      <a:r>
                        <a:rPr lang="en-US" sz="1600" baseline="0" dirty="0" smtClean="0"/>
                        <a:t> yang memaksa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Relasi Framework dan 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Suatu framework dapat dimanfaatkan untuk menentukan apakah suatu metodologi EA meliputi semua aspek EA.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atau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Aspek-aspek apa saja yang bisa dipenuhi oleh suatu metodologi 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Metodologi pengembangan 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Arsitektur Bisnis</a:t>
            </a:r>
          </a:p>
          <a:p>
            <a:pPr lvl="1"/>
            <a:r>
              <a:rPr lang="en-US" dirty="0" smtClean="0"/>
              <a:t>Menentukan proses bisnis yang menjadi motivator untuk komponen lain</a:t>
            </a:r>
          </a:p>
          <a:p>
            <a:r>
              <a:rPr lang="en-US" dirty="0" smtClean="0"/>
              <a:t>Arsitektur Informasi</a:t>
            </a:r>
          </a:p>
          <a:p>
            <a:pPr lvl="1"/>
            <a:r>
              <a:rPr lang="en-US" dirty="0" smtClean="0"/>
              <a:t>Arsitektur data berupa sekumpulan entitas yang mendukung proses bisnis</a:t>
            </a:r>
          </a:p>
          <a:p>
            <a:r>
              <a:rPr lang="en-US" dirty="0" smtClean="0"/>
              <a:t>Arsitektur Aplikasi</a:t>
            </a:r>
          </a:p>
          <a:p>
            <a:pPr lvl="1"/>
            <a:r>
              <a:rPr lang="en-US" dirty="0" smtClean="0"/>
              <a:t>Menentukan jenis aplikasi utama dan aplikasi pendukung dalam melakukan bisnis</a:t>
            </a:r>
          </a:p>
          <a:p>
            <a:r>
              <a:rPr lang="en-US" dirty="0" smtClean="0"/>
              <a:t>Arsitektur Teknologi</a:t>
            </a:r>
          </a:p>
          <a:p>
            <a:pPr lvl="1"/>
            <a:r>
              <a:rPr lang="en-US" dirty="0" smtClean="0"/>
              <a:t>Platform teknologi untuk penyediaan lingkungan aplikasi 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Beberapa Metodologi 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Architecture Planning (</a:t>
            </a:r>
            <a:r>
              <a:rPr lang="en-US" b="1" dirty="0" smtClean="0"/>
              <a:t>EAP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TOGAF Architecture Development Method (</a:t>
            </a:r>
            <a:r>
              <a:rPr lang="en-US" b="1" dirty="0" smtClean="0"/>
              <a:t>TOGAF ADM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Enterprise Architecture Strategy (</a:t>
            </a:r>
            <a:r>
              <a:rPr lang="en-US" b="1" dirty="0" smtClean="0"/>
              <a:t>EAS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Basic Enterprise Architecture Methodology (</a:t>
            </a:r>
            <a:r>
              <a:rPr lang="en-US" b="1" dirty="0" smtClean="0"/>
              <a:t>BEAM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1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Zachman Framework (ZF)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69342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Kuliah 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Enterprise Information System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Arsitektur Enterprise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219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Suatu teknik untuk menggambarkan model operasional bisnis, otomasi, termasuk mencakup infrastruktur teknologi informasi pendukung  enterprise.</a:t>
            </a:r>
          </a:p>
          <a:p>
            <a:endParaRPr lang="en-US" dirty="0" smtClean="0"/>
          </a:p>
          <a:p>
            <a:r>
              <a:rPr lang="en-US" dirty="0" smtClean="0"/>
              <a:t>4 komponen utama AE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Arsitektur bisnis</a:t>
            </a:r>
          </a:p>
          <a:p>
            <a:pPr lvl="1"/>
            <a:r>
              <a:rPr lang="en-US" b="1" dirty="0" smtClean="0"/>
              <a:t>Arsitektur informasi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Arsitektur teknologi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Arsitektur aplikasi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Pengembangan 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Mewujudkan keselarasan (</a:t>
            </a:r>
            <a:r>
              <a:rPr lang="en-US" i="1" dirty="0" smtClean="0"/>
              <a:t>alignment</a:t>
            </a:r>
            <a:r>
              <a:rPr lang="en-US" dirty="0" smtClean="0"/>
              <a:t>) antara: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Arsitektur enterprise dengan rencana strategis organisasi dan fungsi bisnis</a:t>
            </a:r>
          </a:p>
          <a:p>
            <a:endParaRPr lang="en-US" dirty="0" smtClean="0"/>
          </a:p>
          <a:p>
            <a:r>
              <a:rPr lang="en-US" dirty="0" smtClean="0"/>
              <a:t>Alokasi sumber daya organisasi</a:t>
            </a:r>
          </a:p>
          <a:p>
            <a:endParaRPr lang="en-US" dirty="0" smtClean="0"/>
          </a:p>
          <a:p>
            <a:r>
              <a:rPr lang="en-US" dirty="0" smtClean="0"/>
              <a:t>Pemilihan teknologi informasi dnegan kebutuhan bisnis organisasi.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ZF pada tahun 1987 dirintis oleh John Zachman.</a:t>
            </a:r>
          </a:p>
          <a:p>
            <a:endParaRPr lang="en-US" dirty="0" smtClean="0"/>
          </a:p>
          <a:p>
            <a:pPr algn="just"/>
            <a:r>
              <a:rPr lang="en-US" i="1" dirty="0" smtClean="0"/>
              <a:t>Framework</a:t>
            </a:r>
            <a:r>
              <a:rPr lang="en-US" dirty="0" smtClean="0"/>
              <a:t> untuk membuat struktur, klasifikasi, dan dokumentasi berbagai artifak (model, diagram, dokumen) yang berkaitan dengan manajemen dan pembangunan sistem </a:t>
            </a:r>
            <a:r>
              <a:rPr lang="en-US" i="1" dirty="0" smtClean="0"/>
              <a:t>enterprise.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Alat bantu untuk memahami arsitektur </a:t>
            </a:r>
            <a:r>
              <a:rPr lang="en-US" i="1" dirty="0" smtClean="0"/>
              <a:t>enterprise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ZF </a:t>
            </a:r>
            <a:r>
              <a:rPr lang="en-US" dirty="0" smtClean="0">
                <a:solidFill>
                  <a:srgbClr val="FF0000"/>
                </a:solidFill>
              </a:rPr>
              <a:t>bukan</a:t>
            </a:r>
            <a:r>
              <a:rPr lang="en-US" dirty="0" smtClean="0"/>
              <a:t> metodologi untuk mengembangkan suatu arsitektur </a:t>
            </a:r>
            <a:r>
              <a:rPr lang="en-US" i="1" dirty="0" smtClean="0"/>
              <a:t>enterprise</a:t>
            </a:r>
          </a:p>
          <a:p>
            <a:pPr lvl="1"/>
            <a:r>
              <a:rPr lang="en-US" dirty="0" smtClean="0"/>
              <a:t>Bersifat kategorisasi artifak  EA</a:t>
            </a:r>
          </a:p>
          <a:p>
            <a:pPr lvl="1" algn="just"/>
            <a:r>
              <a:rPr lang="en-US" dirty="0" smtClean="0"/>
              <a:t>Tidak ada cara yang standar untuk mengimplementasikan </a:t>
            </a:r>
            <a:r>
              <a:rPr lang="en-US" i="1" dirty="0" smtClean="0"/>
              <a:t>framework</a:t>
            </a:r>
          </a:p>
          <a:p>
            <a:pPr lvl="1" algn="just"/>
            <a:endParaRPr lang="en-US" dirty="0" smtClean="0"/>
          </a:p>
          <a:p>
            <a:r>
              <a:rPr lang="en-US" dirty="0" smtClean="0"/>
              <a:t>ZF hanya berupa thingking tool</a:t>
            </a:r>
          </a:p>
          <a:p>
            <a:pPr lvl="1"/>
            <a:r>
              <a:rPr lang="en-US" dirty="0" smtClean="0"/>
              <a:t>Membantu arsitek dan manajer mengisolasikan masalah dan mengatur apa saja yang perlu diurus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Beberapa Framework lain selain ZF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Enterprise Architecture Framework (FEAF)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DoD Architecture Framework (DoDAF)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Treasury Enterprise Architecture Framework (TEAF)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Open Group Architectural Framework (TOGAF)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Sumbu Zachman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Vertikal</a:t>
            </a:r>
          </a:p>
          <a:p>
            <a:pPr algn="just">
              <a:buNone/>
            </a:pPr>
            <a:r>
              <a:rPr lang="en-US" dirty="0" smtClean="0"/>
              <a:t>	menyediakan berbagai cara pandang/perspektif dari keseluruhan arsitektur.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» </a:t>
            </a:r>
            <a:r>
              <a:rPr lang="en-US" dirty="0" smtClean="0">
                <a:solidFill>
                  <a:srgbClr val="0070C0"/>
                </a:solidFill>
              </a:rPr>
              <a:t>planner, owner, designer, builder, subcontractor, user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b="1" dirty="0" smtClean="0"/>
              <a:t>Horisontal</a:t>
            </a:r>
          </a:p>
          <a:p>
            <a:pPr algn="just">
              <a:buNone/>
            </a:pPr>
            <a:r>
              <a:rPr lang="en-US" dirty="0" smtClean="0"/>
              <a:t>	abstraksi klasifikasi berbagai artifak dari arsitektur.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» </a:t>
            </a:r>
            <a:r>
              <a:rPr lang="en-US" dirty="0" smtClean="0">
                <a:solidFill>
                  <a:srgbClr val="0070C0"/>
                </a:solidFill>
              </a:rPr>
              <a:t>data, function, network, people, time, motivation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Perspektif  merupakan sesuatu yang berurutan, di mana secara kronologis harus jelas dari mulai planner hingga ke user.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Setiap perspektif  memberikan syarat dan batasan pada arsitektur IS.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Setiap perspektif merupakan representasi lengkap IS dari sudut pandang tertentu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Seluruh perspektif secara bersama memberikan deskripsi lengkap dari EA.</a:t>
            </a:r>
          </a:p>
        </p:txBody>
      </p:sp>
    </p:spTree>
    <p:extLst>
      <p:ext uri="{BB962C8B-B14F-4D97-AF65-F5344CB8AC3E}">
        <p14:creationId xmlns:p14="http://schemas.microsoft.com/office/powerpoint/2010/main" val="6134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15244</TotalTime>
  <Words>798</Words>
  <Application>Microsoft Office PowerPoint</Application>
  <PresentationFormat>Widescreen</PresentationFormat>
  <Paragraphs>212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Eras Bold ITC</vt:lpstr>
      <vt:lpstr>Wingdings 3</vt:lpstr>
      <vt:lpstr>Wisp</vt:lpstr>
      <vt:lpstr>Equation</vt:lpstr>
      <vt:lpstr>PowerPoint Presentation</vt:lpstr>
      <vt:lpstr>Zachman Framework (ZF)</vt:lpstr>
      <vt:lpstr>Arsitektur Enterprise (AE)</vt:lpstr>
      <vt:lpstr>Tujuan Pengembangan EA</vt:lpstr>
      <vt:lpstr>Pendahuluan</vt:lpstr>
      <vt:lpstr>Pengertian ZF</vt:lpstr>
      <vt:lpstr>Beberapa Framework lain selain ZF</vt:lpstr>
      <vt:lpstr>Sumbu Zachman Framework</vt:lpstr>
      <vt:lpstr>Perspektif</vt:lpstr>
      <vt:lpstr>Hasil Perpektif ZF</vt:lpstr>
      <vt:lpstr>Kaidah ZF</vt:lpstr>
      <vt:lpstr>Kaidah ZF</vt:lpstr>
      <vt:lpstr>Deskripsi Detail ZF</vt:lpstr>
      <vt:lpstr>ZF</vt:lpstr>
      <vt:lpstr>Deskripsi Detail ZF</vt:lpstr>
      <vt:lpstr>Deskripsi Detail ZF</vt:lpstr>
      <vt:lpstr>Relasi Framework dan Metodologi</vt:lpstr>
      <vt:lpstr>Metodologi pengembangan EA</vt:lpstr>
      <vt:lpstr>Beberapa Metodologi 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PENGAMBILAN KEPUTUSAN DENGAN FUZZY MCGDM UNTUK REKOMENDASI SISTEM E-LEARNING</dc:title>
  <dc:creator>Yeni Kustianingsi</dc:creator>
  <cp:lastModifiedBy>Yeni Kustianingsi</cp:lastModifiedBy>
  <cp:revision>584</cp:revision>
  <cp:lastPrinted>2017-04-19T13:09:56Z</cp:lastPrinted>
  <dcterms:created xsi:type="dcterms:W3CDTF">2016-04-29T00:19:49Z</dcterms:created>
  <dcterms:modified xsi:type="dcterms:W3CDTF">2019-12-04T21:09:37Z</dcterms:modified>
</cp:coreProperties>
</file>