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15"/>
    <p:restoredTop sz="94716"/>
  </p:normalViewPr>
  <p:slideViewPr>
    <p:cSldViewPr snapToGrid="0">
      <p:cViewPr varScale="1">
        <p:scale>
          <a:sx n="62" d="100"/>
          <a:sy n="62" d="100"/>
        </p:scale>
        <p:origin x="23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EAA1B9-3F42-432E-A859-7B26406A76C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F1967A-36DD-428F-8E4C-033F2D54BA86}">
      <dgm:prSet/>
      <dgm:spPr/>
      <dgm:t>
        <a:bodyPr/>
        <a:lstStyle/>
        <a:p>
          <a:r>
            <a:rPr lang="en-US" dirty="0"/>
            <a:t>Kim, Gene et al. (2021). </a:t>
          </a:r>
          <a:r>
            <a:rPr lang="en-US" i="1" dirty="0"/>
            <a:t>The DevOps Handbook</a:t>
          </a:r>
          <a:r>
            <a:rPr lang="en-US" dirty="0"/>
            <a:t>, 2nd Edition. IT Revolution Press.</a:t>
          </a:r>
        </a:p>
      </dgm:t>
    </dgm:pt>
    <dgm:pt modelId="{B42DFD1F-19F0-45F5-87B9-99C545F5B6C4}" type="parTrans" cxnId="{62F34CFA-50EF-4209-823B-8C2169AD2DB6}">
      <dgm:prSet/>
      <dgm:spPr/>
      <dgm:t>
        <a:bodyPr/>
        <a:lstStyle/>
        <a:p>
          <a:endParaRPr lang="en-US"/>
        </a:p>
      </dgm:t>
    </dgm:pt>
    <dgm:pt modelId="{054B109E-F636-4267-8346-D1714F721858}" type="sibTrans" cxnId="{62F34CFA-50EF-4209-823B-8C2169AD2DB6}">
      <dgm:prSet/>
      <dgm:spPr/>
      <dgm:t>
        <a:bodyPr/>
        <a:lstStyle/>
        <a:p>
          <a:endParaRPr lang="en-US"/>
        </a:p>
      </dgm:t>
    </dgm:pt>
    <dgm:pt modelId="{FD0A3143-B929-4F5B-B49F-5CFED7CECDDA}">
      <dgm:prSet/>
      <dgm:spPr/>
      <dgm:t>
        <a:bodyPr/>
        <a:lstStyle/>
        <a:p>
          <a:r>
            <a:rPr lang="en-US" dirty="0"/>
            <a:t>https://</a:t>
          </a:r>
          <a:r>
            <a:rPr lang="en-US" dirty="0" err="1"/>
            <a:t>www.atlassian.com</a:t>
          </a:r>
          <a:r>
            <a:rPr lang="en-US" dirty="0"/>
            <a:t>/</a:t>
          </a:r>
          <a:r>
            <a:rPr lang="en-US" dirty="0" err="1"/>
            <a:t>devops</a:t>
          </a:r>
          <a:r>
            <a:rPr lang="en-US" dirty="0"/>
            <a:t>/frameworks/</a:t>
          </a:r>
          <a:r>
            <a:rPr lang="en-US" dirty="0" err="1"/>
            <a:t>devops</a:t>
          </a:r>
          <a:r>
            <a:rPr lang="en-US" dirty="0"/>
            <a:t>-metrics</a:t>
          </a:r>
        </a:p>
      </dgm:t>
    </dgm:pt>
    <dgm:pt modelId="{F00D2A51-D877-499A-8333-AF415FCC035A}" type="parTrans" cxnId="{FD4DB17C-1280-44A6-B952-F9BB07AE25F4}">
      <dgm:prSet/>
      <dgm:spPr/>
      <dgm:t>
        <a:bodyPr/>
        <a:lstStyle/>
        <a:p>
          <a:endParaRPr lang="en-US"/>
        </a:p>
      </dgm:t>
    </dgm:pt>
    <dgm:pt modelId="{C43F81A0-CAA5-4DE1-A023-08A7BBB3A8D6}" type="sibTrans" cxnId="{FD4DB17C-1280-44A6-B952-F9BB07AE25F4}">
      <dgm:prSet/>
      <dgm:spPr/>
      <dgm:t>
        <a:bodyPr/>
        <a:lstStyle/>
        <a:p>
          <a:endParaRPr lang="en-US"/>
        </a:p>
      </dgm:t>
    </dgm:pt>
    <dgm:pt modelId="{B31ED450-0408-404B-8F8A-C1F8F67FEF51}">
      <dgm:prSet/>
      <dgm:spPr/>
      <dgm:t>
        <a:bodyPr/>
        <a:lstStyle/>
        <a:p>
          <a:r>
            <a:rPr lang="en-US" dirty="0"/>
            <a:t>https://</a:t>
          </a:r>
          <a:r>
            <a:rPr lang="en-US" dirty="0" err="1"/>
            <a:t>services.google.com</a:t>
          </a:r>
          <a:r>
            <a:rPr lang="en-US" dirty="0"/>
            <a:t>/</a:t>
          </a:r>
          <a:r>
            <a:rPr lang="en-US" dirty="0" err="1"/>
            <a:t>fh</a:t>
          </a:r>
          <a:r>
            <a:rPr lang="en-US" dirty="0"/>
            <a:t>/files/</a:t>
          </a:r>
          <a:r>
            <a:rPr lang="en-US" dirty="0" err="1"/>
            <a:t>misc</a:t>
          </a:r>
          <a:r>
            <a:rPr lang="en-US" dirty="0"/>
            <a:t>/2024_final_dora_report.pdf</a:t>
          </a:r>
        </a:p>
      </dgm:t>
    </dgm:pt>
    <dgm:pt modelId="{57886C04-EBF9-42E9-97B4-F83BB88F13D1}" type="parTrans" cxnId="{4EF6FBD1-FFB1-4446-83FA-5D84090723EB}">
      <dgm:prSet/>
      <dgm:spPr/>
      <dgm:t>
        <a:bodyPr/>
        <a:lstStyle/>
        <a:p>
          <a:endParaRPr lang="en-US"/>
        </a:p>
      </dgm:t>
    </dgm:pt>
    <dgm:pt modelId="{4579CADC-B823-41DB-B372-64D915261D4F}" type="sibTrans" cxnId="{4EF6FBD1-FFB1-4446-83FA-5D84090723EB}">
      <dgm:prSet/>
      <dgm:spPr/>
      <dgm:t>
        <a:bodyPr/>
        <a:lstStyle/>
        <a:p>
          <a:endParaRPr lang="en-US"/>
        </a:p>
      </dgm:t>
    </dgm:pt>
    <dgm:pt modelId="{4DFD86AA-B70E-BA4B-8F46-5C2B3F785868}" type="pres">
      <dgm:prSet presAssocID="{00EAA1B9-3F42-432E-A859-7B26406A76CB}" presName="vert0" presStyleCnt="0">
        <dgm:presLayoutVars>
          <dgm:dir/>
          <dgm:animOne val="branch"/>
          <dgm:animLvl val="lvl"/>
        </dgm:presLayoutVars>
      </dgm:prSet>
      <dgm:spPr/>
    </dgm:pt>
    <dgm:pt modelId="{3A9D7FE6-DC37-F549-8EFB-FFBF8223FAEC}" type="pres">
      <dgm:prSet presAssocID="{37F1967A-36DD-428F-8E4C-033F2D54BA86}" presName="thickLine" presStyleLbl="alignNode1" presStyleIdx="0" presStyleCnt="3"/>
      <dgm:spPr/>
    </dgm:pt>
    <dgm:pt modelId="{F79838E0-5224-A64A-99B6-C26EA97088BC}" type="pres">
      <dgm:prSet presAssocID="{37F1967A-36DD-428F-8E4C-033F2D54BA86}" presName="horz1" presStyleCnt="0"/>
      <dgm:spPr/>
    </dgm:pt>
    <dgm:pt modelId="{BD6E5AD5-541B-6F48-B9D1-EC6347396E3C}" type="pres">
      <dgm:prSet presAssocID="{37F1967A-36DD-428F-8E4C-033F2D54BA86}" presName="tx1" presStyleLbl="revTx" presStyleIdx="0" presStyleCnt="3"/>
      <dgm:spPr/>
    </dgm:pt>
    <dgm:pt modelId="{4F2A84E4-381B-C04C-85FF-C41C8F784DBF}" type="pres">
      <dgm:prSet presAssocID="{37F1967A-36DD-428F-8E4C-033F2D54BA86}" presName="vert1" presStyleCnt="0"/>
      <dgm:spPr/>
    </dgm:pt>
    <dgm:pt modelId="{592228DA-F28E-1341-ACDF-9694D21A13D5}" type="pres">
      <dgm:prSet presAssocID="{FD0A3143-B929-4F5B-B49F-5CFED7CECDDA}" presName="thickLine" presStyleLbl="alignNode1" presStyleIdx="1" presStyleCnt="3"/>
      <dgm:spPr/>
    </dgm:pt>
    <dgm:pt modelId="{A941D126-ECA7-4B41-9C9D-4EACFB48F6F8}" type="pres">
      <dgm:prSet presAssocID="{FD0A3143-B929-4F5B-B49F-5CFED7CECDDA}" presName="horz1" presStyleCnt="0"/>
      <dgm:spPr/>
    </dgm:pt>
    <dgm:pt modelId="{4A729DF7-DA10-C844-9B66-484C9DBA03EE}" type="pres">
      <dgm:prSet presAssocID="{FD0A3143-B929-4F5B-B49F-5CFED7CECDDA}" presName="tx1" presStyleLbl="revTx" presStyleIdx="1" presStyleCnt="3"/>
      <dgm:spPr/>
    </dgm:pt>
    <dgm:pt modelId="{47E78B29-20DA-F349-93D8-24B17D263A68}" type="pres">
      <dgm:prSet presAssocID="{FD0A3143-B929-4F5B-B49F-5CFED7CECDDA}" presName="vert1" presStyleCnt="0"/>
      <dgm:spPr/>
    </dgm:pt>
    <dgm:pt modelId="{38C25995-34BA-8F48-8237-E7D5ACA9F222}" type="pres">
      <dgm:prSet presAssocID="{B31ED450-0408-404B-8F8A-C1F8F67FEF51}" presName="thickLine" presStyleLbl="alignNode1" presStyleIdx="2" presStyleCnt="3"/>
      <dgm:spPr/>
    </dgm:pt>
    <dgm:pt modelId="{B6EDF49A-DBAF-C549-A2D2-3895AFC8ACD6}" type="pres">
      <dgm:prSet presAssocID="{B31ED450-0408-404B-8F8A-C1F8F67FEF51}" presName="horz1" presStyleCnt="0"/>
      <dgm:spPr/>
    </dgm:pt>
    <dgm:pt modelId="{1D516869-6D53-4449-AF9D-94298345C739}" type="pres">
      <dgm:prSet presAssocID="{B31ED450-0408-404B-8F8A-C1F8F67FEF51}" presName="tx1" presStyleLbl="revTx" presStyleIdx="2" presStyleCnt="3"/>
      <dgm:spPr/>
    </dgm:pt>
    <dgm:pt modelId="{0D716280-054E-5A4C-BEC1-05FCAFD707EA}" type="pres">
      <dgm:prSet presAssocID="{B31ED450-0408-404B-8F8A-C1F8F67FEF51}" presName="vert1" presStyleCnt="0"/>
      <dgm:spPr/>
    </dgm:pt>
  </dgm:ptLst>
  <dgm:cxnLst>
    <dgm:cxn modelId="{EBA8CE5B-0706-E645-A167-0A4323420E71}" type="presOf" srcId="{B31ED450-0408-404B-8F8A-C1F8F67FEF51}" destId="{1D516869-6D53-4449-AF9D-94298345C739}" srcOrd="0" destOrd="0" presId="urn:microsoft.com/office/officeart/2008/layout/LinedList"/>
    <dgm:cxn modelId="{D6D61B64-8D4F-A649-9A64-D16784A874FD}" type="presOf" srcId="{37F1967A-36DD-428F-8E4C-033F2D54BA86}" destId="{BD6E5AD5-541B-6F48-B9D1-EC6347396E3C}" srcOrd="0" destOrd="0" presId="urn:microsoft.com/office/officeart/2008/layout/LinedList"/>
    <dgm:cxn modelId="{7E20FE78-5BCF-1644-ADC2-5C87508CBEC8}" type="presOf" srcId="{FD0A3143-B929-4F5B-B49F-5CFED7CECDDA}" destId="{4A729DF7-DA10-C844-9B66-484C9DBA03EE}" srcOrd="0" destOrd="0" presId="urn:microsoft.com/office/officeart/2008/layout/LinedList"/>
    <dgm:cxn modelId="{FD4DB17C-1280-44A6-B952-F9BB07AE25F4}" srcId="{00EAA1B9-3F42-432E-A859-7B26406A76CB}" destId="{FD0A3143-B929-4F5B-B49F-5CFED7CECDDA}" srcOrd="1" destOrd="0" parTransId="{F00D2A51-D877-499A-8333-AF415FCC035A}" sibTransId="{C43F81A0-CAA5-4DE1-A023-08A7BBB3A8D6}"/>
    <dgm:cxn modelId="{4EF6FBD1-FFB1-4446-83FA-5D84090723EB}" srcId="{00EAA1B9-3F42-432E-A859-7B26406A76CB}" destId="{B31ED450-0408-404B-8F8A-C1F8F67FEF51}" srcOrd="2" destOrd="0" parTransId="{57886C04-EBF9-42E9-97B4-F83BB88F13D1}" sibTransId="{4579CADC-B823-41DB-B372-64D915261D4F}"/>
    <dgm:cxn modelId="{76993ADD-0CF1-7541-865C-AA39EFD697CA}" type="presOf" srcId="{00EAA1B9-3F42-432E-A859-7B26406A76CB}" destId="{4DFD86AA-B70E-BA4B-8F46-5C2B3F785868}" srcOrd="0" destOrd="0" presId="urn:microsoft.com/office/officeart/2008/layout/LinedList"/>
    <dgm:cxn modelId="{62F34CFA-50EF-4209-823B-8C2169AD2DB6}" srcId="{00EAA1B9-3F42-432E-A859-7B26406A76CB}" destId="{37F1967A-36DD-428F-8E4C-033F2D54BA86}" srcOrd="0" destOrd="0" parTransId="{B42DFD1F-19F0-45F5-87B9-99C545F5B6C4}" sibTransId="{054B109E-F636-4267-8346-D1714F721858}"/>
    <dgm:cxn modelId="{F5216CD5-D82B-C94F-B94D-2432E17FF09D}" type="presParOf" srcId="{4DFD86AA-B70E-BA4B-8F46-5C2B3F785868}" destId="{3A9D7FE6-DC37-F549-8EFB-FFBF8223FAEC}" srcOrd="0" destOrd="0" presId="urn:microsoft.com/office/officeart/2008/layout/LinedList"/>
    <dgm:cxn modelId="{07054F5B-F19D-2D40-9151-2B156F146151}" type="presParOf" srcId="{4DFD86AA-B70E-BA4B-8F46-5C2B3F785868}" destId="{F79838E0-5224-A64A-99B6-C26EA97088BC}" srcOrd="1" destOrd="0" presId="urn:microsoft.com/office/officeart/2008/layout/LinedList"/>
    <dgm:cxn modelId="{E88441E8-7ADC-934F-8945-F68873FDABD2}" type="presParOf" srcId="{F79838E0-5224-A64A-99B6-C26EA97088BC}" destId="{BD6E5AD5-541B-6F48-B9D1-EC6347396E3C}" srcOrd="0" destOrd="0" presId="urn:microsoft.com/office/officeart/2008/layout/LinedList"/>
    <dgm:cxn modelId="{C998649F-E1A5-5D4A-AA2E-2E6C26B9E901}" type="presParOf" srcId="{F79838E0-5224-A64A-99B6-C26EA97088BC}" destId="{4F2A84E4-381B-C04C-85FF-C41C8F784DBF}" srcOrd="1" destOrd="0" presId="urn:microsoft.com/office/officeart/2008/layout/LinedList"/>
    <dgm:cxn modelId="{5DF8DB8E-8867-C445-AB92-B0F5EFFAF810}" type="presParOf" srcId="{4DFD86AA-B70E-BA4B-8F46-5C2B3F785868}" destId="{592228DA-F28E-1341-ACDF-9694D21A13D5}" srcOrd="2" destOrd="0" presId="urn:microsoft.com/office/officeart/2008/layout/LinedList"/>
    <dgm:cxn modelId="{82706381-DD30-AD40-9D13-DD4B89BFA639}" type="presParOf" srcId="{4DFD86AA-B70E-BA4B-8F46-5C2B3F785868}" destId="{A941D126-ECA7-4B41-9C9D-4EACFB48F6F8}" srcOrd="3" destOrd="0" presId="urn:microsoft.com/office/officeart/2008/layout/LinedList"/>
    <dgm:cxn modelId="{C6F851A9-3C9F-F646-9A7E-D00537D84459}" type="presParOf" srcId="{A941D126-ECA7-4B41-9C9D-4EACFB48F6F8}" destId="{4A729DF7-DA10-C844-9B66-484C9DBA03EE}" srcOrd="0" destOrd="0" presId="urn:microsoft.com/office/officeart/2008/layout/LinedList"/>
    <dgm:cxn modelId="{5D083066-BDB6-D741-A32B-EE5688307172}" type="presParOf" srcId="{A941D126-ECA7-4B41-9C9D-4EACFB48F6F8}" destId="{47E78B29-20DA-F349-93D8-24B17D263A68}" srcOrd="1" destOrd="0" presId="urn:microsoft.com/office/officeart/2008/layout/LinedList"/>
    <dgm:cxn modelId="{58DB8784-6E64-584C-BD06-72080C7A4731}" type="presParOf" srcId="{4DFD86AA-B70E-BA4B-8F46-5C2B3F785868}" destId="{38C25995-34BA-8F48-8237-E7D5ACA9F222}" srcOrd="4" destOrd="0" presId="urn:microsoft.com/office/officeart/2008/layout/LinedList"/>
    <dgm:cxn modelId="{ABFDFC97-F177-F340-A0ED-396FA92E372C}" type="presParOf" srcId="{4DFD86AA-B70E-BA4B-8F46-5C2B3F785868}" destId="{B6EDF49A-DBAF-C549-A2D2-3895AFC8ACD6}" srcOrd="5" destOrd="0" presId="urn:microsoft.com/office/officeart/2008/layout/LinedList"/>
    <dgm:cxn modelId="{8BD0C630-C08D-1349-83E6-85BFC2A7EDC3}" type="presParOf" srcId="{B6EDF49A-DBAF-C549-A2D2-3895AFC8ACD6}" destId="{1D516869-6D53-4449-AF9D-94298345C739}" srcOrd="0" destOrd="0" presId="urn:microsoft.com/office/officeart/2008/layout/LinedList"/>
    <dgm:cxn modelId="{F9943627-8884-C14E-923B-3BE29BCA6269}" type="presParOf" srcId="{B6EDF49A-DBAF-C549-A2D2-3895AFC8ACD6}" destId="{0D716280-054E-5A4C-BEC1-05FCAFD707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D7FE6-DC37-F549-8EFB-FFBF8223FAEC}">
      <dsp:nvSpPr>
        <dsp:cNvPr id="0" name=""/>
        <dsp:cNvSpPr/>
      </dsp:nvSpPr>
      <dsp:spPr>
        <a:xfrm>
          <a:off x="0" y="1781"/>
          <a:ext cx="10131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E5AD5-541B-6F48-B9D1-EC6347396E3C}">
      <dsp:nvSpPr>
        <dsp:cNvPr id="0" name=""/>
        <dsp:cNvSpPr/>
      </dsp:nvSpPr>
      <dsp:spPr>
        <a:xfrm>
          <a:off x="0" y="1781"/>
          <a:ext cx="10131425" cy="121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Kim, Gene et al. (2021). </a:t>
          </a:r>
          <a:r>
            <a:rPr lang="en-US" sz="2700" i="1" kern="1200" dirty="0"/>
            <a:t>The DevOps Handbook</a:t>
          </a:r>
          <a:r>
            <a:rPr lang="en-US" sz="2700" kern="1200" dirty="0"/>
            <a:t>, 2nd Edition. IT Revolution Press.</a:t>
          </a:r>
        </a:p>
      </dsp:txBody>
      <dsp:txXfrm>
        <a:off x="0" y="1781"/>
        <a:ext cx="10131425" cy="1215189"/>
      </dsp:txXfrm>
    </dsp:sp>
    <dsp:sp modelId="{592228DA-F28E-1341-ACDF-9694D21A13D5}">
      <dsp:nvSpPr>
        <dsp:cNvPr id="0" name=""/>
        <dsp:cNvSpPr/>
      </dsp:nvSpPr>
      <dsp:spPr>
        <a:xfrm>
          <a:off x="0" y="1216971"/>
          <a:ext cx="10131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29DF7-DA10-C844-9B66-484C9DBA03EE}">
      <dsp:nvSpPr>
        <dsp:cNvPr id="0" name=""/>
        <dsp:cNvSpPr/>
      </dsp:nvSpPr>
      <dsp:spPr>
        <a:xfrm>
          <a:off x="0" y="1216971"/>
          <a:ext cx="10131425" cy="121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https://</a:t>
          </a:r>
          <a:r>
            <a:rPr lang="en-US" sz="2700" kern="1200" dirty="0" err="1"/>
            <a:t>www.atlassian.com</a:t>
          </a:r>
          <a:r>
            <a:rPr lang="en-US" sz="2700" kern="1200" dirty="0"/>
            <a:t>/</a:t>
          </a:r>
          <a:r>
            <a:rPr lang="en-US" sz="2700" kern="1200" dirty="0" err="1"/>
            <a:t>devops</a:t>
          </a:r>
          <a:r>
            <a:rPr lang="en-US" sz="2700" kern="1200" dirty="0"/>
            <a:t>/frameworks/</a:t>
          </a:r>
          <a:r>
            <a:rPr lang="en-US" sz="2700" kern="1200" dirty="0" err="1"/>
            <a:t>devops</a:t>
          </a:r>
          <a:r>
            <a:rPr lang="en-US" sz="2700" kern="1200" dirty="0"/>
            <a:t>-metrics</a:t>
          </a:r>
        </a:p>
      </dsp:txBody>
      <dsp:txXfrm>
        <a:off x="0" y="1216971"/>
        <a:ext cx="10131425" cy="1215189"/>
      </dsp:txXfrm>
    </dsp:sp>
    <dsp:sp modelId="{38C25995-34BA-8F48-8237-E7D5ACA9F222}">
      <dsp:nvSpPr>
        <dsp:cNvPr id="0" name=""/>
        <dsp:cNvSpPr/>
      </dsp:nvSpPr>
      <dsp:spPr>
        <a:xfrm>
          <a:off x="0" y="2432161"/>
          <a:ext cx="10131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16869-6D53-4449-AF9D-94298345C739}">
      <dsp:nvSpPr>
        <dsp:cNvPr id="0" name=""/>
        <dsp:cNvSpPr/>
      </dsp:nvSpPr>
      <dsp:spPr>
        <a:xfrm>
          <a:off x="0" y="2432161"/>
          <a:ext cx="10131425" cy="121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https://</a:t>
          </a:r>
          <a:r>
            <a:rPr lang="en-US" sz="2700" kern="1200" dirty="0" err="1"/>
            <a:t>services.google.com</a:t>
          </a:r>
          <a:r>
            <a:rPr lang="en-US" sz="2700" kern="1200" dirty="0"/>
            <a:t>/</a:t>
          </a:r>
          <a:r>
            <a:rPr lang="en-US" sz="2700" kern="1200" dirty="0" err="1"/>
            <a:t>fh</a:t>
          </a:r>
          <a:r>
            <a:rPr lang="en-US" sz="2700" kern="1200" dirty="0"/>
            <a:t>/files/</a:t>
          </a:r>
          <a:r>
            <a:rPr lang="en-US" sz="2700" kern="1200" dirty="0" err="1"/>
            <a:t>misc</a:t>
          </a:r>
          <a:r>
            <a:rPr lang="en-US" sz="2700" kern="1200" dirty="0"/>
            <a:t>/2024_final_dora_report.pdf</a:t>
          </a:r>
        </a:p>
      </dsp:txBody>
      <dsp:txXfrm>
        <a:off x="0" y="2432161"/>
        <a:ext cx="10131425" cy="1215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53055-7E45-2844-80EF-9F183145CC66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59D68-2F04-5949-9825-2BE810E7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9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59D68-2F04-5949-9825-2BE810E77F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4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A706-6BBC-7926-81FE-E602A1EEE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013856"/>
            <a:ext cx="7197726" cy="36684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0"/>
              <a:t>Optimizing the Technology Value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EADD5-3841-ED24-7B05-57837EC99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1110342"/>
            <a:ext cx="7197726" cy="903514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Arely Gil</a:t>
            </a:r>
          </a:p>
          <a:p>
            <a:r>
              <a:rPr lang="en-US">
                <a:solidFill>
                  <a:schemeClr val="tx2"/>
                </a:solidFill>
              </a:rPr>
              <a:t>May 29, 2025</a:t>
            </a:r>
          </a:p>
        </p:txBody>
      </p:sp>
    </p:spTree>
    <p:extLst>
      <p:ext uri="{BB962C8B-B14F-4D97-AF65-F5344CB8AC3E}">
        <p14:creationId xmlns:p14="http://schemas.microsoft.com/office/powerpoint/2010/main" val="3289280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AF58-CF9E-35A2-D2DE-3CA0435B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7082FC-26EA-C8F2-F265-BFA939FD4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906348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322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B17C6-990F-2A94-3950-C15481B1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b="1" u="sng"/>
              <a:t>Understanding the technology value stream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244C2-149C-830E-69FD-9CDA18FC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Definition</a:t>
            </a:r>
            <a:r>
              <a:rPr lang="en-US" sz="2000" dirty="0"/>
              <a:t>: The technology value stream includes all processes involved in turning a business requirement or customer into a deployed software solution.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Purpose</a:t>
            </a:r>
            <a:r>
              <a:rPr lang="en-US" sz="2000" dirty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Detect process delays and performance gaps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Enhance the speed and quality of software delivery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Promote alignment between development, operations, and business goals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986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0AC5-89D6-3BE5-C831-B46E1A8D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444112"/>
            <a:ext cx="10131425" cy="1456267"/>
          </a:xfrm>
        </p:spPr>
        <p:txBody>
          <a:bodyPr/>
          <a:lstStyle/>
          <a:p>
            <a:pPr algn="ctr"/>
            <a:r>
              <a:rPr lang="en-US" u="sng" dirty="0"/>
              <a:t>Lead time vs processing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E2A0E-6F29-380F-1FFD-A075E1800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30338"/>
            <a:ext cx="4405743" cy="1456268"/>
          </a:xfrm>
        </p:spPr>
        <p:txBody>
          <a:bodyPr>
            <a:normAutofit/>
          </a:bodyPr>
          <a:lstStyle/>
          <a:p>
            <a:r>
              <a:rPr lang="en-US" b="1" dirty="0"/>
              <a:t>Lead Time: </a:t>
            </a:r>
            <a:r>
              <a:rPr lang="en-US" dirty="0"/>
              <a:t>The total duration from the moment a change is requested to the moment deployed into production.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AE441-D7E3-A8AF-825E-9A79C7783410}"/>
              </a:ext>
            </a:extLst>
          </p:cNvPr>
          <p:cNvSpPr txBox="1"/>
          <p:nvPr/>
        </p:nvSpPr>
        <p:spPr>
          <a:xfrm>
            <a:off x="6598516" y="2065867"/>
            <a:ext cx="4239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Processing Time: </a:t>
            </a:r>
            <a:r>
              <a:rPr lang="en-US" dirty="0"/>
              <a:t>The actual time spent actively working on the change, excluding any delays or waiting periods.</a:t>
            </a:r>
          </a:p>
        </p:txBody>
      </p:sp>
      <p:pic>
        <p:nvPicPr>
          <p:cNvPr id="6" name="Picture 5" descr="A group of people standing in a line&#10;&#10;AI-generated content may be incorrect.">
            <a:extLst>
              <a:ext uri="{FF2B5EF4-FFF2-40B4-BE49-F238E27FC236}">
                <a16:creationId xmlns:a16="http://schemas.microsoft.com/office/drawing/2014/main" id="{7E1A0D8A-184B-2DC1-111A-EA0B5860D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68" y="3944698"/>
            <a:ext cx="3162300" cy="1778000"/>
          </a:xfrm>
          <a:prstGeom prst="rect">
            <a:avLst/>
          </a:prstGeom>
        </p:spPr>
      </p:pic>
      <p:pic>
        <p:nvPicPr>
          <p:cNvPr id="8" name="Picture 7" descr="A cartoon of people riding a roller coaster&#10;&#10;AI-generated content may be incorrect.">
            <a:extLst>
              <a:ext uri="{FF2B5EF4-FFF2-40B4-BE49-F238E27FC236}">
                <a16:creationId xmlns:a16="http://schemas.microsoft.com/office/drawing/2014/main" id="{AEFF70D1-DFC4-7942-198E-E302C81AE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201" y="3944698"/>
            <a:ext cx="2740120" cy="27401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09EDCD-E0B2-92BC-3FC1-B9EBDD87946C}"/>
              </a:ext>
            </a:extLst>
          </p:cNvPr>
          <p:cNvSpPr txBox="1"/>
          <p:nvPr/>
        </p:nvSpPr>
        <p:spPr>
          <a:xfrm>
            <a:off x="1610591" y="3409019"/>
            <a:ext cx="2223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Waiting in line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E7FF46-65B1-2800-7CD6-A68AC4D5880E}"/>
              </a:ext>
            </a:extLst>
          </p:cNvPr>
          <p:cNvSpPr txBox="1"/>
          <p:nvPr/>
        </p:nvSpPr>
        <p:spPr>
          <a:xfrm>
            <a:off x="7065817" y="3480570"/>
            <a:ext cx="3515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the roller-coaster ride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D8F80-C154-1291-F88A-5E85F0B63D94}"/>
              </a:ext>
            </a:extLst>
          </p:cNvPr>
          <p:cNvSpPr txBox="1"/>
          <p:nvPr/>
        </p:nvSpPr>
        <p:spPr>
          <a:xfrm>
            <a:off x="5455563" y="4418199"/>
            <a:ext cx="1142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80807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DBF9D-F37F-D1E6-9697-F79161EC5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Traditional Challenges – Lengthy Deployment Lead Times</a:t>
            </a:r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B797-BAAE-E202-FE2F-D00C8F89D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Common Pre-DevOps Issues:</a:t>
            </a:r>
            <a:br>
              <a:rPr lang="en-US" b="1" dirty="0"/>
            </a:br>
            <a:endParaRPr lang="en-US" b="1"/>
          </a:p>
          <a:p>
            <a:pPr>
              <a:buFont typeface="Wingdings" pitchFamily="2" charset="2"/>
              <a:buChar char="Ø"/>
            </a:pPr>
            <a:r>
              <a:rPr lang="en-US" dirty="0"/>
              <a:t>Lengthy approval processes</a:t>
            </a:r>
            <a:endParaRPr lang="en-US"/>
          </a:p>
          <a:p>
            <a:pPr>
              <a:buFont typeface="Wingdings" pitchFamily="2" charset="2"/>
              <a:buChar char="Ø"/>
            </a:pPr>
            <a:r>
              <a:rPr lang="en-US" dirty="0"/>
              <a:t>Manual testing and release practices</a:t>
            </a:r>
            <a:endParaRPr lang="en-US"/>
          </a:p>
          <a:p>
            <a:pPr>
              <a:buFont typeface="Wingdings" pitchFamily="2" charset="2"/>
              <a:buChar char="Ø"/>
            </a:pPr>
            <a:r>
              <a:rPr lang="en-US" dirty="0"/>
              <a:t>Poor communication between teams</a:t>
            </a:r>
            <a:endParaRPr lang="en-US"/>
          </a:p>
          <a:p>
            <a:pPr>
              <a:buFont typeface="Wingdings" pitchFamily="2" charset="2"/>
              <a:buChar char="Ø"/>
            </a:pPr>
            <a:r>
              <a:rPr lang="en-US" dirty="0"/>
              <a:t>High-risk, infrequent releases</a:t>
            </a:r>
            <a:endParaRPr lang="en-US"/>
          </a:p>
          <a:p>
            <a:pPr>
              <a:buFont typeface="Wingdings" pitchFamily="2" charset="2"/>
              <a:buChar char="Ø"/>
            </a:pPr>
            <a:endParaRPr lang="en-US"/>
          </a:p>
          <a:p>
            <a:pPr marL="0" indent="0">
              <a:buNone/>
            </a:pPr>
            <a:r>
              <a:rPr lang="en-US" dirty="0"/>
              <a:t>These practices often resulted in deployment lead times spanning several months.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1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F7A3A-3C0D-F405-CF2B-ACCF96D5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The DevOps Ideal – Deployments in Minutes</a:t>
            </a:r>
            <a:endParaRPr lang="en-US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C3949-A46F-4FBE-6DDE-9D91F8E4F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Modern DevOps Practices Enable:</a:t>
            </a:r>
            <a:br>
              <a:rPr lang="en-US" dirty="0"/>
            </a:br>
            <a:endParaRPr lang="en-US"/>
          </a:p>
          <a:p>
            <a:pPr>
              <a:buFont typeface="Wingdings" pitchFamily="2" charset="2"/>
              <a:buChar char="Ø"/>
            </a:pPr>
            <a:r>
              <a:rPr lang="en-US" dirty="0"/>
              <a:t>Automated pipelines for building, testing, and deployment</a:t>
            </a:r>
            <a:endParaRPr lang="en-US"/>
          </a:p>
          <a:p>
            <a:pPr>
              <a:buFont typeface="Wingdings" pitchFamily="2" charset="2"/>
              <a:buChar char="Ø"/>
            </a:pPr>
            <a:r>
              <a:rPr lang="en-US" dirty="0"/>
              <a:t>Smaller, incremental code changes</a:t>
            </a:r>
            <a:endParaRPr lang="en-US"/>
          </a:p>
          <a:p>
            <a:pPr>
              <a:buFont typeface="Wingdings" pitchFamily="2" charset="2"/>
              <a:buChar char="Ø"/>
            </a:pPr>
            <a:r>
              <a:rPr lang="en-US" dirty="0"/>
              <a:t>Real-time monitoring and feedback</a:t>
            </a:r>
            <a:endParaRPr lang="en-US"/>
          </a:p>
          <a:p>
            <a:pPr>
              <a:buFont typeface="Wingdings" pitchFamily="2" charset="2"/>
              <a:buChar char="Ø"/>
            </a:pPr>
            <a:r>
              <a:rPr lang="en-US" dirty="0"/>
              <a:t>Collaborative, cross-functional teams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dirty="0"/>
              <a:t>These practices reduce deployment lead times from months to minutes.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4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2400-AEE8-C49B-BC1B-BAD70447D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372" y="187271"/>
            <a:ext cx="8118168" cy="1608124"/>
          </a:xfrm>
        </p:spPr>
        <p:txBody>
          <a:bodyPr>
            <a:normAutofit/>
          </a:bodyPr>
          <a:lstStyle/>
          <a:p>
            <a:r>
              <a:rPr lang="en-US" b="1" dirty="0"/>
              <a:t>Visualizing the Value Stream</a:t>
            </a:r>
          </a:p>
        </p:txBody>
      </p:sp>
      <p:pic>
        <p:nvPicPr>
          <p:cNvPr id="5" name="Picture 4" descr="A puzzle with text in the center&#10;&#10;AI-generated content may be incorrect.">
            <a:extLst>
              <a:ext uri="{FF2B5EF4-FFF2-40B4-BE49-F238E27FC236}">
                <a16:creationId xmlns:a16="http://schemas.microsoft.com/office/drawing/2014/main" id="{7C18A016-85FE-9C52-091F-05E0619BF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84" y="1795395"/>
            <a:ext cx="6897878" cy="327649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86C84-B48E-FADB-A32A-1AD306E50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5804" y="1795394"/>
            <a:ext cx="4118969" cy="460540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Diagram</a:t>
            </a:r>
            <a:r>
              <a:rPr lang="en-US" sz="1600" dirty="0"/>
              <a:t>: A visual representation of the flow from idea to deployment, such as: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Plan → Code → Build → Test → Release → Deploy → Operate→ Monitor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Why It Matters</a:t>
            </a:r>
            <a:r>
              <a:rPr lang="en-US" sz="1600" dirty="0"/>
              <a:t>: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Reveals inefficiencies and handoffs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Clarifies the sequence of activities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Helps teams target high-impact improvements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Enables data-driven decisions to streamline delivery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A well-constructed visual helps stakeholders understand how value is delivered and where the greatest opportunities lie.</a:t>
            </a:r>
          </a:p>
        </p:txBody>
      </p:sp>
    </p:spTree>
    <p:extLst>
      <p:ext uri="{BB962C8B-B14F-4D97-AF65-F5344CB8AC3E}">
        <p14:creationId xmlns:p14="http://schemas.microsoft.com/office/powerpoint/2010/main" val="141174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0ED0-B88C-3EF2-F781-8CF8B7B3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b="1" dirty="0"/>
              <a:t>Key DevOps Metrics for Performance</a:t>
            </a:r>
            <a:endParaRPr lang="en-US" b="1"/>
          </a:p>
        </p:txBody>
      </p:sp>
      <p:pic>
        <p:nvPicPr>
          <p:cNvPr id="7" name="Picture 6" descr="Graph">
            <a:extLst>
              <a:ext uri="{FF2B5EF4-FFF2-40B4-BE49-F238E27FC236}">
                <a16:creationId xmlns:a16="http://schemas.microsoft.com/office/drawing/2014/main" id="{10EB8F35-2C86-1A65-0F4C-C9881E9D6B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242" r="34508"/>
          <a:stretch>
            <a:fillRect/>
          </a:stretch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73EA-8FF1-054A-5885-BEF14207C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evaluate and optimize the value stream, track the following metrics: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Deployment Frequency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Lead Time for Changes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Change Failure Rate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Mean Time to Restore (MTTR)</a:t>
            </a:r>
          </a:p>
          <a:p>
            <a:pPr marL="0" indent="0">
              <a:buNone/>
            </a:pPr>
            <a:r>
              <a:rPr lang="en-US" dirty="0"/>
              <a:t>These indicators reflect both speed and reliability in software delivery.</a:t>
            </a:r>
          </a:p>
        </p:txBody>
      </p:sp>
    </p:spTree>
    <p:extLst>
      <p:ext uri="{BB962C8B-B14F-4D97-AF65-F5344CB8AC3E}">
        <p14:creationId xmlns:p14="http://schemas.microsoft.com/office/powerpoint/2010/main" val="230176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B15A-72DA-9BEB-4941-CF5CA497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US" b="1" dirty="0"/>
              <a:t>Steps to Improve the Value Stream</a:t>
            </a:r>
            <a:endParaRPr lang="en-US" b="1"/>
          </a:p>
        </p:txBody>
      </p:sp>
      <p:pic>
        <p:nvPicPr>
          <p:cNvPr id="5" name="Picture 4" descr="Person pointing on a map">
            <a:extLst>
              <a:ext uri="{FF2B5EF4-FFF2-40B4-BE49-F238E27FC236}">
                <a16:creationId xmlns:a16="http://schemas.microsoft.com/office/drawing/2014/main" id="{C6A4D030-4B65-FF97-07BD-7A18C53AB6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528" r="26138" b="-2"/>
          <a:stretch>
            <a:fillRect/>
          </a:stretch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974A7-25FC-4A37-65EB-E6CB21C55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Strategic Improvements</a:t>
            </a:r>
            <a:r>
              <a:rPr lang="en-US" dirty="0"/>
              <a:t>:</a:t>
            </a:r>
          </a:p>
          <a:p>
            <a:r>
              <a:rPr lang="en-US" dirty="0"/>
              <a:t>Map the existing delivery process</a:t>
            </a:r>
          </a:p>
          <a:p>
            <a:r>
              <a:rPr lang="en-US" dirty="0"/>
              <a:t>Eliminate manual handoffs and delays</a:t>
            </a:r>
          </a:p>
          <a:p>
            <a:r>
              <a:rPr lang="en-US" dirty="0"/>
              <a:t>Introduce automation and continuous integration</a:t>
            </a:r>
          </a:p>
          <a:p>
            <a:r>
              <a:rPr lang="en-US" dirty="0"/>
              <a:t>Foster a DevOps culture across all teams</a:t>
            </a:r>
          </a:p>
          <a:p>
            <a:r>
              <a:rPr lang="en-US" dirty="0"/>
              <a:t>Continuously measure and refine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7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06DD-492E-C1FA-4F66-91C23AE0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US" b="1" dirty="0"/>
              <a:t>Conclusion </a:t>
            </a:r>
            <a:endParaRPr lang="en-US" b="1"/>
          </a:p>
        </p:txBody>
      </p:sp>
      <p:pic>
        <p:nvPicPr>
          <p:cNvPr id="5" name="Picture 4" descr="A group of people sitting at a table&#10;&#10;AI-generated content may be incorrect.">
            <a:extLst>
              <a:ext uri="{FF2B5EF4-FFF2-40B4-BE49-F238E27FC236}">
                <a16:creationId xmlns:a16="http://schemas.microsoft.com/office/drawing/2014/main" id="{AC3D774C-2E73-3C5E-4884-95226ECFAE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380" r="23732"/>
          <a:stretch>
            <a:fillRect/>
          </a:stretch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1A4A-CAA3-6888-6F68-7804E35FF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Summary</a:t>
            </a:r>
            <a:r>
              <a:rPr lang="en-US" dirty="0"/>
              <a:t>:</a:t>
            </a:r>
          </a:p>
          <a:p>
            <a:r>
              <a:rPr lang="en-US" dirty="0"/>
              <a:t>The technology value stream helps organizations understand and improve how software is delivered</a:t>
            </a:r>
          </a:p>
          <a:p>
            <a:r>
              <a:rPr lang="en-US" dirty="0"/>
              <a:t>Reducing lead time and increasing deployment frequency are critical to maintaining a competitive edge</a:t>
            </a:r>
          </a:p>
          <a:p>
            <a:r>
              <a:rPr lang="en-US" dirty="0"/>
              <a:t>DevOps practices empower teams to deliver high-quality software efficiently and sustainably</a:t>
            </a:r>
          </a:p>
        </p:txBody>
      </p:sp>
    </p:spTree>
    <p:extLst>
      <p:ext uri="{BB962C8B-B14F-4D97-AF65-F5344CB8AC3E}">
        <p14:creationId xmlns:p14="http://schemas.microsoft.com/office/powerpoint/2010/main" val="2143826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80</TotalTime>
  <Words>460</Words>
  <Application>Microsoft Macintosh PowerPoint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Wingdings</vt:lpstr>
      <vt:lpstr>Celestial</vt:lpstr>
      <vt:lpstr>Optimizing the Technology Value Stream</vt:lpstr>
      <vt:lpstr>Understanding the technology value stream</vt:lpstr>
      <vt:lpstr>Lead time vs processing time</vt:lpstr>
      <vt:lpstr>Traditional Challenges – Lengthy Deployment Lead Times</vt:lpstr>
      <vt:lpstr>The DevOps Ideal – Deployments in Minutes</vt:lpstr>
      <vt:lpstr>Visualizing the Value Stream</vt:lpstr>
      <vt:lpstr>Key DevOps Metrics for Performance</vt:lpstr>
      <vt:lpstr>Steps to Improve the Value Stream</vt:lpstr>
      <vt:lpstr>Conclusion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Arely Gil</dc:creator>
  <cp:lastModifiedBy>Arely Gil</cp:lastModifiedBy>
  <cp:revision>1</cp:revision>
  <dcterms:created xsi:type="dcterms:W3CDTF">2025-05-30T21:06:03Z</dcterms:created>
  <dcterms:modified xsi:type="dcterms:W3CDTF">2025-05-30T22:26:33Z</dcterms:modified>
</cp:coreProperties>
</file>