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3"/>
    <p:restoredTop sz="94716"/>
  </p:normalViewPr>
  <p:slideViewPr>
    <p:cSldViewPr snapToGrid="0">
      <p:cViewPr varScale="1">
        <p:scale>
          <a:sx n="64" d="100"/>
          <a:sy n="64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EB057-B8B3-DDDB-304C-9A0E6CB91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992AB-5D8A-FFE3-7A95-D76603C2C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FBA84-7C77-DE73-2875-5075428B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9743-6AFB-356A-945B-383687DC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411A-E2F7-460D-A81C-18544D63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6DAD-E42C-0285-2EDF-6B10400B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47C7C-DEE0-C17B-3B39-16795E935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7A5A-005C-7B25-CC3E-8B2873E8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70DA-A45E-DFBF-3523-47F0997B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36FA-738E-EC22-9CA7-F7A11F8D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3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C62EC-728A-68AB-F101-D08FDD943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CE758-B1A7-5C7B-B237-D2D4FCF5C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A89B-D34C-6B52-786F-6B53F64F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3D4-7FEB-6E44-BCD4-541C27FF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275D-119A-4775-841E-1FEAFCF4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3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E2C0-17D1-EDA1-38F8-F8835ACC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62AA-3223-4349-9E13-167E47CC0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C7C9B-1FF2-3E41-51CB-E52C090A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EE52-3921-7E5F-F47D-44A84297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9FB-A7CA-4377-59B7-F30DE741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2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0358-0748-07FD-7676-E7BE0D76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FBC1D-96F0-D743-0C70-DCA22F62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DBF1-D008-73C5-DEB9-261D7684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6055-70A4-9B58-7B6F-16B9CC74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A9F5-30DC-45BF-CDD5-E4590CCC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5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A34E-B1A6-3B26-C081-C7091D47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E0A5-EC4A-08AD-E9B7-F23F68C7C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FC0E0-4F4A-5AD8-1121-9BE909381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55DB6-C204-B3EC-B1BE-67BE1001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E1F1A-4052-046B-551F-197F7584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8CDB7-3A1B-9918-E62E-F537FC47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4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2A1F1-B743-30DB-64E7-BBDCF713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69813-7E70-4C05-668C-BFEF2F6CE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96B45-D6D1-B9CA-AA33-5104302F9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876A6-152E-E7FE-8793-2900CF325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E27C7-E70C-4DB5-2B70-19AFA10E7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08E79-4A60-5C8C-7455-BA60A8D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05284-DEE4-9B7B-7DB2-B8FE68C4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2CDBA-7B2D-F8B9-8466-3D61E619B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BE83-5951-0FE8-7A99-4D3150E7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1FE5E-7571-6976-F9B6-154D51E6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893E8-1889-AEA8-89F9-C9094A20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22854-8A6D-BE16-C73A-C7DD9B10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55D13-CF76-622E-4ACE-61F5811A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75647-DCBB-0E6C-FCB4-1ED8FFCC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AD28B-A0EE-F3E5-763D-14F0D091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2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A1C3-88C5-EB03-60F2-6503B034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F7EE-19F0-362B-D45F-62CA509E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D33C5-C23A-C6ED-5E45-CCA8FA24A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38D2-ABC1-3453-4310-4985D9ED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F27A-B37C-52C6-A35A-4E7D36FD4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B853F-F80F-F67A-B369-A56577CE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D8BB-BB91-C8ED-2EE6-C1B7EECB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81A64-CBE1-D417-1E13-976EA4E0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C65F4-CB82-812A-38F2-7D1F1E0D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C5EC6-30A4-A1A6-A384-35F22F69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CC93B-22F4-C328-CC87-0F3AFE61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98F5A-9EDA-8E4E-541F-AA99E07C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8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AC9F6-6070-FA4A-B402-9AC4BAF7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FA45F-933C-5F89-EB71-769B45DAE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7A50-C3DE-1EEA-36A6-E02EEA60A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C4D5A-0DEE-AE4E-9D8D-E3A35B511492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D651-B4CB-50B0-A531-0FA198982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675B8-453F-8797-5F78-D410F46A6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ECD2C-0091-3B46-9CD5-9ABD02FE7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8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B1A8E-831D-B2F2-6CB0-095142933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Difficulties in Promoting a Just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A09F8-EEA2-FBC0-A750-B8F78E36B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Arely Gil – Assignment 9.2</a:t>
            </a:r>
          </a:p>
        </p:txBody>
      </p:sp>
    </p:spTree>
    <p:extLst>
      <p:ext uri="{BB962C8B-B14F-4D97-AF65-F5344CB8AC3E}">
        <p14:creationId xmlns:p14="http://schemas.microsoft.com/office/powerpoint/2010/main" val="4198838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93FE8-2C79-C0ED-1066-C0A51B24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Mapping out the nuanced decision processes involved in implementing a just culture.</a:t>
            </a:r>
          </a:p>
        </p:txBody>
      </p:sp>
      <p:pic>
        <p:nvPicPr>
          <p:cNvPr id="1026" name="Picture 2" descr="Paradoxical Rationality: The Impact of Culture on Decision Making -  FasterCapital">
            <a:extLst>
              <a:ext uri="{FF2B5EF4-FFF2-40B4-BE49-F238E27FC236}">
                <a16:creationId xmlns:a16="http://schemas.microsoft.com/office/drawing/2014/main" id="{3D351088-779F-2BF1-093B-81C929E557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6115" y="1311965"/>
            <a:ext cx="7633259" cy="429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88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6AF126-0ECB-FBDB-D7AA-ABC10C36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10854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1620A-85D3-7312-BFDE-F1405F3A38BE}"/>
              </a:ext>
            </a:extLst>
          </p:cNvPr>
          <p:cNvSpPr txBox="1"/>
          <p:nvPr/>
        </p:nvSpPr>
        <p:spPr>
          <a:xfrm>
            <a:off x="1407886" y="2206171"/>
            <a:ext cx="9463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https://bmcpsychology.biomedcentral.com/articles/10.1186/s40359-024-02202-w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https://humanisticsystems.com/2023/10/18/why-is-it-just-so-difficult-barriers-to-just-culture-in-the-real-world/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www.ihi.org</a:t>
            </a:r>
            <a:r>
              <a:rPr lang="en-US" dirty="0">
                <a:solidFill>
                  <a:schemeClr val="bg1"/>
                </a:solidFill>
              </a:rPr>
              <a:t>/sites/default/files/</a:t>
            </a:r>
            <a:r>
              <a:rPr lang="en-US" dirty="0" err="1">
                <a:solidFill>
                  <a:schemeClr val="bg1"/>
                </a:solidFill>
              </a:rPr>
              <a:t>Leading_a_Culture_of_Safety_Blueprint.pdf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80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27588-12C0-9FAF-2B7C-6E8E598C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What is a Just Culture?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A155B-51A7-22E9-BA98-C9A0FD071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Definition: A balanced approach to accountability that promotes open error reporting and continuous learning while still addressing reckless actions.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Goal: Shift focus from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“Who cause this” to ”What went wrong?”</a:t>
            </a:r>
          </a:p>
        </p:txBody>
      </p:sp>
    </p:spTree>
    <p:extLst>
      <p:ext uri="{BB962C8B-B14F-4D97-AF65-F5344CB8AC3E}">
        <p14:creationId xmlns:p14="http://schemas.microsoft.com/office/powerpoint/2010/main" val="291092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2E876-5718-E908-9FAE-C31493DC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Organizational &amp; Structural Barries</a:t>
            </a: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00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FE748-7665-3EBA-A7CE-2EA923DF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6537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culture of blame persists, where fear of disciplinary action prevents people from speaking up.</a:t>
            </a:r>
          </a:p>
          <a:p>
            <a:r>
              <a:rPr lang="en-US" dirty="0">
                <a:solidFill>
                  <a:schemeClr val="bg1"/>
                </a:solidFill>
              </a:rPr>
              <a:t>Established power structures that make it difficult for frontline staff to speak up.</a:t>
            </a:r>
          </a:p>
          <a:p>
            <a:r>
              <a:rPr lang="en-US" dirty="0">
                <a:solidFill>
                  <a:schemeClr val="bg1"/>
                </a:solidFill>
              </a:rPr>
              <a:t>When policies demand punishment for every mistake, they undermine efforts to build a culture of learning.</a:t>
            </a:r>
          </a:p>
        </p:txBody>
      </p:sp>
    </p:spTree>
    <p:extLst>
      <p:ext uri="{BB962C8B-B14F-4D97-AF65-F5344CB8AC3E}">
        <p14:creationId xmlns:p14="http://schemas.microsoft.com/office/powerpoint/2010/main" val="181069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FDD46-E744-6602-D329-7513B133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Cultural &amp; Conceptual Barriers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CE20-384D-42B9-0CFC-D3A6C1BD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Organizational culture isn't something that can be instantly designed; meaningful change evolves gradually and often starts at the ground level.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culture of risk avoidance creates hesitation around failure and experimentation.</a:t>
            </a:r>
          </a:p>
        </p:txBody>
      </p:sp>
    </p:spTree>
    <p:extLst>
      <p:ext uri="{BB962C8B-B14F-4D97-AF65-F5344CB8AC3E}">
        <p14:creationId xmlns:p14="http://schemas.microsoft.com/office/powerpoint/2010/main" val="175613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19567-9F87-83C6-374A-E870407E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Communication &amp; Emotional Barries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E63C-748E-860F-3A50-84A8F083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421588"/>
            <a:ext cx="5091878" cy="58610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Poor communication systems, especially across hierarchical lines, impede transparency. </a:t>
            </a:r>
          </a:p>
          <a:p>
            <a:r>
              <a:rPr lang="en-US" dirty="0">
                <a:solidFill>
                  <a:schemeClr val="bg1"/>
                </a:solidFill>
              </a:rPr>
              <a:t>Fear of job loss or reputational harm discourages open communication in environments lacking psychological safety.</a:t>
            </a:r>
          </a:p>
          <a:p>
            <a:r>
              <a:rPr lang="en-US" dirty="0">
                <a:solidFill>
                  <a:schemeClr val="bg1"/>
                </a:solidFill>
              </a:rPr>
              <a:t>Failing to acknowledge feelings such as guilt and shame after mistakes blocks open dialogue.</a:t>
            </a:r>
          </a:p>
        </p:txBody>
      </p:sp>
    </p:spTree>
    <p:extLst>
      <p:ext uri="{BB962C8B-B14F-4D97-AF65-F5344CB8AC3E}">
        <p14:creationId xmlns:p14="http://schemas.microsoft.com/office/powerpoint/2010/main" val="276787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BEE35-263A-8AC1-B3FD-E25BCE4F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4" y="556598"/>
            <a:ext cx="5698435" cy="56652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Leadership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&amp;</a:t>
            </a:r>
            <a:br>
              <a:rPr lang="en-US" sz="7200" dirty="0">
                <a:solidFill>
                  <a:schemeClr val="bg1"/>
                </a:solidFill>
              </a:rPr>
            </a:br>
            <a:r>
              <a:rPr lang="en-US" sz="7200" dirty="0">
                <a:solidFill>
                  <a:schemeClr val="bg1"/>
                </a:solidFill>
              </a:rPr>
              <a:t>Policy Barries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F22F-9366-36AB-B83A-9647349A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Leadership may lack commitment or fail to model just culture values.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Policies may be poorly aligned, emphasizing punishment over learning and growth.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Regulatory or legal pressures may enforce blame rather than learning</a:t>
            </a:r>
          </a:p>
        </p:txBody>
      </p:sp>
    </p:spTree>
    <p:extLst>
      <p:ext uri="{BB962C8B-B14F-4D97-AF65-F5344CB8AC3E}">
        <p14:creationId xmlns:p14="http://schemas.microsoft.com/office/powerpoint/2010/main" val="301624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00726-D1F2-A4BB-B74F-BE904137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System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&amp;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Resource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Barriers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D6BB5-1E66-8139-C9C3-055321D5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Under-resourced systems: staffing shortages, poor tools, limited time to investigate errors.</a:t>
            </a:r>
          </a:p>
          <a:p>
            <a:r>
              <a:rPr lang="en-US" dirty="0">
                <a:solidFill>
                  <a:schemeClr val="bg1"/>
                </a:solidFill>
              </a:rPr>
              <a:t>Systems not built for transparency or data collection pose barriers to accountability and learning.</a:t>
            </a:r>
          </a:p>
        </p:txBody>
      </p:sp>
    </p:spTree>
    <p:extLst>
      <p:ext uri="{BB962C8B-B14F-4D97-AF65-F5344CB8AC3E}">
        <p14:creationId xmlns:p14="http://schemas.microsoft.com/office/powerpoint/2010/main" val="141728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8E500-3359-408C-3D29-BE3650BE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Cultural Challenges Unique to DevOps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D5430-C3E5-F960-621E-EA41D953E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224" y="860612"/>
            <a:ext cx="4797909" cy="502382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Divisions between teams prevent effective cross-functional collaboration and learning.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Without strong backing from key stakeholders, including leadership and established teams, change initiatives struggle.</a:t>
            </a:r>
          </a:p>
        </p:txBody>
      </p:sp>
    </p:spTree>
    <p:extLst>
      <p:ext uri="{BB962C8B-B14F-4D97-AF65-F5344CB8AC3E}">
        <p14:creationId xmlns:p14="http://schemas.microsoft.com/office/powerpoint/2010/main" val="307855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E322A-DCB2-F462-8585-1460A024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Overcoming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Barriers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12C3-0B1F-714E-53E9-1CCDB0D5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421588"/>
            <a:ext cx="4974771" cy="586104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Leadership &amp; Modeling - integrate just culture into policies and training</a:t>
            </a:r>
          </a:p>
          <a:p>
            <a:r>
              <a:rPr lang="en-US" dirty="0">
                <a:solidFill>
                  <a:schemeClr val="bg1"/>
                </a:solidFill>
              </a:rPr>
              <a:t>Promote psychological safety: encourage speaking up without fear</a:t>
            </a:r>
          </a:p>
          <a:p>
            <a:r>
              <a:rPr lang="en-US" dirty="0">
                <a:solidFill>
                  <a:schemeClr val="bg1"/>
                </a:solidFill>
              </a:rPr>
              <a:t>Redesign processes: build feedback loops, remove punitive policies</a:t>
            </a:r>
          </a:p>
          <a:p>
            <a:r>
              <a:rPr lang="en-US" dirty="0">
                <a:solidFill>
                  <a:schemeClr val="bg1"/>
                </a:solidFill>
              </a:rPr>
              <a:t>Invest in resources &amp; tools: error tracking, cross-team communication</a:t>
            </a:r>
          </a:p>
          <a:p>
            <a:r>
              <a:rPr lang="en-US" dirty="0">
                <a:solidFill>
                  <a:schemeClr val="bg1"/>
                </a:solidFill>
              </a:rPr>
              <a:t>Align DevOps practices: foster cross-functional teams, reward learning from failure</a:t>
            </a:r>
          </a:p>
        </p:txBody>
      </p:sp>
    </p:spTree>
    <p:extLst>
      <p:ext uri="{BB962C8B-B14F-4D97-AF65-F5344CB8AC3E}">
        <p14:creationId xmlns:p14="http://schemas.microsoft.com/office/powerpoint/2010/main" val="93290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425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Difficulties in Promoting a Just Culture</vt:lpstr>
      <vt:lpstr>What is a Just Culture?</vt:lpstr>
      <vt:lpstr>Organizational &amp; Structural Barries</vt:lpstr>
      <vt:lpstr>Cultural &amp; Conceptual Barriers</vt:lpstr>
      <vt:lpstr>Communication &amp; Emotional Barries</vt:lpstr>
      <vt:lpstr>Leadership &amp; Policy Barries</vt:lpstr>
      <vt:lpstr>System  &amp;  Resource  Barriers</vt:lpstr>
      <vt:lpstr>Cultural Challenges Unique to DevOps</vt:lpstr>
      <vt:lpstr>Overcoming  the Barriers</vt:lpstr>
      <vt:lpstr>Mapping out the nuanced decision processes involved in implementing a just culture.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Arely Gil</dc:creator>
  <cp:lastModifiedBy>Arely Gil</cp:lastModifiedBy>
  <cp:revision>1</cp:revision>
  <cp:lastPrinted>2025-07-12T17:47:20Z</cp:lastPrinted>
  <dcterms:created xsi:type="dcterms:W3CDTF">2025-07-12T00:13:40Z</dcterms:created>
  <dcterms:modified xsi:type="dcterms:W3CDTF">2025-07-12T20:14:49Z</dcterms:modified>
</cp:coreProperties>
</file>