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6"/>
  </p:normalViewPr>
  <p:slideViewPr>
    <p:cSldViewPr snapToGrid="0">
      <p:cViewPr varScale="1">
        <p:scale>
          <a:sx n="70" d="100"/>
          <a:sy n="70" d="100"/>
        </p:scale>
        <p:origin x="21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07F5-4082-AC34-11FC-96DF51FC7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51406-886A-B35F-B09E-D373A611D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C73A6-202F-660A-1A42-1D0CBB25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3F6C-C71F-E045-8E29-FC6F4EA247C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3955C-B003-7A5E-6C66-E03ED812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6CD81-2411-1A11-A022-6D36ED15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FA40-7D03-4F41-AD1C-7D99BB32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1E7E-8226-CF9F-BB78-371B44F4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C9018-BB19-7D5A-AB27-F2B184ECB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C2E41-C441-E3B0-CAB9-95CAB0AF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3F6C-C71F-E045-8E29-FC6F4EA247C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C8F07-A76C-5CC1-16AB-B0F241B7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737F-EE8D-53F7-D3A8-9DEA7731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FA40-7D03-4F41-AD1C-7D99BB32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3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BA49C-8966-37DE-6D65-90926112D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67F20-9C83-5EB7-D3AB-E86A28A74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BF08-2792-A569-2D32-9A108A6C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3F6C-C71F-E045-8E29-FC6F4EA247C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9BDA-0829-9779-B196-1ACC6D7D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A7272-8DD4-AE0C-B381-55AA6451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FA40-7D03-4F41-AD1C-7D99BB32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9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A8A9-4A12-18AC-3455-4123291D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BDBF9-9D71-8A80-C307-BC88B5343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00383-CD25-EABB-E14B-1375416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3F6C-C71F-E045-8E29-FC6F4EA247C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90799-8632-5694-2A35-C827A9BF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ECCA8-AC8C-1378-A89F-869383F1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FA40-7D03-4F41-AD1C-7D99BB32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9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95E3-84E1-FC02-2953-9F1EFD2A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D2BC6-14A7-4A19-12D7-990E52C93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EDE4A-EEA1-27CF-9766-AF621549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3F6C-C71F-E045-8E29-FC6F4EA247C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3EC05-992F-1C8B-6D51-4CBF0C2D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1513D-2F80-CD3A-F60C-4088622D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FA40-7D03-4F41-AD1C-7D99BB32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4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75F8-1C92-8EF7-362F-E602CEB6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3857E-0B3D-79D7-4B03-FB09FF8EA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6C8BF-7891-36A5-8869-A94C5DDE0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46A16-6107-F8FF-B991-AC337481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3F6C-C71F-E045-8E29-FC6F4EA247C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3056E-95B4-21CC-A195-AB23564F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7AEF0-8B28-E971-9A93-F9D443D1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FA40-7D03-4F41-AD1C-7D99BB32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BA6C-F0A3-00B5-FD17-8BAAC61A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8D7F7-7C68-2734-624F-86BCC4127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9143C-7E6A-2F89-FDE7-6A7EBA971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C4F74-38B7-3A22-EE10-3EF1325B9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2BFAA-7DF4-5811-DB95-A57E8EEC6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E2403-A513-E977-CC82-194A0EFA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3F6C-C71F-E045-8E29-FC6F4EA247C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F8960-284B-B1FE-C0E7-85A0419E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718EE-D0E2-A86D-ADEA-306B8855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FA40-7D03-4F41-AD1C-7D99BB32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7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5F49-4091-95E6-430D-5B03C34A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C3771-DA82-9CAD-13CD-DBE2156D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3F6C-C71F-E045-8E29-FC6F4EA247C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DE00F-750A-99AD-C7AE-B7944D7D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C509A-737E-A0FB-E30D-C94316AB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FA40-7D03-4F41-AD1C-7D99BB32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5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FB8DB-D821-D545-82BF-08D72CEB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3F6C-C71F-E045-8E29-FC6F4EA247C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84099-207A-92E9-96DA-C0A376EA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04B5C-A5F5-1FC6-9F07-338EB149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FA40-7D03-4F41-AD1C-7D99BB32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9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940D-578F-BCC1-D9E0-FA84E580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2330-4CD9-9781-89CA-47E56A12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8961F-3CF7-4FE3-3FCB-3D0599F17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1DA4F-031D-8000-054E-CAFB5947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3F6C-C71F-E045-8E29-FC6F4EA247C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750F3-FFBE-014F-7EF1-1963C75F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24ED9-2ABF-A270-ABCA-5E445B20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FA40-7D03-4F41-AD1C-7D99BB32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3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9956-639E-A1F5-C01B-741A8451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881AA-B830-3FB3-0712-EFB8698B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40BE2-A2D7-B7B1-35FA-3736F4BD8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84B5C-A64F-05A7-972C-70BA588D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3F6C-C71F-E045-8E29-FC6F4EA247C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7EC43-A808-8AA6-0A90-4982CD10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90259-EC48-E665-3826-A758D002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FA40-7D03-4F41-AD1C-7D99BB32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20DEB-1E88-60B6-DE26-001FA681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6A03D-75EF-9FEA-AB67-0FA86D349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468B-C805-7C3F-EF3E-A5994846B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63F6C-C71F-E045-8E29-FC6F4EA247C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C4683-CD57-8F22-ED0D-876DC4CEB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1449-9AFE-282F-D8C0-71D885E06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7FA40-7D03-4F41-AD1C-7D99BB32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0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7C5731-9DE7-51E6-1BFF-BD86A1063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424" y="930330"/>
            <a:ext cx="5760846" cy="3731819"/>
          </a:xfrm>
        </p:spPr>
        <p:txBody>
          <a:bodyPr>
            <a:normAutofit/>
          </a:bodyPr>
          <a:lstStyle/>
          <a:p>
            <a:r>
              <a:rPr lang="en-US" dirty="0">
                <a:latin typeface="AkayaKanadaka" panose="02010502080401010103" pitchFamily="2" charset="77"/>
                <a:cs typeface="AkayaKanadaka" panose="02010502080401010103" pitchFamily="2" charset="77"/>
              </a:rPr>
              <a:t>Best Practices for Safeguarding Code in Shared Repositories</a:t>
            </a:r>
            <a:endParaRPr lang="en-US" sz="5200" dirty="0">
              <a:solidFill>
                <a:schemeClr val="tx2"/>
              </a:solidFill>
              <a:latin typeface="AkayaKanadaka" panose="02010502080401010103" pitchFamily="2" charset="77"/>
              <a:cs typeface="AkayaKanadaka" panose="02010502080401010103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B850E-AC94-636C-53B7-52337BC55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424" y="4991169"/>
            <a:ext cx="5760846" cy="12069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</a:rPr>
              <a:t>Arely Gil</a:t>
            </a:r>
            <a:br>
              <a:rPr lang="en-US" dirty="0">
                <a:solidFill>
                  <a:schemeClr val="tx2"/>
                </a:solidFill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</a:rPr>
            </a:br>
            <a:r>
              <a:rPr lang="en-US" dirty="0">
                <a:solidFill>
                  <a:schemeClr val="tx2"/>
                </a:solidFill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</a:rPr>
              <a:t>Assignment 11.2</a:t>
            </a:r>
          </a:p>
        </p:txBody>
      </p:sp>
    </p:spTree>
    <p:extLst>
      <p:ext uri="{BB962C8B-B14F-4D97-AF65-F5344CB8AC3E}">
        <p14:creationId xmlns:p14="http://schemas.microsoft.com/office/powerpoint/2010/main" val="256531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58B7B-E1ED-0BC2-5668-0226DFC7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1" y="658369"/>
            <a:ext cx="10811435" cy="2261902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Final Thoughts </a:t>
            </a:r>
            <a:br>
              <a:rPr lang="en-US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</a:br>
            <a:r>
              <a:rPr lang="en-US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and </a:t>
            </a:r>
            <a:br>
              <a:rPr lang="en-US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</a:br>
            <a:r>
              <a:rPr lang="en-US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Recommendations</a:t>
            </a:r>
            <a:endParaRPr lang="en-US" sz="3600" dirty="0">
              <a:solidFill>
                <a:schemeClr val="tx2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638B-DDF8-3C2F-6170-B3782128A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86995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Build comprehensive protection through layered controls across identity, code, automation, secrets, and policy enforcement.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Recommended actions: enforce multi-factor authentication, secure branches, implement SAST, manage secrets properly, and provide policy-driven training.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96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499DE-4CC3-EA9D-73E3-6914E809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Britannic Bold" panose="020B0903060703020204" pitchFamily="34" charset="77"/>
                <a:ea typeface="ADLaM Display" panose="02010000000000000000" pitchFamily="2" charset="77"/>
                <a:cs typeface="ADLaM Display" panose="02010000000000000000" pitchFamily="2" charset="77"/>
              </a:rPr>
              <a:t>References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9348-ADB6-61DF-D580-1210D456D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https://www.encryptionconsulting.com/are-code-repositories-safe-for-your-source-code/</a:t>
            </a:r>
          </a:p>
          <a:p>
            <a:r>
              <a:rPr lang="en-US" sz="2000" dirty="0">
                <a:solidFill>
                  <a:schemeClr val="tx2"/>
                </a:solidFill>
              </a:rPr>
              <a:t>https://www.endpointprotector.com/blog/your-ultimate-guide-to-source-code-protection/</a:t>
            </a:r>
          </a:p>
          <a:p>
            <a:r>
              <a:rPr lang="en-US" sz="2000" dirty="0">
                <a:solidFill>
                  <a:schemeClr val="tx2"/>
                </a:solidFill>
              </a:rPr>
              <a:t>https://www.digitalguardian.com/blog/source-code-security-best-practices-protect-against-theft</a:t>
            </a:r>
          </a:p>
        </p:txBody>
      </p:sp>
    </p:spTree>
    <p:extLst>
      <p:ext uri="{BB962C8B-B14F-4D97-AF65-F5344CB8AC3E}">
        <p14:creationId xmlns:p14="http://schemas.microsoft.com/office/powerpoint/2010/main" val="8518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E0CE4-37E6-AAB3-70DC-1E5AAD59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737706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Chalkduster" panose="03050602040202020205" pitchFamily="66" charset="77"/>
              </a:rPr>
              <a:t>Why is this Important?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0FA-3E49-D40B-ECFC-E46F4AC75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613" y="2479408"/>
            <a:ext cx="9833548" cy="245726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In 2021, </a:t>
            </a:r>
            <a:r>
              <a:rPr lang="en-US" dirty="0" err="1"/>
              <a:t>GitGuardian</a:t>
            </a:r>
            <a:r>
              <a:rPr lang="en-US" dirty="0"/>
              <a:t> identified over 6 million exposed secrets on GitHub, almost twice as many as the year before.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Beyond code, repositories may hold sensitive information like security tokens, authentication keys, and trade secrets.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0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667E51-6D01-560F-47FC-D75C3B9E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991261"/>
            <a:ext cx="8979408" cy="183734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Identity &amp;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A66A-E983-17EA-7B9B-0584F7FFE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428661"/>
            <a:ext cx="11430000" cy="3240619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Enforce least privilege by restricting user and repo permissions to only what's essential.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Apply RBAC for fine-tuned access management, with support from platforms like GitHub and Azure Repos.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Require Multi-Factor Authentication (MFA) to add an extra layer of identity protection.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223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1DE2B-49B3-4D8D-1E6A-2EF8A728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30352"/>
            <a:ext cx="9833548" cy="2075891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American Typewriter" panose="02090604020004020304" pitchFamily="18" charset="77"/>
              </a:rPr>
              <a:t>Repository Configuration </a:t>
            </a:r>
            <a:br>
              <a:rPr lang="en-US" sz="4800" dirty="0">
                <a:solidFill>
                  <a:schemeClr val="tx2"/>
                </a:solidFill>
                <a:latin typeface="American Typewriter" panose="02090604020004020304" pitchFamily="18" charset="77"/>
              </a:rPr>
            </a:br>
            <a:r>
              <a:rPr lang="en-US" sz="4800" dirty="0">
                <a:solidFill>
                  <a:schemeClr val="tx2"/>
                </a:solidFill>
                <a:latin typeface="American Typewriter" panose="02090604020004020304" pitchFamily="18" charset="77"/>
              </a:rPr>
              <a:t>&amp; </a:t>
            </a:r>
            <a:br>
              <a:rPr lang="en-US" sz="4800" dirty="0">
                <a:solidFill>
                  <a:schemeClr val="tx2"/>
                </a:solidFill>
                <a:latin typeface="American Typewriter" panose="02090604020004020304" pitchFamily="18" charset="77"/>
              </a:rPr>
            </a:br>
            <a:r>
              <a:rPr lang="en-US" sz="4800" u="sng" dirty="0">
                <a:solidFill>
                  <a:schemeClr val="tx2"/>
                </a:solidFill>
                <a:latin typeface="American Typewriter" panose="02090604020004020304" pitchFamily="18" charset="77"/>
              </a:rPr>
              <a:t>Branch Policies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82BC1-BE62-6372-5967-A0942719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dirty="0"/>
              <a:t>Protect key branches by enabling pull request workflows, review approvals, and disabling direct commits.</a:t>
            </a:r>
          </a:p>
          <a:p>
            <a:r>
              <a:rPr lang="en-US" dirty="0"/>
              <a:t>Require commit signing to help verify that code changes are legitimate and secure.</a:t>
            </a:r>
          </a:p>
          <a:p>
            <a:r>
              <a:rPr lang="en-US" dirty="0"/>
              <a:t>Use code owner rules to require reviews from those responsible for specific areas of the codebase.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315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38EF9F-8F94-229F-517F-FB6F063A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" y="991261"/>
            <a:ext cx="11155680" cy="183734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</a:rPr>
              <a:t>Automated Security 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4D4A-566E-25DB-9385-6C2BD68C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979335"/>
            <a:ext cx="11704320" cy="2887403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Use static analysis and dependency scanning tools like SonarQube, </a:t>
            </a:r>
            <a:r>
              <a:rPr lang="en-US" dirty="0" err="1"/>
              <a:t>Semgrep</a:t>
            </a:r>
            <a:r>
              <a:rPr lang="en-US" dirty="0"/>
              <a:t>, and </a:t>
            </a:r>
            <a:r>
              <a:rPr lang="en-US" dirty="0" err="1"/>
              <a:t>CodeQL</a:t>
            </a:r>
            <a:r>
              <a:rPr lang="en-US" dirty="0"/>
              <a:t> as part of your CI workflow.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Implement tools that scan code for hardcoded secrets like API keys and credentials.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Run security and syntax validations with pre-commit hooks to prevent problematic code from entering the repository.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739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8ECD2-9748-5ECF-F72E-F898F5C0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704364"/>
            <a:ext cx="9833548" cy="184252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latin typeface="Marker Felt Thin" panose="02000400000000000000" pitchFamily="2" charset="77"/>
              </a:rPr>
              <a:t>Managing Sensitive Data </a:t>
            </a:r>
            <a:br>
              <a:rPr lang="en-US" dirty="0">
                <a:latin typeface="Marker Felt Thin" panose="02000400000000000000" pitchFamily="2" charset="77"/>
              </a:rPr>
            </a:br>
            <a:r>
              <a:rPr lang="en-US" dirty="0">
                <a:latin typeface="Marker Felt Thin" panose="02000400000000000000" pitchFamily="2" charset="77"/>
              </a:rPr>
              <a:t>and </a:t>
            </a:r>
            <a:br>
              <a:rPr lang="en-US" dirty="0">
                <a:latin typeface="Marker Felt Thin" panose="02000400000000000000" pitchFamily="2" charset="77"/>
              </a:rPr>
            </a:br>
            <a:r>
              <a:rPr lang="en-US" dirty="0">
                <a:latin typeface="Marker Felt Thin" panose="02000400000000000000" pitchFamily="2" charset="77"/>
              </a:rPr>
              <a:t>Applying Encryption</a:t>
            </a:r>
            <a:endParaRPr lang="en-US" sz="3600" dirty="0">
              <a:solidFill>
                <a:schemeClr val="tx2"/>
              </a:solidFill>
              <a:latin typeface="Marker Felt Thin" panose="02000400000000000000" pitchFamily="2" charset="77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14889-BD8B-C8D7-E4DC-12F4ACA7F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55560"/>
            <a:ext cx="9833548" cy="3444076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Keep secrets out of code by leveraging environment variables or secure storage solutions like Vault and AWS Secrets Manager.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Encrypt data both in transit and at rest using standards like TLS and AES-256.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 frequent secret rotation and temporary tokens to limit the impact of credential leaks.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291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2144FB-22EC-734A-E44D-F871C941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455433"/>
            <a:ext cx="10753344" cy="183734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Forte" panose="03060902040502070203" pitchFamily="66" charset="77"/>
              </a:rPr>
              <a:t>Policy, Education &amp; Auditing</a:t>
            </a:r>
            <a:endParaRPr lang="en-US" dirty="0">
              <a:solidFill>
                <a:schemeClr val="tx2"/>
              </a:solidFill>
              <a:latin typeface="Forte" panose="03060902040502070203" pitchFamily="66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18CFA-0309-EF20-F5F4-59BEFFA82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47" y="2359108"/>
            <a:ext cx="11430000" cy="3061662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Establish a comprehensive security policy addressing code management, dependency usage, and incident response.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Provide training to developers about secure endpoint practices and the dangers of using public Wi-Fi.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Perform frequent reviews of permissions and logs, with active monitoring to address unusual activities.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821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207DE-6613-BC8C-1329-BDD98E6B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>
                <a:latin typeface="Avenir Next Condensed" panose="020B0506020202020204" pitchFamily="34" charset="0"/>
              </a:rPr>
              <a:t>Incident Response</a:t>
            </a:r>
            <a:endParaRPr lang="en-US" sz="6000" dirty="0">
              <a:solidFill>
                <a:schemeClr val="tx2"/>
              </a:solidFill>
              <a:latin typeface="Avenir Next Condensed" panose="020B0506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72EC-BF5A-6071-A016-5281BD01F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8"/>
            <a:ext cx="9833548" cy="290631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Act swiftly to contain breaches by blocking compromised credentials and separating the repository.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Patch weaknesses and reassess policies as part of post-incident recovery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Incorporate feedback and insights into ongoing security enhancements.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606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2748BC-30EA-74DE-3183-0413E524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Bahnschrift" panose="020F0502020204030204" pitchFamily="34" charset="0"/>
              </a:rPr>
              <a:t>DevSecOps</a:t>
            </a:r>
            <a:r>
              <a:rPr lang="en-US" dirty="0">
                <a:latin typeface="Bahnschrift" panose="020F0502020204030204" pitchFamily="34" charset="0"/>
              </a:rPr>
              <a:t> Implementation</a:t>
            </a:r>
            <a:endParaRPr lang="en-US" sz="3600" dirty="0">
              <a:solidFill>
                <a:schemeClr val="tx2"/>
              </a:solidFill>
              <a:latin typeface="Bahnschrift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B025-F3E2-B7F7-5A6D-BD957BB4A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583" y="3103090"/>
            <a:ext cx="11082528" cy="2086440"/>
          </a:xfrm>
        </p:spPr>
        <p:txBody>
          <a:bodyPr anchor="t">
            <a:normAutofit/>
          </a:bodyPr>
          <a:lstStyle/>
          <a:p>
            <a:r>
              <a:rPr lang="en-US" dirty="0"/>
              <a:t>Incorporate security practices throughout the SDLC: Dev, Build, Test, and Deploy.</a:t>
            </a:r>
          </a:p>
          <a:p>
            <a:r>
              <a:rPr lang="en-US" dirty="0"/>
              <a:t>Incorporate Microsoft SDL principles such as threat modeling, secure coding practices, supply chain verification, and ongoing monitoring.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154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485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Toppan Bunkyu Midashi Mincho Extrabold</vt:lpstr>
      <vt:lpstr>ADLaM Display</vt:lpstr>
      <vt:lpstr>AkayaKanadaka</vt:lpstr>
      <vt:lpstr>American Typewriter</vt:lpstr>
      <vt:lpstr>Aptos</vt:lpstr>
      <vt:lpstr>Aptos Display</vt:lpstr>
      <vt:lpstr>Arial</vt:lpstr>
      <vt:lpstr>Avenir Next Condensed</vt:lpstr>
      <vt:lpstr>Bahnschrift</vt:lpstr>
      <vt:lpstr>Britannic Bold</vt:lpstr>
      <vt:lpstr>Chalkduster</vt:lpstr>
      <vt:lpstr>Courier New</vt:lpstr>
      <vt:lpstr>Forte</vt:lpstr>
      <vt:lpstr>Marker Felt Thin</vt:lpstr>
      <vt:lpstr>Wingdings</vt:lpstr>
      <vt:lpstr>Office Theme</vt:lpstr>
      <vt:lpstr>Best Practices for Safeguarding Code in Shared Repositories</vt:lpstr>
      <vt:lpstr>Why is this Important? </vt:lpstr>
      <vt:lpstr>Identity &amp; Access Management</vt:lpstr>
      <vt:lpstr>Repository Configuration  &amp;  Branch Policies</vt:lpstr>
      <vt:lpstr>Automated Security Scanning</vt:lpstr>
      <vt:lpstr>Managing Sensitive Data  and  Applying Encryption</vt:lpstr>
      <vt:lpstr>Policy, Education &amp; Auditing</vt:lpstr>
      <vt:lpstr>Incident Response</vt:lpstr>
      <vt:lpstr>DevSecOps Implementation</vt:lpstr>
      <vt:lpstr>Final Thoughts  and  Recommendations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Arely Gil</dc:creator>
  <cp:lastModifiedBy>Arely Gil</cp:lastModifiedBy>
  <cp:revision>2</cp:revision>
  <dcterms:created xsi:type="dcterms:W3CDTF">2025-07-17T00:51:39Z</dcterms:created>
  <dcterms:modified xsi:type="dcterms:W3CDTF">2025-07-18T02:37:56Z</dcterms:modified>
</cp:coreProperties>
</file>