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9144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08000" y="79374"/>
            <a:ext cx="2955925" cy="701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4/16/2024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4/16/2024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4/16/2024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8739" y="135826"/>
            <a:ext cx="8986520" cy="13690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67957" y="1598612"/>
            <a:ext cx="8554720" cy="41541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gilan2004/AGILAN_AIML" TargetMode="Externa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7914" y="2714878"/>
            <a:ext cx="4423410" cy="12503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8000" spc="-10" dirty="0"/>
              <a:t>WELCOME</a:t>
            </a:r>
            <a:endParaRPr sz="8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0400" y="32067"/>
            <a:ext cx="3069590" cy="701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10" dirty="0"/>
              <a:t>CONCLUSION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575" y="876617"/>
            <a:ext cx="8058150" cy="5605145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12700" marR="45720">
              <a:lnSpc>
                <a:spcPct val="89700"/>
              </a:lnSpc>
              <a:spcBef>
                <a:spcPts val="470"/>
              </a:spcBef>
            </a:pPr>
            <a:r>
              <a:rPr sz="3000" spc="-10" dirty="0">
                <a:latin typeface="Calibri"/>
                <a:cs typeface="Calibri"/>
              </a:rPr>
              <a:t>Recurrent</a:t>
            </a:r>
            <a:r>
              <a:rPr sz="3000" spc="-11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Neural</a:t>
            </a:r>
            <a:r>
              <a:rPr sz="3000" spc="-9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Networks</a:t>
            </a:r>
            <a:r>
              <a:rPr sz="3000" spc="-13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(RNNs)</a:t>
            </a:r>
            <a:r>
              <a:rPr sz="3000" spc="-16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excel</a:t>
            </a:r>
            <a:r>
              <a:rPr sz="3000" spc="-30" dirty="0">
                <a:latin typeface="Calibri"/>
                <a:cs typeface="Calibri"/>
              </a:rPr>
              <a:t> </a:t>
            </a:r>
            <a:r>
              <a:rPr sz="3000" spc="-25" dirty="0">
                <a:latin typeface="Calibri"/>
                <a:cs typeface="Calibri"/>
              </a:rPr>
              <a:t>at </a:t>
            </a:r>
            <a:r>
              <a:rPr sz="3000" dirty="0">
                <a:latin typeface="Calibri"/>
                <a:cs typeface="Calibri"/>
              </a:rPr>
              <a:t>capturing</a:t>
            </a:r>
            <a:r>
              <a:rPr sz="3000" spc="-7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sequential</a:t>
            </a:r>
            <a:r>
              <a:rPr sz="3000" spc="-9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patterns</a:t>
            </a:r>
            <a:r>
              <a:rPr sz="3000" spc="-5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but</a:t>
            </a:r>
            <a:r>
              <a:rPr sz="3000" spc="-10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may</a:t>
            </a:r>
            <a:r>
              <a:rPr sz="3000" spc="-2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struggle</a:t>
            </a:r>
            <a:r>
              <a:rPr sz="3000" spc="-140" dirty="0">
                <a:latin typeface="Calibri"/>
                <a:cs typeface="Calibri"/>
              </a:rPr>
              <a:t> </a:t>
            </a:r>
            <a:r>
              <a:rPr sz="3000" spc="-20" dirty="0">
                <a:latin typeface="Calibri"/>
                <a:cs typeface="Calibri"/>
              </a:rPr>
              <a:t>with </a:t>
            </a:r>
            <a:r>
              <a:rPr sz="3000" spc="-10" dirty="0">
                <a:latin typeface="Calibri"/>
                <a:cs typeface="Calibri"/>
              </a:rPr>
              <a:t>long-</a:t>
            </a:r>
            <a:r>
              <a:rPr sz="3000" dirty="0">
                <a:latin typeface="Calibri"/>
                <a:cs typeface="Calibri"/>
              </a:rPr>
              <a:t>range</a:t>
            </a:r>
            <a:r>
              <a:rPr sz="3000" spc="-7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dependencies</a:t>
            </a:r>
            <a:r>
              <a:rPr sz="3000" spc="-12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and</a:t>
            </a:r>
            <a:r>
              <a:rPr sz="3000" spc="-7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require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significant </a:t>
            </a:r>
            <a:r>
              <a:rPr sz="3000" dirty="0">
                <a:latin typeface="Calibri"/>
                <a:cs typeface="Calibri"/>
              </a:rPr>
              <a:t>computational</a:t>
            </a:r>
            <a:r>
              <a:rPr sz="3000" spc="-16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resources.</a:t>
            </a:r>
            <a:endParaRPr sz="3000">
              <a:latin typeface="Calibri"/>
              <a:cs typeface="Calibri"/>
            </a:endParaRPr>
          </a:p>
          <a:p>
            <a:pPr marL="12700" marR="5080">
              <a:lnSpc>
                <a:spcPct val="90400"/>
              </a:lnSpc>
              <a:spcBef>
                <a:spcPts val="730"/>
              </a:spcBef>
            </a:pPr>
            <a:r>
              <a:rPr sz="3000" dirty="0">
                <a:latin typeface="Calibri"/>
                <a:cs typeface="Calibri"/>
              </a:rPr>
              <a:t>Convolutional Neural</a:t>
            </a:r>
            <a:r>
              <a:rPr sz="3000" spc="-12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Networks</a:t>
            </a:r>
            <a:r>
              <a:rPr sz="3000" spc="-15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(CNNs)</a:t>
            </a:r>
            <a:r>
              <a:rPr sz="3000" spc="-114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are</a:t>
            </a:r>
            <a:r>
              <a:rPr sz="3000" spc="-11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effective </a:t>
            </a:r>
            <a:r>
              <a:rPr sz="3000" dirty="0">
                <a:latin typeface="Calibri"/>
                <a:cs typeface="Calibri"/>
              </a:rPr>
              <a:t>at</a:t>
            </a:r>
            <a:r>
              <a:rPr sz="3000" spc="-11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capturing</a:t>
            </a:r>
            <a:r>
              <a:rPr sz="3000" spc="-7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spatial</a:t>
            </a:r>
            <a:r>
              <a:rPr sz="3000" spc="-9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patterns</a:t>
            </a:r>
            <a:r>
              <a:rPr sz="3000" spc="-6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and</a:t>
            </a:r>
            <a:r>
              <a:rPr sz="3000" spc="-8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are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spc="-20" dirty="0">
                <a:latin typeface="Calibri"/>
                <a:cs typeface="Calibri"/>
              </a:rPr>
              <a:t>less </a:t>
            </a:r>
            <a:r>
              <a:rPr sz="3000" dirty="0">
                <a:latin typeface="Calibri"/>
                <a:cs typeface="Calibri"/>
              </a:rPr>
              <a:t>computationally</a:t>
            </a:r>
            <a:r>
              <a:rPr sz="3000" spc="-6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intensive,</a:t>
            </a:r>
            <a:r>
              <a:rPr sz="3000" spc="-16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making them</a:t>
            </a:r>
            <a:r>
              <a:rPr sz="3000" spc="-7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suitable</a:t>
            </a:r>
            <a:r>
              <a:rPr sz="3000" spc="-65" dirty="0">
                <a:latin typeface="Calibri"/>
                <a:cs typeface="Calibri"/>
              </a:rPr>
              <a:t> </a:t>
            </a:r>
            <a:r>
              <a:rPr sz="3000" spc="-25" dirty="0">
                <a:latin typeface="Calibri"/>
                <a:cs typeface="Calibri"/>
              </a:rPr>
              <a:t>for </a:t>
            </a:r>
            <a:r>
              <a:rPr sz="3000" dirty="0">
                <a:latin typeface="Calibri"/>
                <a:cs typeface="Calibri"/>
              </a:rPr>
              <a:t>text</a:t>
            </a:r>
            <a:r>
              <a:rPr sz="3000" spc="-4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classification</a:t>
            </a:r>
            <a:r>
              <a:rPr sz="3000" spc="-8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tasks</a:t>
            </a:r>
            <a:r>
              <a:rPr sz="3000" spc="-12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like</a:t>
            </a:r>
            <a:r>
              <a:rPr sz="3000" spc="-7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spam</a:t>
            </a:r>
            <a:r>
              <a:rPr sz="3000" spc="-7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detection.</a:t>
            </a:r>
            <a:endParaRPr sz="3000">
              <a:latin typeface="Calibri"/>
              <a:cs typeface="Calibri"/>
            </a:endParaRPr>
          </a:p>
          <a:p>
            <a:pPr marL="12700" marR="619125">
              <a:lnSpc>
                <a:spcPct val="90200"/>
              </a:lnSpc>
              <a:spcBef>
                <a:spcPts val="655"/>
              </a:spcBef>
            </a:pPr>
            <a:r>
              <a:rPr sz="3000" dirty="0">
                <a:latin typeface="Calibri"/>
                <a:cs typeface="Calibri"/>
              </a:rPr>
              <a:t>Long</a:t>
            </a:r>
            <a:r>
              <a:rPr sz="3000" spc="-110" dirty="0">
                <a:latin typeface="Calibri"/>
                <a:cs typeface="Calibri"/>
              </a:rPr>
              <a:t> </a:t>
            </a:r>
            <a:r>
              <a:rPr sz="3000" spc="-20" dirty="0">
                <a:latin typeface="Calibri"/>
                <a:cs typeface="Calibri"/>
              </a:rPr>
              <a:t>Short-</a:t>
            </a:r>
            <a:r>
              <a:rPr sz="3000" spc="-10" dirty="0">
                <a:latin typeface="Calibri"/>
                <a:cs typeface="Calibri"/>
              </a:rPr>
              <a:t>Term</a:t>
            </a:r>
            <a:r>
              <a:rPr sz="3000" spc="-4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Memory</a:t>
            </a:r>
            <a:r>
              <a:rPr sz="3000" spc="-12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Networks</a:t>
            </a:r>
            <a:r>
              <a:rPr sz="3000" spc="-15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(LSTMs) </a:t>
            </a:r>
            <a:r>
              <a:rPr sz="3000" dirty="0">
                <a:latin typeface="Calibri"/>
                <a:cs typeface="Calibri"/>
              </a:rPr>
              <a:t>address</a:t>
            </a:r>
            <a:r>
              <a:rPr sz="3000" spc="-7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the</a:t>
            </a:r>
            <a:r>
              <a:rPr sz="3000" spc="-9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vanishing</a:t>
            </a:r>
            <a:r>
              <a:rPr sz="3000" spc="-8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gradient</a:t>
            </a:r>
            <a:r>
              <a:rPr sz="3000" spc="-5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problem</a:t>
            </a:r>
            <a:r>
              <a:rPr sz="3000" spc="-9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in</a:t>
            </a:r>
            <a:r>
              <a:rPr sz="3000" spc="-95" dirty="0">
                <a:latin typeface="Calibri"/>
                <a:cs typeface="Calibri"/>
              </a:rPr>
              <a:t> </a:t>
            </a:r>
            <a:r>
              <a:rPr sz="3000" spc="-20" dirty="0">
                <a:latin typeface="Calibri"/>
                <a:cs typeface="Calibri"/>
              </a:rPr>
              <a:t>RNNs </a:t>
            </a:r>
            <a:r>
              <a:rPr sz="3000" dirty="0">
                <a:latin typeface="Calibri"/>
                <a:cs typeface="Calibri"/>
              </a:rPr>
              <a:t>and</a:t>
            </a:r>
            <a:r>
              <a:rPr sz="3000" spc="-10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are</a:t>
            </a:r>
            <a:r>
              <a:rPr sz="3000" spc="-2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more</a:t>
            </a:r>
            <a:r>
              <a:rPr sz="3000" spc="-9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scalable,</a:t>
            </a:r>
            <a:r>
              <a:rPr sz="3000" spc="-8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offering</a:t>
            </a:r>
            <a:r>
              <a:rPr sz="3000" spc="-9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improved performance</a:t>
            </a:r>
            <a:r>
              <a:rPr sz="3000" spc="-10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for</a:t>
            </a:r>
            <a:r>
              <a:rPr sz="3000" spc="-4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tasks</a:t>
            </a:r>
            <a:r>
              <a:rPr sz="3000" spc="-14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requiring</a:t>
            </a:r>
            <a:r>
              <a:rPr sz="3000" spc="-9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capturing</a:t>
            </a:r>
            <a:r>
              <a:rPr sz="3000" spc="-9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long- </a:t>
            </a:r>
            <a:r>
              <a:rPr sz="3000" dirty="0">
                <a:latin typeface="Calibri"/>
                <a:cs typeface="Calibri"/>
              </a:rPr>
              <a:t>term</a:t>
            </a:r>
            <a:r>
              <a:rPr sz="3000" spc="-3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dependencies.</a:t>
            </a:r>
            <a:endParaRPr sz="3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4227" y="32067"/>
            <a:ext cx="3446145" cy="701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FUTURE</a:t>
            </a:r>
            <a:r>
              <a:rPr spc="-165" dirty="0"/>
              <a:t> </a:t>
            </a:r>
            <a:r>
              <a:rPr spc="-20" dirty="0"/>
              <a:t>SCOPE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18184" y="796353"/>
            <a:ext cx="8091170" cy="5403215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12700" marR="7620" algn="just">
              <a:lnSpc>
                <a:spcPct val="79900"/>
              </a:lnSpc>
              <a:spcBef>
                <a:spcPts val="535"/>
              </a:spcBef>
            </a:pPr>
            <a:r>
              <a:rPr sz="1800" b="1" dirty="0">
                <a:latin typeface="Calibri"/>
                <a:cs typeface="Calibri"/>
              </a:rPr>
              <a:t>Recurrent</a:t>
            </a:r>
            <a:r>
              <a:rPr sz="1800" b="1" spc="6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Neural</a:t>
            </a:r>
            <a:r>
              <a:rPr sz="1800" b="1" spc="8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Networks</a:t>
            </a:r>
            <a:r>
              <a:rPr sz="1800" b="1" spc="10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(RNNs):</a:t>
            </a:r>
            <a:r>
              <a:rPr sz="1800" b="1" spc="9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RNNs</a:t>
            </a:r>
            <a:r>
              <a:rPr sz="1800" b="1" spc="10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are</a:t>
            </a:r>
            <a:r>
              <a:rPr sz="1800" b="1" spc="7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useful</a:t>
            </a:r>
            <a:r>
              <a:rPr sz="1800" b="1" spc="7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for</a:t>
            </a:r>
            <a:r>
              <a:rPr sz="1800" b="1" spc="10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processing</a:t>
            </a:r>
            <a:r>
              <a:rPr sz="1800" b="1" spc="6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sequential</a:t>
            </a:r>
            <a:r>
              <a:rPr sz="1800" b="1" spc="10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data, </a:t>
            </a:r>
            <a:r>
              <a:rPr sz="1800" b="1" dirty="0">
                <a:latin typeface="Calibri"/>
                <a:cs typeface="Calibri"/>
              </a:rPr>
              <a:t>making</a:t>
            </a:r>
            <a:r>
              <a:rPr sz="1800" b="1" spc="8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them</a:t>
            </a:r>
            <a:r>
              <a:rPr sz="1800" b="1" spc="13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suitable</a:t>
            </a:r>
            <a:r>
              <a:rPr sz="1800" b="1" spc="10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for</a:t>
            </a:r>
            <a:r>
              <a:rPr sz="1800" b="1" spc="14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tasks</a:t>
            </a:r>
            <a:r>
              <a:rPr sz="1800" b="1" spc="14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like</a:t>
            </a:r>
            <a:r>
              <a:rPr sz="1800" b="1" spc="10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text</a:t>
            </a:r>
            <a:r>
              <a:rPr sz="1800" b="1" spc="8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classification.</a:t>
            </a:r>
            <a:r>
              <a:rPr sz="1800" b="1" spc="7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In</a:t>
            </a:r>
            <a:r>
              <a:rPr sz="1800" b="1" spc="11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spam</a:t>
            </a:r>
            <a:r>
              <a:rPr sz="1800" b="1" spc="14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detection,</a:t>
            </a:r>
            <a:r>
              <a:rPr sz="1800" b="1" spc="10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RNNs</a:t>
            </a:r>
            <a:r>
              <a:rPr sz="1800" b="1" spc="140" dirty="0">
                <a:latin typeface="Calibri"/>
                <a:cs typeface="Calibri"/>
              </a:rPr>
              <a:t> </a:t>
            </a:r>
            <a:r>
              <a:rPr sz="1800" b="1" spc="-25" dirty="0">
                <a:latin typeface="Calibri"/>
                <a:cs typeface="Calibri"/>
              </a:rPr>
              <a:t>can </a:t>
            </a:r>
            <a:r>
              <a:rPr sz="1800" b="1" dirty="0">
                <a:latin typeface="Calibri"/>
                <a:cs typeface="Calibri"/>
              </a:rPr>
              <a:t>learn</a:t>
            </a:r>
            <a:r>
              <a:rPr sz="1800" b="1" spc="26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to</a:t>
            </a:r>
            <a:r>
              <a:rPr sz="1800" b="1" spc="254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analyze</a:t>
            </a:r>
            <a:r>
              <a:rPr sz="1800" b="1" spc="25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the</a:t>
            </a:r>
            <a:r>
              <a:rPr sz="1800" b="1" spc="24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sequential</a:t>
            </a:r>
            <a:r>
              <a:rPr sz="1800" b="1" spc="27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nature</a:t>
            </a:r>
            <a:r>
              <a:rPr sz="1800" b="1" spc="254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of</a:t>
            </a:r>
            <a:r>
              <a:rPr sz="1800" b="1" spc="27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emails</a:t>
            </a:r>
            <a:r>
              <a:rPr sz="1800" b="1" spc="28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or</a:t>
            </a:r>
            <a:r>
              <a:rPr sz="1800" b="1" spc="28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messages</a:t>
            </a:r>
            <a:r>
              <a:rPr sz="1800" b="1" spc="29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to</a:t>
            </a:r>
            <a:r>
              <a:rPr sz="1800" b="1" spc="26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identify</a:t>
            </a:r>
            <a:r>
              <a:rPr sz="1800" b="1" spc="229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patterns </a:t>
            </a:r>
            <a:r>
              <a:rPr sz="1800" b="1" dirty="0">
                <a:latin typeface="Calibri"/>
                <a:cs typeface="Calibri"/>
              </a:rPr>
              <a:t>indicative</a:t>
            </a:r>
            <a:r>
              <a:rPr sz="1800" b="1" spc="-4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of</a:t>
            </a:r>
            <a:r>
              <a:rPr sz="1800" b="1" spc="-10" dirty="0">
                <a:latin typeface="Calibri"/>
                <a:cs typeface="Calibri"/>
              </a:rPr>
              <a:t> spam.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35"/>
              </a:spcBef>
            </a:pPr>
            <a:endParaRPr sz="1800">
              <a:latin typeface="Calibri"/>
              <a:cs typeface="Calibri"/>
            </a:endParaRPr>
          </a:p>
          <a:p>
            <a:pPr marL="12700" marR="6985" algn="just">
              <a:lnSpc>
                <a:spcPct val="81100"/>
              </a:lnSpc>
            </a:pPr>
            <a:r>
              <a:rPr sz="1800" b="1" dirty="0">
                <a:latin typeface="Calibri"/>
                <a:cs typeface="Calibri"/>
              </a:rPr>
              <a:t>Convolutional</a:t>
            </a:r>
            <a:r>
              <a:rPr sz="1800" b="1" spc="65" dirty="0">
                <a:latin typeface="Calibri"/>
                <a:cs typeface="Calibri"/>
              </a:rPr>
              <a:t>  </a:t>
            </a:r>
            <a:r>
              <a:rPr sz="1800" b="1" dirty="0">
                <a:latin typeface="Calibri"/>
                <a:cs typeface="Calibri"/>
              </a:rPr>
              <a:t>Neural</a:t>
            </a:r>
            <a:r>
              <a:rPr sz="1800" b="1" spc="60" dirty="0">
                <a:latin typeface="Calibri"/>
                <a:cs typeface="Calibri"/>
              </a:rPr>
              <a:t>  </a:t>
            </a:r>
            <a:r>
              <a:rPr sz="1800" b="1" dirty="0">
                <a:latin typeface="Calibri"/>
                <a:cs typeface="Calibri"/>
              </a:rPr>
              <a:t>Networks</a:t>
            </a:r>
            <a:r>
              <a:rPr sz="1800" b="1" spc="75" dirty="0">
                <a:latin typeface="Calibri"/>
                <a:cs typeface="Calibri"/>
              </a:rPr>
              <a:t>  </a:t>
            </a:r>
            <a:r>
              <a:rPr sz="1800" b="1" dirty="0">
                <a:latin typeface="Calibri"/>
                <a:cs typeface="Calibri"/>
              </a:rPr>
              <a:t>(CNNs):</a:t>
            </a:r>
            <a:r>
              <a:rPr sz="1800" b="1" spc="47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CNNs</a:t>
            </a:r>
            <a:r>
              <a:rPr sz="1800" b="1" spc="484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are</a:t>
            </a:r>
            <a:r>
              <a:rPr sz="1800" b="1" spc="55" dirty="0">
                <a:latin typeface="Calibri"/>
                <a:cs typeface="Calibri"/>
              </a:rPr>
              <a:t>  </a:t>
            </a:r>
            <a:r>
              <a:rPr sz="1800" b="1" dirty="0">
                <a:latin typeface="Calibri"/>
                <a:cs typeface="Calibri"/>
              </a:rPr>
              <a:t>effective</a:t>
            </a:r>
            <a:r>
              <a:rPr sz="1800" b="1" spc="50" dirty="0">
                <a:latin typeface="Calibri"/>
                <a:cs typeface="Calibri"/>
              </a:rPr>
              <a:t>  </a:t>
            </a:r>
            <a:r>
              <a:rPr sz="1800" b="1" dirty="0">
                <a:latin typeface="Calibri"/>
                <a:cs typeface="Calibri"/>
              </a:rPr>
              <a:t>at</a:t>
            </a:r>
            <a:r>
              <a:rPr sz="1800" b="1" spc="45" dirty="0">
                <a:latin typeface="Calibri"/>
                <a:cs typeface="Calibri"/>
              </a:rPr>
              <a:t>  </a:t>
            </a:r>
            <a:r>
              <a:rPr sz="1800" b="1" dirty="0">
                <a:latin typeface="Calibri"/>
                <a:cs typeface="Calibri"/>
              </a:rPr>
              <a:t>capturing</a:t>
            </a:r>
            <a:r>
              <a:rPr sz="1800" b="1" spc="434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spatial </a:t>
            </a:r>
            <a:r>
              <a:rPr sz="1800" b="1" dirty="0">
                <a:latin typeface="Calibri"/>
                <a:cs typeface="Calibri"/>
              </a:rPr>
              <a:t>patterns</a:t>
            </a:r>
            <a:r>
              <a:rPr sz="1800" b="1" spc="7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in</a:t>
            </a:r>
            <a:r>
              <a:rPr sz="1800" b="1" spc="3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data,</a:t>
            </a:r>
            <a:r>
              <a:rPr sz="1800" b="1" spc="1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which</a:t>
            </a:r>
            <a:r>
              <a:rPr sz="1800" b="1" spc="11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makes</a:t>
            </a:r>
            <a:r>
              <a:rPr sz="1800" b="1" spc="5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them</a:t>
            </a:r>
            <a:r>
              <a:rPr sz="1800" b="1" spc="5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well-suited</a:t>
            </a:r>
            <a:r>
              <a:rPr sz="1800" b="1" spc="4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for</a:t>
            </a:r>
            <a:r>
              <a:rPr sz="1800" b="1" spc="7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tasks</a:t>
            </a:r>
            <a:r>
              <a:rPr sz="1800" b="1" spc="7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like</a:t>
            </a:r>
            <a:r>
              <a:rPr sz="1800" b="1" spc="2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image</a:t>
            </a:r>
            <a:r>
              <a:rPr sz="1800" b="1" spc="3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recognition</a:t>
            </a:r>
            <a:r>
              <a:rPr sz="1800" b="1" spc="45" dirty="0">
                <a:latin typeface="Calibri"/>
                <a:cs typeface="Calibri"/>
              </a:rPr>
              <a:t> </a:t>
            </a:r>
            <a:r>
              <a:rPr sz="1800" b="1" spc="-25" dirty="0">
                <a:latin typeface="Calibri"/>
                <a:cs typeface="Calibri"/>
              </a:rPr>
              <a:t>and </a:t>
            </a:r>
            <a:r>
              <a:rPr sz="1800" b="1" dirty="0">
                <a:latin typeface="Calibri"/>
                <a:cs typeface="Calibri"/>
              </a:rPr>
              <a:t>text</a:t>
            </a:r>
            <a:r>
              <a:rPr sz="1800" b="1" spc="-7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classification.</a:t>
            </a:r>
            <a:r>
              <a:rPr sz="1800" b="1" spc="-7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In</a:t>
            </a:r>
            <a:r>
              <a:rPr sz="1800" b="1" spc="4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spam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detection,</a:t>
            </a:r>
            <a:r>
              <a:rPr sz="1800" b="1" spc="-6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CNNs</a:t>
            </a:r>
            <a:r>
              <a:rPr sz="1800" b="1" spc="-1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can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analyze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the</a:t>
            </a:r>
            <a:r>
              <a:rPr sz="1800" b="1" spc="2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textual</a:t>
            </a:r>
            <a:r>
              <a:rPr sz="1800" b="1" spc="-4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content</a:t>
            </a:r>
            <a:r>
              <a:rPr sz="1800" b="1" spc="1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of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emails </a:t>
            </a:r>
            <a:r>
              <a:rPr sz="1800" b="1" dirty="0">
                <a:latin typeface="Calibri"/>
                <a:cs typeface="Calibri"/>
              </a:rPr>
              <a:t>or</a:t>
            </a:r>
            <a:r>
              <a:rPr sz="1800" b="1" spc="1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messages</a:t>
            </a:r>
            <a:r>
              <a:rPr sz="1800" b="1" spc="-13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to</a:t>
            </a:r>
            <a:r>
              <a:rPr sz="1800" b="1" spc="6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identify</a:t>
            </a:r>
            <a:r>
              <a:rPr sz="1800" b="1" spc="-4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features</a:t>
            </a:r>
            <a:r>
              <a:rPr sz="1800" b="1" spc="-15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associated</a:t>
            </a:r>
            <a:r>
              <a:rPr sz="1800" b="1" spc="-15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with</a:t>
            </a:r>
            <a:r>
              <a:rPr sz="1800" b="1" spc="6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spam.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5"/>
              </a:spcBef>
            </a:pPr>
            <a:endParaRPr sz="1800">
              <a:latin typeface="Calibri"/>
              <a:cs typeface="Calibri"/>
            </a:endParaRPr>
          </a:p>
          <a:p>
            <a:pPr marL="12700" marR="5715" algn="just">
              <a:lnSpc>
                <a:spcPct val="80000"/>
              </a:lnSpc>
            </a:pPr>
            <a:r>
              <a:rPr sz="1800" b="1" dirty="0">
                <a:latin typeface="Calibri"/>
                <a:cs typeface="Calibri"/>
              </a:rPr>
              <a:t>Long</a:t>
            </a:r>
            <a:r>
              <a:rPr sz="1800" b="1" spc="7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Short-</a:t>
            </a:r>
            <a:r>
              <a:rPr sz="1800" b="1" dirty="0">
                <a:latin typeface="Calibri"/>
                <a:cs typeface="Calibri"/>
              </a:rPr>
              <a:t>Term</a:t>
            </a:r>
            <a:r>
              <a:rPr sz="1800" b="1" spc="12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Memory</a:t>
            </a:r>
            <a:r>
              <a:rPr sz="1800" b="1" spc="7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Networks</a:t>
            </a:r>
            <a:r>
              <a:rPr sz="1800" b="1" spc="14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(LSTMs):</a:t>
            </a:r>
            <a:r>
              <a:rPr sz="1800" b="1" spc="12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LSTMs</a:t>
            </a:r>
            <a:r>
              <a:rPr sz="1800" b="1" spc="12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are</a:t>
            </a:r>
            <a:r>
              <a:rPr sz="1800" b="1" spc="9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a</a:t>
            </a:r>
            <a:r>
              <a:rPr sz="1800" b="1" spc="18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type</a:t>
            </a:r>
            <a:r>
              <a:rPr sz="1800" b="1" spc="16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of</a:t>
            </a:r>
            <a:r>
              <a:rPr sz="1800" b="1" spc="13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RNN</a:t>
            </a:r>
            <a:r>
              <a:rPr sz="1800" b="1" spc="114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designed</a:t>
            </a:r>
            <a:r>
              <a:rPr sz="1800" b="1" spc="95" dirty="0">
                <a:latin typeface="Calibri"/>
                <a:cs typeface="Calibri"/>
              </a:rPr>
              <a:t> </a:t>
            </a:r>
            <a:r>
              <a:rPr sz="1800" b="1" spc="-25" dirty="0">
                <a:latin typeface="Calibri"/>
                <a:cs typeface="Calibri"/>
              </a:rPr>
              <a:t>to </a:t>
            </a:r>
            <a:r>
              <a:rPr sz="1800" b="1" dirty="0">
                <a:latin typeface="Calibri"/>
                <a:cs typeface="Calibri"/>
              </a:rPr>
              <a:t>overcome</a:t>
            </a:r>
            <a:r>
              <a:rPr sz="1800" b="1" spc="409" dirty="0">
                <a:latin typeface="Calibri"/>
                <a:cs typeface="Calibri"/>
              </a:rPr>
              <a:t>  </a:t>
            </a:r>
            <a:r>
              <a:rPr sz="1800" b="1" dirty="0">
                <a:latin typeface="Calibri"/>
                <a:cs typeface="Calibri"/>
              </a:rPr>
              <a:t>the</a:t>
            </a:r>
            <a:r>
              <a:rPr sz="1800" b="1" spc="405" dirty="0">
                <a:latin typeface="Calibri"/>
                <a:cs typeface="Calibri"/>
              </a:rPr>
              <a:t>  </a:t>
            </a:r>
            <a:r>
              <a:rPr sz="1800" b="1" dirty="0">
                <a:latin typeface="Calibri"/>
                <a:cs typeface="Calibri"/>
              </a:rPr>
              <a:t>vanishing</a:t>
            </a:r>
            <a:r>
              <a:rPr sz="1800" b="1" spc="400" dirty="0">
                <a:latin typeface="Calibri"/>
                <a:cs typeface="Calibri"/>
              </a:rPr>
              <a:t>  </a:t>
            </a:r>
            <a:r>
              <a:rPr sz="1800" b="1" dirty="0">
                <a:latin typeface="Calibri"/>
                <a:cs typeface="Calibri"/>
              </a:rPr>
              <a:t>gradient</a:t>
            </a:r>
            <a:r>
              <a:rPr sz="1800" b="1" spc="405" dirty="0">
                <a:latin typeface="Calibri"/>
                <a:cs typeface="Calibri"/>
              </a:rPr>
              <a:t>  </a:t>
            </a:r>
            <a:r>
              <a:rPr sz="1800" b="1" dirty="0">
                <a:latin typeface="Calibri"/>
                <a:cs typeface="Calibri"/>
              </a:rPr>
              <a:t>problem</a:t>
            </a:r>
            <a:r>
              <a:rPr sz="1800" b="1" spc="425" dirty="0">
                <a:latin typeface="Calibri"/>
                <a:cs typeface="Calibri"/>
              </a:rPr>
              <a:t>  </a:t>
            </a:r>
            <a:r>
              <a:rPr sz="1800" b="1" dirty="0">
                <a:latin typeface="Calibri"/>
                <a:cs typeface="Calibri"/>
              </a:rPr>
              <a:t>and</a:t>
            </a:r>
            <a:r>
              <a:rPr sz="1800" b="1" spc="415" dirty="0">
                <a:latin typeface="Calibri"/>
                <a:cs typeface="Calibri"/>
              </a:rPr>
              <a:t>  </a:t>
            </a:r>
            <a:r>
              <a:rPr sz="1800" b="1" dirty="0">
                <a:latin typeface="Calibri"/>
                <a:cs typeface="Calibri"/>
              </a:rPr>
              <a:t>better</a:t>
            </a:r>
            <a:r>
              <a:rPr sz="1800" b="1" spc="425" dirty="0">
                <a:latin typeface="Calibri"/>
                <a:cs typeface="Calibri"/>
              </a:rPr>
              <a:t>  </a:t>
            </a:r>
            <a:r>
              <a:rPr sz="1800" b="1" dirty="0">
                <a:latin typeface="Calibri"/>
                <a:cs typeface="Calibri"/>
              </a:rPr>
              <a:t>capture</a:t>
            </a:r>
            <a:r>
              <a:rPr sz="1800" b="1" spc="409" dirty="0">
                <a:latin typeface="Calibri"/>
                <a:cs typeface="Calibri"/>
              </a:rPr>
              <a:t>  </a:t>
            </a:r>
            <a:r>
              <a:rPr sz="1800" b="1" spc="-25" dirty="0">
                <a:latin typeface="Calibri"/>
                <a:cs typeface="Calibri"/>
              </a:rPr>
              <a:t>long-</a:t>
            </a:r>
            <a:r>
              <a:rPr sz="1800" b="1" spc="-20" dirty="0">
                <a:latin typeface="Calibri"/>
                <a:cs typeface="Calibri"/>
              </a:rPr>
              <a:t>term </a:t>
            </a:r>
            <a:r>
              <a:rPr sz="1800" b="1" dirty="0">
                <a:latin typeface="Calibri"/>
                <a:cs typeface="Calibri"/>
              </a:rPr>
              <a:t>dependencies</a:t>
            </a:r>
            <a:r>
              <a:rPr sz="1800" b="1" spc="29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in</a:t>
            </a:r>
            <a:r>
              <a:rPr sz="1800" b="1" spc="26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sequential</a:t>
            </a:r>
            <a:r>
              <a:rPr sz="1800" b="1" spc="25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data.</a:t>
            </a:r>
            <a:r>
              <a:rPr sz="1800" b="1" spc="22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LSTMs</a:t>
            </a:r>
            <a:r>
              <a:rPr sz="1800" b="1" spc="28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are</a:t>
            </a:r>
            <a:r>
              <a:rPr sz="1800" b="1" spc="25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commonly</a:t>
            </a:r>
            <a:r>
              <a:rPr sz="1800" b="1" spc="22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used</a:t>
            </a:r>
            <a:r>
              <a:rPr sz="1800" b="1" spc="26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for</a:t>
            </a:r>
            <a:r>
              <a:rPr sz="1800" b="1" spc="29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tasks</a:t>
            </a:r>
            <a:r>
              <a:rPr sz="1800" b="1" spc="28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like</a:t>
            </a:r>
            <a:r>
              <a:rPr sz="1800" b="1" spc="25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speech recognition,</a:t>
            </a:r>
            <a:r>
              <a:rPr sz="1800" b="1" spc="-8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language</a:t>
            </a:r>
            <a:r>
              <a:rPr sz="1800" b="1" spc="9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modeling,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and</a:t>
            </a:r>
            <a:r>
              <a:rPr sz="1800" b="1" spc="1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text</a:t>
            </a:r>
            <a:r>
              <a:rPr sz="1800" b="1" spc="-4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classification,</a:t>
            </a:r>
            <a:r>
              <a:rPr sz="1800" b="1" spc="-15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including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spam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detection.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30"/>
              </a:spcBef>
            </a:pPr>
            <a:endParaRPr sz="1800">
              <a:latin typeface="Calibri"/>
              <a:cs typeface="Calibri"/>
            </a:endParaRPr>
          </a:p>
          <a:p>
            <a:pPr marL="12700" marR="5080" algn="just">
              <a:lnSpc>
                <a:spcPct val="80000"/>
              </a:lnSpc>
            </a:pPr>
            <a:r>
              <a:rPr sz="1800" b="1" dirty="0">
                <a:latin typeface="Calibri"/>
                <a:cs typeface="Calibri"/>
              </a:rPr>
              <a:t>Each</a:t>
            </a:r>
            <a:r>
              <a:rPr sz="1800" b="1" spc="17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of</a:t>
            </a:r>
            <a:r>
              <a:rPr sz="1800" b="1" spc="19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these</a:t>
            </a:r>
            <a:r>
              <a:rPr sz="1800" b="1" spc="15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algorithms</a:t>
            </a:r>
            <a:r>
              <a:rPr sz="1800" b="1" spc="18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has</a:t>
            </a:r>
            <a:r>
              <a:rPr sz="1800" b="1" spc="20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its</a:t>
            </a:r>
            <a:r>
              <a:rPr sz="1800" b="1" spc="19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strengths</a:t>
            </a:r>
            <a:r>
              <a:rPr sz="1800" b="1" spc="19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and</a:t>
            </a:r>
            <a:r>
              <a:rPr sz="1800" b="1" spc="17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weaknesses,</a:t>
            </a:r>
            <a:r>
              <a:rPr sz="1800" b="1" spc="16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and</a:t>
            </a:r>
            <a:r>
              <a:rPr sz="1800" b="1" spc="17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their</a:t>
            </a:r>
            <a:r>
              <a:rPr sz="1800" b="1" spc="20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performance </a:t>
            </a:r>
            <a:r>
              <a:rPr sz="1800" b="1" dirty="0">
                <a:latin typeface="Calibri"/>
                <a:cs typeface="Calibri"/>
              </a:rPr>
              <a:t>can</a:t>
            </a:r>
            <a:r>
              <a:rPr sz="1800" b="1" spc="70" dirty="0">
                <a:latin typeface="Calibri"/>
                <a:cs typeface="Calibri"/>
              </a:rPr>
              <a:t>  </a:t>
            </a:r>
            <a:r>
              <a:rPr sz="1800" b="1" dirty="0">
                <a:latin typeface="Calibri"/>
                <a:cs typeface="Calibri"/>
              </a:rPr>
              <a:t>vary</a:t>
            </a:r>
            <a:r>
              <a:rPr sz="1800" b="1" spc="50" dirty="0">
                <a:latin typeface="Calibri"/>
                <a:cs typeface="Calibri"/>
              </a:rPr>
              <a:t>  </a:t>
            </a:r>
            <a:r>
              <a:rPr sz="1800" b="1" dirty="0">
                <a:latin typeface="Calibri"/>
                <a:cs typeface="Calibri"/>
              </a:rPr>
              <a:t>depending</a:t>
            </a:r>
            <a:r>
              <a:rPr sz="1800" b="1" spc="60" dirty="0">
                <a:latin typeface="Calibri"/>
                <a:cs typeface="Calibri"/>
              </a:rPr>
              <a:t>  </a:t>
            </a:r>
            <a:r>
              <a:rPr sz="1800" b="1" dirty="0">
                <a:latin typeface="Calibri"/>
                <a:cs typeface="Calibri"/>
              </a:rPr>
              <a:t>on</a:t>
            </a:r>
            <a:r>
              <a:rPr sz="1800" b="1" spc="49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factors</a:t>
            </a:r>
            <a:r>
              <a:rPr sz="1800" b="1" spc="50" dirty="0">
                <a:latin typeface="Calibri"/>
                <a:cs typeface="Calibri"/>
              </a:rPr>
              <a:t>  </a:t>
            </a:r>
            <a:r>
              <a:rPr sz="1800" b="1" dirty="0">
                <a:latin typeface="Calibri"/>
                <a:cs typeface="Calibri"/>
              </a:rPr>
              <a:t>such</a:t>
            </a:r>
            <a:r>
              <a:rPr sz="1800" b="1" spc="65" dirty="0">
                <a:latin typeface="Calibri"/>
                <a:cs typeface="Calibri"/>
              </a:rPr>
              <a:t>  </a:t>
            </a:r>
            <a:r>
              <a:rPr sz="1800" b="1" dirty="0">
                <a:latin typeface="Calibri"/>
                <a:cs typeface="Calibri"/>
              </a:rPr>
              <a:t>as</a:t>
            </a:r>
            <a:r>
              <a:rPr sz="1800" b="1" spc="85" dirty="0">
                <a:latin typeface="Calibri"/>
                <a:cs typeface="Calibri"/>
              </a:rPr>
              <a:t>  </a:t>
            </a:r>
            <a:r>
              <a:rPr sz="1800" b="1" dirty="0">
                <a:latin typeface="Calibri"/>
                <a:cs typeface="Calibri"/>
              </a:rPr>
              <a:t>dataset</a:t>
            </a:r>
            <a:r>
              <a:rPr sz="1800" b="1" spc="45" dirty="0">
                <a:latin typeface="Calibri"/>
                <a:cs typeface="Calibri"/>
              </a:rPr>
              <a:t>  </a:t>
            </a:r>
            <a:r>
              <a:rPr sz="1800" b="1" dirty="0">
                <a:latin typeface="Calibri"/>
                <a:cs typeface="Calibri"/>
              </a:rPr>
              <a:t>size,</a:t>
            </a:r>
            <a:r>
              <a:rPr sz="1800" b="1" spc="65" dirty="0">
                <a:latin typeface="Calibri"/>
                <a:cs typeface="Calibri"/>
              </a:rPr>
              <a:t>  </a:t>
            </a:r>
            <a:r>
              <a:rPr sz="1800" b="1" dirty="0">
                <a:latin typeface="Calibri"/>
                <a:cs typeface="Calibri"/>
              </a:rPr>
              <a:t>data</a:t>
            </a:r>
            <a:r>
              <a:rPr sz="1800" b="1" spc="75" dirty="0">
                <a:latin typeface="Calibri"/>
                <a:cs typeface="Calibri"/>
              </a:rPr>
              <a:t>  </a:t>
            </a:r>
            <a:r>
              <a:rPr sz="1800" b="1" dirty="0">
                <a:latin typeface="Calibri"/>
                <a:cs typeface="Calibri"/>
              </a:rPr>
              <a:t>quality,</a:t>
            </a:r>
            <a:r>
              <a:rPr sz="1800" b="1" spc="65" dirty="0">
                <a:latin typeface="Calibri"/>
                <a:cs typeface="Calibri"/>
              </a:rPr>
              <a:t>  </a:t>
            </a:r>
            <a:r>
              <a:rPr sz="1800" b="1" dirty="0">
                <a:latin typeface="Calibri"/>
                <a:cs typeface="Calibri"/>
              </a:rPr>
              <a:t>and</a:t>
            </a:r>
            <a:r>
              <a:rPr sz="1800" b="1" spc="75" dirty="0">
                <a:latin typeface="Calibri"/>
                <a:cs typeface="Calibri"/>
              </a:rPr>
              <a:t>  </a:t>
            </a:r>
            <a:r>
              <a:rPr sz="1800" b="1" spc="-10" dirty="0">
                <a:latin typeface="Calibri"/>
                <a:cs typeface="Calibri"/>
              </a:rPr>
              <a:t>feature </a:t>
            </a:r>
            <a:r>
              <a:rPr sz="1800" b="1" dirty="0">
                <a:latin typeface="Calibri"/>
                <a:cs typeface="Calibri"/>
              </a:rPr>
              <a:t>representation.</a:t>
            </a:r>
            <a:r>
              <a:rPr sz="1800" b="1" spc="2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Experimenting</a:t>
            </a:r>
            <a:r>
              <a:rPr sz="1800" b="1" spc="4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with</a:t>
            </a:r>
            <a:r>
              <a:rPr sz="1800" b="1" spc="6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these</a:t>
            </a:r>
            <a:r>
              <a:rPr sz="1800" b="1" spc="4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algorithms</a:t>
            </a:r>
            <a:r>
              <a:rPr sz="1800" b="1" spc="9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and</a:t>
            </a:r>
            <a:r>
              <a:rPr sz="1800" b="1" spc="6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tuning</a:t>
            </a:r>
            <a:r>
              <a:rPr sz="1800" b="1" spc="3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their</a:t>
            </a:r>
            <a:r>
              <a:rPr sz="1800" b="1" spc="8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parameters</a:t>
            </a:r>
            <a:r>
              <a:rPr sz="1800" b="1" spc="90" dirty="0">
                <a:latin typeface="Calibri"/>
                <a:cs typeface="Calibri"/>
              </a:rPr>
              <a:t> </a:t>
            </a:r>
            <a:r>
              <a:rPr sz="1800" b="1" spc="-25" dirty="0">
                <a:latin typeface="Calibri"/>
                <a:cs typeface="Calibri"/>
              </a:rPr>
              <a:t>is </a:t>
            </a:r>
            <a:r>
              <a:rPr sz="1800" b="1" dirty="0">
                <a:latin typeface="Calibri"/>
                <a:cs typeface="Calibri"/>
              </a:rPr>
              <a:t>essential</a:t>
            </a:r>
            <a:r>
              <a:rPr sz="1800" b="1" spc="-7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to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achieve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the</a:t>
            </a:r>
            <a:r>
              <a:rPr sz="1800" b="1" spc="5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best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performance</a:t>
            </a:r>
            <a:r>
              <a:rPr sz="1800" b="1" spc="-16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for</a:t>
            </a:r>
            <a:r>
              <a:rPr sz="1800" b="1" spc="-5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spam</a:t>
            </a:r>
            <a:r>
              <a:rPr sz="1800" b="1" spc="-5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detection.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100"/>
              </a:spcBef>
            </a:pPr>
            <a:endParaRPr sz="180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  <a:spcBef>
                <a:spcPts val="5"/>
              </a:spcBef>
            </a:pPr>
            <a:r>
              <a:rPr sz="1800" b="1" spc="-10" dirty="0">
                <a:latin typeface="Calibri"/>
                <a:cs typeface="Calibri"/>
              </a:rPr>
              <a:t>Train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3</a:t>
            </a:r>
            <a:r>
              <a:rPr sz="1800" b="1" spc="-5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deep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learning</a:t>
            </a:r>
            <a:r>
              <a:rPr sz="1800" b="1" spc="-5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company</a:t>
            </a:r>
            <a:r>
              <a:rPr sz="1800" b="1" spc="-14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the</a:t>
            </a:r>
            <a:r>
              <a:rPr sz="1800" b="1" spc="3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deployment</a:t>
            </a:r>
            <a:r>
              <a:rPr sz="1800" b="1" spc="-114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detecting</a:t>
            </a:r>
            <a:r>
              <a:rPr sz="1800" b="1" spc="20" dirty="0">
                <a:latin typeface="Calibri"/>
                <a:cs typeface="Calibri"/>
              </a:rPr>
              <a:t> </a:t>
            </a:r>
            <a:r>
              <a:rPr sz="1800" b="1" spc="-20" dirty="0">
                <a:latin typeface="Calibri"/>
                <a:cs typeface="Calibri"/>
              </a:rPr>
              <a:t>spam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2155" y="104076"/>
            <a:ext cx="2905125" cy="701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10" dirty="0"/>
              <a:t>REFERENCES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575" y="1010919"/>
            <a:ext cx="8079105" cy="505269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53695" indent="-340995" algn="just">
              <a:lnSpc>
                <a:spcPts val="3850"/>
              </a:lnSpc>
              <a:spcBef>
                <a:spcPts val="130"/>
              </a:spcBef>
              <a:buFont typeface="Arial MT"/>
              <a:buChar char="•"/>
              <a:tabLst>
                <a:tab pos="353695" algn="l"/>
              </a:tabLst>
            </a:pPr>
            <a:r>
              <a:rPr sz="3350" dirty="0">
                <a:latin typeface="Calibri"/>
                <a:cs typeface="Calibri"/>
              </a:rPr>
              <a:t>Deep</a:t>
            </a:r>
            <a:r>
              <a:rPr sz="3350" spc="260" dirty="0">
                <a:latin typeface="Calibri"/>
                <a:cs typeface="Calibri"/>
              </a:rPr>
              <a:t> </a:t>
            </a:r>
            <a:r>
              <a:rPr sz="3350" dirty="0">
                <a:latin typeface="Calibri"/>
                <a:cs typeface="Calibri"/>
              </a:rPr>
              <a:t>Learning</a:t>
            </a:r>
            <a:r>
              <a:rPr sz="3350" spc="310" dirty="0">
                <a:latin typeface="Calibri"/>
                <a:cs typeface="Calibri"/>
              </a:rPr>
              <a:t> </a:t>
            </a:r>
            <a:r>
              <a:rPr sz="3350" dirty="0">
                <a:latin typeface="Calibri"/>
                <a:cs typeface="Calibri"/>
              </a:rPr>
              <a:t>for</a:t>
            </a:r>
            <a:r>
              <a:rPr sz="3350" spc="270" dirty="0">
                <a:latin typeface="Calibri"/>
                <a:cs typeface="Calibri"/>
              </a:rPr>
              <a:t> </a:t>
            </a:r>
            <a:r>
              <a:rPr sz="3350" dirty="0">
                <a:latin typeface="Calibri"/>
                <a:cs typeface="Calibri"/>
              </a:rPr>
              <a:t>Email</a:t>
            </a:r>
            <a:r>
              <a:rPr sz="3350" spc="290" dirty="0">
                <a:latin typeface="Calibri"/>
                <a:cs typeface="Calibri"/>
              </a:rPr>
              <a:t> </a:t>
            </a:r>
            <a:r>
              <a:rPr sz="3350" dirty="0">
                <a:latin typeface="Calibri"/>
                <a:cs typeface="Calibri"/>
              </a:rPr>
              <a:t>Spam</a:t>
            </a:r>
            <a:r>
              <a:rPr sz="3350" spc="250" dirty="0">
                <a:latin typeface="Calibri"/>
                <a:cs typeface="Calibri"/>
              </a:rPr>
              <a:t> </a:t>
            </a:r>
            <a:r>
              <a:rPr sz="3350" dirty="0">
                <a:latin typeface="Calibri"/>
                <a:cs typeface="Calibri"/>
              </a:rPr>
              <a:t>Detection:</a:t>
            </a:r>
            <a:r>
              <a:rPr sz="3350" spc="310" dirty="0">
                <a:latin typeface="Calibri"/>
                <a:cs typeface="Calibri"/>
              </a:rPr>
              <a:t> </a:t>
            </a:r>
            <a:r>
              <a:rPr sz="3350" spc="-50" dirty="0">
                <a:latin typeface="Calibri"/>
                <a:cs typeface="Calibri"/>
              </a:rPr>
              <a:t>A</a:t>
            </a:r>
            <a:endParaRPr sz="3350">
              <a:latin typeface="Calibri"/>
              <a:cs typeface="Calibri"/>
            </a:endParaRPr>
          </a:p>
          <a:p>
            <a:pPr marL="355600" algn="just">
              <a:lnSpc>
                <a:spcPts val="3850"/>
              </a:lnSpc>
            </a:pPr>
            <a:r>
              <a:rPr sz="3350" dirty="0">
                <a:latin typeface="Calibri"/>
                <a:cs typeface="Calibri"/>
              </a:rPr>
              <a:t>Survey”</a:t>
            </a:r>
            <a:r>
              <a:rPr sz="3350" spc="70" dirty="0">
                <a:latin typeface="Calibri"/>
                <a:cs typeface="Calibri"/>
              </a:rPr>
              <a:t> </a:t>
            </a:r>
            <a:r>
              <a:rPr sz="3350" dirty="0">
                <a:latin typeface="Calibri"/>
                <a:cs typeface="Calibri"/>
              </a:rPr>
              <a:t>by</a:t>
            </a:r>
            <a:r>
              <a:rPr sz="3350" spc="15" dirty="0">
                <a:latin typeface="Calibri"/>
                <a:cs typeface="Calibri"/>
              </a:rPr>
              <a:t> </a:t>
            </a:r>
            <a:r>
              <a:rPr sz="3350" dirty="0">
                <a:latin typeface="Calibri"/>
                <a:cs typeface="Calibri"/>
              </a:rPr>
              <a:t>S.</a:t>
            </a:r>
            <a:r>
              <a:rPr sz="3350" spc="-50" dirty="0">
                <a:latin typeface="Calibri"/>
                <a:cs typeface="Calibri"/>
              </a:rPr>
              <a:t> </a:t>
            </a:r>
            <a:r>
              <a:rPr sz="3350" dirty="0">
                <a:latin typeface="Calibri"/>
                <a:cs typeface="Calibri"/>
              </a:rPr>
              <a:t>K.</a:t>
            </a:r>
            <a:r>
              <a:rPr sz="3350" spc="25" dirty="0">
                <a:latin typeface="Calibri"/>
                <a:cs typeface="Calibri"/>
              </a:rPr>
              <a:t> </a:t>
            </a:r>
            <a:r>
              <a:rPr sz="3350" dirty="0">
                <a:latin typeface="Calibri"/>
                <a:cs typeface="Calibri"/>
              </a:rPr>
              <a:t>Pandey,</a:t>
            </a:r>
            <a:r>
              <a:rPr sz="3350" spc="40" dirty="0">
                <a:latin typeface="Calibri"/>
                <a:cs typeface="Calibri"/>
              </a:rPr>
              <a:t> </a:t>
            </a:r>
            <a:r>
              <a:rPr sz="3350" dirty="0">
                <a:latin typeface="Calibri"/>
                <a:cs typeface="Calibri"/>
              </a:rPr>
              <a:t>et</a:t>
            </a:r>
            <a:r>
              <a:rPr sz="3350" spc="40" dirty="0">
                <a:latin typeface="Calibri"/>
                <a:cs typeface="Calibri"/>
              </a:rPr>
              <a:t> </a:t>
            </a:r>
            <a:r>
              <a:rPr sz="3350" dirty="0">
                <a:latin typeface="Calibri"/>
                <a:cs typeface="Calibri"/>
              </a:rPr>
              <a:t>al.</a:t>
            </a:r>
            <a:r>
              <a:rPr sz="3350" spc="-50" dirty="0">
                <a:latin typeface="Calibri"/>
                <a:cs typeface="Calibri"/>
              </a:rPr>
              <a:t> </a:t>
            </a:r>
            <a:r>
              <a:rPr sz="3350" spc="-10" dirty="0">
                <a:latin typeface="Calibri"/>
                <a:cs typeface="Calibri"/>
              </a:rPr>
              <a:t>(2018)</a:t>
            </a:r>
            <a:endParaRPr sz="3350">
              <a:latin typeface="Calibri"/>
              <a:cs typeface="Calibri"/>
            </a:endParaRPr>
          </a:p>
          <a:p>
            <a:pPr marL="353060" marR="10795" indent="-340995" algn="just">
              <a:lnSpc>
                <a:spcPts val="3679"/>
              </a:lnSpc>
              <a:spcBef>
                <a:spcPts val="890"/>
              </a:spcBef>
              <a:buFont typeface="Arial MT"/>
              <a:buChar char="•"/>
              <a:tabLst>
                <a:tab pos="355600" algn="l"/>
              </a:tabLst>
            </a:pPr>
            <a:r>
              <a:rPr sz="3350" dirty="0">
                <a:latin typeface="Calibri"/>
                <a:cs typeface="Calibri"/>
              </a:rPr>
              <a:t>“Spam</a:t>
            </a:r>
            <a:r>
              <a:rPr sz="3350" spc="355" dirty="0">
                <a:latin typeface="Calibri"/>
                <a:cs typeface="Calibri"/>
              </a:rPr>
              <a:t>  </a:t>
            </a:r>
            <a:r>
              <a:rPr sz="3350" dirty="0">
                <a:latin typeface="Calibri"/>
                <a:cs typeface="Calibri"/>
              </a:rPr>
              <a:t>Detection</a:t>
            </a:r>
            <a:r>
              <a:rPr sz="3350" spc="405" dirty="0">
                <a:latin typeface="Calibri"/>
                <a:cs typeface="Calibri"/>
              </a:rPr>
              <a:t>  </a:t>
            </a:r>
            <a:r>
              <a:rPr sz="3350" dirty="0">
                <a:latin typeface="Calibri"/>
                <a:cs typeface="Calibri"/>
              </a:rPr>
              <a:t>in</a:t>
            </a:r>
            <a:r>
              <a:rPr sz="3350" spc="360" dirty="0">
                <a:latin typeface="Calibri"/>
                <a:cs typeface="Calibri"/>
              </a:rPr>
              <a:t>  </a:t>
            </a:r>
            <a:r>
              <a:rPr sz="3350" dirty="0">
                <a:latin typeface="Calibri"/>
                <a:cs typeface="Calibri"/>
              </a:rPr>
              <a:t>Social</a:t>
            </a:r>
            <a:r>
              <a:rPr sz="3350" spc="375" dirty="0">
                <a:latin typeface="Calibri"/>
                <a:cs typeface="Calibri"/>
              </a:rPr>
              <a:t>  </a:t>
            </a:r>
            <a:r>
              <a:rPr sz="3350" dirty="0">
                <a:latin typeface="Calibri"/>
                <a:cs typeface="Calibri"/>
              </a:rPr>
              <a:t>Media</a:t>
            </a:r>
            <a:r>
              <a:rPr sz="3350" spc="360" dirty="0">
                <a:latin typeface="Calibri"/>
                <a:cs typeface="Calibri"/>
              </a:rPr>
              <a:t>  </a:t>
            </a:r>
            <a:r>
              <a:rPr sz="3350" spc="-10" dirty="0">
                <a:latin typeface="Calibri"/>
                <a:cs typeface="Calibri"/>
              </a:rPr>
              <a:t>Using 	</a:t>
            </a:r>
            <a:r>
              <a:rPr sz="3350" dirty="0">
                <a:latin typeface="Calibri"/>
                <a:cs typeface="Calibri"/>
              </a:rPr>
              <a:t>Deep</a:t>
            </a:r>
            <a:r>
              <a:rPr sz="3350" spc="95" dirty="0">
                <a:latin typeface="Calibri"/>
                <a:cs typeface="Calibri"/>
              </a:rPr>
              <a:t> </a:t>
            </a:r>
            <a:r>
              <a:rPr sz="3350" dirty="0">
                <a:latin typeface="Calibri"/>
                <a:cs typeface="Calibri"/>
              </a:rPr>
              <a:t>Learning”</a:t>
            </a:r>
            <a:r>
              <a:rPr sz="3350" spc="20" dirty="0">
                <a:latin typeface="Calibri"/>
                <a:cs typeface="Calibri"/>
              </a:rPr>
              <a:t> </a:t>
            </a:r>
            <a:r>
              <a:rPr sz="3350" dirty="0">
                <a:latin typeface="Calibri"/>
                <a:cs typeface="Calibri"/>
              </a:rPr>
              <a:t>by</a:t>
            </a:r>
            <a:r>
              <a:rPr sz="3350" spc="-35" dirty="0">
                <a:latin typeface="Calibri"/>
                <a:cs typeface="Calibri"/>
              </a:rPr>
              <a:t> </a:t>
            </a:r>
            <a:r>
              <a:rPr sz="3350" dirty="0">
                <a:latin typeface="Calibri"/>
                <a:cs typeface="Calibri"/>
              </a:rPr>
              <a:t>A.</a:t>
            </a:r>
            <a:r>
              <a:rPr sz="3350" spc="125" dirty="0">
                <a:latin typeface="Calibri"/>
                <a:cs typeface="Calibri"/>
              </a:rPr>
              <a:t> </a:t>
            </a:r>
            <a:r>
              <a:rPr sz="3350" spc="-30" dirty="0">
                <a:latin typeface="Calibri"/>
                <a:cs typeface="Calibri"/>
              </a:rPr>
              <a:t>Kumar,</a:t>
            </a:r>
            <a:r>
              <a:rPr sz="3350" spc="-15" dirty="0">
                <a:latin typeface="Calibri"/>
                <a:cs typeface="Calibri"/>
              </a:rPr>
              <a:t> </a:t>
            </a:r>
            <a:r>
              <a:rPr sz="3350" dirty="0">
                <a:latin typeface="Calibri"/>
                <a:cs typeface="Calibri"/>
              </a:rPr>
              <a:t>et</a:t>
            </a:r>
            <a:r>
              <a:rPr sz="3350" spc="80" dirty="0">
                <a:latin typeface="Calibri"/>
                <a:cs typeface="Calibri"/>
              </a:rPr>
              <a:t> </a:t>
            </a:r>
            <a:r>
              <a:rPr sz="3350" dirty="0">
                <a:latin typeface="Calibri"/>
                <a:cs typeface="Calibri"/>
              </a:rPr>
              <a:t>al.</a:t>
            </a:r>
            <a:r>
              <a:rPr sz="3350" spc="50" dirty="0">
                <a:latin typeface="Calibri"/>
                <a:cs typeface="Calibri"/>
              </a:rPr>
              <a:t> </a:t>
            </a:r>
            <a:r>
              <a:rPr sz="3350" spc="-10" dirty="0">
                <a:latin typeface="Calibri"/>
                <a:cs typeface="Calibri"/>
              </a:rPr>
              <a:t>(2019)</a:t>
            </a:r>
            <a:endParaRPr sz="3350">
              <a:latin typeface="Calibri"/>
              <a:cs typeface="Calibri"/>
            </a:endParaRPr>
          </a:p>
          <a:p>
            <a:pPr marL="353060" marR="5080" indent="-340995" algn="just">
              <a:lnSpc>
                <a:spcPts val="3679"/>
              </a:lnSpc>
              <a:spcBef>
                <a:spcPts val="825"/>
              </a:spcBef>
              <a:buFont typeface="Arial MT"/>
              <a:buChar char="•"/>
              <a:tabLst>
                <a:tab pos="355600" algn="l"/>
              </a:tabLst>
            </a:pPr>
            <a:r>
              <a:rPr sz="3350" dirty="0">
                <a:latin typeface="Calibri"/>
                <a:cs typeface="Calibri"/>
              </a:rPr>
              <a:t>“A</a:t>
            </a:r>
            <a:r>
              <a:rPr sz="3350" spc="215" dirty="0">
                <a:latin typeface="Calibri"/>
                <a:cs typeface="Calibri"/>
              </a:rPr>
              <a:t> </a:t>
            </a:r>
            <a:r>
              <a:rPr sz="3350" dirty="0">
                <a:latin typeface="Calibri"/>
                <a:cs typeface="Calibri"/>
              </a:rPr>
              <a:t>Survey</a:t>
            </a:r>
            <a:r>
              <a:rPr sz="3350" spc="215" dirty="0">
                <a:latin typeface="Calibri"/>
                <a:cs typeface="Calibri"/>
              </a:rPr>
              <a:t> </a:t>
            </a:r>
            <a:r>
              <a:rPr sz="3350" dirty="0">
                <a:latin typeface="Calibri"/>
                <a:cs typeface="Calibri"/>
              </a:rPr>
              <a:t>on</a:t>
            </a:r>
            <a:r>
              <a:rPr sz="3350" spc="250" dirty="0">
                <a:latin typeface="Calibri"/>
                <a:cs typeface="Calibri"/>
              </a:rPr>
              <a:t> </a:t>
            </a:r>
            <a:r>
              <a:rPr sz="3350" dirty="0">
                <a:latin typeface="Calibri"/>
                <a:cs typeface="Calibri"/>
              </a:rPr>
              <a:t>Deep</a:t>
            </a:r>
            <a:r>
              <a:rPr sz="3350" spc="250" dirty="0">
                <a:latin typeface="Calibri"/>
                <a:cs typeface="Calibri"/>
              </a:rPr>
              <a:t> </a:t>
            </a:r>
            <a:r>
              <a:rPr sz="3350" dirty="0">
                <a:latin typeface="Calibri"/>
                <a:cs typeface="Calibri"/>
              </a:rPr>
              <a:t>Learning</a:t>
            </a:r>
            <a:r>
              <a:rPr sz="3350" spc="225" dirty="0">
                <a:latin typeface="Calibri"/>
                <a:cs typeface="Calibri"/>
              </a:rPr>
              <a:t> </a:t>
            </a:r>
            <a:r>
              <a:rPr sz="3350" dirty="0">
                <a:latin typeface="Calibri"/>
                <a:cs typeface="Calibri"/>
              </a:rPr>
              <a:t>Techniques</a:t>
            </a:r>
            <a:r>
              <a:rPr sz="3350" spc="280" dirty="0">
                <a:latin typeface="Calibri"/>
                <a:cs typeface="Calibri"/>
              </a:rPr>
              <a:t> </a:t>
            </a:r>
            <a:r>
              <a:rPr sz="3350" spc="-25" dirty="0">
                <a:latin typeface="Calibri"/>
                <a:cs typeface="Calibri"/>
              </a:rPr>
              <a:t>for 	</a:t>
            </a:r>
            <a:r>
              <a:rPr sz="3350" dirty="0">
                <a:latin typeface="Calibri"/>
                <a:cs typeface="Calibri"/>
              </a:rPr>
              <a:t>Email</a:t>
            </a:r>
            <a:r>
              <a:rPr sz="3350" spc="25" dirty="0">
                <a:latin typeface="Calibri"/>
                <a:cs typeface="Calibri"/>
              </a:rPr>
              <a:t>  </a:t>
            </a:r>
            <a:r>
              <a:rPr sz="3350" dirty="0">
                <a:latin typeface="Calibri"/>
                <a:cs typeface="Calibri"/>
              </a:rPr>
              <a:t>Spam</a:t>
            </a:r>
            <a:r>
              <a:rPr sz="3350" spc="55" dirty="0">
                <a:latin typeface="Calibri"/>
                <a:cs typeface="Calibri"/>
              </a:rPr>
              <a:t>  </a:t>
            </a:r>
            <a:r>
              <a:rPr sz="3350" dirty="0">
                <a:latin typeface="Calibri"/>
                <a:cs typeface="Calibri"/>
              </a:rPr>
              <a:t>Detection”</a:t>
            </a:r>
            <a:r>
              <a:rPr sz="3350" spc="65" dirty="0">
                <a:latin typeface="Calibri"/>
                <a:cs typeface="Calibri"/>
              </a:rPr>
              <a:t>  </a:t>
            </a:r>
            <a:r>
              <a:rPr sz="3350" dirty="0">
                <a:latin typeface="Calibri"/>
                <a:cs typeface="Calibri"/>
              </a:rPr>
              <a:t>by</a:t>
            </a:r>
            <a:r>
              <a:rPr sz="3350" spc="70" dirty="0">
                <a:latin typeface="Calibri"/>
                <a:cs typeface="Calibri"/>
              </a:rPr>
              <a:t>  </a:t>
            </a:r>
            <a:r>
              <a:rPr sz="3350" dirty="0">
                <a:latin typeface="Calibri"/>
                <a:cs typeface="Calibri"/>
              </a:rPr>
              <a:t>R.</a:t>
            </a:r>
            <a:r>
              <a:rPr sz="3350" spc="65" dirty="0">
                <a:latin typeface="Calibri"/>
                <a:cs typeface="Calibri"/>
              </a:rPr>
              <a:t>  </a:t>
            </a:r>
            <a:r>
              <a:rPr sz="3350" dirty="0">
                <a:latin typeface="Calibri"/>
                <a:cs typeface="Calibri"/>
              </a:rPr>
              <a:t>Kaur,</a:t>
            </a:r>
            <a:r>
              <a:rPr sz="3350" spc="45" dirty="0">
                <a:latin typeface="Calibri"/>
                <a:cs typeface="Calibri"/>
              </a:rPr>
              <a:t>  </a:t>
            </a:r>
            <a:r>
              <a:rPr sz="3350" dirty="0">
                <a:latin typeface="Calibri"/>
                <a:cs typeface="Calibri"/>
              </a:rPr>
              <a:t>et</a:t>
            </a:r>
            <a:r>
              <a:rPr sz="3350" spc="45" dirty="0">
                <a:latin typeface="Calibri"/>
                <a:cs typeface="Calibri"/>
              </a:rPr>
              <a:t>  </a:t>
            </a:r>
            <a:r>
              <a:rPr sz="3350" spc="-25" dirty="0">
                <a:latin typeface="Calibri"/>
                <a:cs typeface="Calibri"/>
              </a:rPr>
              <a:t>al. 	</a:t>
            </a:r>
            <a:r>
              <a:rPr sz="3350" spc="-10" dirty="0">
                <a:latin typeface="Calibri"/>
                <a:cs typeface="Calibri"/>
              </a:rPr>
              <a:t>(2020)</a:t>
            </a:r>
            <a:endParaRPr sz="3350">
              <a:latin typeface="Calibri"/>
              <a:cs typeface="Calibri"/>
            </a:endParaRPr>
          </a:p>
          <a:p>
            <a:pPr marL="353060" marR="7620" indent="-340995" algn="just">
              <a:lnSpc>
                <a:spcPts val="3679"/>
              </a:lnSpc>
              <a:spcBef>
                <a:spcPts val="755"/>
              </a:spcBef>
              <a:buFont typeface="Arial MT"/>
              <a:buChar char="•"/>
              <a:tabLst>
                <a:tab pos="355600" algn="l"/>
              </a:tabLst>
            </a:pPr>
            <a:r>
              <a:rPr sz="3350" dirty="0">
                <a:latin typeface="Calibri"/>
                <a:cs typeface="Calibri"/>
              </a:rPr>
              <a:t>“Spam</a:t>
            </a:r>
            <a:r>
              <a:rPr sz="3350" spc="560" dirty="0">
                <a:latin typeface="Calibri"/>
                <a:cs typeface="Calibri"/>
              </a:rPr>
              <a:t>   </a:t>
            </a:r>
            <a:r>
              <a:rPr sz="3350" dirty="0">
                <a:latin typeface="Calibri"/>
                <a:cs typeface="Calibri"/>
              </a:rPr>
              <a:t>Email</a:t>
            </a:r>
            <a:r>
              <a:rPr sz="3350" spc="550" dirty="0">
                <a:latin typeface="Calibri"/>
                <a:cs typeface="Calibri"/>
              </a:rPr>
              <a:t>   </a:t>
            </a:r>
            <a:r>
              <a:rPr sz="3350" dirty="0">
                <a:latin typeface="Calibri"/>
                <a:cs typeface="Calibri"/>
              </a:rPr>
              <a:t>Detection</a:t>
            </a:r>
            <a:r>
              <a:rPr sz="3350" spc="565" dirty="0">
                <a:latin typeface="Calibri"/>
                <a:cs typeface="Calibri"/>
              </a:rPr>
              <a:t>   </a:t>
            </a:r>
            <a:r>
              <a:rPr sz="3350" dirty="0">
                <a:latin typeface="Calibri"/>
                <a:cs typeface="Calibri"/>
              </a:rPr>
              <a:t>Using</a:t>
            </a:r>
            <a:r>
              <a:rPr sz="3350" spc="550" dirty="0">
                <a:latin typeface="Calibri"/>
                <a:cs typeface="Calibri"/>
              </a:rPr>
              <a:t>   </a:t>
            </a:r>
            <a:r>
              <a:rPr sz="3350" spc="-20" dirty="0">
                <a:latin typeface="Calibri"/>
                <a:cs typeface="Calibri"/>
              </a:rPr>
              <a:t>Deep 	</a:t>
            </a:r>
            <a:r>
              <a:rPr sz="3350" dirty="0">
                <a:latin typeface="Calibri"/>
                <a:cs typeface="Calibri"/>
              </a:rPr>
              <a:t>Learning</a:t>
            </a:r>
            <a:r>
              <a:rPr sz="3350" spc="340" dirty="0">
                <a:latin typeface="Calibri"/>
                <a:cs typeface="Calibri"/>
              </a:rPr>
              <a:t> </a:t>
            </a:r>
            <a:r>
              <a:rPr sz="3350" dirty="0">
                <a:latin typeface="Calibri"/>
                <a:cs typeface="Calibri"/>
              </a:rPr>
              <a:t>Techniques”</a:t>
            </a:r>
            <a:r>
              <a:rPr sz="3350" spc="380" dirty="0">
                <a:latin typeface="Calibri"/>
                <a:cs typeface="Calibri"/>
              </a:rPr>
              <a:t> </a:t>
            </a:r>
            <a:r>
              <a:rPr sz="3350" dirty="0">
                <a:latin typeface="Calibri"/>
                <a:cs typeface="Calibri"/>
              </a:rPr>
              <a:t>by</a:t>
            </a:r>
            <a:r>
              <a:rPr sz="3350" spc="325" dirty="0">
                <a:latin typeface="Calibri"/>
                <a:cs typeface="Calibri"/>
              </a:rPr>
              <a:t> </a:t>
            </a:r>
            <a:r>
              <a:rPr sz="3350" dirty="0">
                <a:latin typeface="Calibri"/>
                <a:cs typeface="Calibri"/>
              </a:rPr>
              <a:t>A.</a:t>
            </a:r>
            <a:r>
              <a:rPr sz="3350" spc="400" dirty="0">
                <a:latin typeface="Calibri"/>
                <a:cs typeface="Calibri"/>
              </a:rPr>
              <a:t> </a:t>
            </a:r>
            <a:r>
              <a:rPr sz="3350" dirty="0">
                <a:latin typeface="Calibri"/>
                <a:cs typeface="Calibri"/>
              </a:rPr>
              <a:t>A.</a:t>
            </a:r>
            <a:r>
              <a:rPr sz="3350" spc="325" dirty="0">
                <a:latin typeface="Calibri"/>
                <a:cs typeface="Calibri"/>
              </a:rPr>
              <a:t> </a:t>
            </a:r>
            <a:r>
              <a:rPr sz="3350" dirty="0">
                <a:latin typeface="Calibri"/>
                <a:cs typeface="Calibri"/>
              </a:rPr>
              <a:t>Tijjani,</a:t>
            </a:r>
            <a:r>
              <a:rPr sz="3350" spc="335" dirty="0">
                <a:latin typeface="Calibri"/>
                <a:cs typeface="Calibri"/>
              </a:rPr>
              <a:t> </a:t>
            </a:r>
            <a:r>
              <a:rPr sz="3350" dirty="0">
                <a:latin typeface="Calibri"/>
                <a:cs typeface="Calibri"/>
              </a:rPr>
              <a:t>et</a:t>
            </a:r>
            <a:r>
              <a:rPr sz="3350" spc="350" dirty="0">
                <a:latin typeface="Calibri"/>
                <a:cs typeface="Calibri"/>
              </a:rPr>
              <a:t> </a:t>
            </a:r>
            <a:r>
              <a:rPr sz="3350" spc="-25" dirty="0">
                <a:latin typeface="Calibri"/>
                <a:cs typeface="Calibri"/>
              </a:rPr>
              <a:t>al. 	</a:t>
            </a:r>
            <a:r>
              <a:rPr sz="3350" spc="-10" dirty="0">
                <a:latin typeface="Calibri"/>
                <a:cs typeface="Calibri"/>
              </a:rPr>
              <a:t>(2021)</a:t>
            </a:r>
            <a:endParaRPr sz="33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62454" y="2581592"/>
            <a:ext cx="5424170" cy="13646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8750" dirty="0"/>
              <a:t>THANK</a:t>
            </a:r>
            <a:r>
              <a:rPr sz="8750" spc="55" dirty="0"/>
              <a:t> </a:t>
            </a:r>
            <a:r>
              <a:rPr sz="8750" spc="-45" dirty="0"/>
              <a:t>YOU</a:t>
            </a:r>
            <a:endParaRPr sz="875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67585" y="422655"/>
            <a:ext cx="4668520" cy="102298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30"/>
              </a:spcBef>
            </a:pPr>
            <a:r>
              <a:rPr sz="3950" b="1" spc="-25" dirty="0">
                <a:latin typeface="Calibri"/>
                <a:cs typeface="Calibri"/>
              </a:rPr>
              <a:t>VARUVAN</a:t>
            </a:r>
            <a:r>
              <a:rPr sz="3950" b="1" spc="-160" dirty="0">
                <a:latin typeface="Calibri"/>
                <a:cs typeface="Calibri"/>
              </a:rPr>
              <a:t> </a:t>
            </a:r>
            <a:r>
              <a:rPr sz="3950" b="1" spc="-10" dirty="0">
                <a:latin typeface="Calibri"/>
                <a:cs typeface="Calibri"/>
              </a:rPr>
              <a:t>VADIVELAN</a:t>
            </a:r>
            <a:endParaRPr sz="3950">
              <a:latin typeface="Calibri"/>
              <a:cs typeface="Calibri"/>
            </a:endParaRPr>
          </a:p>
          <a:p>
            <a:pPr marL="10795" algn="ctr">
              <a:lnSpc>
                <a:spcPct val="100000"/>
              </a:lnSpc>
              <a:spcBef>
                <a:spcPts val="140"/>
              </a:spcBef>
              <a:tabLst>
                <a:tab pos="1516380" algn="l"/>
              </a:tabLst>
            </a:pPr>
            <a:r>
              <a:rPr sz="2450" b="1" spc="-10" dirty="0">
                <a:latin typeface="Calibri"/>
                <a:cs typeface="Calibri"/>
              </a:rPr>
              <a:t>INSTITUTE</a:t>
            </a:r>
            <a:r>
              <a:rPr sz="2450" b="1" dirty="0">
                <a:latin typeface="Calibri"/>
                <a:cs typeface="Calibri"/>
              </a:rPr>
              <a:t>	OF</a:t>
            </a:r>
            <a:r>
              <a:rPr sz="2450" b="1" spc="20" dirty="0">
                <a:latin typeface="Calibri"/>
                <a:cs typeface="Calibri"/>
              </a:rPr>
              <a:t> </a:t>
            </a:r>
            <a:r>
              <a:rPr sz="2450" b="1" spc="-10" dirty="0">
                <a:latin typeface="Calibri"/>
                <a:cs typeface="Calibri"/>
              </a:rPr>
              <a:t>TECHNOLOGY</a:t>
            </a:r>
            <a:endParaRPr sz="245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0" y="190500"/>
            <a:ext cx="1529380" cy="193357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558204" y="72523"/>
            <a:ext cx="2558576" cy="167840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18807" y="2222182"/>
            <a:ext cx="8002905" cy="1242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5" dirty="0">
                <a:latin typeface="Calibri"/>
                <a:cs typeface="Calibri"/>
              </a:rPr>
              <a:t>DEPARTMENT</a:t>
            </a:r>
            <a:r>
              <a:rPr sz="2400" b="1" spc="-6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OF</a:t>
            </a:r>
            <a:r>
              <a:rPr sz="2400" b="1" spc="4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ELECTRICAL</a:t>
            </a:r>
            <a:r>
              <a:rPr sz="2400" b="1" spc="-11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AND</a:t>
            </a:r>
            <a:r>
              <a:rPr sz="2400" b="1" spc="-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ELECTRONICS</a:t>
            </a:r>
            <a:r>
              <a:rPr sz="2400" b="1" spc="-15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ENGINEERING</a:t>
            </a:r>
            <a:endParaRPr sz="2400">
              <a:latin typeface="Calibri"/>
              <a:cs typeface="Calibri"/>
            </a:endParaRPr>
          </a:p>
          <a:p>
            <a:pPr marL="1309370">
              <a:lnSpc>
                <a:spcPct val="100000"/>
              </a:lnSpc>
              <a:spcBef>
                <a:spcPts val="2855"/>
              </a:spcBef>
              <a:tabLst>
                <a:tab pos="3394075" algn="l"/>
                <a:tab pos="4565015" algn="l"/>
              </a:tabLst>
            </a:pPr>
            <a:r>
              <a:rPr sz="3200" b="1" spc="-10" dirty="0">
                <a:latin typeface="Calibri"/>
                <a:cs typeface="Calibri"/>
              </a:rPr>
              <a:t>DETECTING</a:t>
            </a:r>
            <a:r>
              <a:rPr sz="3200" b="1" dirty="0">
                <a:latin typeface="Calibri"/>
                <a:cs typeface="Calibri"/>
              </a:rPr>
              <a:t>	</a:t>
            </a:r>
            <a:r>
              <a:rPr sz="3200" b="1" spc="-20" dirty="0">
                <a:latin typeface="Calibri"/>
                <a:cs typeface="Calibri"/>
              </a:rPr>
              <a:t>SPAM</a:t>
            </a:r>
            <a:r>
              <a:rPr sz="3200" b="1" dirty="0">
                <a:latin typeface="Calibri"/>
                <a:cs typeface="Calibri"/>
              </a:rPr>
              <a:t>	</a:t>
            </a:r>
            <a:r>
              <a:rPr sz="3200" b="1" spc="-10" dirty="0">
                <a:latin typeface="Calibri"/>
                <a:cs typeface="Calibri"/>
              </a:rPr>
              <a:t>EMAILS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70509" y="4240529"/>
            <a:ext cx="2813685" cy="100647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750" b="1" dirty="0">
                <a:latin typeface="Calibri"/>
                <a:cs typeface="Calibri"/>
              </a:rPr>
              <a:t>Presented</a:t>
            </a:r>
            <a:r>
              <a:rPr sz="2750" b="1" spc="45" dirty="0">
                <a:latin typeface="Calibri"/>
                <a:cs typeface="Calibri"/>
              </a:rPr>
              <a:t> </a:t>
            </a:r>
            <a:r>
              <a:rPr sz="2750" b="1" spc="-25" dirty="0">
                <a:latin typeface="Calibri"/>
                <a:cs typeface="Calibri"/>
              </a:rPr>
              <a:t>by:</a:t>
            </a:r>
            <a:endParaRPr sz="2750">
              <a:latin typeface="Calibri"/>
              <a:cs typeface="Calibri"/>
            </a:endParaRPr>
          </a:p>
          <a:p>
            <a:pPr marL="374650" marR="5080">
              <a:lnSpc>
                <a:spcPct val="100800"/>
              </a:lnSpc>
              <a:spcBef>
                <a:spcPts val="35"/>
              </a:spcBef>
            </a:pPr>
            <a:r>
              <a:rPr sz="1800" b="1" spc="-20" dirty="0">
                <a:latin typeface="Calibri"/>
                <a:cs typeface="Calibri"/>
              </a:rPr>
              <a:t>AGILAN.B(612821105001) </a:t>
            </a:r>
            <a:r>
              <a:rPr sz="1800" b="1" dirty="0">
                <a:latin typeface="Calibri"/>
                <a:cs typeface="Calibri"/>
              </a:rPr>
              <a:t>NM</a:t>
            </a:r>
            <a:r>
              <a:rPr sz="1800" b="1" spc="3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ID:au612821105001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232146" y="4024248"/>
            <a:ext cx="2626995" cy="128333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750" b="1" dirty="0">
                <a:latin typeface="Calibri"/>
                <a:cs typeface="Calibri"/>
              </a:rPr>
              <a:t>Guided</a:t>
            </a:r>
            <a:r>
              <a:rPr sz="2750" b="1" spc="110" dirty="0">
                <a:latin typeface="Calibri"/>
                <a:cs typeface="Calibri"/>
              </a:rPr>
              <a:t> </a:t>
            </a:r>
            <a:r>
              <a:rPr sz="2750" b="1" spc="-25" dirty="0">
                <a:latin typeface="Calibri"/>
                <a:cs typeface="Calibri"/>
              </a:rPr>
              <a:t>by:</a:t>
            </a:r>
            <a:endParaRPr sz="2750">
              <a:latin typeface="Calibri"/>
              <a:cs typeface="Calibri"/>
            </a:endParaRPr>
          </a:p>
          <a:p>
            <a:pPr marL="12700" marR="5080">
              <a:lnSpc>
                <a:spcPct val="100800"/>
              </a:lnSpc>
              <a:spcBef>
                <a:spcPts val="35"/>
              </a:spcBef>
            </a:pPr>
            <a:r>
              <a:rPr sz="1800" b="1" dirty="0">
                <a:latin typeface="Calibri"/>
                <a:cs typeface="Calibri"/>
              </a:rPr>
              <a:t>MS.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M.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SHAMILIE.,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spc="-45" dirty="0">
                <a:latin typeface="Calibri"/>
                <a:cs typeface="Calibri"/>
              </a:rPr>
              <a:t>M.Tech., </a:t>
            </a:r>
            <a:r>
              <a:rPr sz="1800" b="1" spc="-20" dirty="0">
                <a:latin typeface="Calibri"/>
                <a:cs typeface="Calibri"/>
              </a:rPr>
              <a:t>ASSISTANT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PROFESSOR DEPARTMENT</a:t>
            </a:r>
            <a:r>
              <a:rPr sz="1800" b="1" spc="-17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OF</a:t>
            </a:r>
            <a:r>
              <a:rPr sz="1800" b="1" spc="55" dirty="0">
                <a:latin typeface="Calibri"/>
                <a:cs typeface="Calibri"/>
              </a:rPr>
              <a:t> </a:t>
            </a:r>
            <a:r>
              <a:rPr sz="1800" b="1" spc="-25" dirty="0">
                <a:latin typeface="Calibri"/>
                <a:cs typeface="Calibri"/>
              </a:rPr>
              <a:t>CSE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41693" rIns="0" bIns="0" rtlCol="0">
            <a:spAutoFit/>
          </a:bodyPr>
          <a:lstStyle/>
          <a:p>
            <a:pPr marL="727710">
              <a:lnSpc>
                <a:spcPct val="100000"/>
              </a:lnSpc>
              <a:spcBef>
                <a:spcPts val="130"/>
              </a:spcBef>
            </a:pPr>
            <a:r>
              <a:rPr spc="-10" dirty="0"/>
              <a:t>OUTLINE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575" y="1517936"/>
            <a:ext cx="4688840" cy="4317365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55"/>
              </a:spcBef>
              <a:buFont typeface="Arial MT"/>
              <a:buChar char="•"/>
              <a:tabLst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Problem</a:t>
            </a:r>
            <a:r>
              <a:rPr sz="3200" spc="-12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statement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365"/>
              </a:spcBef>
              <a:buFont typeface="Arial MT"/>
              <a:buChar char="•"/>
              <a:tabLst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Proposed</a:t>
            </a:r>
            <a:r>
              <a:rPr sz="3200" spc="-10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system/solution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365"/>
              </a:spcBef>
              <a:buFont typeface="Arial MT"/>
              <a:buChar char="•"/>
              <a:tabLst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Algorithm</a:t>
            </a:r>
            <a:r>
              <a:rPr sz="3200" spc="-1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&amp; </a:t>
            </a:r>
            <a:r>
              <a:rPr sz="3200" spc="-10" dirty="0">
                <a:latin typeface="Calibri"/>
                <a:cs typeface="Calibri"/>
              </a:rPr>
              <a:t>Deployment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440"/>
              </a:spcBef>
              <a:buFont typeface="Arial MT"/>
              <a:buChar char="•"/>
              <a:tabLst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GitHub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Link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365"/>
              </a:spcBef>
              <a:buFont typeface="Arial MT"/>
              <a:buChar char="•"/>
              <a:tabLst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Project</a:t>
            </a:r>
            <a:r>
              <a:rPr sz="3200" spc="-10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Demo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365"/>
              </a:spcBef>
              <a:buFont typeface="Arial MT"/>
              <a:buChar char="•"/>
              <a:tabLst>
                <a:tab pos="355600" algn="l"/>
              </a:tabLst>
            </a:pPr>
            <a:r>
              <a:rPr sz="3200" spc="-10" dirty="0">
                <a:latin typeface="Calibri"/>
                <a:cs typeface="Calibri"/>
              </a:rPr>
              <a:t>Conclusion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445"/>
              </a:spcBef>
              <a:buFont typeface="Arial MT"/>
              <a:buChar char="•"/>
              <a:tabLst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Future</a:t>
            </a:r>
            <a:r>
              <a:rPr sz="3200" spc="-10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Scope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365"/>
              </a:spcBef>
              <a:buFont typeface="Arial MT"/>
              <a:buChar char="•"/>
              <a:tabLst>
                <a:tab pos="355600" algn="l"/>
              </a:tabLst>
            </a:pPr>
            <a:r>
              <a:rPr sz="3200" spc="-10" dirty="0">
                <a:latin typeface="Calibri"/>
                <a:cs typeface="Calibri"/>
              </a:rPr>
              <a:t>References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575" y="32067"/>
            <a:ext cx="5102860" cy="701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PROBLEM</a:t>
            </a:r>
            <a:r>
              <a:rPr spc="-190" dirty="0"/>
              <a:t> </a:t>
            </a:r>
            <a:r>
              <a:rPr spc="-55" dirty="0"/>
              <a:t>STATEMENT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575" y="914399"/>
            <a:ext cx="7978775" cy="295973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5080">
              <a:lnSpc>
                <a:spcPct val="100099"/>
              </a:lnSpc>
              <a:spcBef>
                <a:spcPts val="125"/>
              </a:spcBef>
            </a:pPr>
            <a:r>
              <a:rPr sz="3200" spc="-60" dirty="0">
                <a:latin typeface="Calibri"/>
                <a:cs typeface="Calibri"/>
              </a:rPr>
              <a:t>You</a:t>
            </a:r>
            <a:r>
              <a:rPr sz="3200" spc="-1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are</a:t>
            </a:r>
            <a:r>
              <a:rPr sz="3200" spc="-9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tasked</a:t>
            </a:r>
            <a:r>
              <a:rPr sz="3200" spc="-1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to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perform</a:t>
            </a:r>
            <a:r>
              <a:rPr sz="3200" spc="-1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Detecting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Spam </a:t>
            </a:r>
            <a:r>
              <a:rPr sz="3200" dirty="0">
                <a:latin typeface="Calibri"/>
                <a:cs typeface="Calibri"/>
              </a:rPr>
              <a:t>Emails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Using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45" dirty="0">
                <a:latin typeface="Calibri"/>
                <a:cs typeface="Calibri"/>
              </a:rPr>
              <a:t>TensorFlow.</a:t>
            </a:r>
            <a:r>
              <a:rPr sz="3200" spc="-2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Implement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and</a:t>
            </a:r>
            <a:r>
              <a:rPr sz="3200" spc="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build</a:t>
            </a:r>
            <a:r>
              <a:rPr sz="3200" spc="-130" dirty="0">
                <a:latin typeface="Calibri"/>
                <a:cs typeface="Calibri"/>
              </a:rPr>
              <a:t> </a:t>
            </a:r>
            <a:r>
              <a:rPr sz="3200" spc="-50" dirty="0">
                <a:latin typeface="Calibri"/>
                <a:cs typeface="Calibri"/>
              </a:rPr>
              <a:t>a </a:t>
            </a:r>
            <a:r>
              <a:rPr sz="3200" dirty="0">
                <a:latin typeface="Calibri"/>
                <a:cs typeface="Calibri"/>
              </a:rPr>
              <a:t>deep-learning</a:t>
            </a:r>
            <a:r>
              <a:rPr sz="3200" spc="-2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model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for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Spam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Detection.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The </a:t>
            </a:r>
            <a:r>
              <a:rPr sz="3200" dirty="0">
                <a:latin typeface="Calibri"/>
                <a:cs typeface="Calibri"/>
              </a:rPr>
              <a:t>model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we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will</a:t>
            </a:r>
            <a:r>
              <a:rPr sz="3200" spc="-114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try</a:t>
            </a:r>
            <a:r>
              <a:rPr sz="3200" spc="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to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implement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will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be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spc="-50" dirty="0">
                <a:latin typeface="Calibri"/>
                <a:cs typeface="Calibri"/>
              </a:rPr>
              <a:t>a </a:t>
            </a:r>
            <a:r>
              <a:rPr sz="3200" spc="-25" dirty="0">
                <a:latin typeface="Calibri"/>
                <a:cs typeface="Calibri"/>
              </a:rPr>
              <a:t>Classifier,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which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would</a:t>
            </a:r>
            <a:r>
              <a:rPr sz="3200" spc="-1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give</a:t>
            </a:r>
            <a:r>
              <a:rPr sz="3200" spc="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binary</a:t>
            </a:r>
            <a:r>
              <a:rPr sz="3200" spc="-14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outputs- </a:t>
            </a:r>
            <a:r>
              <a:rPr sz="3200" dirty="0">
                <a:latin typeface="Calibri"/>
                <a:cs typeface="Calibri"/>
              </a:rPr>
              <a:t>either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spam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or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ham.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Steps</a:t>
            </a:r>
            <a:r>
              <a:rPr sz="3200" spc="-1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involved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spc="-50" dirty="0">
                <a:latin typeface="Calibri"/>
                <a:cs typeface="Calibri"/>
              </a:rPr>
              <a:t>-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41693" rIns="0" bIns="0" rtlCol="0">
            <a:spAutoFit/>
          </a:bodyPr>
          <a:lstStyle/>
          <a:p>
            <a:pPr marL="594360">
              <a:lnSpc>
                <a:spcPct val="100000"/>
              </a:lnSpc>
              <a:spcBef>
                <a:spcPts val="130"/>
              </a:spcBef>
            </a:pPr>
            <a:r>
              <a:rPr dirty="0"/>
              <a:t>PROPOSED</a:t>
            </a:r>
            <a:r>
              <a:rPr spc="-155" dirty="0"/>
              <a:t> </a:t>
            </a:r>
            <a:r>
              <a:rPr spc="-10" dirty="0"/>
              <a:t>SYSTEM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575" y="1616392"/>
            <a:ext cx="6703695" cy="26181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libri"/>
                <a:cs typeface="Calibri"/>
              </a:rPr>
              <a:t>.Import</a:t>
            </a:r>
            <a:r>
              <a:rPr sz="1800" b="1" spc="-4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dependencies;</a:t>
            </a:r>
            <a:r>
              <a:rPr sz="1800" b="1" spc="-7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load</a:t>
            </a:r>
            <a:r>
              <a:rPr sz="1800" b="1" spc="-1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and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analyze</a:t>
            </a:r>
            <a:r>
              <a:rPr sz="1800" b="1" spc="-9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the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spam</a:t>
            </a:r>
            <a:r>
              <a:rPr sz="1800" b="1" spc="1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text</a:t>
            </a:r>
            <a:r>
              <a:rPr sz="1800" b="1" spc="-6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data.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900"/>
              </a:spcBef>
            </a:pP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latin typeface="Calibri"/>
                <a:cs typeface="Calibri"/>
              </a:rPr>
              <a:t>.Split</a:t>
            </a:r>
            <a:r>
              <a:rPr sz="1800" b="1" spc="-1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the</a:t>
            </a:r>
            <a:r>
              <a:rPr sz="1800" b="1" spc="2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data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into</a:t>
            </a:r>
            <a:r>
              <a:rPr sz="1800" b="1" spc="-10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train</a:t>
            </a:r>
            <a:r>
              <a:rPr sz="1800" b="1" spc="4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and</a:t>
            </a:r>
            <a:r>
              <a:rPr sz="1800" b="1" spc="-4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test</a:t>
            </a:r>
            <a:r>
              <a:rPr sz="1800" b="1" spc="-6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sub-datasets,</a:t>
            </a:r>
            <a:r>
              <a:rPr sz="1800" b="1" spc="-12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and</a:t>
            </a:r>
            <a:r>
              <a:rPr sz="1800" b="1" spc="-4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text</a:t>
            </a:r>
            <a:r>
              <a:rPr sz="1800" b="1" spc="-7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preprocessing.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825"/>
              </a:spcBef>
            </a:pP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b="1" spc="-40" dirty="0">
                <a:latin typeface="Calibri"/>
                <a:cs typeface="Calibri"/>
              </a:rPr>
              <a:t>.Train</a:t>
            </a:r>
            <a:r>
              <a:rPr sz="1800" b="1" spc="-1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our</a:t>
            </a:r>
            <a:r>
              <a:rPr sz="1800" b="1" spc="2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model</a:t>
            </a:r>
            <a:r>
              <a:rPr sz="1800" b="1" spc="-8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using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the</a:t>
            </a:r>
            <a:r>
              <a:rPr sz="1800" b="1" spc="5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three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deep-</a:t>
            </a:r>
            <a:r>
              <a:rPr sz="1800" b="1" dirty="0">
                <a:latin typeface="Calibri"/>
                <a:cs typeface="Calibri"/>
              </a:rPr>
              <a:t>learning</a:t>
            </a:r>
            <a:r>
              <a:rPr sz="1800" b="1" spc="-114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algorithms.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825"/>
              </a:spcBef>
            </a:pP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latin typeface="Calibri"/>
                <a:cs typeface="Calibri"/>
              </a:rPr>
              <a:t>.Compare</a:t>
            </a:r>
            <a:r>
              <a:rPr sz="1800" b="1" spc="-16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results</a:t>
            </a:r>
            <a:r>
              <a:rPr sz="1800" b="1" spc="-5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and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select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the</a:t>
            </a:r>
            <a:r>
              <a:rPr sz="1800" b="1" spc="5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best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model.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70"/>
              </a:spcBef>
            </a:pPr>
            <a:r>
              <a:rPr sz="1800" b="1" dirty="0">
                <a:latin typeface="Calibri"/>
                <a:cs typeface="Calibri"/>
              </a:rPr>
              <a:t>Use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the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final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classifier</a:t>
            </a:r>
            <a:r>
              <a:rPr sz="1800" b="1" spc="-12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to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detect</a:t>
            </a:r>
            <a:r>
              <a:rPr sz="1800" b="1" spc="4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spam</a:t>
            </a:r>
            <a:r>
              <a:rPr sz="1800" b="1" spc="-5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messages.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69875">
              <a:lnSpc>
                <a:spcPts val="5270"/>
              </a:lnSpc>
              <a:spcBef>
                <a:spcPts val="130"/>
              </a:spcBef>
            </a:pPr>
            <a:r>
              <a:rPr spc="-10" dirty="0"/>
              <a:t>ALGORITHM</a:t>
            </a:r>
          </a:p>
          <a:p>
            <a:pPr marL="12700">
              <a:lnSpc>
                <a:spcPts val="5270"/>
              </a:lnSpc>
            </a:pPr>
            <a:r>
              <a:rPr b="1" dirty="0">
                <a:latin typeface="Calibri"/>
                <a:cs typeface="Calibri"/>
              </a:rPr>
              <a:t>DEEP</a:t>
            </a:r>
            <a:r>
              <a:rPr b="1" spc="-55" dirty="0">
                <a:latin typeface="Calibri"/>
                <a:cs typeface="Calibri"/>
              </a:rPr>
              <a:t> </a:t>
            </a:r>
            <a:r>
              <a:rPr b="1" spc="-10" dirty="0">
                <a:latin typeface="Calibri"/>
                <a:cs typeface="Calibri"/>
              </a:rPr>
              <a:t>LEARNING: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298450" marR="508000" indent="-286385">
              <a:lnSpc>
                <a:spcPct val="100800"/>
              </a:lnSpc>
              <a:spcBef>
                <a:spcPts val="85"/>
              </a:spcBef>
              <a:buChar char="•"/>
              <a:tabLst>
                <a:tab pos="298450" algn="l"/>
                <a:tab pos="346075" algn="l"/>
              </a:tabLst>
            </a:pPr>
            <a:r>
              <a:rPr b="0" dirty="0">
                <a:latin typeface="Arial MT"/>
                <a:cs typeface="Arial MT"/>
              </a:rPr>
              <a:t>	</a:t>
            </a:r>
            <a:r>
              <a:rPr dirty="0"/>
              <a:t>here</a:t>
            </a:r>
            <a:r>
              <a:rPr spc="-15" dirty="0"/>
              <a:t> </a:t>
            </a:r>
            <a:r>
              <a:rPr dirty="0"/>
              <a:t>are</a:t>
            </a:r>
            <a:r>
              <a:rPr spc="-10" dirty="0"/>
              <a:t> </a:t>
            </a:r>
            <a:r>
              <a:rPr dirty="0"/>
              <a:t>three</a:t>
            </a:r>
            <a:r>
              <a:rPr spc="-15" dirty="0"/>
              <a:t> </a:t>
            </a:r>
            <a:r>
              <a:rPr dirty="0"/>
              <a:t>popular</a:t>
            </a:r>
            <a:r>
              <a:rPr spc="-55" dirty="0"/>
              <a:t> </a:t>
            </a:r>
            <a:r>
              <a:rPr dirty="0"/>
              <a:t>deep learning</a:t>
            </a:r>
            <a:r>
              <a:rPr spc="-120" dirty="0"/>
              <a:t> </a:t>
            </a:r>
            <a:r>
              <a:rPr dirty="0"/>
              <a:t>algorithms</a:t>
            </a:r>
            <a:r>
              <a:rPr spc="-55" dirty="0"/>
              <a:t> </a:t>
            </a:r>
            <a:r>
              <a:rPr dirty="0"/>
              <a:t>commonly</a:t>
            </a:r>
            <a:r>
              <a:rPr spc="-120" dirty="0"/>
              <a:t> </a:t>
            </a:r>
            <a:r>
              <a:rPr dirty="0"/>
              <a:t>used for</a:t>
            </a:r>
            <a:r>
              <a:rPr spc="-50" dirty="0"/>
              <a:t> </a:t>
            </a:r>
            <a:r>
              <a:rPr spc="-10" dirty="0"/>
              <a:t>detecting </a:t>
            </a:r>
            <a:r>
              <a:rPr dirty="0"/>
              <a:t>spam:Convolutional</a:t>
            </a:r>
            <a:r>
              <a:rPr spc="-40" dirty="0"/>
              <a:t> </a:t>
            </a:r>
            <a:r>
              <a:rPr spc="-10" dirty="0"/>
              <a:t>Neural</a:t>
            </a:r>
            <a:r>
              <a:rPr spc="-160" dirty="0"/>
              <a:t> </a:t>
            </a:r>
            <a:r>
              <a:rPr dirty="0"/>
              <a:t>Networks</a:t>
            </a:r>
            <a:r>
              <a:rPr spc="-135" dirty="0"/>
              <a:t> </a:t>
            </a:r>
            <a:r>
              <a:rPr dirty="0"/>
              <a:t>(CNNs):</a:t>
            </a:r>
            <a:r>
              <a:rPr spc="20" dirty="0"/>
              <a:t> </a:t>
            </a:r>
            <a:r>
              <a:rPr dirty="0"/>
              <a:t>CNNs</a:t>
            </a:r>
            <a:r>
              <a:rPr spc="-55" dirty="0"/>
              <a:t> </a:t>
            </a:r>
            <a:r>
              <a:rPr dirty="0"/>
              <a:t>are</a:t>
            </a:r>
            <a:r>
              <a:rPr spc="-10" dirty="0"/>
              <a:t> </a:t>
            </a:r>
            <a:r>
              <a:rPr dirty="0"/>
              <a:t>commonly</a:t>
            </a:r>
            <a:r>
              <a:rPr spc="-120" dirty="0"/>
              <a:t> </a:t>
            </a:r>
            <a:r>
              <a:rPr dirty="0"/>
              <a:t>used</a:t>
            </a:r>
            <a:r>
              <a:rPr spc="5" dirty="0"/>
              <a:t> </a:t>
            </a:r>
            <a:r>
              <a:rPr dirty="0"/>
              <a:t>for</a:t>
            </a:r>
            <a:r>
              <a:rPr spc="-50" dirty="0"/>
              <a:t> </a:t>
            </a:r>
            <a:r>
              <a:rPr spc="-10" dirty="0"/>
              <a:t>image recognition</a:t>
            </a:r>
            <a:r>
              <a:rPr spc="-90" dirty="0"/>
              <a:t> </a:t>
            </a:r>
            <a:r>
              <a:rPr dirty="0"/>
              <a:t>tasks,</a:t>
            </a:r>
            <a:r>
              <a:rPr spc="-110" dirty="0"/>
              <a:t> </a:t>
            </a:r>
            <a:r>
              <a:rPr dirty="0"/>
              <a:t>but</a:t>
            </a:r>
            <a:r>
              <a:rPr spc="35" dirty="0"/>
              <a:t> </a:t>
            </a:r>
            <a:r>
              <a:rPr dirty="0"/>
              <a:t>they</a:t>
            </a:r>
            <a:r>
              <a:rPr spc="-45" dirty="0"/>
              <a:t> </a:t>
            </a:r>
            <a:r>
              <a:rPr dirty="0"/>
              <a:t>can</a:t>
            </a:r>
            <a:r>
              <a:rPr spc="-15" dirty="0"/>
              <a:t> </a:t>
            </a:r>
            <a:r>
              <a:rPr dirty="0"/>
              <a:t>also</a:t>
            </a:r>
            <a:r>
              <a:rPr spc="-10" dirty="0"/>
              <a:t> </a:t>
            </a:r>
            <a:r>
              <a:rPr dirty="0"/>
              <a:t>be</a:t>
            </a:r>
            <a:r>
              <a:rPr spc="-25" dirty="0"/>
              <a:t> </a:t>
            </a:r>
            <a:r>
              <a:rPr dirty="0"/>
              <a:t>applied</a:t>
            </a:r>
            <a:r>
              <a:rPr spc="-1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text</a:t>
            </a:r>
            <a:r>
              <a:rPr spc="35" dirty="0"/>
              <a:t> </a:t>
            </a:r>
            <a:r>
              <a:rPr dirty="0"/>
              <a:t>classification,</a:t>
            </a:r>
            <a:r>
              <a:rPr spc="-190" dirty="0"/>
              <a:t> </a:t>
            </a:r>
            <a:r>
              <a:rPr dirty="0"/>
              <a:t>such</a:t>
            </a:r>
            <a:r>
              <a:rPr spc="-90" dirty="0"/>
              <a:t> </a:t>
            </a:r>
            <a:r>
              <a:rPr dirty="0"/>
              <a:t>as</a:t>
            </a:r>
            <a:r>
              <a:rPr spc="15" dirty="0"/>
              <a:t> </a:t>
            </a:r>
            <a:r>
              <a:rPr spc="-20" dirty="0"/>
              <a:t>spam </a:t>
            </a:r>
            <a:r>
              <a:rPr spc="-10" dirty="0"/>
              <a:t>detection.</a:t>
            </a:r>
          </a:p>
          <a:p>
            <a:pPr marL="298450" marR="46990" indent="-286385">
              <a:lnSpc>
                <a:spcPct val="99700"/>
              </a:lnSpc>
              <a:spcBef>
                <a:spcPts val="25"/>
              </a:spcBef>
              <a:buFont typeface="Arial MT"/>
              <a:buChar char="•"/>
              <a:tabLst>
                <a:tab pos="298450" algn="l"/>
              </a:tabLst>
            </a:pPr>
            <a:r>
              <a:rPr dirty="0"/>
              <a:t>By</a:t>
            </a:r>
            <a:r>
              <a:rPr spc="5" dirty="0"/>
              <a:t> </a:t>
            </a:r>
            <a:r>
              <a:rPr dirty="0"/>
              <a:t>treating</a:t>
            </a:r>
            <a:r>
              <a:rPr spc="-65" dirty="0"/>
              <a:t> </a:t>
            </a:r>
            <a:r>
              <a:rPr dirty="0"/>
              <a:t>the</a:t>
            </a:r>
            <a:r>
              <a:rPr spc="30" dirty="0"/>
              <a:t> </a:t>
            </a:r>
            <a:r>
              <a:rPr dirty="0"/>
              <a:t>text</a:t>
            </a:r>
            <a:r>
              <a:rPr spc="-60" dirty="0"/>
              <a:t> </a:t>
            </a:r>
            <a:r>
              <a:rPr dirty="0"/>
              <a:t>as</a:t>
            </a:r>
            <a:r>
              <a:rPr spc="-10" dirty="0"/>
              <a:t> </a:t>
            </a:r>
            <a:r>
              <a:rPr dirty="0"/>
              <a:t>an</a:t>
            </a:r>
            <a:r>
              <a:rPr spc="-30" dirty="0"/>
              <a:t> </a:t>
            </a:r>
            <a:r>
              <a:rPr dirty="0"/>
              <a:t>image,</a:t>
            </a:r>
            <a:r>
              <a:rPr spc="-50" dirty="0"/>
              <a:t> </a:t>
            </a:r>
            <a:r>
              <a:rPr dirty="0"/>
              <a:t>CNNs</a:t>
            </a:r>
            <a:r>
              <a:rPr spc="-5" dirty="0"/>
              <a:t> </a:t>
            </a:r>
            <a:r>
              <a:rPr dirty="0"/>
              <a:t>can</a:t>
            </a:r>
            <a:r>
              <a:rPr spc="-30" dirty="0"/>
              <a:t> </a:t>
            </a:r>
            <a:r>
              <a:rPr dirty="0"/>
              <a:t>learn</a:t>
            </a:r>
            <a:r>
              <a:rPr spc="-105" dirty="0"/>
              <a:t> </a:t>
            </a:r>
            <a:r>
              <a:rPr dirty="0"/>
              <a:t>hierarchical</a:t>
            </a:r>
            <a:r>
              <a:rPr spc="-180" dirty="0"/>
              <a:t> </a:t>
            </a:r>
            <a:r>
              <a:rPr spc="-10" dirty="0"/>
              <a:t>patterns</a:t>
            </a:r>
            <a:r>
              <a:rPr spc="-80" dirty="0"/>
              <a:t> </a:t>
            </a:r>
            <a:r>
              <a:rPr dirty="0"/>
              <a:t>of</a:t>
            </a:r>
            <a:r>
              <a:rPr spc="-5" dirty="0"/>
              <a:t> </a:t>
            </a:r>
            <a:r>
              <a:rPr dirty="0"/>
              <a:t>features</a:t>
            </a:r>
            <a:r>
              <a:rPr spc="-80" dirty="0"/>
              <a:t> </a:t>
            </a:r>
            <a:r>
              <a:rPr dirty="0"/>
              <a:t>in</a:t>
            </a:r>
            <a:r>
              <a:rPr spc="-30" dirty="0"/>
              <a:t> </a:t>
            </a:r>
            <a:r>
              <a:rPr spc="-25" dirty="0"/>
              <a:t>the </a:t>
            </a:r>
            <a:r>
              <a:rPr dirty="0"/>
              <a:t>text,</a:t>
            </a:r>
            <a:r>
              <a:rPr spc="40" dirty="0"/>
              <a:t> </a:t>
            </a:r>
            <a:r>
              <a:rPr dirty="0"/>
              <a:t>allowing</a:t>
            </a:r>
            <a:r>
              <a:rPr spc="-130" dirty="0"/>
              <a:t> </a:t>
            </a:r>
            <a:r>
              <a:rPr dirty="0"/>
              <a:t>them</a:t>
            </a:r>
            <a:r>
              <a:rPr spc="10" dirty="0"/>
              <a:t> </a:t>
            </a:r>
            <a:r>
              <a:rPr dirty="0"/>
              <a:t>to</a:t>
            </a:r>
            <a:r>
              <a:rPr spc="60" dirty="0"/>
              <a:t> </a:t>
            </a:r>
            <a:r>
              <a:rPr dirty="0"/>
              <a:t>identify</a:t>
            </a:r>
            <a:r>
              <a:rPr spc="-5" dirty="0"/>
              <a:t> </a:t>
            </a:r>
            <a:r>
              <a:rPr dirty="0"/>
              <a:t>spammy</a:t>
            </a:r>
            <a:r>
              <a:rPr spc="-120" dirty="0"/>
              <a:t> </a:t>
            </a:r>
            <a:r>
              <a:rPr spc="-10" dirty="0"/>
              <a:t>characteristics.Recurrent</a:t>
            </a:r>
            <a:r>
              <a:rPr spc="-165" dirty="0"/>
              <a:t> </a:t>
            </a:r>
            <a:r>
              <a:rPr dirty="0"/>
              <a:t>Neural</a:t>
            </a:r>
            <a:r>
              <a:rPr spc="-20" dirty="0"/>
              <a:t> </a:t>
            </a:r>
            <a:r>
              <a:rPr spc="-10" dirty="0"/>
              <a:t>Networks </a:t>
            </a:r>
            <a:r>
              <a:rPr dirty="0"/>
              <a:t>(RNNs):</a:t>
            </a:r>
            <a:r>
              <a:rPr spc="-40" dirty="0"/>
              <a:t> </a:t>
            </a:r>
            <a:r>
              <a:rPr dirty="0"/>
              <a:t>RNNs,</a:t>
            </a:r>
            <a:r>
              <a:rPr spc="-125" dirty="0"/>
              <a:t> </a:t>
            </a:r>
            <a:r>
              <a:rPr dirty="0"/>
              <a:t>especially</a:t>
            </a:r>
            <a:r>
              <a:rPr spc="-70" dirty="0"/>
              <a:t> </a:t>
            </a:r>
            <a:r>
              <a:rPr dirty="0"/>
              <a:t>variants</a:t>
            </a:r>
            <a:r>
              <a:rPr spc="-85" dirty="0"/>
              <a:t> </a:t>
            </a:r>
            <a:r>
              <a:rPr dirty="0"/>
              <a:t>like</a:t>
            </a:r>
            <a:r>
              <a:rPr spc="-50" dirty="0"/>
              <a:t> </a:t>
            </a:r>
            <a:r>
              <a:rPr dirty="0"/>
              <a:t>Long</a:t>
            </a:r>
            <a:r>
              <a:rPr spc="-70" dirty="0"/>
              <a:t> </a:t>
            </a:r>
            <a:r>
              <a:rPr dirty="0"/>
              <a:t>Short-</a:t>
            </a:r>
            <a:r>
              <a:rPr spc="-10" dirty="0"/>
              <a:t>Term</a:t>
            </a:r>
            <a:r>
              <a:rPr spc="-15" dirty="0"/>
              <a:t> </a:t>
            </a:r>
            <a:r>
              <a:rPr dirty="0"/>
              <a:t>Memory</a:t>
            </a:r>
            <a:r>
              <a:rPr spc="-140" dirty="0"/>
              <a:t> </a:t>
            </a:r>
            <a:r>
              <a:rPr dirty="0"/>
              <a:t>(LSTM)</a:t>
            </a:r>
            <a:r>
              <a:rPr spc="65" dirty="0"/>
              <a:t> </a:t>
            </a:r>
            <a:r>
              <a:rPr dirty="0"/>
              <a:t>networks,</a:t>
            </a:r>
            <a:r>
              <a:rPr spc="-125" dirty="0"/>
              <a:t> </a:t>
            </a:r>
            <a:r>
              <a:rPr spc="-25" dirty="0"/>
              <a:t>are </a:t>
            </a:r>
            <a:r>
              <a:rPr dirty="0"/>
              <a:t>effective</a:t>
            </a:r>
            <a:r>
              <a:rPr spc="-35" dirty="0"/>
              <a:t> </a:t>
            </a:r>
            <a:r>
              <a:rPr dirty="0"/>
              <a:t>for</a:t>
            </a:r>
            <a:r>
              <a:rPr spc="-70" dirty="0"/>
              <a:t> </a:t>
            </a:r>
            <a:r>
              <a:rPr dirty="0"/>
              <a:t>processing</a:t>
            </a:r>
            <a:r>
              <a:rPr spc="-210" dirty="0"/>
              <a:t> </a:t>
            </a:r>
            <a:r>
              <a:rPr dirty="0"/>
              <a:t>sequential</a:t>
            </a:r>
            <a:r>
              <a:rPr spc="-95" dirty="0"/>
              <a:t> </a:t>
            </a:r>
            <a:r>
              <a:rPr dirty="0"/>
              <a:t>data</a:t>
            </a:r>
            <a:r>
              <a:rPr spc="-20" dirty="0"/>
              <a:t> </a:t>
            </a:r>
            <a:r>
              <a:rPr dirty="0"/>
              <a:t>like</a:t>
            </a:r>
            <a:r>
              <a:rPr spc="-30" dirty="0"/>
              <a:t> </a:t>
            </a:r>
            <a:r>
              <a:rPr spc="-10" dirty="0"/>
              <a:t>text.</a:t>
            </a:r>
          </a:p>
          <a:p>
            <a:pPr marL="298450" marR="72390" indent="-286385" algn="just">
              <a:lnSpc>
                <a:spcPct val="99700"/>
              </a:lnSpc>
              <a:spcBef>
                <a:spcPts val="25"/>
              </a:spcBef>
              <a:buFont typeface="Arial MT"/>
              <a:buChar char="•"/>
              <a:tabLst>
                <a:tab pos="298450" algn="l"/>
              </a:tabLst>
            </a:pPr>
            <a:r>
              <a:rPr dirty="0"/>
              <a:t>They</a:t>
            </a:r>
            <a:r>
              <a:rPr spc="-105" dirty="0"/>
              <a:t> </a:t>
            </a:r>
            <a:r>
              <a:rPr dirty="0"/>
              <a:t>can</a:t>
            </a:r>
            <a:r>
              <a:rPr spc="-60" dirty="0"/>
              <a:t> </a:t>
            </a:r>
            <a:r>
              <a:rPr dirty="0"/>
              <a:t>capture</a:t>
            </a:r>
            <a:r>
              <a:rPr spc="-40" dirty="0"/>
              <a:t> </a:t>
            </a:r>
            <a:r>
              <a:rPr dirty="0"/>
              <a:t>dependencies</a:t>
            </a:r>
            <a:r>
              <a:rPr spc="-80" dirty="0"/>
              <a:t> </a:t>
            </a:r>
            <a:r>
              <a:rPr dirty="0"/>
              <a:t>between</a:t>
            </a:r>
            <a:r>
              <a:rPr spc="-25" dirty="0"/>
              <a:t> </a:t>
            </a:r>
            <a:r>
              <a:rPr spc="-10" dirty="0"/>
              <a:t>words</a:t>
            </a:r>
            <a:r>
              <a:rPr spc="-95" dirty="0"/>
              <a:t> </a:t>
            </a:r>
            <a:r>
              <a:rPr dirty="0"/>
              <a:t>in</a:t>
            </a:r>
            <a:r>
              <a:rPr spc="-25" dirty="0"/>
              <a:t> </a:t>
            </a:r>
            <a:r>
              <a:rPr dirty="0"/>
              <a:t>a</a:t>
            </a:r>
            <a:r>
              <a:rPr spc="50" dirty="0"/>
              <a:t> </a:t>
            </a:r>
            <a:r>
              <a:rPr dirty="0"/>
              <a:t>message,</a:t>
            </a:r>
            <a:r>
              <a:rPr spc="-100" dirty="0"/>
              <a:t> </a:t>
            </a:r>
            <a:r>
              <a:rPr dirty="0"/>
              <a:t>enabling</a:t>
            </a:r>
            <a:r>
              <a:rPr spc="-65" dirty="0"/>
              <a:t> </a:t>
            </a:r>
            <a:r>
              <a:rPr dirty="0"/>
              <a:t>them to</a:t>
            </a:r>
            <a:r>
              <a:rPr spc="-25" dirty="0"/>
              <a:t> </a:t>
            </a:r>
            <a:r>
              <a:rPr spc="-10" dirty="0"/>
              <a:t>detect </a:t>
            </a:r>
            <a:r>
              <a:rPr dirty="0"/>
              <a:t>spam</a:t>
            </a:r>
            <a:r>
              <a:rPr spc="-75" dirty="0"/>
              <a:t> </a:t>
            </a:r>
            <a:r>
              <a:rPr dirty="0"/>
              <a:t>based on </a:t>
            </a:r>
            <a:r>
              <a:rPr spc="-10" dirty="0"/>
              <a:t>patterns</a:t>
            </a:r>
            <a:r>
              <a:rPr spc="-55" dirty="0"/>
              <a:t> </a:t>
            </a:r>
            <a:r>
              <a:rPr dirty="0"/>
              <a:t>or</a:t>
            </a:r>
            <a:r>
              <a:rPr spc="40" dirty="0"/>
              <a:t> </a:t>
            </a:r>
            <a:r>
              <a:rPr dirty="0"/>
              <a:t>sequences</a:t>
            </a:r>
            <a:r>
              <a:rPr spc="-55" dirty="0"/>
              <a:t> </a:t>
            </a:r>
            <a:r>
              <a:rPr dirty="0"/>
              <a:t>commonly</a:t>
            </a:r>
            <a:r>
              <a:rPr spc="-105" dirty="0"/>
              <a:t> </a:t>
            </a:r>
            <a:r>
              <a:rPr dirty="0"/>
              <a:t>found</a:t>
            </a:r>
            <a:r>
              <a:rPr spc="-85" dirty="0"/>
              <a:t> </a:t>
            </a:r>
            <a:r>
              <a:rPr dirty="0"/>
              <a:t>in spam</a:t>
            </a:r>
            <a:r>
              <a:rPr spc="75" dirty="0"/>
              <a:t> </a:t>
            </a:r>
            <a:r>
              <a:rPr dirty="0"/>
              <a:t>messages.Deep</a:t>
            </a:r>
            <a:r>
              <a:rPr spc="-90" dirty="0"/>
              <a:t> </a:t>
            </a:r>
            <a:r>
              <a:rPr spc="-10" dirty="0"/>
              <a:t>Belief Networks</a:t>
            </a:r>
            <a:r>
              <a:rPr spc="-95" dirty="0"/>
              <a:t> </a:t>
            </a:r>
            <a:r>
              <a:rPr dirty="0"/>
              <a:t>(DBNs):</a:t>
            </a:r>
            <a:r>
              <a:rPr spc="-70" dirty="0"/>
              <a:t> </a:t>
            </a:r>
            <a:r>
              <a:rPr dirty="0"/>
              <a:t>DBNs</a:t>
            </a:r>
            <a:r>
              <a:rPr spc="60" dirty="0"/>
              <a:t> </a:t>
            </a:r>
            <a:r>
              <a:rPr dirty="0"/>
              <a:t>are</a:t>
            </a:r>
            <a:r>
              <a:rPr spc="-105" dirty="0"/>
              <a:t> </a:t>
            </a:r>
            <a:r>
              <a:rPr dirty="0"/>
              <a:t>a</a:t>
            </a:r>
            <a:r>
              <a:rPr spc="30" dirty="0"/>
              <a:t> </a:t>
            </a:r>
            <a:r>
              <a:rPr dirty="0"/>
              <a:t>type</a:t>
            </a:r>
            <a:r>
              <a:rPr spc="20" dirty="0"/>
              <a:t> </a:t>
            </a:r>
            <a:r>
              <a:rPr dirty="0"/>
              <a:t>of</a:t>
            </a:r>
            <a:r>
              <a:rPr spc="-10" dirty="0"/>
              <a:t> </a:t>
            </a:r>
            <a:r>
              <a:rPr dirty="0"/>
              <a:t>neural</a:t>
            </a:r>
            <a:r>
              <a:rPr spc="-40" dirty="0"/>
              <a:t> </a:t>
            </a:r>
            <a:r>
              <a:rPr dirty="0"/>
              <a:t>network</a:t>
            </a:r>
            <a:r>
              <a:rPr spc="-90" dirty="0"/>
              <a:t> </a:t>
            </a:r>
            <a:r>
              <a:rPr dirty="0"/>
              <a:t>that</a:t>
            </a:r>
            <a:r>
              <a:rPr spc="-70" dirty="0"/>
              <a:t> </a:t>
            </a:r>
            <a:r>
              <a:rPr dirty="0"/>
              <a:t>consists</a:t>
            </a:r>
            <a:r>
              <a:rPr spc="-90" dirty="0"/>
              <a:t> </a:t>
            </a:r>
            <a:r>
              <a:rPr dirty="0"/>
              <a:t>of</a:t>
            </a:r>
            <a:r>
              <a:rPr spc="-10" dirty="0"/>
              <a:t> </a:t>
            </a:r>
            <a:r>
              <a:rPr dirty="0"/>
              <a:t>multiple</a:t>
            </a:r>
            <a:r>
              <a:rPr spc="-105" dirty="0"/>
              <a:t> </a:t>
            </a:r>
            <a:r>
              <a:rPr dirty="0"/>
              <a:t>layers</a:t>
            </a:r>
            <a:r>
              <a:rPr spc="-90" dirty="0"/>
              <a:t> </a:t>
            </a:r>
            <a:r>
              <a:rPr spc="-25" dirty="0"/>
              <a:t>of </a:t>
            </a:r>
            <a:r>
              <a:rPr dirty="0"/>
              <a:t>stochastic,</a:t>
            </a:r>
            <a:r>
              <a:rPr spc="-130" dirty="0"/>
              <a:t> </a:t>
            </a:r>
            <a:r>
              <a:rPr dirty="0"/>
              <a:t>latent</a:t>
            </a:r>
            <a:r>
              <a:rPr spc="-85" dirty="0"/>
              <a:t> </a:t>
            </a:r>
            <a:r>
              <a:rPr spc="-10" dirty="0"/>
              <a:t>variables.</a:t>
            </a:r>
          </a:p>
          <a:p>
            <a:pPr marL="298450" marR="5080" indent="-286385" algn="just">
              <a:lnSpc>
                <a:spcPct val="100800"/>
              </a:lnSpc>
              <a:buFont typeface="Arial MT"/>
              <a:buChar char="•"/>
              <a:tabLst>
                <a:tab pos="298450" algn="l"/>
              </a:tabLst>
            </a:pPr>
            <a:r>
              <a:rPr dirty="0"/>
              <a:t>They</a:t>
            </a:r>
            <a:r>
              <a:rPr spc="-105" dirty="0"/>
              <a:t> </a:t>
            </a:r>
            <a:r>
              <a:rPr dirty="0"/>
              <a:t>have</a:t>
            </a:r>
            <a:r>
              <a:rPr spc="-20" dirty="0"/>
              <a:t> </a:t>
            </a:r>
            <a:r>
              <a:rPr dirty="0"/>
              <a:t>been successfully</a:t>
            </a:r>
            <a:r>
              <a:rPr spc="-100" dirty="0"/>
              <a:t> </a:t>
            </a:r>
            <a:r>
              <a:rPr dirty="0"/>
              <a:t>applied</a:t>
            </a:r>
            <a:r>
              <a:rPr spc="-85" dirty="0"/>
              <a:t> </a:t>
            </a:r>
            <a:r>
              <a:rPr dirty="0"/>
              <a:t>to various</a:t>
            </a:r>
            <a:r>
              <a:rPr spc="-55" dirty="0"/>
              <a:t> </a:t>
            </a:r>
            <a:r>
              <a:rPr dirty="0"/>
              <a:t>classification</a:t>
            </a:r>
            <a:r>
              <a:rPr spc="-100" dirty="0"/>
              <a:t> </a:t>
            </a:r>
            <a:r>
              <a:rPr dirty="0"/>
              <a:t>tasks,</a:t>
            </a:r>
            <a:r>
              <a:rPr spc="-105" dirty="0"/>
              <a:t> </a:t>
            </a:r>
            <a:r>
              <a:rPr dirty="0"/>
              <a:t>including</a:t>
            </a:r>
            <a:r>
              <a:rPr spc="-40" dirty="0"/>
              <a:t> </a:t>
            </a:r>
            <a:r>
              <a:rPr spc="-20" dirty="0"/>
              <a:t>spam </a:t>
            </a:r>
            <a:r>
              <a:rPr spc="-10" dirty="0"/>
              <a:t>detection.</a:t>
            </a:r>
            <a:r>
              <a:rPr spc="-50" dirty="0"/>
              <a:t> </a:t>
            </a:r>
            <a:r>
              <a:rPr dirty="0"/>
              <a:t>DBNs</a:t>
            </a:r>
            <a:r>
              <a:rPr spc="90" dirty="0"/>
              <a:t> </a:t>
            </a:r>
            <a:r>
              <a:rPr dirty="0"/>
              <a:t>can</a:t>
            </a:r>
            <a:r>
              <a:rPr spc="-10" dirty="0"/>
              <a:t> </a:t>
            </a:r>
            <a:r>
              <a:rPr dirty="0"/>
              <a:t>learn</a:t>
            </a:r>
            <a:r>
              <a:rPr spc="-90" dirty="0"/>
              <a:t> </a:t>
            </a:r>
            <a:r>
              <a:rPr dirty="0"/>
              <a:t>complex</a:t>
            </a:r>
            <a:r>
              <a:rPr spc="-100" dirty="0"/>
              <a:t> </a:t>
            </a:r>
            <a:r>
              <a:rPr spc="-10" dirty="0"/>
              <a:t>patterns</a:t>
            </a:r>
            <a:r>
              <a:rPr spc="-65" dirty="0"/>
              <a:t> </a:t>
            </a:r>
            <a:r>
              <a:rPr dirty="0"/>
              <a:t>and</a:t>
            </a:r>
            <a:r>
              <a:rPr spc="-10" dirty="0"/>
              <a:t> </a:t>
            </a:r>
            <a:r>
              <a:rPr dirty="0"/>
              <a:t>relationships</a:t>
            </a:r>
            <a:r>
              <a:rPr spc="-145" dirty="0"/>
              <a:t> </a:t>
            </a:r>
            <a:r>
              <a:rPr dirty="0"/>
              <a:t>in</a:t>
            </a:r>
            <a:r>
              <a:rPr spc="-10" dirty="0"/>
              <a:t> </a:t>
            </a:r>
            <a:r>
              <a:rPr dirty="0"/>
              <a:t>the</a:t>
            </a:r>
            <a:r>
              <a:rPr spc="50" dirty="0"/>
              <a:t> </a:t>
            </a:r>
            <a:r>
              <a:rPr dirty="0"/>
              <a:t>data,</a:t>
            </a:r>
            <a:r>
              <a:rPr spc="-30" dirty="0"/>
              <a:t> </a:t>
            </a:r>
            <a:r>
              <a:rPr dirty="0"/>
              <a:t>making</a:t>
            </a:r>
            <a:r>
              <a:rPr spc="-130" dirty="0"/>
              <a:t> </a:t>
            </a:r>
            <a:r>
              <a:rPr spc="-20" dirty="0"/>
              <a:t>them</a:t>
            </a:r>
          </a:p>
          <a:p>
            <a:pPr marL="298450" algn="just">
              <a:lnSpc>
                <a:spcPct val="100000"/>
              </a:lnSpc>
              <a:spcBef>
                <a:spcPts val="20"/>
              </a:spcBef>
            </a:pPr>
            <a:r>
              <a:rPr dirty="0"/>
              <a:t>suitable</a:t>
            </a:r>
            <a:r>
              <a:rPr spc="-114" dirty="0"/>
              <a:t> </a:t>
            </a:r>
            <a:r>
              <a:rPr dirty="0"/>
              <a:t>for</a:t>
            </a:r>
            <a:r>
              <a:rPr spc="-70" dirty="0"/>
              <a:t> </a:t>
            </a:r>
            <a:r>
              <a:rPr dirty="0"/>
              <a:t>detecting</a:t>
            </a:r>
            <a:r>
              <a:rPr spc="20" dirty="0"/>
              <a:t> </a:t>
            </a:r>
            <a:r>
              <a:rPr dirty="0"/>
              <a:t>subtle</a:t>
            </a:r>
            <a:r>
              <a:rPr spc="-30" dirty="0"/>
              <a:t> </a:t>
            </a:r>
            <a:r>
              <a:rPr dirty="0"/>
              <a:t>indicators</a:t>
            </a:r>
            <a:r>
              <a:rPr spc="-150" dirty="0"/>
              <a:t> </a:t>
            </a:r>
            <a:r>
              <a:rPr dirty="0"/>
              <a:t>of</a:t>
            </a:r>
            <a:r>
              <a:rPr spc="5" dirty="0"/>
              <a:t> </a:t>
            </a:r>
            <a:r>
              <a:rPr dirty="0"/>
              <a:t>spam</a:t>
            </a:r>
            <a:r>
              <a:rPr spc="-70" dirty="0"/>
              <a:t> </a:t>
            </a:r>
            <a:r>
              <a:rPr dirty="0"/>
              <a:t>in</a:t>
            </a:r>
            <a:r>
              <a:rPr spc="-25" dirty="0"/>
              <a:t> </a:t>
            </a:r>
            <a:r>
              <a:rPr spc="-10" dirty="0"/>
              <a:t>messages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0400" y="-3556"/>
            <a:ext cx="3179445" cy="701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10" dirty="0"/>
              <a:t>DEPLOYMENT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575" y="813435"/>
            <a:ext cx="8093709" cy="57048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755"/>
              </a:lnSpc>
              <a:spcBef>
                <a:spcPts val="105"/>
              </a:spcBef>
              <a:tabLst>
                <a:tab pos="1070610" algn="l"/>
                <a:tab pos="2329180" algn="l"/>
                <a:tab pos="2787015" algn="l"/>
                <a:tab pos="4169410" algn="l"/>
                <a:tab pos="5666105" algn="l"/>
                <a:tab pos="6924675" algn="l"/>
                <a:tab pos="7544434" algn="l"/>
              </a:tabLst>
            </a:pPr>
            <a:r>
              <a:rPr sz="2400" b="1" spc="-10" dirty="0">
                <a:latin typeface="Calibri"/>
                <a:cs typeface="Calibri"/>
              </a:rPr>
              <a:t>.</a:t>
            </a:r>
            <a:r>
              <a:rPr sz="2400" spc="-10" dirty="0">
                <a:latin typeface="Calibri"/>
                <a:cs typeface="Calibri"/>
              </a:rPr>
              <a:t>RNNs: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10" dirty="0">
                <a:latin typeface="Calibri"/>
                <a:cs typeface="Calibri"/>
              </a:rPr>
              <a:t>Effective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25" dirty="0">
                <a:latin typeface="Calibri"/>
                <a:cs typeface="Calibri"/>
              </a:rPr>
              <a:t>at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10" dirty="0">
                <a:latin typeface="Calibri"/>
                <a:cs typeface="Calibri"/>
              </a:rPr>
              <a:t>capturing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10" dirty="0">
                <a:latin typeface="Calibri"/>
                <a:cs typeface="Calibri"/>
              </a:rPr>
              <a:t>sequential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10" dirty="0">
                <a:latin typeface="Calibri"/>
                <a:cs typeface="Calibri"/>
              </a:rPr>
              <a:t>patterns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25" dirty="0">
                <a:latin typeface="Calibri"/>
                <a:cs typeface="Calibri"/>
              </a:rPr>
              <a:t>but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25" dirty="0">
                <a:latin typeface="Calibri"/>
                <a:cs typeface="Calibri"/>
              </a:rPr>
              <a:t>may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755"/>
              </a:lnSpc>
            </a:pPr>
            <a:r>
              <a:rPr sz="2400" dirty="0">
                <a:latin typeface="Calibri"/>
                <a:cs typeface="Calibri"/>
              </a:rPr>
              <a:t>struggle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with</a:t>
            </a:r>
            <a:r>
              <a:rPr sz="2400" spc="-1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long-</a:t>
            </a:r>
            <a:r>
              <a:rPr sz="2400" dirty="0">
                <a:latin typeface="Calibri"/>
                <a:cs typeface="Calibri"/>
              </a:rPr>
              <a:t>range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dependencies.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720"/>
              </a:lnSpc>
              <a:spcBef>
                <a:spcPts val="270"/>
              </a:spcBef>
            </a:pPr>
            <a:r>
              <a:rPr sz="2400" dirty="0">
                <a:latin typeface="Calibri"/>
                <a:cs typeface="Calibri"/>
              </a:rPr>
              <a:t>CNNs:</a:t>
            </a:r>
            <a:r>
              <a:rPr sz="2400" spc="1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Excellent</a:t>
            </a:r>
            <a:r>
              <a:rPr sz="2400" spc="1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at</a:t>
            </a:r>
            <a:r>
              <a:rPr sz="2400" spc="1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capturing</a:t>
            </a:r>
            <a:r>
              <a:rPr sz="2400" spc="1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spatial</a:t>
            </a:r>
            <a:r>
              <a:rPr sz="2400" spc="1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patterns</a:t>
            </a:r>
            <a:r>
              <a:rPr sz="2400" spc="1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textual</a:t>
            </a:r>
            <a:r>
              <a:rPr sz="2400" spc="1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data</a:t>
            </a:r>
            <a:r>
              <a:rPr sz="2400" spc="13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but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720"/>
              </a:lnSpc>
            </a:pPr>
            <a:r>
              <a:rPr sz="2400" dirty="0">
                <a:latin typeface="Calibri"/>
                <a:cs typeface="Calibri"/>
              </a:rPr>
              <a:t>may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overlook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temporal</a:t>
            </a:r>
            <a:r>
              <a:rPr sz="2400" spc="-1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relationships.</a:t>
            </a:r>
            <a:endParaRPr sz="2400">
              <a:latin typeface="Calibri"/>
              <a:cs typeface="Calibri"/>
            </a:endParaRPr>
          </a:p>
          <a:p>
            <a:pPr marL="12700" marR="11430" algn="just">
              <a:lnSpc>
                <a:spcPct val="90000"/>
              </a:lnSpc>
              <a:spcBef>
                <a:spcPts val="635"/>
              </a:spcBef>
            </a:pPr>
            <a:r>
              <a:rPr sz="2400" dirty="0">
                <a:latin typeface="Calibri"/>
                <a:cs typeface="Calibri"/>
              </a:rPr>
              <a:t>LSTMs:</a:t>
            </a:r>
            <a:r>
              <a:rPr sz="2400" spc="3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Specifically</a:t>
            </a:r>
            <a:r>
              <a:rPr sz="2400" spc="3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designed</a:t>
            </a:r>
            <a:r>
              <a:rPr sz="2400" spc="3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3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address</a:t>
            </a:r>
            <a:r>
              <a:rPr sz="2400" spc="3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30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vanishing</a:t>
            </a:r>
            <a:r>
              <a:rPr sz="2400" spc="3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gradient </a:t>
            </a:r>
            <a:r>
              <a:rPr sz="2400" dirty="0">
                <a:latin typeface="Calibri"/>
                <a:cs typeface="Calibri"/>
              </a:rPr>
              <a:t>problem</a:t>
            </a:r>
            <a:r>
              <a:rPr sz="2400" spc="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RNNs,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making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them</a:t>
            </a:r>
            <a:r>
              <a:rPr sz="2400" spc="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effective</a:t>
            </a:r>
            <a:r>
              <a:rPr sz="2400" spc="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for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capturing</a:t>
            </a:r>
            <a:r>
              <a:rPr sz="2400" spc="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long-</a:t>
            </a:r>
            <a:r>
              <a:rPr sz="2400" spc="-20" dirty="0">
                <a:latin typeface="Calibri"/>
                <a:cs typeface="Calibri"/>
              </a:rPr>
              <a:t>term </a:t>
            </a:r>
            <a:r>
              <a:rPr sz="2400" dirty="0">
                <a:latin typeface="Calibri"/>
                <a:cs typeface="Calibri"/>
              </a:rPr>
              <a:t>dependencies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sequential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data.</a:t>
            </a:r>
            <a:endParaRPr sz="2400">
              <a:latin typeface="Calibri"/>
              <a:cs typeface="Calibri"/>
            </a:endParaRPr>
          </a:p>
          <a:p>
            <a:pPr marL="12700" marR="5080" algn="just">
              <a:lnSpc>
                <a:spcPct val="90000"/>
              </a:lnSpc>
              <a:spcBef>
                <a:spcPts val="560"/>
              </a:spcBef>
            </a:pPr>
            <a:r>
              <a:rPr sz="2400" b="1" dirty="0">
                <a:latin typeface="Calibri"/>
                <a:cs typeface="Calibri"/>
              </a:rPr>
              <a:t>.</a:t>
            </a:r>
            <a:r>
              <a:rPr sz="2400" dirty="0">
                <a:latin typeface="Calibri"/>
                <a:cs typeface="Calibri"/>
              </a:rPr>
              <a:t>RNNs:</a:t>
            </a:r>
            <a:r>
              <a:rPr sz="2400" spc="1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Require</a:t>
            </a:r>
            <a:r>
              <a:rPr sz="2400" spc="1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significant</a:t>
            </a:r>
            <a:r>
              <a:rPr sz="2400" spc="10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computational</a:t>
            </a:r>
            <a:r>
              <a:rPr sz="2400" spc="1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resources</a:t>
            </a:r>
            <a:r>
              <a:rPr sz="2400" spc="1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due</a:t>
            </a:r>
            <a:r>
              <a:rPr sz="2400" spc="1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8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their </a:t>
            </a:r>
            <a:r>
              <a:rPr sz="2400" dirty="0">
                <a:latin typeface="Calibri"/>
                <a:cs typeface="Calibri"/>
              </a:rPr>
              <a:t>recurrent</a:t>
            </a:r>
            <a:r>
              <a:rPr sz="2400" spc="45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nature,</a:t>
            </a:r>
            <a:r>
              <a:rPr sz="2400" spc="35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making</a:t>
            </a:r>
            <a:r>
              <a:rPr sz="2400" spc="35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them</a:t>
            </a:r>
            <a:r>
              <a:rPr sz="2400" spc="50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slower</a:t>
            </a:r>
            <a:r>
              <a:rPr sz="2400" spc="30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35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train</a:t>
            </a:r>
            <a:r>
              <a:rPr sz="2400" spc="40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compared</a:t>
            </a:r>
            <a:r>
              <a:rPr sz="2400" spc="45" dirty="0">
                <a:latin typeface="Calibri"/>
                <a:cs typeface="Calibri"/>
              </a:rPr>
              <a:t>  </a:t>
            </a:r>
            <a:r>
              <a:rPr sz="2400" spc="-25" dirty="0">
                <a:latin typeface="Calibri"/>
                <a:cs typeface="Calibri"/>
              </a:rPr>
              <a:t>to </a:t>
            </a:r>
            <a:r>
              <a:rPr sz="2400" dirty="0">
                <a:latin typeface="Calibri"/>
                <a:cs typeface="Calibri"/>
              </a:rPr>
              <a:t>CNNs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10" dirty="0">
                <a:latin typeface="Calibri"/>
                <a:cs typeface="Calibri"/>
              </a:rPr>
              <a:t> LSTMs.</a:t>
            </a:r>
            <a:endParaRPr sz="2400">
              <a:latin typeface="Calibri"/>
              <a:cs typeface="Calibri"/>
            </a:endParaRPr>
          </a:p>
          <a:p>
            <a:pPr marL="12700" marR="20955" algn="just">
              <a:lnSpc>
                <a:spcPct val="91300"/>
              </a:lnSpc>
              <a:spcBef>
                <a:spcPts val="530"/>
              </a:spcBef>
            </a:pPr>
            <a:r>
              <a:rPr sz="2400" dirty="0">
                <a:latin typeface="Calibri"/>
                <a:cs typeface="Calibri"/>
              </a:rPr>
              <a:t>CNNs:</a:t>
            </a:r>
            <a:r>
              <a:rPr sz="2400" spc="155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Less</a:t>
            </a:r>
            <a:r>
              <a:rPr sz="2400" spc="165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computationally</a:t>
            </a:r>
            <a:r>
              <a:rPr sz="2400" spc="155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intensive</a:t>
            </a:r>
            <a:r>
              <a:rPr sz="2400" spc="145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than</a:t>
            </a:r>
            <a:r>
              <a:rPr sz="2400" spc="150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RNNs,</a:t>
            </a:r>
            <a:r>
              <a:rPr sz="2400" spc="145" dirty="0">
                <a:latin typeface="Calibri"/>
                <a:cs typeface="Calibri"/>
              </a:rPr>
              <a:t>  </a:t>
            </a:r>
            <a:r>
              <a:rPr sz="2400" spc="-10" dirty="0">
                <a:latin typeface="Calibri"/>
                <a:cs typeface="Calibri"/>
              </a:rPr>
              <a:t>especially </a:t>
            </a:r>
            <a:r>
              <a:rPr sz="2400" dirty="0">
                <a:latin typeface="Calibri"/>
                <a:cs typeface="Calibri"/>
              </a:rPr>
              <a:t>when</a:t>
            </a:r>
            <a:r>
              <a:rPr sz="2400" spc="40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dealing</a:t>
            </a:r>
            <a:r>
              <a:rPr sz="2400" spc="30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with</a:t>
            </a:r>
            <a:r>
              <a:rPr sz="2400" spc="35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text</a:t>
            </a:r>
            <a:r>
              <a:rPr sz="2400" spc="40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data,</a:t>
            </a:r>
            <a:r>
              <a:rPr sz="2400" spc="59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</a:t>
            </a:r>
            <a:r>
              <a:rPr sz="2400" spc="45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they</a:t>
            </a:r>
            <a:r>
              <a:rPr sz="2400" spc="5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can</a:t>
            </a:r>
            <a:r>
              <a:rPr sz="2400" spc="35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exploit</a:t>
            </a:r>
            <a:r>
              <a:rPr sz="2400" spc="35" dirty="0">
                <a:latin typeface="Calibri"/>
                <a:cs typeface="Calibri"/>
              </a:rPr>
              <a:t>  </a:t>
            </a:r>
            <a:r>
              <a:rPr sz="2400" spc="-10" dirty="0">
                <a:latin typeface="Calibri"/>
                <a:cs typeface="Calibri"/>
              </a:rPr>
              <a:t>parallelism effectively.</a:t>
            </a:r>
            <a:endParaRPr sz="2400">
              <a:latin typeface="Calibri"/>
              <a:cs typeface="Calibri"/>
            </a:endParaRPr>
          </a:p>
          <a:p>
            <a:pPr marL="12700" marR="15240" algn="just">
              <a:lnSpc>
                <a:spcPct val="90000"/>
              </a:lnSpc>
              <a:spcBef>
                <a:spcPts val="560"/>
              </a:spcBef>
            </a:pPr>
            <a:r>
              <a:rPr sz="2400" dirty="0">
                <a:latin typeface="Calibri"/>
                <a:cs typeface="Calibri"/>
              </a:rPr>
              <a:t>LSTMs:</a:t>
            </a:r>
            <a:r>
              <a:rPr sz="2400" spc="5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More</a:t>
            </a:r>
            <a:r>
              <a:rPr sz="2400" spc="3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computationally</a:t>
            </a:r>
            <a:r>
              <a:rPr sz="2400" spc="4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intensive</a:t>
            </a:r>
            <a:r>
              <a:rPr sz="2400" spc="5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than</a:t>
            </a:r>
            <a:r>
              <a:rPr sz="2400" spc="43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traditional</a:t>
            </a:r>
            <a:r>
              <a:rPr sz="2400" spc="47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RNNs </a:t>
            </a:r>
            <a:r>
              <a:rPr sz="2400" dirty="0">
                <a:latin typeface="Calibri"/>
                <a:cs typeface="Calibri"/>
              </a:rPr>
              <a:t>but</a:t>
            </a:r>
            <a:r>
              <a:rPr sz="2400" spc="5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generally</a:t>
            </a:r>
            <a:r>
              <a:rPr sz="2400" spc="50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faster</a:t>
            </a:r>
            <a:r>
              <a:rPr sz="2400" spc="5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4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train</a:t>
            </a:r>
            <a:r>
              <a:rPr sz="2400" spc="5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compared</a:t>
            </a:r>
            <a:r>
              <a:rPr sz="2400" spc="48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5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RNNs</a:t>
            </a:r>
            <a:r>
              <a:rPr sz="2400" spc="5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due</a:t>
            </a:r>
            <a:r>
              <a:rPr sz="2400" spc="5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47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their </a:t>
            </a:r>
            <a:r>
              <a:rPr sz="2400" dirty="0">
                <a:latin typeface="Calibri"/>
                <a:cs typeface="Calibri"/>
              </a:rPr>
              <a:t>ability</a:t>
            </a:r>
            <a:r>
              <a:rPr sz="2400" spc="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capture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long-</a:t>
            </a:r>
            <a:r>
              <a:rPr sz="2400" dirty="0">
                <a:latin typeface="Calibri"/>
                <a:cs typeface="Calibri"/>
              </a:rPr>
              <a:t>term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dependencies</a:t>
            </a:r>
            <a:r>
              <a:rPr sz="2400" spc="-1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more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efficiently.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GITHUB</a:t>
            </a:r>
            <a:r>
              <a:rPr spc="-170" dirty="0"/>
              <a:t> </a:t>
            </a:r>
            <a:r>
              <a:rPr spc="-20" dirty="0"/>
              <a:t>LINK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575" y="899413"/>
            <a:ext cx="515937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-10" dirty="0">
                <a:solidFill>
                  <a:srgbClr val="00AFEF"/>
                </a:solidFill>
                <a:latin typeface="Calibri"/>
                <a:cs typeface="Calibri"/>
              </a:rPr>
              <a:t>https://github.com/agilan2004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41693" rIns="0" bIns="0" rtlCol="0">
            <a:spAutoFit/>
          </a:bodyPr>
          <a:lstStyle/>
          <a:p>
            <a:pPr marL="594360">
              <a:lnSpc>
                <a:spcPct val="100000"/>
              </a:lnSpc>
              <a:spcBef>
                <a:spcPts val="130"/>
              </a:spcBef>
            </a:pPr>
            <a:r>
              <a:rPr dirty="0"/>
              <a:t>PROJECT</a:t>
            </a:r>
            <a:r>
              <a:rPr spc="-229" dirty="0"/>
              <a:t> </a:t>
            </a:r>
            <a:r>
              <a:rPr spc="-20" dirty="0"/>
              <a:t>DEMO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90600" y="1676400"/>
            <a:ext cx="6629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2"/>
              </a:rPr>
              <a:t>https://github.com/agilan2004/AGILAN_AIML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</TotalTime>
  <Words>494</Words>
  <Application>Microsoft Office PowerPoint</Application>
  <PresentationFormat>On-screen Show (4:3)</PresentationFormat>
  <Paragraphs>70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 MT</vt:lpstr>
      <vt:lpstr>Calibri</vt:lpstr>
      <vt:lpstr>Office Theme</vt:lpstr>
      <vt:lpstr>WELCOME</vt:lpstr>
      <vt:lpstr>VARUVAN VADIVELAN INSTITUTE OF TECHNOLOGY</vt:lpstr>
      <vt:lpstr>OUTLINE</vt:lpstr>
      <vt:lpstr>PROBLEM STATEMENT</vt:lpstr>
      <vt:lpstr>PROPOSED SYSTEM</vt:lpstr>
      <vt:lpstr>ALGORITHM DEEP LEARNING:</vt:lpstr>
      <vt:lpstr>DEPLOYMENT</vt:lpstr>
      <vt:lpstr>GITHUB LINK</vt:lpstr>
      <vt:lpstr>PROJECT DEMO</vt:lpstr>
      <vt:lpstr>CONCLUSION</vt:lpstr>
      <vt:lpstr>FUTURE SCOPE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</dc:title>
  <cp:lastModifiedBy>GOWTHAM RAJ</cp:lastModifiedBy>
  <cp:revision>2</cp:revision>
  <dcterms:created xsi:type="dcterms:W3CDTF">2024-04-16T06:32:52Z</dcterms:created>
  <dcterms:modified xsi:type="dcterms:W3CDTF">2024-04-16T06:41:46Z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2024-04-16T00:00:00Z</vt:filetime>
  </property>
  <property fmtid="{D5CDD505-2E9C-101B-9397-08002B2CF9AE}" pid="3" name="LastSaved">
    <vt:filetime>2024-04-16T00:00:00Z</vt:filetime>
  </property>
</Properties>
</file>