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139107" cy="55783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7086600" y="0"/>
                </a:moveTo>
                <a:lnTo>
                  <a:pt x="0" y="0"/>
                </a:lnTo>
                <a:lnTo>
                  <a:pt x="0" y="466725"/>
                </a:lnTo>
                <a:lnTo>
                  <a:pt x="7086600" y="466725"/>
                </a:lnTo>
                <a:lnTo>
                  <a:pt x="7086600" y="0"/>
                </a:lnTo>
                <a:close/>
              </a:path>
            </a:pathLst>
          </a:custGeom>
          <a:solidFill>
            <a:srgbClr val="2133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763" y="4825"/>
            <a:ext cx="7086600" cy="466725"/>
          </a:xfrm>
          <a:custGeom>
            <a:avLst/>
            <a:gdLst/>
            <a:ahLst/>
            <a:cxnLst/>
            <a:rect l="l" t="t" r="r" b="b"/>
            <a:pathLst>
              <a:path w="7086600" h="466725">
                <a:moveTo>
                  <a:pt x="0" y="466725"/>
                </a:moveTo>
                <a:lnTo>
                  <a:pt x="7086600" y="466725"/>
                </a:lnTo>
                <a:lnTo>
                  <a:pt x="7086600" y="0"/>
                </a:lnTo>
                <a:lnTo>
                  <a:pt x="0" y="0"/>
                </a:lnTo>
                <a:lnTo>
                  <a:pt x="0" y="466725"/>
                </a:lnTo>
                <a:close/>
              </a:path>
            </a:pathLst>
          </a:custGeom>
          <a:ln w="25400">
            <a:solidFill>
              <a:srgbClr val="2133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43553" y="2191004"/>
            <a:ext cx="2056892" cy="4838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hyperlink" Target="https://github.com/agilan2004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hyperlink" Target="https://github.com/agilan2004/AGILAN-AIML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0"/>
                </a:moveTo>
                <a:lnTo>
                  <a:pt x="0" y="0"/>
                </a:lnTo>
                <a:lnTo>
                  <a:pt x="0" y="5143498"/>
                </a:lnTo>
                <a:lnTo>
                  <a:pt x="9143999" y="5143498"/>
                </a:lnTo>
                <a:lnTo>
                  <a:pt x="9143999" y="0"/>
                </a:lnTo>
                <a:close/>
              </a:path>
            </a:pathLst>
          </a:custGeom>
          <a:solidFill>
            <a:srgbClr val="001F5F">
              <a:alpha val="94117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012" y="449326"/>
            <a:ext cx="6922134" cy="3425825"/>
            <a:chOff x="1116012" y="449326"/>
            <a:chExt cx="6922134" cy="3425825"/>
          </a:xfrm>
        </p:grpSpPr>
        <p:sp>
          <p:nvSpPr>
            <p:cNvPr id="4" name="object 4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6619176" y="0"/>
                  </a:moveTo>
                  <a:lnTo>
                    <a:pt x="276923" y="0"/>
                  </a:lnTo>
                  <a:lnTo>
                    <a:pt x="227138" y="4460"/>
                  </a:lnTo>
                  <a:lnTo>
                    <a:pt x="180283" y="17320"/>
                  </a:lnTo>
                  <a:lnTo>
                    <a:pt x="137141" y="37798"/>
                  </a:lnTo>
                  <a:lnTo>
                    <a:pt x="98492" y="65113"/>
                  </a:lnTo>
                  <a:lnTo>
                    <a:pt x="65118" y="98481"/>
                  </a:lnTo>
                  <a:lnTo>
                    <a:pt x="37801" y="137122"/>
                  </a:lnTo>
                  <a:lnTo>
                    <a:pt x="17321" y="180253"/>
                  </a:lnTo>
                  <a:lnTo>
                    <a:pt x="4460" y="227093"/>
                  </a:lnTo>
                  <a:lnTo>
                    <a:pt x="0" y="276860"/>
                  </a:lnTo>
                  <a:lnTo>
                    <a:pt x="0" y="3123438"/>
                  </a:lnTo>
                  <a:lnTo>
                    <a:pt x="4460" y="3173208"/>
                  </a:lnTo>
                  <a:lnTo>
                    <a:pt x="17321" y="3220060"/>
                  </a:lnTo>
                  <a:lnTo>
                    <a:pt x="37801" y="3263208"/>
                  </a:lnTo>
                  <a:lnTo>
                    <a:pt x="65118" y="3301869"/>
                  </a:lnTo>
                  <a:lnTo>
                    <a:pt x="98492" y="3335258"/>
                  </a:lnTo>
                  <a:lnTo>
                    <a:pt x="137141" y="3362593"/>
                  </a:lnTo>
                  <a:lnTo>
                    <a:pt x="180283" y="3383088"/>
                  </a:lnTo>
                  <a:lnTo>
                    <a:pt x="227138" y="3395960"/>
                  </a:lnTo>
                  <a:lnTo>
                    <a:pt x="276923" y="3400425"/>
                  </a:lnTo>
                  <a:lnTo>
                    <a:pt x="6619176" y="3400425"/>
                  </a:lnTo>
                  <a:lnTo>
                    <a:pt x="6668947" y="3395960"/>
                  </a:lnTo>
                  <a:lnTo>
                    <a:pt x="6715798" y="3383088"/>
                  </a:lnTo>
                  <a:lnTo>
                    <a:pt x="6758947" y="3362593"/>
                  </a:lnTo>
                  <a:lnTo>
                    <a:pt x="6797607" y="3335258"/>
                  </a:lnTo>
                  <a:lnTo>
                    <a:pt x="6830997" y="3301869"/>
                  </a:lnTo>
                  <a:lnTo>
                    <a:pt x="6858331" y="3263208"/>
                  </a:lnTo>
                  <a:lnTo>
                    <a:pt x="6878826" y="3220060"/>
                  </a:lnTo>
                  <a:lnTo>
                    <a:pt x="6891698" y="3173208"/>
                  </a:lnTo>
                  <a:lnTo>
                    <a:pt x="6896163" y="3123438"/>
                  </a:lnTo>
                  <a:lnTo>
                    <a:pt x="6896163" y="276860"/>
                  </a:lnTo>
                  <a:lnTo>
                    <a:pt x="6891698" y="227093"/>
                  </a:lnTo>
                  <a:lnTo>
                    <a:pt x="6878826" y="180253"/>
                  </a:lnTo>
                  <a:lnTo>
                    <a:pt x="6858331" y="137122"/>
                  </a:lnTo>
                  <a:lnTo>
                    <a:pt x="6830997" y="98481"/>
                  </a:lnTo>
                  <a:lnTo>
                    <a:pt x="6797607" y="65113"/>
                  </a:lnTo>
                  <a:lnTo>
                    <a:pt x="6758947" y="37798"/>
                  </a:lnTo>
                  <a:lnTo>
                    <a:pt x="6715798" y="17320"/>
                  </a:lnTo>
                  <a:lnTo>
                    <a:pt x="6668947" y="4460"/>
                  </a:lnTo>
                  <a:lnTo>
                    <a:pt x="6619176" y="0"/>
                  </a:lnTo>
                  <a:close/>
                </a:path>
              </a:pathLst>
            </a:custGeom>
            <a:solidFill>
              <a:srgbClr val="E4ED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128712" y="462026"/>
              <a:ext cx="6896734" cy="3400425"/>
            </a:xfrm>
            <a:custGeom>
              <a:avLst/>
              <a:gdLst/>
              <a:ahLst/>
              <a:cxnLst/>
              <a:rect l="l" t="t" r="r" b="b"/>
              <a:pathLst>
                <a:path w="6896734" h="3400425">
                  <a:moveTo>
                    <a:pt x="0" y="276860"/>
                  </a:moveTo>
                  <a:lnTo>
                    <a:pt x="4460" y="227093"/>
                  </a:lnTo>
                  <a:lnTo>
                    <a:pt x="17321" y="180253"/>
                  </a:lnTo>
                  <a:lnTo>
                    <a:pt x="37801" y="137122"/>
                  </a:lnTo>
                  <a:lnTo>
                    <a:pt x="65118" y="98481"/>
                  </a:lnTo>
                  <a:lnTo>
                    <a:pt x="98492" y="65113"/>
                  </a:lnTo>
                  <a:lnTo>
                    <a:pt x="137141" y="37798"/>
                  </a:lnTo>
                  <a:lnTo>
                    <a:pt x="180283" y="17320"/>
                  </a:lnTo>
                  <a:lnTo>
                    <a:pt x="227138" y="4460"/>
                  </a:lnTo>
                  <a:lnTo>
                    <a:pt x="276923" y="0"/>
                  </a:lnTo>
                  <a:lnTo>
                    <a:pt x="6619176" y="0"/>
                  </a:lnTo>
                  <a:lnTo>
                    <a:pt x="6668947" y="4460"/>
                  </a:lnTo>
                  <a:lnTo>
                    <a:pt x="6715798" y="17320"/>
                  </a:lnTo>
                  <a:lnTo>
                    <a:pt x="6758947" y="37798"/>
                  </a:lnTo>
                  <a:lnTo>
                    <a:pt x="6797607" y="65113"/>
                  </a:lnTo>
                  <a:lnTo>
                    <a:pt x="6830997" y="98481"/>
                  </a:lnTo>
                  <a:lnTo>
                    <a:pt x="6858331" y="137122"/>
                  </a:lnTo>
                  <a:lnTo>
                    <a:pt x="6878826" y="180253"/>
                  </a:lnTo>
                  <a:lnTo>
                    <a:pt x="6891698" y="227093"/>
                  </a:lnTo>
                  <a:lnTo>
                    <a:pt x="6896163" y="276860"/>
                  </a:lnTo>
                  <a:lnTo>
                    <a:pt x="6896163" y="3123438"/>
                  </a:lnTo>
                  <a:lnTo>
                    <a:pt x="6891698" y="3173208"/>
                  </a:lnTo>
                  <a:lnTo>
                    <a:pt x="6878826" y="3220060"/>
                  </a:lnTo>
                  <a:lnTo>
                    <a:pt x="6858331" y="3263208"/>
                  </a:lnTo>
                  <a:lnTo>
                    <a:pt x="6830997" y="3301869"/>
                  </a:lnTo>
                  <a:lnTo>
                    <a:pt x="6797607" y="3335258"/>
                  </a:lnTo>
                  <a:lnTo>
                    <a:pt x="6758947" y="3362593"/>
                  </a:lnTo>
                  <a:lnTo>
                    <a:pt x="6715798" y="3383088"/>
                  </a:lnTo>
                  <a:lnTo>
                    <a:pt x="6668947" y="3395960"/>
                  </a:lnTo>
                  <a:lnTo>
                    <a:pt x="6619176" y="3400425"/>
                  </a:lnTo>
                  <a:lnTo>
                    <a:pt x="276923" y="3400425"/>
                  </a:lnTo>
                  <a:lnTo>
                    <a:pt x="227138" y="3395960"/>
                  </a:lnTo>
                  <a:lnTo>
                    <a:pt x="180283" y="3383088"/>
                  </a:lnTo>
                  <a:lnTo>
                    <a:pt x="137141" y="3362593"/>
                  </a:lnTo>
                  <a:lnTo>
                    <a:pt x="98492" y="3335258"/>
                  </a:lnTo>
                  <a:lnTo>
                    <a:pt x="65118" y="3301869"/>
                  </a:lnTo>
                  <a:lnTo>
                    <a:pt x="37801" y="3263208"/>
                  </a:lnTo>
                  <a:lnTo>
                    <a:pt x="17321" y="3220060"/>
                  </a:lnTo>
                  <a:lnTo>
                    <a:pt x="4460" y="3173208"/>
                  </a:lnTo>
                  <a:lnTo>
                    <a:pt x="0" y="3123438"/>
                  </a:lnTo>
                  <a:lnTo>
                    <a:pt x="0" y="276860"/>
                  </a:lnTo>
                  <a:close/>
                </a:path>
              </a:pathLst>
            </a:custGeom>
            <a:ln w="25400">
              <a:solidFill>
                <a:srgbClr val="9BDB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925" y="1104900"/>
              <a:ext cx="1171575" cy="3905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600" y="1095375"/>
              <a:ext cx="790575" cy="4095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595876" y="1024001"/>
              <a:ext cx="1457325" cy="561975"/>
            </a:xfrm>
            <a:custGeom>
              <a:avLst/>
              <a:gdLst/>
              <a:ahLst/>
              <a:cxnLst/>
              <a:rect l="l" t="t" r="r" b="b"/>
              <a:pathLst>
                <a:path w="1457325" h="561975">
                  <a:moveTo>
                    <a:pt x="0" y="0"/>
                  </a:moveTo>
                  <a:lnTo>
                    <a:pt x="0" y="561975"/>
                  </a:lnTo>
                </a:path>
                <a:path w="1457325" h="561975">
                  <a:moveTo>
                    <a:pt x="1457325" y="0"/>
                  </a:moveTo>
                  <a:lnTo>
                    <a:pt x="1457325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0" y="1123950"/>
              <a:ext cx="1400175" cy="361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19551" y="1024001"/>
              <a:ext cx="0" cy="561975"/>
            </a:xfrm>
            <a:custGeom>
              <a:avLst/>
              <a:gdLst/>
              <a:ahLst/>
              <a:cxnLst/>
              <a:rect l="l" t="t" r="r" b="b"/>
              <a:pathLst>
                <a:path w="0" h="561975">
                  <a:moveTo>
                    <a:pt x="0" y="0"/>
                  </a:moveTo>
                  <a:lnTo>
                    <a:pt x="0" y="561975"/>
                  </a:lnTo>
                </a:path>
              </a:pathLst>
            </a:custGeom>
            <a:ln w="9525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2575" y="981075"/>
              <a:ext cx="1809750" cy="457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8300" y="2781299"/>
              <a:ext cx="5867400" cy="933450"/>
            </a:xfrm>
            <a:custGeom>
              <a:avLst/>
              <a:gdLst/>
              <a:ahLst/>
              <a:cxnLst/>
              <a:rect l="l" t="t" r="r" b="b"/>
              <a:pathLst>
                <a:path w="5867400" h="933450">
                  <a:moveTo>
                    <a:pt x="5711825" y="0"/>
                  </a:moveTo>
                  <a:lnTo>
                    <a:pt x="155575" y="0"/>
                  </a:lnTo>
                  <a:lnTo>
                    <a:pt x="106379" y="7925"/>
                  </a:lnTo>
                  <a:lnTo>
                    <a:pt x="63669" y="30000"/>
                  </a:lnTo>
                  <a:lnTo>
                    <a:pt x="30000" y="63669"/>
                  </a:lnTo>
                  <a:lnTo>
                    <a:pt x="7925" y="106379"/>
                  </a:lnTo>
                  <a:lnTo>
                    <a:pt x="0" y="155575"/>
                  </a:lnTo>
                  <a:lnTo>
                    <a:pt x="0" y="777875"/>
                  </a:lnTo>
                  <a:lnTo>
                    <a:pt x="7925" y="827070"/>
                  </a:lnTo>
                  <a:lnTo>
                    <a:pt x="30000" y="869780"/>
                  </a:lnTo>
                  <a:lnTo>
                    <a:pt x="63669" y="903449"/>
                  </a:lnTo>
                  <a:lnTo>
                    <a:pt x="106379" y="925524"/>
                  </a:lnTo>
                  <a:lnTo>
                    <a:pt x="155575" y="933450"/>
                  </a:lnTo>
                  <a:lnTo>
                    <a:pt x="5711825" y="933450"/>
                  </a:lnTo>
                  <a:lnTo>
                    <a:pt x="5761020" y="925524"/>
                  </a:lnTo>
                  <a:lnTo>
                    <a:pt x="5803730" y="903449"/>
                  </a:lnTo>
                  <a:lnTo>
                    <a:pt x="5837399" y="869780"/>
                  </a:lnTo>
                  <a:lnTo>
                    <a:pt x="5859474" y="827070"/>
                  </a:lnTo>
                  <a:lnTo>
                    <a:pt x="5867400" y="777875"/>
                  </a:lnTo>
                  <a:lnTo>
                    <a:pt x="5867400" y="155575"/>
                  </a:lnTo>
                  <a:lnTo>
                    <a:pt x="5859474" y="106379"/>
                  </a:lnTo>
                  <a:lnTo>
                    <a:pt x="5837399" y="63669"/>
                  </a:lnTo>
                  <a:lnTo>
                    <a:pt x="5803730" y="30000"/>
                  </a:lnTo>
                  <a:lnTo>
                    <a:pt x="5761020" y="7925"/>
                  </a:lnTo>
                  <a:lnTo>
                    <a:pt x="571182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2904108" y="3076194"/>
            <a:ext cx="3335020" cy="3352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D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120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C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T</a:t>
            </a:r>
            <a:r>
              <a:rPr dirty="0" sz="2000" spc="-35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50" b="1">
                <a:solidFill>
                  <a:srgbClr val="F1F1F1"/>
                </a:solidFill>
                <a:latin typeface="Arial"/>
                <a:cs typeface="Arial"/>
              </a:rPr>
              <a:t>N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G</a:t>
            </a:r>
            <a:r>
              <a:rPr dirty="0" sz="2000" spc="-260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15" b="1">
                <a:solidFill>
                  <a:srgbClr val="F1F1F1"/>
                </a:solidFill>
                <a:latin typeface="Arial"/>
                <a:cs typeface="Arial"/>
              </a:rPr>
              <a:t>SP</a:t>
            </a:r>
            <a:r>
              <a:rPr dirty="0" sz="2000" spc="-25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-75" b="1">
                <a:solidFill>
                  <a:srgbClr val="F1F1F1"/>
                </a:solidFill>
                <a:latin typeface="Arial"/>
                <a:cs typeface="Arial"/>
              </a:rPr>
              <a:t> 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E</a:t>
            </a:r>
            <a:r>
              <a:rPr dirty="0" sz="2000" spc="-95" b="1">
                <a:solidFill>
                  <a:srgbClr val="F1F1F1"/>
                </a:solidFill>
                <a:latin typeface="Arial"/>
                <a:cs typeface="Arial"/>
              </a:rPr>
              <a:t>M</a:t>
            </a:r>
            <a:r>
              <a:rPr dirty="0" sz="2000" spc="-20" b="1">
                <a:solidFill>
                  <a:srgbClr val="F1F1F1"/>
                </a:solidFill>
                <a:latin typeface="Arial"/>
                <a:cs typeface="Arial"/>
              </a:rPr>
              <a:t>A</a:t>
            </a:r>
            <a:r>
              <a:rPr dirty="0" sz="2000" spc="35" b="1">
                <a:solidFill>
                  <a:srgbClr val="F1F1F1"/>
                </a:solidFill>
                <a:latin typeface="Arial"/>
                <a:cs typeface="Arial"/>
              </a:rPr>
              <a:t>I</a:t>
            </a:r>
            <a:r>
              <a:rPr dirty="0" sz="2000" spc="45" b="1">
                <a:solidFill>
                  <a:srgbClr val="F1F1F1"/>
                </a:solidFill>
                <a:latin typeface="Arial"/>
                <a:cs typeface="Arial"/>
              </a:rPr>
              <a:t>L</a:t>
            </a:r>
            <a:r>
              <a:rPr dirty="0" sz="2000" spc="20" b="1">
                <a:solidFill>
                  <a:srgbClr val="F1F1F1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4425" y="3909987"/>
            <a:ext cx="4655820" cy="95250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  <a:tabLst>
                <a:tab pos="4545330" algn="l"/>
              </a:tabLst>
            </a:pP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 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2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ud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1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n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spc="-6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1200" spc="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D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e</a:t>
            </a:r>
            <a:r>
              <a:rPr dirty="0" u="heavy" sz="1200" spc="-3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t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a</a:t>
            </a:r>
            <a:r>
              <a:rPr dirty="0" u="heavy" sz="1200" spc="-35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il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s</a:t>
            </a:r>
            <a:r>
              <a:rPr dirty="0" u="heavy" sz="1200" b="1">
                <a:solidFill>
                  <a:srgbClr val="F1F1F1"/>
                </a:solidFill>
                <a:uFill>
                  <a:solidFill>
                    <a:srgbClr val="E4EDFF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 marL="194310">
              <a:lnSpc>
                <a:spcPct val="100000"/>
              </a:lnSpc>
              <a:spcBef>
                <a:spcPts val="715"/>
              </a:spcBef>
            </a:pPr>
            <a:r>
              <a:rPr dirty="0" sz="1100" spc="-5">
                <a:solidFill>
                  <a:srgbClr val="FFFFFF"/>
                </a:solidFill>
                <a:latin typeface="Arial MT"/>
                <a:cs typeface="Arial MT"/>
              </a:rPr>
              <a:t>Name:</a:t>
            </a:r>
            <a:r>
              <a:rPr dirty="0" sz="1100" spc="-40">
                <a:solidFill>
                  <a:srgbClr val="FFFFFF"/>
                </a:solidFill>
                <a:latin typeface="Arial MT"/>
                <a:cs typeface="Arial MT"/>
              </a:rPr>
              <a:t> AGILAN</a:t>
            </a:r>
            <a:r>
              <a:rPr dirty="0" sz="1100" spc="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254"/>
              </a:spcBef>
            </a:pP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NM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Id:au612821105001</a:t>
            </a:r>
            <a:endParaRPr sz="1100">
              <a:latin typeface="Arial MT"/>
              <a:cs typeface="Arial MT"/>
            </a:endParaRPr>
          </a:p>
          <a:p>
            <a:pPr marL="194310">
              <a:lnSpc>
                <a:spcPct val="100000"/>
              </a:lnSpc>
              <a:spcBef>
                <a:spcPts val="185"/>
              </a:spcBef>
            </a:pP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ll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eg</a:t>
            </a:r>
            <a:r>
              <a:rPr dirty="0" sz="1100" spc="1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55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dirty="0" sz="1100" spc="-2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dirty="0" sz="1100" spc="-5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VA</a:t>
            </a:r>
            <a:r>
              <a:rPr dirty="0" sz="1100" spc="25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100" spc="-6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100" spc="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dirty="0" sz="11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100" spc="3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dirty="0" sz="1100" spc="-45">
                <a:solidFill>
                  <a:srgbClr val="FFFFFF"/>
                </a:solidFill>
                <a:latin typeface="Arial MT"/>
                <a:cs typeface="Arial MT"/>
              </a:rPr>
              <a:t>HN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15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dirty="0" sz="1100" spc="4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dirty="0" sz="1100" spc="-35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dirty="0" sz="1100" spc="15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33825" y="1666875"/>
            <a:ext cx="144780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7736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Scope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85775" marR="127635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85775" algn="l"/>
                <a:tab pos="486409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85775" marR="23876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-5">
                <a:latin typeface="Arial MT"/>
                <a:cs typeface="Arial MT"/>
              </a:rPr>
              <a:t>Convolutional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Neural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Networks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(CNNs)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485775" marR="5080" indent="-286385">
              <a:lnSpc>
                <a:spcPct val="99500"/>
              </a:lnSpc>
              <a:spcBef>
                <a:spcPts val="55"/>
              </a:spcBef>
              <a:buFont typeface="Arial MT"/>
              <a:buChar char="•"/>
              <a:tabLst>
                <a:tab pos="533400" algn="l"/>
                <a:tab pos="534035" algn="l"/>
              </a:tabLst>
            </a:pPr>
            <a:r>
              <a:rPr dirty="0"/>
              <a:t>	</a:t>
            </a:r>
            <a:r>
              <a:rPr dirty="0" sz="1400" spc="45">
                <a:latin typeface="Arial MT"/>
                <a:cs typeface="Arial MT"/>
              </a:rPr>
              <a:t>Lo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L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 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91075" y="1066800"/>
            <a:ext cx="40481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654367"/>
            <a:ext cx="6069330" cy="23996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0" b="1">
                <a:solidFill>
                  <a:srgbClr val="203062"/>
                </a:solidFill>
                <a:latin typeface="Arial"/>
                <a:cs typeface="Arial"/>
              </a:rPr>
              <a:t>Reference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marL="1035685" marR="189865" indent="-286385">
              <a:lnSpc>
                <a:spcPct val="102899"/>
              </a:lnSpc>
              <a:spcBef>
                <a:spcPts val="132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Survey”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S.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K.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2018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marR="161290" indent="-286385">
              <a:lnSpc>
                <a:spcPts val="1650"/>
              </a:lnSpc>
              <a:spcBef>
                <a:spcPts val="50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“Spam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Social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Media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Using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Learning”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by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A.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Kumar,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(2019)</a:t>
            </a:r>
            <a:endParaRPr sz="1400">
              <a:latin typeface="Arial MT"/>
              <a:cs typeface="Arial MT"/>
            </a:endParaRPr>
          </a:p>
          <a:p>
            <a:pPr marL="1035685" marR="490855" indent="-286385">
              <a:lnSpc>
                <a:spcPts val="1650"/>
              </a:lnSpc>
              <a:spcBef>
                <a:spcPts val="85"/>
              </a:spcBef>
              <a:buFont typeface="Arial MT"/>
              <a:buChar char="•"/>
              <a:tabLst>
                <a:tab pos="1082675" algn="l"/>
                <a:tab pos="1083310" algn="l"/>
              </a:tabLst>
            </a:pPr>
            <a:r>
              <a:rPr dirty="0"/>
              <a:t>	</a:t>
            </a:r>
            <a:r>
              <a:rPr dirty="0" sz="1400" spc="35">
                <a:latin typeface="Arial MT"/>
                <a:cs typeface="Arial MT"/>
              </a:rPr>
              <a:t>“A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Survey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Deep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Learning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Techniques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Email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Spam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K</a:t>
            </a:r>
            <a:r>
              <a:rPr dirty="0" sz="1400" spc="-30">
                <a:latin typeface="Arial MT"/>
                <a:cs typeface="Arial MT"/>
              </a:rPr>
              <a:t>au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2020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  <a:p>
            <a:pPr marL="1035685" indent="-286385">
              <a:lnSpc>
                <a:spcPts val="1664"/>
              </a:lnSpc>
              <a:buChar char="•"/>
              <a:tabLst>
                <a:tab pos="1035050" algn="l"/>
                <a:tab pos="1035685" algn="l"/>
              </a:tabLst>
            </a:pPr>
            <a:r>
              <a:rPr dirty="0" sz="1400" spc="50">
                <a:latin typeface="Arial MT"/>
                <a:cs typeface="Arial MT"/>
              </a:rPr>
              <a:t>“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Le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”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035685">
              <a:lnSpc>
                <a:spcPts val="1664"/>
              </a:lnSpc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ijj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(</a:t>
            </a:r>
            <a:r>
              <a:rPr dirty="0" sz="1400" spc="45">
                <a:latin typeface="Arial MT"/>
                <a:cs typeface="Arial MT"/>
              </a:rPr>
              <a:t>2021</a:t>
            </a:r>
            <a:r>
              <a:rPr dirty="0" sz="1400" spc="5"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137" y="99123"/>
            <a:ext cx="3183255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Thank</a:t>
            </a:r>
            <a:r>
              <a:rPr dirty="0" spc="195"/>
              <a:t> </a:t>
            </a:r>
            <a:r>
              <a:rPr dirty="0" spc="-40"/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882" y="669353"/>
            <a:ext cx="2387600" cy="2913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03062"/>
                </a:solidFill>
                <a:latin typeface="Arial"/>
                <a:cs typeface="Arial"/>
              </a:rPr>
              <a:t>OUTLINE</a:t>
            </a:r>
            <a:endParaRPr sz="1800">
              <a:latin typeface="Arial"/>
              <a:cs typeface="Arial"/>
            </a:endParaRPr>
          </a:p>
          <a:p>
            <a:pPr marL="475615" indent="-334010">
              <a:lnSpc>
                <a:spcPct val="100000"/>
              </a:lnSpc>
              <a:spcBef>
                <a:spcPts val="1460"/>
              </a:spcBef>
              <a:buClr>
                <a:srgbClr val="203062"/>
              </a:buClr>
              <a:buChar char="•"/>
              <a:tabLst>
                <a:tab pos="475615" algn="l"/>
                <a:tab pos="4762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opo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20">
                <a:latin typeface="Arial MT"/>
                <a:cs typeface="Arial MT"/>
              </a:rPr>
              <a:t>/</a:t>
            </a:r>
            <a:r>
              <a:rPr dirty="0" sz="1400" spc="-3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&amp;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en</a:t>
            </a:r>
            <a:r>
              <a:rPr dirty="0" sz="1400" spc="5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  <a:p>
            <a:pPr marL="313690" indent="-172085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14325" algn="l"/>
              </a:tabLst>
            </a:pPr>
            <a:r>
              <a:rPr dirty="0" sz="1400" spc="-10">
                <a:latin typeface="Arial MT"/>
                <a:cs typeface="Arial MT"/>
              </a:rPr>
              <a:t>GitHub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Link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35">
                <a:latin typeface="Arial MT"/>
                <a:cs typeface="Arial MT"/>
              </a:rPr>
              <a:t>P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j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5">
                <a:latin typeface="Arial MT"/>
                <a:cs typeface="Arial MT"/>
              </a:rPr>
              <a:t>o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10">
                <a:latin typeface="Arial MT"/>
                <a:cs typeface="Arial MT"/>
              </a:rPr>
              <a:t>Conclusion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75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-10">
                <a:latin typeface="Arial MT"/>
                <a:cs typeface="Arial MT"/>
              </a:rPr>
              <a:t>Future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Scope</a:t>
            </a:r>
            <a:endParaRPr sz="1400">
              <a:latin typeface="Arial MT"/>
              <a:cs typeface="Arial MT"/>
            </a:endParaRPr>
          </a:p>
          <a:p>
            <a:pPr marL="361315" indent="-219710">
              <a:lnSpc>
                <a:spcPct val="100000"/>
              </a:lnSpc>
              <a:spcBef>
                <a:spcPts val="800"/>
              </a:spcBef>
              <a:buClr>
                <a:srgbClr val="203062"/>
              </a:buClr>
              <a:buChar char="•"/>
              <a:tabLst>
                <a:tab pos="361315" algn="l"/>
                <a:tab pos="361950" algn="l"/>
              </a:tabLst>
            </a:pPr>
            <a:r>
              <a:rPr dirty="0" sz="1400" spc="20">
                <a:latin typeface="Arial MT"/>
                <a:cs typeface="Arial MT"/>
              </a:rPr>
              <a:t>References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2059" y="1047646"/>
            <a:ext cx="3272154" cy="3262629"/>
            <a:chOff x="5372059" y="1047646"/>
            <a:chExt cx="3272154" cy="3262629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2059" y="1047646"/>
              <a:ext cx="3271981" cy="32624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047750"/>
              <a:ext cx="3200400" cy="31908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8305" y="728662"/>
            <a:ext cx="4290695" cy="21729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25"/>
              </a:spcBef>
            </a:pPr>
            <a:r>
              <a:rPr dirty="0" sz="1550" spc="1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550" spc="10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STATMENT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Arial"/>
              <a:cs typeface="Arial"/>
            </a:endParaRPr>
          </a:p>
          <a:p>
            <a:pPr algn="just" marL="298450" marR="5080" indent="-286385">
              <a:lnSpc>
                <a:spcPct val="100600"/>
              </a:lnSpc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You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tasked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5">
                <a:latin typeface="Arial MT"/>
                <a:cs typeface="Arial MT"/>
              </a:rPr>
              <a:t>perform </a:t>
            </a:r>
            <a:r>
              <a:rPr dirty="0" sz="1400" spc="-5">
                <a:latin typeface="Arial MT"/>
                <a:cs typeface="Arial MT"/>
              </a:rPr>
              <a:t>Detecting </a:t>
            </a:r>
            <a:r>
              <a:rPr dirty="0" sz="1400">
                <a:latin typeface="Arial MT"/>
                <a:cs typeface="Arial MT"/>
              </a:rPr>
              <a:t>Spam </a:t>
            </a:r>
            <a:r>
              <a:rPr dirty="0" sz="1400" spc="-10">
                <a:latin typeface="Arial MT"/>
                <a:cs typeface="Arial MT"/>
              </a:rPr>
              <a:t>Emails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TensorFlow. </a:t>
            </a:r>
            <a:r>
              <a:rPr dirty="0" sz="1400" spc="-5">
                <a:latin typeface="Arial MT"/>
                <a:cs typeface="Arial MT"/>
              </a:rPr>
              <a:t>Implement </a:t>
            </a:r>
            <a:r>
              <a:rPr dirty="0" sz="1400" spc="-1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build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deep-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D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algn="just" marL="298450" marR="12065" indent="-286385">
              <a:lnSpc>
                <a:spcPct val="100600"/>
              </a:lnSpc>
              <a:spcBef>
                <a:spcPts val="790"/>
              </a:spcBef>
              <a:buChar char="•"/>
              <a:tabLst>
                <a:tab pos="299085" algn="l"/>
              </a:tabLst>
            </a:pPr>
            <a:r>
              <a:rPr dirty="0" sz="1400" spc="5">
                <a:latin typeface="Arial MT"/>
                <a:cs typeface="Arial MT"/>
              </a:rPr>
              <a:t>The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model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try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implement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be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Classifier, which would </a:t>
            </a:r>
            <a:r>
              <a:rPr dirty="0" sz="1400">
                <a:latin typeface="Arial MT"/>
                <a:cs typeface="Arial MT"/>
              </a:rPr>
              <a:t>give </a:t>
            </a:r>
            <a:r>
              <a:rPr dirty="0" sz="1400" spc="5">
                <a:latin typeface="Arial MT"/>
                <a:cs typeface="Arial MT"/>
              </a:rPr>
              <a:t>binary outputs- either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84556" y="1052036"/>
            <a:ext cx="3728085" cy="3730625"/>
            <a:chOff x="4984556" y="1052036"/>
            <a:chExt cx="3728085" cy="37306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4556" y="1052036"/>
              <a:ext cx="3727570" cy="37306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3174" y="2771775"/>
              <a:ext cx="1647825" cy="2009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14900" y="1101159"/>
            <a:ext cx="3694429" cy="3032760"/>
            <a:chOff x="4914900" y="1101159"/>
            <a:chExt cx="3694429" cy="30327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0940" y="1101159"/>
              <a:ext cx="2868096" cy="29145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900" y="2200275"/>
              <a:ext cx="1962150" cy="193357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4329" y="631443"/>
            <a:ext cx="4567555" cy="2212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dirty="0" sz="1800">
                <a:latin typeface="Arial MT"/>
                <a:cs typeface="Arial MT"/>
              </a:rPr>
              <a:t>PROPOSED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Arial MT"/>
              <a:cs typeface="Arial MT"/>
            </a:endParaRPr>
          </a:p>
          <a:p>
            <a:pPr marL="298450" marR="5080" indent="-286385">
              <a:lnSpc>
                <a:spcPct val="100699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20">
                <a:latin typeface="Arial MT"/>
                <a:cs typeface="Arial MT"/>
              </a:rPr>
              <a:t>.Import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dependencies;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load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analyze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.Split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into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testsub-datasets, 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preprocessing.</a:t>
            </a:r>
            <a:endParaRPr sz="1400">
              <a:latin typeface="Arial MT"/>
              <a:cs typeface="Arial MT"/>
            </a:endParaRPr>
          </a:p>
          <a:p>
            <a:pPr marL="346075" indent="-334010">
              <a:lnSpc>
                <a:spcPts val="1655"/>
              </a:lnSpc>
              <a:buChar char="•"/>
              <a:tabLst>
                <a:tab pos="346075" algn="l"/>
                <a:tab pos="346710" algn="l"/>
              </a:tabLst>
            </a:pPr>
            <a:r>
              <a:rPr dirty="0" sz="1400" spc="40">
                <a:latin typeface="Arial MT"/>
                <a:cs typeface="Arial MT"/>
              </a:rPr>
              <a:t>T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ode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90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endParaRPr sz="1400">
              <a:latin typeface="Arial MT"/>
              <a:cs typeface="Arial MT"/>
            </a:endParaRPr>
          </a:p>
          <a:p>
            <a:pPr marL="298450">
              <a:lnSpc>
                <a:spcPts val="1664"/>
              </a:lnSpc>
              <a:spcBef>
                <a:spcPts val="45"/>
              </a:spcBef>
            </a:pPr>
            <a:r>
              <a:rPr dirty="0" sz="1400">
                <a:latin typeface="Arial MT"/>
                <a:cs typeface="Arial MT"/>
              </a:rPr>
              <a:t>algorithms.</a:t>
            </a:r>
            <a:endParaRPr sz="1400">
              <a:latin typeface="Arial MT"/>
              <a:cs typeface="Arial MT"/>
            </a:endParaRPr>
          </a:p>
          <a:p>
            <a:pPr marL="298450" marR="192405" indent="-286385">
              <a:lnSpc>
                <a:spcPts val="1730"/>
              </a:lnSpc>
              <a:spcBef>
                <a:spcPts val="5"/>
              </a:spcBef>
              <a:buChar char="•"/>
              <a:tabLst>
                <a:tab pos="298450" algn="l"/>
                <a:tab pos="299085" algn="l"/>
              </a:tabLst>
            </a:pPr>
            <a:r>
              <a:rPr dirty="0" sz="1400" spc="15">
                <a:latin typeface="Arial MT"/>
                <a:cs typeface="Arial MT"/>
              </a:rPr>
              <a:t>Compare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results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select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best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model.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Use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995" y="519027"/>
            <a:ext cx="5040630" cy="460819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800" spc="-25">
                <a:latin typeface="Arial MT"/>
                <a:cs typeface="Arial MT"/>
              </a:rPr>
              <a:t>ALGORITHM</a:t>
            </a:r>
            <a:endParaRPr sz="1800">
              <a:latin typeface="Arial MT"/>
              <a:cs typeface="Arial MT"/>
            </a:endParaRPr>
          </a:p>
          <a:p>
            <a:pPr marL="349250" marR="63500" indent="-286385">
              <a:lnSpc>
                <a:spcPct val="100600"/>
              </a:lnSpc>
              <a:spcBef>
                <a:spcPts val="800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pop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r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dee</a:t>
            </a:r>
            <a:r>
              <a:rPr dirty="0" sz="1400" spc="15">
                <a:latin typeface="Arial MT"/>
                <a:cs typeface="Arial MT"/>
              </a:rPr>
              <a:t>p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go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5">
                <a:latin typeface="Arial MT"/>
                <a:cs typeface="Arial MT"/>
              </a:rPr>
              <a:t>y 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10">
                <a:latin typeface="Arial MT"/>
                <a:cs typeface="Arial MT"/>
              </a:rPr>
              <a:t>detecting </a:t>
            </a:r>
            <a:r>
              <a:rPr dirty="0" sz="1400" spc="15">
                <a:latin typeface="Arial MT"/>
                <a:cs typeface="Arial MT"/>
              </a:rPr>
              <a:t>spam: </a:t>
            </a:r>
            <a:r>
              <a:rPr dirty="0" sz="1400" spc="-15">
                <a:latin typeface="Arial MT"/>
                <a:cs typeface="Arial MT"/>
              </a:rPr>
              <a:t>Neural </a:t>
            </a:r>
            <a:r>
              <a:rPr dirty="0" sz="1400" spc="-10">
                <a:latin typeface="Arial MT"/>
                <a:cs typeface="Arial MT"/>
              </a:rPr>
              <a:t>Networks (CNNs): CNNs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20">
                <a:latin typeface="Arial MT"/>
                <a:cs typeface="Arial MT"/>
              </a:rPr>
              <a:t>commonly </a:t>
            </a:r>
            <a:r>
              <a:rPr dirty="0" sz="1400" spc="15">
                <a:latin typeface="Arial MT"/>
                <a:cs typeface="Arial MT"/>
              </a:rPr>
              <a:t>used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5">
                <a:latin typeface="Arial MT"/>
                <a:cs typeface="Arial MT"/>
              </a:rPr>
              <a:t>image </a:t>
            </a:r>
            <a:r>
              <a:rPr dirty="0" sz="1400" spc="10">
                <a:latin typeface="Arial MT"/>
                <a:cs typeface="Arial MT"/>
              </a:rPr>
              <a:t>recognition </a:t>
            </a:r>
            <a:r>
              <a:rPr dirty="0" sz="1400">
                <a:latin typeface="Arial MT"/>
                <a:cs typeface="Arial MT"/>
              </a:rPr>
              <a:t>tasks, </a:t>
            </a:r>
            <a:r>
              <a:rPr dirty="0" sz="1400" spc="5">
                <a:latin typeface="Arial MT"/>
                <a:cs typeface="Arial MT"/>
              </a:rPr>
              <a:t>but </a:t>
            </a:r>
            <a:r>
              <a:rPr dirty="0" sz="1400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 can </a:t>
            </a:r>
            <a:r>
              <a:rPr dirty="0" sz="1400">
                <a:latin typeface="Arial MT"/>
                <a:cs typeface="Arial MT"/>
              </a:rPr>
              <a:t>also </a:t>
            </a:r>
            <a:r>
              <a:rPr dirty="0" sz="1400" spc="30">
                <a:latin typeface="Arial MT"/>
                <a:cs typeface="Arial MT"/>
              </a:rPr>
              <a:t>be </a:t>
            </a:r>
            <a:r>
              <a:rPr dirty="0" sz="1400" spc="10">
                <a:latin typeface="Arial MT"/>
                <a:cs typeface="Arial MT"/>
              </a:rPr>
              <a:t>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5">
                <a:latin typeface="Arial MT"/>
                <a:cs typeface="Arial MT"/>
              </a:rPr>
              <a:t>classification, </a:t>
            </a:r>
            <a:r>
              <a:rPr dirty="0" sz="1400" spc="15">
                <a:latin typeface="Arial MT"/>
                <a:cs typeface="Arial MT"/>
              </a:rPr>
              <a:t>such </a:t>
            </a:r>
            <a:r>
              <a:rPr dirty="0" sz="1400" spc="-10">
                <a:latin typeface="Arial MT"/>
                <a:cs typeface="Arial MT"/>
              </a:rPr>
              <a:t>as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detection.</a:t>
            </a:r>
            <a:endParaRPr sz="1400">
              <a:latin typeface="Arial MT"/>
              <a:cs typeface="Arial MT"/>
            </a:endParaRPr>
          </a:p>
          <a:p>
            <a:pPr marL="349250" marR="508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25">
                <a:latin typeface="Arial MT"/>
                <a:cs typeface="Arial MT"/>
              </a:rPr>
              <a:t>By </a:t>
            </a:r>
            <a:r>
              <a:rPr dirty="0" sz="1400" spc="-10">
                <a:latin typeface="Arial MT"/>
                <a:cs typeface="Arial MT"/>
              </a:rPr>
              <a:t>treating </a:t>
            </a:r>
            <a:r>
              <a:rPr dirty="0" sz="1400" spc="-1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text </a:t>
            </a:r>
            <a:r>
              <a:rPr dirty="0" sz="1400" spc="-10">
                <a:latin typeface="Arial MT"/>
                <a:cs typeface="Arial MT"/>
              </a:rPr>
              <a:t>as an </a:t>
            </a:r>
            <a:r>
              <a:rPr dirty="0" sz="1400" spc="10">
                <a:latin typeface="Arial MT"/>
                <a:cs typeface="Arial MT"/>
              </a:rPr>
              <a:t>image, </a:t>
            </a:r>
            <a:r>
              <a:rPr dirty="0" sz="1400" spc="-10">
                <a:latin typeface="Arial MT"/>
                <a:cs typeface="Arial MT"/>
              </a:rPr>
              <a:t>CNNs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 spc="-5">
                <a:latin typeface="Arial MT"/>
                <a:cs typeface="Arial MT"/>
              </a:rPr>
              <a:t>learn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hierarchical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25">
                <a:latin typeface="Arial MT"/>
                <a:cs typeface="Arial MT"/>
              </a:rPr>
              <a:t> of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features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the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text,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allowing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identify </a:t>
            </a:r>
            <a:r>
              <a:rPr dirty="0" sz="1400" spc="20">
                <a:latin typeface="Arial MT"/>
                <a:cs typeface="Arial MT"/>
              </a:rPr>
              <a:t>spammy </a:t>
            </a:r>
            <a:r>
              <a:rPr dirty="0" sz="1400">
                <a:latin typeface="Arial MT"/>
                <a:cs typeface="Arial MT"/>
              </a:rPr>
              <a:t>characteristics. </a:t>
            </a:r>
            <a:r>
              <a:rPr dirty="0" sz="1400" spc="-10">
                <a:latin typeface="Arial MT"/>
                <a:cs typeface="Arial MT"/>
              </a:rPr>
              <a:t>(RNNs): </a:t>
            </a:r>
            <a:r>
              <a:rPr dirty="0" sz="1400">
                <a:latin typeface="Arial MT"/>
                <a:cs typeface="Arial MT"/>
              </a:rPr>
              <a:t>RNNs, </a:t>
            </a:r>
            <a:r>
              <a:rPr dirty="0" sz="1400" spc="5">
                <a:latin typeface="Arial MT"/>
                <a:cs typeface="Arial MT"/>
              </a:rPr>
              <a:t>especially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5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5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li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Lo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5">
                <a:latin typeface="Arial MT"/>
                <a:cs typeface="Arial MT"/>
              </a:rPr>
              <a:t>h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-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35">
                <a:latin typeface="Arial MT"/>
                <a:cs typeface="Arial MT"/>
              </a:rPr>
              <a:t>m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y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40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35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M</a:t>
            </a:r>
            <a:r>
              <a:rPr dirty="0" sz="1400" spc="10">
                <a:latin typeface="Arial MT"/>
                <a:cs typeface="Arial MT"/>
              </a:rPr>
              <a:t>)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0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25">
                <a:latin typeface="Arial MT"/>
                <a:cs typeface="Arial MT"/>
              </a:rPr>
              <a:t>k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5">
                <a:latin typeface="Arial MT"/>
                <a:cs typeface="Arial MT"/>
              </a:rPr>
              <a:t>are</a:t>
            </a:r>
            <a:r>
              <a:rPr dirty="0" sz="1400" spc="15">
                <a:latin typeface="Arial MT"/>
                <a:cs typeface="Arial MT"/>
              </a:rPr>
              <a:t> effective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9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processing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text.</a:t>
            </a:r>
            <a:endParaRPr sz="1400">
              <a:latin typeface="Arial MT"/>
              <a:cs typeface="Arial MT"/>
            </a:endParaRPr>
          </a:p>
          <a:p>
            <a:pPr marL="349250" marR="8890" indent="-286385">
              <a:lnSpc>
                <a:spcPct val="100600"/>
              </a:lnSpc>
              <a:spcBef>
                <a:spcPts val="565"/>
              </a:spcBef>
              <a:buFont typeface="Arial MT"/>
              <a:buChar char="•"/>
              <a:tabLst>
                <a:tab pos="396875" algn="l"/>
                <a:tab pos="397510" algn="l"/>
              </a:tabLst>
            </a:pPr>
            <a:r>
              <a:rPr dirty="0"/>
              <a:t>	</a:t>
            </a: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5">
                <a:latin typeface="Arial MT"/>
                <a:cs typeface="Arial MT"/>
              </a:rPr>
              <a:t>can </a:t>
            </a:r>
            <a:r>
              <a:rPr dirty="0" sz="1400">
                <a:latin typeface="Arial MT"/>
                <a:cs typeface="Arial MT"/>
              </a:rPr>
              <a:t>capture </a:t>
            </a:r>
            <a:r>
              <a:rPr dirty="0" sz="1400" spc="10">
                <a:latin typeface="Arial MT"/>
                <a:cs typeface="Arial MT"/>
              </a:rPr>
              <a:t>dependencies </a:t>
            </a:r>
            <a:r>
              <a:rPr dirty="0" sz="1400" spc="15">
                <a:latin typeface="Arial MT"/>
                <a:cs typeface="Arial MT"/>
              </a:rPr>
              <a:t>between </a:t>
            </a:r>
            <a:r>
              <a:rPr dirty="0" sz="1400" spc="5">
                <a:latin typeface="Arial MT"/>
                <a:cs typeface="Arial MT"/>
              </a:rPr>
              <a:t>words </a:t>
            </a:r>
            <a:r>
              <a:rPr dirty="0" sz="1400">
                <a:latin typeface="Arial MT"/>
                <a:cs typeface="Arial MT"/>
              </a:rPr>
              <a:t>in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message,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enabling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detect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based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 </a:t>
            </a:r>
            <a:r>
              <a:rPr dirty="0" sz="1400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or </a:t>
            </a:r>
            <a:r>
              <a:rPr dirty="0" sz="1400" spc="15">
                <a:latin typeface="Arial MT"/>
                <a:cs typeface="Arial MT"/>
              </a:rPr>
              <a:t>sequences Belief </a:t>
            </a:r>
            <a:r>
              <a:rPr dirty="0" sz="1400" spc="-10">
                <a:latin typeface="Arial MT"/>
                <a:cs typeface="Arial MT"/>
              </a:rPr>
              <a:t>Networks </a:t>
            </a:r>
            <a:r>
              <a:rPr dirty="0" sz="1400" spc="5">
                <a:latin typeface="Arial MT"/>
                <a:cs typeface="Arial MT"/>
              </a:rPr>
              <a:t>(DBNs): </a:t>
            </a:r>
            <a:r>
              <a:rPr dirty="0" sz="1400" spc="10">
                <a:latin typeface="Arial MT"/>
                <a:cs typeface="Arial MT"/>
              </a:rPr>
              <a:t>DBNs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15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type </a:t>
            </a:r>
            <a:r>
              <a:rPr dirty="0" sz="1400" spc="25">
                <a:latin typeface="Arial MT"/>
                <a:cs typeface="Arial MT"/>
              </a:rPr>
              <a:t>of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45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k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30">
                <a:latin typeface="Arial MT"/>
                <a:cs typeface="Arial MT"/>
              </a:rPr>
              <a:t>y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">
                <a:latin typeface="Arial MT"/>
                <a:cs typeface="Arial MT"/>
              </a:rPr>
              <a:t>f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ha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5">
                <a:latin typeface="Arial MT"/>
                <a:cs typeface="Arial MT"/>
              </a:rPr>
              <a:t>,  </a:t>
            </a:r>
            <a:r>
              <a:rPr dirty="0" sz="1400" spc="-10">
                <a:latin typeface="Arial MT"/>
                <a:cs typeface="Arial MT"/>
              </a:rPr>
              <a:t>latent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variables.</a:t>
            </a:r>
            <a:endParaRPr sz="1400">
              <a:latin typeface="Arial MT"/>
              <a:cs typeface="Arial MT"/>
            </a:endParaRPr>
          </a:p>
          <a:p>
            <a:pPr marL="349250" marR="262890" indent="-286385">
              <a:lnSpc>
                <a:spcPct val="100699"/>
              </a:lnSpc>
              <a:spcBef>
                <a:spcPts val="565"/>
              </a:spcBef>
              <a:buChar char="•"/>
              <a:tabLst>
                <a:tab pos="349250" algn="l"/>
                <a:tab pos="349885" algn="l"/>
              </a:tabLst>
            </a:pPr>
            <a:r>
              <a:rPr dirty="0" sz="1400" spc="15">
                <a:latin typeface="Arial MT"/>
                <a:cs typeface="Arial MT"/>
              </a:rPr>
              <a:t>They </a:t>
            </a:r>
            <a:r>
              <a:rPr dirty="0" sz="1400" spc="-20">
                <a:latin typeface="Arial MT"/>
                <a:cs typeface="Arial MT"/>
              </a:rPr>
              <a:t>have </a:t>
            </a:r>
            <a:r>
              <a:rPr dirty="0" sz="1400" spc="35">
                <a:latin typeface="Arial MT"/>
                <a:cs typeface="Arial MT"/>
              </a:rPr>
              <a:t>been </a:t>
            </a:r>
            <a:r>
              <a:rPr dirty="0" sz="1400" spc="10">
                <a:latin typeface="Arial MT"/>
                <a:cs typeface="Arial MT"/>
              </a:rPr>
              <a:t>successfully applied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10">
                <a:latin typeface="Arial MT"/>
                <a:cs typeface="Arial MT"/>
              </a:rPr>
              <a:t>various 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ss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2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20">
                <a:latin typeface="Arial MT"/>
                <a:cs typeface="Arial MT"/>
              </a:rPr>
              <a:t>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.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D</a:t>
            </a:r>
            <a:r>
              <a:rPr dirty="0" sz="1400" spc="35">
                <a:latin typeface="Arial MT"/>
                <a:cs typeface="Arial MT"/>
              </a:rPr>
              <a:t>B</a:t>
            </a:r>
            <a:r>
              <a:rPr dirty="0" sz="1400" spc="-45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n  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0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x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310553" y="1339202"/>
            <a:ext cx="2800350" cy="2764155"/>
          </a:xfrm>
          <a:custGeom>
            <a:avLst/>
            <a:gdLst/>
            <a:ahLst/>
            <a:cxnLst/>
            <a:rect l="l" t="t" r="r" b="b"/>
            <a:pathLst>
              <a:path w="2800350" h="2764154">
                <a:moveTo>
                  <a:pt x="1208430" y="1164488"/>
                </a:moveTo>
                <a:lnTo>
                  <a:pt x="1105268" y="1061300"/>
                </a:lnTo>
                <a:lnTo>
                  <a:pt x="862114" y="1304518"/>
                </a:lnTo>
                <a:lnTo>
                  <a:pt x="766318" y="1208709"/>
                </a:lnTo>
                <a:lnTo>
                  <a:pt x="663168" y="1311884"/>
                </a:lnTo>
                <a:lnTo>
                  <a:pt x="862114" y="1510880"/>
                </a:lnTo>
                <a:lnTo>
                  <a:pt x="1208430" y="1164488"/>
                </a:lnTo>
                <a:close/>
              </a:path>
              <a:path w="2800350" h="2764154">
                <a:moveTo>
                  <a:pt x="1208430" y="685419"/>
                </a:moveTo>
                <a:lnTo>
                  <a:pt x="1105268" y="582244"/>
                </a:lnTo>
                <a:lnTo>
                  <a:pt x="862114" y="825461"/>
                </a:lnTo>
                <a:lnTo>
                  <a:pt x="766318" y="729640"/>
                </a:lnTo>
                <a:lnTo>
                  <a:pt x="663168" y="832827"/>
                </a:lnTo>
                <a:lnTo>
                  <a:pt x="862114" y="1031824"/>
                </a:lnTo>
                <a:lnTo>
                  <a:pt x="1208430" y="685419"/>
                </a:lnTo>
                <a:close/>
              </a:path>
              <a:path w="2800350" h="2764154">
                <a:moveTo>
                  <a:pt x="2063165" y="1216075"/>
                </a:moveTo>
                <a:lnTo>
                  <a:pt x="1436852" y="1216075"/>
                </a:lnTo>
                <a:lnTo>
                  <a:pt x="1436852" y="1363484"/>
                </a:lnTo>
                <a:lnTo>
                  <a:pt x="2063165" y="1363484"/>
                </a:lnTo>
                <a:lnTo>
                  <a:pt x="2063165" y="1216075"/>
                </a:lnTo>
                <a:close/>
              </a:path>
              <a:path w="2800350" h="2764154">
                <a:moveTo>
                  <a:pt x="2063165" y="737019"/>
                </a:moveTo>
                <a:lnTo>
                  <a:pt x="1436852" y="737019"/>
                </a:lnTo>
                <a:lnTo>
                  <a:pt x="1436852" y="884415"/>
                </a:lnTo>
                <a:lnTo>
                  <a:pt x="2063165" y="884415"/>
                </a:lnTo>
                <a:lnTo>
                  <a:pt x="2063165" y="737019"/>
                </a:lnTo>
                <a:close/>
              </a:path>
              <a:path w="2800350" h="2764154">
                <a:moveTo>
                  <a:pt x="2800007" y="221094"/>
                </a:moveTo>
                <a:lnTo>
                  <a:pt x="2794216" y="192405"/>
                </a:lnTo>
                <a:lnTo>
                  <a:pt x="2778417" y="168973"/>
                </a:lnTo>
                <a:lnTo>
                  <a:pt x="2754998" y="153187"/>
                </a:lnTo>
                <a:lnTo>
                  <a:pt x="2726321" y="147396"/>
                </a:lnTo>
                <a:lnTo>
                  <a:pt x="2431592" y="147396"/>
                </a:lnTo>
                <a:lnTo>
                  <a:pt x="2431592" y="1731987"/>
                </a:lnTo>
                <a:lnTo>
                  <a:pt x="368414" y="1731987"/>
                </a:lnTo>
                <a:lnTo>
                  <a:pt x="368414" y="405358"/>
                </a:lnTo>
                <a:lnTo>
                  <a:pt x="2431580" y="405358"/>
                </a:lnTo>
                <a:lnTo>
                  <a:pt x="2431592" y="1731987"/>
                </a:lnTo>
                <a:lnTo>
                  <a:pt x="2431592" y="147396"/>
                </a:lnTo>
                <a:lnTo>
                  <a:pt x="1473695" y="147396"/>
                </a:lnTo>
                <a:lnTo>
                  <a:pt x="1473695" y="73698"/>
                </a:lnTo>
                <a:lnTo>
                  <a:pt x="1467904" y="44996"/>
                </a:lnTo>
                <a:lnTo>
                  <a:pt x="1452105" y="21564"/>
                </a:lnTo>
                <a:lnTo>
                  <a:pt x="1428686" y="5778"/>
                </a:lnTo>
                <a:lnTo>
                  <a:pt x="1400009" y="0"/>
                </a:lnTo>
                <a:lnTo>
                  <a:pt x="1371320" y="5778"/>
                </a:lnTo>
                <a:lnTo>
                  <a:pt x="1347889" y="21564"/>
                </a:lnTo>
                <a:lnTo>
                  <a:pt x="1332115" y="44996"/>
                </a:lnTo>
                <a:lnTo>
                  <a:pt x="1326324" y="73698"/>
                </a:lnTo>
                <a:lnTo>
                  <a:pt x="1326324" y="147396"/>
                </a:lnTo>
                <a:lnTo>
                  <a:pt x="73685" y="147396"/>
                </a:lnTo>
                <a:lnTo>
                  <a:pt x="44996" y="153187"/>
                </a:lnTo>
                <a:lnTo>
                  <a:pt x="21577" y="168973"/>
                </a:lnTo>
                <a:lnTo>
                  <a:pt x="5791" y="192405"/>
                </a:lnTo>
                <a:lnTo>
                  <a:pt x="0" y="221094"/>
                </a:lnTo>
                <a:lnTo>
                  <a:pt x="5791" y="249783"/>
                </a:lnTo>
                <a:lnTo>
                  <a:pt x="21577" y="273202"/>
                </a:lnTo>
                <a:lnTo>
                  <a:pt x="44996" y="289001"/>
                </a:lnTo>
                <a:lnTo>
                  <a:pt x="73685" y="294805"/>
                </a:lnTo>
                <a:lnTo>
                  <a:pt x="147370" y="294805"/>
                </a:lnTo>
                <a:lnTo>
                  <a:pt x="147370" y="1805698"/>
                </a:lnTo>
                <a:lnTo>
                  <a:pt x="73685" y="1805698"/>
                </a:lnTo>
                <a:lnTo>
                  <a:pt x="44996" y="1811477"/>
                </a:lnTo>
                <a:lnTo>
                  <a:pt x="21577" y="1827263"/>
                </a:lnTo>
                <a:lnTo>
                  <a:pt x="5791" y="1850694"/>
                </a:lnTo>
                <a:lnTo>
                  <a:pt x="0" y="1879396"/>
                </a:lnTo>
                <a:lnTo>
                  <a:pt x="5791" y="1908073"/>
                </a:lnTo>
                <a:lnTo>
                  <a:pt x="21577" y="1931504"/>
                </a:lnTo>
                <a:lnTo>
                  <a:pt x="44996" y="1947303"/>
                </a:lnTo>
                <a:lnTo>
                  <a:pt x="73685" y="1953094"/>
                </a:lnTo>
                <a:lnTo>
                  <a:pt x="1198854" y="1953094"/>
                </a:lnTo>
                <a:lnTo>
                  <a:pt x="631482" y="2520581"/>
                </a:lnTo>
                <a:lnTo>
                  <a:pt x="615327" y="2545194"/>
                </a:lnTo>
                <a:lnTo>
                  <a:pt x="610057" y="2573121"/>
                </a:lnTo>
                <a:lnTo>
                  <a:pt x="615619" y="2600985"/>
                </a:lnTo>
                <a:lnTo>
                  <a:pt x="632028" y="2625433"/>
                </a:lnTo>
                <a:lnTo>
                  <a:pt x="656628" y="2641587"/>
                </a:lnTo>
                <a:lnTo>
                  <a:pt x="684542" y="2646870"/>
                </a:lnTo>
                <a:lnTo>
                  <a:pt x="712419" y="2641295"/>
                </a:lnTo>
                <a:lnTo>
                  <a:pt x="736854" y="2624874"/>
                </a:lnTo>
                <a:lnTo>
                  <a:pt x="1326324" y="2035251"/>
                </a:lnTo>
                <a:lnTo>
                  <a:pt x="1326324" y="2690101"/>
                </a:lnTo>
                <a:lnTo>
                  <a:pt x="1332115" y="2718790"/>
                </a:lnTo>
                <a:lnTo>
                  <a:pt x="1347889" y="2742222"/>
                </a:lnTo>
                <a:lnTo>
                  <a:pt x="1371320" y="2758008"/>
                </a:lnTo>
                <a:lnTo>
                  <a:pt x="1400009" y="2763799"/>
                </a:lnTo>
                <a:lnTo>
                  <a:pt x="1428686" y="2758008"/>
                </a:lnTo>
                <a:lnTo>
                  <a:pt x="1452105" y="2742222"/>
                </a:lnTo>
                <a:lnTo>
                  <a:pt x="1467904" y="2718790"/>
                </a:lnTo>
                <a:lnTo>
                  <a:pt x="1473695" y="2690101"/>
                </a:lnTo>
                <a:lnTo>
                  <a:pt x="1473695" y="2035251"/>
                </a:lnTo>
                <a:lnTo>
                  <a:pt x="1473695" y="2034171"/>
                </a:lnTo>
                <a:lnTo>
                  <a:pt x="2063165" y="2623769"/>
                </a:lnTo>
                <a:lnTo>
                  <a:pt x="2087549" y="2639974"/>
                </a:lnTo>
                <a:lnTo>
                  <a:pt x="2115286" y="2645372"/>
                </a:lnTo>
                <a:lnTo>
                  <a:pt x="2143023" y="2639974"/>
                </a:lnTo>
                <a:lnTo>
                  <a:pt x="2167407" y="2623769"/>
                </a:lnTo>
                <a:lnTo>
                  <a:pt x="2183600" y="2599372"/>
                </a:lnTo>
                <a:lnTo>
                  <a:pt x="2188997" y="2571623"/>
                </a:lnTo>
                <a:lnTo>
                  <a:pt x="2183600" y="2543873"/>
                </a:lnTo>
                <a:lnTo>
                  <a:pt x="2167407" y="2519476"/>
                </a:lnTo>
                <a:lnTo>
                  <a:pt x="1682216" y="2034171"/>
                </a:lnTo>
                <a:lnTo>
                  <a:pt x="1601165" y="1953094"/>
                </a:lnTo>
                <a:lnTo>
                  <a:pt x="2726321" y="1953094"/>
                </a:lnTo>
                <a:lnTo>
                  <a:pt x="2754998" y="1947303"/>
                </a:lnTo>
                <a:lnTo>
                  <a:pt x="2778417" y="1931504"/>
                </a:lnTo>
                <a:lnTo>
                  <a:pt x="2794216" y="1908073"/>
                </a:lnTo>
                <a:lnTo>
                  <a:pt x="2800007" y="1879396"/>
                </a:lnTo>
                <a:lnTo>
                  <a:pt x="2794216" y="1850694"/>
                </a:lnTo>
                <a:lnTo>
                  <a:pt x="2778417" y="1827263"/>
                </a:lnTo>
                <a:lnTo>
                  <a:pt x="2754998" y="1811477"/>
                </a:lnTo>
                <a:lnTo>
                  <a:pt x="2726321" y="1805698"/>
                </a:lnTo>
                <a:lnTo>
                  <a:pt x="2652636" y="1805698"/>
                </a:lnTo>
                <a:lnTo>
                  <a:pt x="2652636" y="1731987"/>
                </a:lnTo>
                <a:lnTo>
                  <a:pt x="2652636" y="405358"/>
                </a:lnTo>
                <a:lnTo>
                  <a:pt x="2652636" y="294805"/>
                </a:lnTo>
                <a:lnTo>
                  <a:pt x="2726321" y="294805"/>
                </a:lnTo>
                <a:lnTo>
                  <a:pt x="2754998" y="289001"/>
                </a:lnTo>
                <a:lnTo>
                  <a:pt x="2778417" y="273202"/>
                </a:lnTo>
                <a:lnTo>
                  <a:pt x="2794216" y="249783"/>
                </a:lnTo>
                <a:lnTo>
                  <a:pt x="2800007" y="221094"/>
                </a:lnTo>
                <a:close/>
              </a:path>
            </a:pathLst>
          </a:custGeom>
          <a:solidFill>
            <a:srgbClr val="00707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7175" y="654367"/>
            <a:ext cx="8475345" cy="26873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25"/>
              </a:spcBef>
            </a:pPr>
            <a:r>
              <a:rPr dirty="0" sz="1550" spc="-10" b="1">
                <a:solidFill>
                  <a:srgbClr val="203062"/>
                </a:solidFill>
                <a:latin typeface="Arial"/>
                <a:cs typeface="Arial"/>
              </a:rPr>
              <a:t>DEPLOYMENT</a:t>
            </a:r>
            <a:endParaRPr sz="1550">
              <a:latin typeface="Arial"/>
              <a:cs typeface="Arial"/>
            </a:endParaRPr>
          </a:p>
          <a:p>
            <a:pPr marL="184150" marR="55880" indent="-171450">
              <a:lnSpc>
                <a:spcPct val="102800"/>
              </a:lnSpc>
              <a:spcBef>
                <a:spcPts val="149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.RNNs: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Effective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struggle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long-range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dependencies.</a:t>
            </a:r>
            <a:r>
              <a:rPr dirty="0" sz="1400" spc="-1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CNNs: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Excellent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spatial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patterns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textual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data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may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overlook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temporal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relationships.</a:t>
            </a:r>
            <a:endParaRPr sz="1400">
              <a:latin typeface="Arial MT"/>
              <a:cs typeface="Arial MT"/>
            </a:endParaRPr>
          </a:p>
          <a:p>
            <a:pPr marL="184150" marR="508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Font typeface="Arial MT"/>
              <a:buChar char="•"/>
              <a:tabLst>
                <a:tab pos="231140" algn="l"/>
                <a:tab pos="231775" algn="l"/>
              </a:tabLst>
            </a:pPr>
            <a:r>
              <a:rPr dirty="0"/>
              <a:t>	</a:t>
            </a: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Specifically</a:t>
            </a:r>
            <a:r>
              <a:rPr dirty="0" sz="1400" spc="-19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designed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vanishing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gradient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25">
                <a:latin typeface="Arial MT"/>
                <a:cs typeface="Arial MT"/>
              </a:rPr>
              <a:t>problem</a:t>
            </a:r>
            <a:r>
              <a:rPr dirty="0" sz="1400" spc="-1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making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-5">
                <a:latin typeface="Arial MT"/>
                <a:cs typeface="Arial MT"/>
              </a:rPr>
              <a:t>effective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capturing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long-term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sequential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data.</a:t>
            </a:r>
            <a:endParaRPr sz="1400">
              <a:latin typeface="Arial MT"/>
              <a:cs typeface="Arial MT"/>
            </a:endParaRPr>
          </a:p>
          <a:p>
            <a:pPr marL="184150" marR="62230" indent="-171450">
              <a:lnSpc>
                <a:spcPct val="100600"/>
              </a:lnSpc>
              <a:spcBef>
                <a:spcPts val="74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5">
                <a:latin typeface="Arial MT"/>
                <a:cs typeface="Arial MT"/>
              </a:rPr>
              <a:t>RNNs: </a:t>
            </a:r>
            <a:r>
              <a:rPr dirty="0" sz="1400" spc="10">
                <a:latin typeface="Arial MT"/>
                <a:cs typeface="Arial MT"/>
              </a:rPr>
              <a:t>Require </a:t>
            </a:r>
            <a:r>
              <a:rPr dirty="0" sz="1400" spc="5">
                <a:latin typeface="Arial MT"/>
                <a:cs typeface="Arial MT"/>
              </a:rPr>
              <a:t>significant </a:t>
            </a:r>
            <a:r>
              <a:rPr dirty="0" sz="1400">
                <a:latin typeface="Arial MT"/>
                <a:cs typeface="Arial MT"/>
              </a:rPr>
              <a:t>computational </a:t>
            </a:r>
            <a:r>
              <a:rPr dirty="0" sz="1400" spc="15">
                <a:latin typeface="Arial MT"/>
                <a:cs typeface="Arial MT"/>
              </a:rPr>
              <a:t>resources </a:t>
            </a:r>
            <a:r>
              <a:rPr dirty="0" sz="1400" spc="10">
                <a:latin typeface="Arial MT"/>
                <a:cs typeface="Arial MT"/>
              </a:rPr>
              <a:t>due </a:t>
            </a:r>
            <a:r>
              <a:rPr dirty="0" sz="1400" spc="-5">
                <a:latin typeface="Arial MT"/>
                <a:cs typeface="Arial MT"/>
              </a:rPr>
              <a:t>to their </a:t>
            </a:r>
            <a:r>
              <a:rPr dirty="0" sz="1400">
                <a:latin typeface="Arial MT"/>
                <a:cs typeface="Arial MT"/>
              </a:rPr>
              <a:t>recurrent </a:t>
            </a:r>
            <a:r>
              <a:rPr dirty="0" sz="1400" spc="-15">
                <a:latin typeface="Arial MT"/>
                <a:cs typeface="Arial MT"/>
              </a:rPr>
              <a:t>nature,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5">
                <a:latin typeface="Arial MT"/>
                <a:cs typeface="Arial MT"/>
              </a:rPr>
              <a:t>slower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20">
                <a:latin typeface="Arial MT"/>
                <a:cs typeface="Arial MT"/>
              </a:rPr>
              <a:t> compared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CNNs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and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LSTMs.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CNNs: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Less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RNNs,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especially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when </a:t>
            </a:r>
            <a:r>
              <a:rPr dirty="0" sz="1400" spc="-3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dealing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with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data,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can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exploit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parallelism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effectively.</a:t>
            </a:r>
            <a:endParaRPr sz="1400">
              <a:latin typeface="Arial MT"/>
              <a:cs typeface="Arial MT"/>
            </a:endParaRPr>
          </a:p>
          <a:p>
            <a:pPr marL="184150" marR="254000" indent="-171450">
              <a:lnSpc>
                <a:spcPts val="1650"/>
              </a:lnSpc>
              <a:spcBef>
                <a:spcPts val="880"/>
              </a:spcBef>
              <a:buClr>
                <a:srgbClr val="203062"/>
              </a:buClr>
              <a:buChar char="•"/>
              <a:tabLst>
                <a:tab pos="184150" algn="l"/>
              </a:tabLst>
            </a:pPr>
            <a:r>
              <a:rPr dirty="0" sz="1400" spc="20">
                <a:latin typeface="Arial MT"/>
                <a:cs typeface="Arial MT"/>
              </a:rPr>
              <a:t>LSTMs:</a:t>
            </a:r>
            <a:r>
              <a:rPr dirty="0" sz="1400" spc="-18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More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computationally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intensive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traditional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5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generally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faster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train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compared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RNNs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due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their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ability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capture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long-term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more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efficiently.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936" y="0"/>
            <a:ext cx="7147559" cy="565785"/>
            <a:chOff x="-7936" y="0"/>
            <a:chExt cx="7147559" cy="5657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139107" cy="55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70866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7086600" y="466725"/>
                  </a:lnTo>
                  <a:lnTo>
                    <a:pt x="7086600" y="0"/>
                  </a:lnTo>
                  <a:close/>
                </a:path>
              </a:pathLst>
            </a:custGeom>
            <a:solidFill>
              <a:srgbClr val="2133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763" y="4825"/>
              <a:ext cx="7086600" cy="466725"/>
            </a:xfrm>
            <a:custGeom>
              <a:avLst/>
              <a:gdLst/>
              <a:ahLst/>
              <a:cxnLst/>
              <a:rect l="l" t="t" r="r" b="b"/>
              <a:pathLst>
                <a:path w="7086600" h="466725">
                  <a:moveTo>
                    <a:pt x="0" y="466725"/>
                  </a:moveTo>
                  <a:lnTo>
                    <a:pt x="7086600" y="466725"/>
                  </a:lnTo>
                  <a:lnTo>
                    <a:pt x="7086600" y="0"/>
                  </a:lnTo>
                  <a:lnTo>
                    <a:pt x="0" y="0"/>
                  </a:lnTo>
                  <a:lnTo>
                    <a:pt x="0" y="466725"/>
                  </a:lnTo>
                  <a:close/>
                </a:path>
              </a:pathLst>
            </a:custGeom>
            <a:ln w="25400">
              <a:solidFill>
                <a:srgbClr val="21336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933950"/>
            <a:ext cx="9144000" cy="209550"/>
          </a:xfrm>
          <a:custGeom>
            <a:avLst/>
            <a:gdLst/>
            <a:ahLst/>
            <a:cxnLst/>
            <a:rect l="l" t="t" r="r" b="b"/>
            <a:pathLst>
              <a:path w="9144000" h="209550">
                <a:moveTo>
                  <a:pt x="9144000" y="0"/>
                </a:moveTo>
                <a:lnTo>
                  <a:pt x="0" y="0"/>
                </a:lnTo>
                <a:lnTo>
                  <a:pt x="0" y="209550"/>
                </a:lnTo>
                <a:lnTo>
                  <a:pt x="9144000" y="209550"/>
                </a:lnTo>
                <a:lnTo>
                  <a:pt x="9144000" y="0"/>
                </a:lnTo>
                <a:close/>
              </a:path>
            </a:pathLst>
          </a:custGeom>
          <a:solidFill>
            <a:srgbClr val="85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11137" y="99123"/>
            <a:ext cx="3183255" cy="109982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 b="1">
                <a:solidFill>
                  <a:srgbClr val="FFFFFF"/>
                </a:solidFill>
                <a:latin typeface="Arial"/>
                <a:cs typeface="Arial"/>
              </a:rPr>
              <a:t>Face</a:t>
            </a:r>
            <a:r>
              <a:rPr dirty="0" sz="15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Emotion</a:t>
            </a:r>
            <a:r>
              <a:rPr dirty="0" sz="1550" spc="1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dirty="0" sz="15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dirty="0" sz="15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50" spc="10" b="1">
                <a:solidFill>
                  <a:srgbClr val="FFFFFF"/>
                </a:solidFill>
                <a:latin typeface="Arial"/>
                <a:cs typeface="Arial"/>
              </a:rPr>
              <a:t>Detection</a:t>
            </a:r>
            <a:endParaRPr sz="1550">
              <a:latin typeface="Arial"/>
              <a:cs typeface="Arial"/>
            </a:endParaRPr>
          </a:p>
          <a:p>
            <a:pPr marL="83185">
              <a:lnSpc>
                <a:spcPct val="100000"/>
              </a:lnSpc>
              <a:spcBef>
                <a:spcPts val="1315"/>
              </a:spcBef>
            </a:pPr>
            <a:r>
              <a:rPr dirty="0" sz="1400" spc="10">
                <a:latin typeface="Arial MT"/>
                <a:cs typeface="Arial MT"/>
              </a:rPr>
              <a:t>GITHUB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LINK;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MT"/>
              <a:cs typeface="Arial MT"/>
            </a:endParaRPr>
          </a:p>
          <a:p>
            <a:pPr marL="708660">
              <a:lnSpc>
                <a:spcPct val="100000"/>
              </a:lnSpc>
              <a:spcBef>
                <a:spcPts val="5"/>
              </a:spcBef>
            </a:pPr>
            <a:r>
              <a:rPr dirty="0" u="sng" sz="1400" spc="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3"/>
              </a:rPr>
              <a:t>https://github.com/agilan2004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35597" y="663955"/>
            <a:ext cx="5838190" cy="794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20">
                <a:latin typeface="Arial MT"/>
                <a:cs typeface="Arial MT"/>
              </a:rPr>
              <a:t>Video</a:t>
            </a:r>
            <a:r>
              <a:rPr dirty="0" sz="1800" spc="65">
                <a:latin typeface="Arial MT"/>
                <a:cs typeface="Arial MT"/>
              </a:rPr>
              <a:t> </a:t>
            </a:r>
            <a:r>
              <a:rPr dirty="0" sz="1800" spc="10">
                <a:latin typeface="Arial MT"/>
                <a:cs typeface="Arial MT"/>
              </a:rPr>
              <a:t>Of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Project: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Arial MT"/>
              <a:cs typeface="Arial MT"/>
            </a:endParaRPr>
          </a:p>
          <a:p>
            <a:pPr marL="454659">
              <a:lnSpc>
                <a:spcPct val="100000"/>
              </a:lnSpc>
            </a:pP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h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tt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p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s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://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g</a:t>
            </a:r>
            <a:r>
              <a:rPr dirty="0" u="sng" sz="14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t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hu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b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.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c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o</a:t>
            </a:r>
            <a:r>
              <a:rPr dirty="0" u="sng" sz="1400" spc="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m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/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g</a:t>
            </a:r>
            <a:r>
              <a:rPr dirty="0" u="sng" sz="14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il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an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200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4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/</a:t>
            </a:r>
            <a:r>
              <a:rPr dirty="0" u="sng" sz="1400" spc="3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-4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G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L</a:t>
            </a:r>
            <a:r>
              <a:rPr dirty="0" u="sng" sz="1400" spc="-3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-6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N</a:t>
            </a:r>
            <a:r>
              <a:rPr dirty="0" u="sng" sz="1400" spc="-2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-</a:t>
            </a:r>
            <a:r>
              <a:rPr dirty="0" u="sng" sz="1400" spc="3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</a:t>
            </a:r>
            <a:r>
              <a:rPr dirty="0" u="sng" sz="1400" spc="-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M</a:t>
            </a:r>
            <a:r>
              <a:rPr dirty="0" u="sng" sz="1400" spc="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L</a:t>
            </a:r>
            <a:r>
              <a:rPr dirty="0" u="sng" sz="1400" spc="-13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sng" sz="1400" spc="-2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-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de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t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e</a:t>
            </a:r>
            <a:r>
              <a:rPr dirty="0" u="sng" sz="1400" spc="4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c</a:t>
            </a:r>
            <a:r>
              <a:rPr dirty="0" u="sng" sz="1400" spc="-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t</a:t>
            </a:r>
            <a:r>
              <a:rPr dirty="0" u="sng" sz="14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n</a:t>
            </a:r>
            <a:r>
              <a:rPr dirty="0" u="sng" sz="1400" spc="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g</a:t>
            </a:r>
            <a:r>
              <a:rPr dirty="0" u="sng" sz="1400" spc="-13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sng" sz="1400" spc="4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s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p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2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m</a:t>
            </a:r>
            <a:r>
              <a:rPr dirty="0" u="sng" sz="1400" spc="-15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 </a:t>
            </a:r>
            <a:r>
              <a:rPr dirty="0" u="sng" sz="1400" spc="4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e</a:t>
            </a:r>
            <a:r>
              <a:rPr dirty="0" u="sng" sz="1400" spc="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m</a:t>
            </a:r>
            <a:r>
              <a:rPr dirty="0" u="sng" sz="1400" spc="-3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a</a:t>
            </a:r>
            <a:r>
              <a:rPr dirty="0" u="sng" sz="1400" spc="-15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il</a:t>
            </a:r>
            <a:r>
              <a:rPr dirty="0" u="sng" sz="1400" spc="10">
                <a:solidFill>
                  <a:srgbClr val="0096A7"/>
                </a:solidFill>
                <a:uFill>
                  <a:solidFill>
                    <a:srgbClr val="0096A7"/>
                  </a:solidFill>
                </a:uFill>
                <a:latin typeface="Arial MT"/>
                <a:cs typeface="Arial MT"/>
                <a:hlinkClick r:id="rId4"/>
              </a:rPr>
              <a:t>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137" y="99123"/>
            <a:ext cx="3183255" cy="26606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25">
                <a:solidFill>
                  <a:srgbClr val="FFFFFF"/>
                </a:solidFill>
              </a:rPr>
              <a:t>Face</a:t>
            </a:r>
            <a:r>
              <a:rPr dirty="0" sz="1550" spc="-4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Emotion</a:t>
            </a:r>
            <a:r>
              <a:rPr dirty="0" sz="1550" spc="160">
                <a:solidFill>
                  <a:srgbClr val="FFFFFF"/>
                </a:solidFill>
              </a:rPr>
              <a:t> </a:t>
            </a:r>
            <a:r>
              <a:rPr dirty="0" sz="1550" spc="20">
                <a:solidFill>
                  <a:srgbClr val="FFFFFF"/>
                </a:solidFill>
              </a:rPr>
              <a:t>and</a:t>
            </a:r>
            <a:r>
              <a:rPr dirty="0" sz="1550" spc="15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Age</a:t>
            </a:r>
            <a:r>
              <a:rPr dirty="0" sz="1550" spc="20">
                <a:solidFill>
                  <a:srgbClr val="FFFFFF"/>
                </a:solidFill>
              </a:rPr>
              <a:t> </a:t>
            </a:r>
            <a:r>
              <a:rPr dirty="0" sz="1550" spc="10">
                <a:solidFill>
                  <a:srgbClr val="FFFFFF"/>
                </a:solidFill>
              </a:rPr>
              <a:t>Detection</a:t>
            </a:r>
            <a:endParaRPr sz="1550"/>
          </a:p>
        </p:txBody>
      </p:sp>
      <p:grpSp>
        <p:nvGrpSpPr>
          <p:cNvPr id="3" name="object 3"/>
          <p:cNvGrpSpPr/>
          <p:nvPr/>
        </p:nvGrpSpPr>
        <p:grpSpPr>
          <a:xfrm>
            <a:off x="8991600" y="0"/>
            <a:ext cx="152400" cy="539115"/>
            <a:chOff x="8991600" y="0"/>
            <a:chExt cx="152400" cy="539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1600" y="9289"/>
              <a:ext cx="152400" cy="5295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029700" y="0"/>
              <a:ext cx="114300" cy="466725"/>
            </a:xfrm>
            <a:custGeom>
              <a:avLst/>
              <a:gdLst/>
              <a:ahLst/>
              <a:cxnLst/>
              <a:rect l="l" t="t" r="r" b="b"/>
              <a:pathLst>
                <a:path w="114300" h="466725">
                  <a:moveTo>
                    <a:pt x="114300" y="0"/>
                  </a:moveTo>
                  <a:lnTo>
                    <a:pt x="0" y="0"/>
                  </a:lnTo>
                  <a:lnTo>
                    <a:pt x="0" y="466725"/>
                  </a:lnTo>
                  <a:lnTo>
                    <a:pt x="114300" y="466725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1955" y="61430"/>
            <a:ext cx="1206147" cy="3727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2247" y="653097"/>
            <a:ext cx="4250690" cy="34632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421005" marR="166370" indent="-286385">
              <a:lnSpc>
                <a:spcPct val="99900"/>
              </a:lnSpc>
              <a:spcBef>
                <a:spcPts val="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4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k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(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40">
                <a:latin typeface="Arial MT"/>
                <a:cs typeface="Arial MT"/>
              </a:rPr>
              <a:t>NN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)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x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 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10">
                <a:latin typeface="Arial MT"/>
                <a:cs typeface="Arial MT"/>
              </a:rPr>
              <a:t>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45">
                <a:latin typeface="Arial MT"/>
                <a:cs typeface="Arial MT"/>
              </a:rPr>
              <a:t>gg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-40">
                <a:latin typeface="Arial MT"/>
                <a:cs typeface="Arial MT"/>
              </a:rPr>
              <a:t>w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15">
                <a:latin typeface="Arial MT"/>
                <a:cs typeface="Arial MT"/>
              </a:rPr>
              <a:t>h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35">
                <a:latin typeface="Arial MT"/>
                <a:cs typeface="Arial MT"/>
              </a:rPr>
              <a:t>g</a:t>
            </a:r>
            <a:r>
              <a:rPr dirty="0" sz="1400" spc="-25">
                <a:latin typeface="Arial MT"/>
                <a:cs typeface="Arial MT"/>
              </a:rPr>
              <a:t>-r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depe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45">
                <a:latin typeface="Arial MT"/>
                <a:cs typeface="Arial MT"/>
              </a:rPr>
              <a:t>de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204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eq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i</a:t>
            </a:r>
            <a:r>
              <a:rPr dirty="0" sz="1400" spc="-25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5">
                <a:latin typeface="Arial MT"/>
                <a:cs typeface="Arial MT"/>
              </a:rPr>
              <a:t>f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na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5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421005" marR="277495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>
                <a:latin typeface="Arial MT"/>
                <a:cs typeface="Arial MT"/>
              </a:rPr>
              <a:t>Convolutional </a:t>
            </a:r>
            <a:r>
              <a:rPr dirty="0" sz="1400" spc="-10">
                <a:latin typeface="Arial MT"/>
                <a:cs typeface="Arial MT"/>
              </a:rPr>
              <a:t>Neural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>
                <a:latin typeface="Arial MT"/>
                <a:cs typeface="Arial MT"/>
              </a:rPr>
              <a:t>(CNNs) </a:t>
            </a:r>
            <a:r>
              <a:rPr dirty="0" sz="1400" spc="-1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c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u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5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tt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0">
                <a:latin typeface="Arial MT"/>
                <a:cs typeface="Arial MT"/>
              </a:rPr>
              <a:t>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0">
                <a:latin typeface="Arial MT"/>
                <a:cs typeface="Arial MT"/>
              </a:rPr>
              <a:t>e  </a:t>
            </a:r>
            <a:r>
              <a:rPr dirty="0" sz="1400" spc="20">
                <a:latin typeface="Arial MT"/>
                <a:cs typeface="Arial MT"/>
              </a:rPr>
              <a:t>less </a:t>
            </a:r>
            <a:r>
              <a:rPr dirty="0" sz="1400">
                <a:latin typeface="Arial MT"/>
                <a:cs typeface="Arial MT"/>
              </a:rPr>
              <a:t>computationally intensive, </a:t>
            </a:r>
            <a:r>
              <a:rPr dirty="0" sz="1400" spc="-10">
                <a:latin typeface="Arial MT"/>
                <a:cs typeface="Arial MT"/>
              </a:rPr>
              <a:t>making </a:t>
            </a:r>
            <a:r>
              <a:rPr dirty="0" sz="1400" spc="5">
                <a:latin typeface="Arial MT"/>
                <a:cs typeface="Arial MT"/>
              </a:rPr>
              <a:t>them 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suitable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for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text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classification</a:t>
            </a:r>
            <a:r>
              <a:rPr dirty="0" sz="1400" spc="-20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tasks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like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spam </a:t>
            </a:r>
            <a:r>
              <a:rPr dirty="0" sz="1400" spc="-370">
                <a:latin typeface="Arial MT"/>
                <a:cs typeface="Arial MT"/>
              </a:rPr>
              <a:t> </a:t>
            </a:r>
            <a:r>
              <a:rPr dirty="0" sz="1400" spc="20">
                <a:latin typeface="Arial MT"/>
                <a:cs typeface="Arial MT"/>
              </a:rPr>
              <a:t>detection</a:t>
            </a:r>
            <a:endParaRPr sz="1400">
              <a:latin typeface="Arial MT"/>
              <a:cs typeface="Arial MT"/>
            </a:endParaRPr>
          </a:p>
          <a:p>
            <a:pPr marL="421005" marR="5080" indent="-286385">
              <a:lnSpc>
                <a:spcPct val="99500"/>
              </a:lnSpc>
              <a:spcBef>
                <a:spcPts val="55"/>
              </a:spcBef>
              <a:buChar char="•"/>
              <a:tabLst>
                <a:tab pos="421005" algn="l"/>
                <a:tab pos="421640" algn="l"/>
              </a:tabLst>
            </a:pPr>
            <a:r>
              <a:rPr dirty="0" sz="1400" spc="15">
                <a:latin typeface="Arial MT"/>
                <a:cs typeface="Arial MT"/>
              </a:rPr>
              <a:t>Long </a:t>
            </a:r>
            <a:r>
              <a:rPr dirty="0" sz="1400" spc="5">
                <a:latin typeface="Arial MT"/>
                <a:cs typeface="Arial MT"/>
              </a:rPr>
              <a:t>Short-Term </a:t>
            </a:r>
            <a:r>
              <a:rPr dirty="0" sz="1400" spc="10">
                <a:latin typeface="Arial MT"/>
                <a:cs typeface="Arial MT"/>
              </a:rPr>
              <a:t>Memory </a:t>
            </a:r>
            <a:r>
              <a:rPr dirty="0" sz="1400" spc="-5">
                <a:latin typeface="Arial MT"/>
                <a:cs typeface="Arial MT"/>
              </a:rPr>
              <a:t>Networks </a:t>
            </a:r>
            <a:r>
              <a:rPr dirty="0" sz="1400" spc="15">
                <a:latin typeface="Arial MT"/>
                <a:cs typeface="Arial MT"/>
              </a:rPr>
              <a:t>(LSTMs) 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dd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15">
                <a:latin typeface="Arial MT"/>
                <a:cs typeface="Arial MT"/>
              </a:rPr>
              <a:t>s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 spc="-15">
                <a:latin typeface="Arial MT"/>
                <a:cs typeface="Arial MT"/>
              </a:rPr>
              <a:t>t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v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50">
                <a:latin typeface="Arial MT"/>
                <a:cs typeface="Arial MT"/>
              </a:rPr>
              <a:t>s</a:t>
            </a:r>
            <a:r>
              <a:rPr dirty="0" sz="1400" spc="-30">
                <a:latin typeface="Arial MT"/>
                <a:cs typeface="Arial MT"/>
              </a:rPr>
              <a:t>h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g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d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5">
                <a:latin typeface="Arial MT"/>
                <a:cs typeface="Arial MT"/>
              </a:rPr>
              <a:t>t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15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25">
                <a:latin typeface="Arial MT"/>
                <a:cs typeface="Arial MT"/>
              </a:rPr>
              <a:t>m</a:t>
            </a:r>
            <a:r>
              <a:rPr dirty="0" sz="1400" spc="-15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15">
                <a:latin typeface="Arial MT"/>
                <a:cs typeface="Arial MT"/>
              </a:rPr>
              <a:t>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35">
                <a:latin typeface="Arial MT"/>
                <a:cs typeface="Arial MT"/>
              </a:rPr>
              <a:t>R</a:t>
            </a:r>
            <a:r>
              <a:rPr dirty="0" sz="1400" spc="-35">
                <a:latin typeface="Arial MT"/>
                <a:cs typeface="Arial MT"/>
              </a:rPr>
              <a:t>NN</a:t>
            </a:r>
            <a:r>
              <a:rPr dirty="0" sz="1400" spc="10">
                <a:latin typeface="Arial MT"/>
                <a:cs typeface="Arial MT"/>
              </a:rPr>
              <a:t>s  </a:t>
            </a:r>
            <a:r>
              <a:rPr dirty="0" sz="1400" spc="-30">
                <a:latin typeface="Arial MT"/>
                <a:cs typeface="Arial MT"/>
              </a:rPr>
              <a:t>an</a:t>
            </a:r>
            <a:r>
              <a:rPr dirty="0" sz="1400" spc="15">
                <a:latin typeface="Arial MT"/>
                <a:cs typeface="Arial MT"/>
              </a:rPr>
              <a:t>d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15">
                <a:latin typeface="Arial MT"/>
                <a:cs typeface="Arial MT"/>
              </a:rPr>
              <a:t>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sc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-30">
                <a:latin typeface="Arial MT"/>
                <a:cs typeface="Arial MT"/>
              </a:rPr>
              <a:t>a</a:t>
            </a:r>
            <a:r>
              <a:rPr dirty="0" sz="1400" spc="45">
                <a:latin typeface="Arial MT"/>
                <a:cs typeface="Arial MT"/>
              </a:rPr>
              <a:t>b</a:t>
            </a:r>
            <a:r>
              <a:rPr dirty="0" sz="1400" spc="-10">
                <a:latin typeface="Arial MT"/>
                <a:cs typeface="Arial MT"/>
              </a:rPr>
              <a:t>l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5">
                <a:latin typeface="Arial MT"/>
                <a:cs typeface="Arial MT"/>
              </a:rPr>
              <a:t>,</a:t>
            </a:r>
            <a:r>
              <a:rPr dirty="0" sz="1400" spc="-185">
                <a:latin typeface="Arial MT"/>
                <a:cs typeface="Arial MT"/>
              </a:rPr>
              <a:t> 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55">
                <a:latin typeface="Arial MT"/>
                <a:cs typeface="Arial MT"/>
              </a:rPr>
              <a:t>ff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-30">
                <a:latin typeface="Arial MT"/>
                <a:cs typeface="Arial MT"/>
              </a:rPr>
              <a:t>n</a:t>
            </a:r>
            <a:r>
              <a:rPr dirty="0" sz="1400" spc="15">
                <a:latin typeface="Arial MT"/>
                <a:cs typeface="Arial MT"/>
              </a:rPr>
              <a:t>g</a:t>
            </a:r>
            <a:r>
              <a:rPr dirty="0" sz="1400" spc="-1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</a:t>
            </a:r>
            <a:r>
              <a:rPr dirty="0" sz="1400" spc="30">
                <a:latin typeface="Arial MT"/>
                <a:cs typeface="Arial MT"/>
              </a:rPr>
              <a:t>m</a:t>
            </a:r>
            <a:r>
              <a:rPr dirty="0" sz="1400" spc="45">
                <a:latin typeface="Arial MT"/>
                <a:cs typeface="Arial MT"/>
              </a:rPr>
              <a:t>p</a:t>
            </a:r>
            <a:r>
              <a:rPr dirty="0" sz="1400" spc="-20">
                <a:latin typeface="Arial MT"/>
                <a:cs typeface="Arial MT"/>
              </a:rPr>
              <a:t>r</a:t>
            </a:r>
            <a:r>
              <a:rPr dirty="0" sz="1400" spc="45">
                <a:latin typeface="Arial MT"/>
                <a:cs typeface="Arial MT"/>
              </a:rPr>
              <a:t>o</a:t>
            </a:r>
            <a:r>
              <a:rPr dirty="0" sz="1400" spc="-30">
                <a:latin typeface="Arial MT"/>
                <a:cs typeface="Arial MT"/>
              </a:rPr>
              <a:t>v</a:t>
            </a:r>
            <a:r>
              <a:rPr dirty="0" sz="1400" spc="45">
                <a:latin typeface="Arial MT"/>
                <a:cs typeface="Arial MT"/>
              </a:rPr>
              <a:t>e</a:t>
            </a:r>
            <a:r>
              <a:rPr dirty="0" sz="1400" spc="10">
                <a:latin typeface="Arial MT"/>
                <a:cs typeface="Arial MT"/>
              </a:rPr>
              <a:t>d  </a:t>
            </a:r>
            <a:r>
              <a:rPr dirty="0" sz="1400" spc="15">
                <a:latin typeface="Arial MT"/>
                <a:cs typeface="Arial MT"/>
              </a:rPr>
              <a:t>performance </a:t>
            </a:r>
            <a:r>
              <a:rPr dirty="0" sz="1400" spc="35">
                <a:latin typeface="Arial MT"/>
                <a:cs typeface="Arial MT"/>
              </a:rPr>
              <a:t>for </a:t>
            </a:r>
            <a:r>
              <a:rPr dirty="0" sz="1400" spc="-5">
                <a:latin typeface="Arial MT"/>
                <a:cs typeface="Arial MT"/>
              </a:rPr>
              <a:t>tasks requiring capturing </a:t>
            </a:r>
            <a:r>
              <a:rPr dirty="0" sz="1400">
                <a:latin typeface="Arial MT"/>
                <a:cs typeface="Arial MT"/>
              </a:rPr>
              <a:t>long- 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10">
                <a:latin typeface="Arial MT"/>
                <a:cs typeface="Arial MT"/>
              </a:rPr>
              <a:t>term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 spc="15">
                <a:latin typeface="Arial MT"/>
                <a:cs typeface="Arial MT"/>
              </a:rPr>
              <a:t>dependencies.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925" y="1057275"/>
            <a:ext cx="4171950" cy="2952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6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2024-04-17T09:43:44Z</dcterms:created>
  <dcterms:modified xsi:type="dcterms:W3CDTF">2024-04-17T09:43:44Z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LastSaved">
    <vt:filetime>2024-04-17T00:00:00Z</vt:filetime>
  </property>
</Properties>
</file>