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350" y="0"/>
            <a:ext cx="7535545" cy="1583690"/>
          </a:xfrm>
          <a:custGeom>
            <a:avLst/>
            <a:gdLst/>
            <a:ahLst/>
            <a:cxnLst/>
            <a:rect l="l" t="t" r="r" b="b"/>
            <a:pathLst>
              <a:path w="7535545" h="1583690">
                <a:moveTo>
                  <a:pt x="0" y="1583690"/>
                </a:moveTo>
                <a:lnTo>
                  <a:pt x="7535545" y="1583690"/>
                </a:lnTo>
                <a:lnTo>
                  <a:pt x="7535545" y="0"/>
                </a:lnTo>
                <a:lnTo>
                  <a:pt x="0" y="0"/>
                </a:lnTo>
                <a:lnTo>
                  <a:pt x="0" y="158369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882004" y="679450"/>
            <a:ext cx="1273175" cy="1273175"/>
          </a:xfrm>
          <a:custGeom>
            <a:avLst/>
            <a:gdLst/>
            <a:ahLst/>
            <a:cxnLst/>
            <a:rect l="l" t="t" r="r" b="b"/>
            <a:pathLst>
              <a:path w="1273175" h="1273175">
                <a:moveTo>
                  <a:pt x="636524" y="0"/>
                </a:moveTo>
                <a:lnTo>
                  <a:pt x="589020" y="1745"/>
                </a:lnTo>
                <a:lnTo>
                  <a:pt x="542464" y="6901"/>
                </a:lnTo>
                <a:lnTo>
                  <a:pt x="496980" y="15344"/>
                </a:lnTo>
                <a:lnTo>
                  <a:pt x="452689" y="26950"/>
                </a:lnTo>
                <a:lnTo>
                  <a:pt x="409716" y="41597"/>
                </a:lnTo>
                <a:lnTo>
                  <a:pt x="368184" y="59161"/>
                </a:lnTo>
                <a:lnTo>
                  <a:pt x="328215" y="79519"/>
                </a:lnTo>
                <a:lnTo>
                  <a:pt x="289932" y="102549"/>
                </a:lnTo>
                <a:lnTo>
                  <a:pt x="253460" y="128127"/>
                </a:lnTo>
                <a:lnTo>
                  <a:pt x="218920" y="156130"/>
                </a:lnTo>
                <a:lnTo>
                  <a:pt x="186436" y="186436"/>
                </a:lnTo>
                <a:lnTo>
                  <a:pt x="156130" y="218920"/>
                </a:lnTo>
                <a:lnTo>
                  <a:pt x="128127" y="253460"/>
                </a:lnTo>
                <a:lnTo>
                  <a:pt x="102549" y="289932"/>
                </a:lnTo>
                <a:lnTo>
                  <a:pt x="79519" y="328215"/>
                </a:lnTo>
                <a:lnTo>
                  <a:pt x="59161" y="368184"/>
                </a:lnTo>
                <a:lnTo>
                  <a:pt x="41597" y="409716"/>
                </a:lnTo>
                <a:lnTo>
                  <a:pt x="26950" y="452689"/>
                </a:lnTo>
                <a:lnTo>
                  <a:pt x="15344" y="496980"/>
                </a:lnTo>
                <a:lnTo>
                  <a:pt x="6901" y="542464"/>
                </a:lnTo>
                <a:lnTo>
                  <a:pt x="1745" y="589020"/>
                </a:lnTo>
                <a:lnTo>
                  <a:pt x="0" y="636524"/>
                </a:lnTo>
                <a:lnTo>
                  <a:pt x="1745" y="684044"/>
                </a:lnTo>
                <a:lnTo>
                  <a:pt x="6901" y="730614"/>
                </a:lnTo>
                <a:lnTo>
                  <a:pt x="15344" y="776113"/>
                </a:lnTo>
                <a:lnTo>
                  <a:pt x="26950" y="820415"/>
                </a:lnTo>
                <a:lnTo>
                  <a:pt x="41597" y="863399"/>
                </a:lnTo>
                <a:lnTo>
                  <a:pt x="59161" y="904941"/>
                </a:lnTo>
                <a:lnTo>
                  <a:pt x="79519" y="944919"/>
                </a:lnTo>
                <a:lnTo>
                  <a:pt x="102549" y="983209"/>
                </a:lnTo>
                <a:lnTo>
                  <a:pt x="128127" y="1019688"/>
                </a:lnTo>
                <a:lnTo>
                  <a:pt x="156130" y="1054234"/>
                </a:lnTo>
                <a:lnTo>
                  <a:pt x="186435" y="1086723"/>
                </a:lnTo>
                <a:lnTo>
                  <a:pt x="218920" y="1117032"/>
                </a:lnTo>
                <a:lnTo>
                  <a:pt x="253460" y="1145038"/>
                </a:lnTo>
                <a:lnTo>
                  <a:pt x="289932" y="1170619"/>
                </a:lnTo>
                <a:lnTo>
                  <a:pt x="328215" y="1193651"/>
                </a:lnTo>
                <a:lnTo>
                  <a:pt x="368184" y="1214011"/>
                </a:lnTo>
                <a:lnTo>
                  <a:pt x="409716" y="1231576"/>
                </a:lnTo>
                <a:lnTo>
                  <a:pt x="452689" y="1246223"/>
                </a:lnTo>
                <a:lnTo>
                  <a:pt x="496980" y="1257830"/>
                </a:lnTo>
                <a:lnTo>
                  <a:pt x="542464" y="1266273"/>
                </a:lnTo>
                <a:lnTo>
                  <a:pt x="589020" y="1271429"/>
                </a:lnTo>
                <a:lnTo>
                  <a:pt x="636524" y="1273175"/>
                </a:lnTo>
                <a:lnTo>
                  <a:pt x="684044" y="1271429"/>
                </a:lnTo>
                <a:lnTo>
                  <a:pt x="730614" y="1266273"/>
                </a:lnTo>
                <a:lnTo>
                  <a:pt x="776113" y="1257830"/>
                </a:lnTo>
                <a:lnTo>
                  <a:pt x="820415" y="1246223"/>
                </a:lnTo>
                <a:lnTo>
                  <a:pt x="863399" y="1231576"/>
                </a:lnTo>
                <a:lnTo>
                  <a:pt x="904941" y="1214011"/>
                </a:lnTo>
                <a:lnTo>
                  <a:pt x="944919" y="1193651"/>
                </a:lnTo>
                <a:lnTo>
                  <a:pt x="983209" y="1170619"/>
                </a:lnTo>
                <a:lnTo>
                  <a:pt x="1019688" y="1145038"/>
                </a:lnTo>
                <a:lnTo>
                  <a:pt x="1054234" y="1117032"/>
                </a:lnTo>
                <a:lnTo>
                  <a:pt x="1086723" y="1086723"/>
                </a:lnTo>
                <a:lnTo>
                  <a:pt x="1117032" y="1054234"/>
                </a:lnTo>
                <a:lnTo>
                  <a:pt x="1145038" y="1019688"/>
                </a:lnTo>
                <a:lnTo>
                  <a:pt x="1170619" y="983209"/>
                </a:lnTo>
                <a:lnTo>
                  <a:pt x="1193651" y="944919"/>
                </a:lnTo>
                <a:lnTo>
                  <a:pt x="1214011" y="904941"/>
                </a:lnTo>
                <a:lnTo>
                  <a:pt x="1231576" y="863399"/>
                </a:lnTo>
                <a:lnTo>
                  <a:pt x="1246223" y="820415"/>
                </a:lnTo>
                <a:lnTo>
                  <a:pt x="1257830" y="776113"/>
                </a:lnTo>
                <a:lnTo>
                  <a:pt x="1266273" y="730614"/>
                </a:lnTo>
                <a:lnTo>
                  <a:pt x="1271429" y="684044"/>
                </a:lnTo>
                <a:lnTo>
                  <a:pt x="1273175" y="636524"/>
                </a:lnTo>
                <a:lnTo>
                  <a:pt x="1271429" y="589020"/>
                </a:lnTo>
                <a:lnTo>
                  <a:pt x="1266273" y="542464"/>
                </a:lnTo>
                <a:lnTo>
                  <a:pt x="1257830" y="496980"/>
                </a:lnTo>
                <a:lnTo>
                  <a:pt x="1246223" y="452689"/>
                </a:lnTo>
                <a:lnTo>
                  <a:pt x="1231576" y="409716"/>
                </a:lnTo>
                <a:lnTo>
                  <a:pt x="1214011" y="368184"/>
                </a:lnTo>
                <a:lnTo>
                  <a:pt x="1193651" y="328215"/>
                </a:lnTo>
                <a:lnTo>
                  <a:pt x="1170619" y="289932"/>
                </a:lnTo>
                <a:lnTo>
                  <a:pt x="1145038" y="253460"/>
                </a:lnTo>
                <a:lnTo>
                  <a:pt x="1117032" y="218920"/>
                </a:lnTo>
                <a:lnTo>
                  <a:pt x="1086723" y="186436"/>
                </a:lnTo>
                <a:lnTo>
                  <a:pt x="1054234" y="156130"/>
                </a:lnTo>
                <a:lnTo>
                  <a:pt x="1019688" y="128127"/>
                </a:lnTo>
                <a:lnTo>
                  <a:pt x="983209" y="102549"/>
                </a:lnTo>
                <a:lnTo>
                  <a:pt x="944919" y="79519"/>
                </a:lnTo>
                <a:lnTo>
                  <a:pt x="904941" y="59161"/>
                </a:lnTo>
                <a:lnTo>
                  <a:pt x="863399" y="41597"/>
                </a:lnTo>
                <a:lnTo>
                  <a:pt x="820415" y="26950"/>
                </a:lnTo>
                <a:lnTo>
                  <a:pt x="776113" y="15344"/>
                </a:lnTo>
                <a:lnTo>
                  <a:pt x="730614" y="6901"/>
                </a:lnTo>
                <a:lnTo>
                  <a:pt x="684044" y="1745"/>
                </a:lnTo>
                <a:lnTo>
                  <a:pt x="636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9828" y="787285"/>
            <a:ext cx="1055484" cy="105548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659" y="996251"/>
            <a:ext cx="1595501" cy="3896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47184" y="973378"/>
            <a:ext cx="811288" cy="41346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595" y="962025"/>
            <a:ext cx="1351787" cy="451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9218" y="1889442"/>
            <a:ext cx="3804412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535804" y="9883792"/>
            <a:ext cx="22402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analytics-vidhya/analysis-of-bank-customers-using-dashboard-in-power-bi-a366f2b3e563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agilan2004githubtraining/hellogitworld.git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8585" y="4827523"/>
            <a:ext cx="4456430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Calibri"/>
                <a:cs typeface="Calibri"/>
              </a:rPr>
              <a:t>“DETECTING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SPAM</a:t>
            </a:r>
            <a:r>
              <a:rPr dirty="0" sz="3000" spc="-4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EMAILS”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dirty="0" sz="2000" spc="-10" b="1">
                <a:latin typeface="Calibri"/>
                <a:cs typeface="Calibri"/>
              </a:rPr>
              <a:t>“VVIT </a:t>
            </a:r>
            <a:r>
              <a:rPr dirty="0" sz="2000" b="1">
                <a:latin typeface="Calibri"/>
                <a:cs typeface="Calibri"/>
              </a:rPr>
              <a:t>college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engineering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0335" y="6224904"/>
          <a:ext cx="4837430" cy="63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85"/>
                <a:gridCol w="3017519"/>
              </a:tblGrid>
              <a:tr h="282575">
                <a:tc>
                  <a:txBody>
                    <a:bodyPr/>
                    <a:lstStyle/>
                    <a:p>
                      <a:pPr algn="ctr" marR="61594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NM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R="1536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au612821105001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AGILAN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88945" y="9200832"/>
            <a:ext cx="16770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ABSTR</a:t>
            </a:r>
            <a:r>
              <a:rPr dirty="0" sz="3000" spc="5" b="1">
                <a:latin typeface="Calibri"/>
                <a:cs typeface="Calibri"/>
              </a:rPr>
              <a:t>AC</a:t>
            </a:r>
            <a:r>
              <a:rPr dirty="0" sz="3000" b="1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75454" y="7932291"/>
          <a:ext cx="1746885" cy="544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885"/>
              </a:tblGrid>
              <a:tr h="272223">
                <a:tc>
                  <a:txBody>
                    <a:bodyPr/>
                    <a:lstStyle/>
                    <a:p>
                      <a:pPr algn="ctr" marL="3810">
                        <a:lnSpc>
                          <a:spcPts val="1614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Ramar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Bose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72223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AI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Master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Trainer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6355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/>
              <a:t>Tech</a:t>
            </a:r>
            <a:r>
              <a:rPr dirty="0" spc="-90"/>
              <a:t> </a:t>
            </a:r>
            <a:r>
              <a:rPr dirty="0" spc="-5"/>
              <a:t>Saksham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5091" y="3229991"/>
            <a:ext cx="34709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" b="1">
                <a:solidFill>
                  <a:srgbClr val="001F5F"/>
                </a:solidFill>
                <a:latin typeface="Calibri"/>
                <a:cs typeface="Calibri"/>
              </a:rPr>
              <a:t>Ca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z="2800" spc="-95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z="2800" spc="-75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800" spc="-11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40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z="2800" spc="-75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z="2800" spc="-45" b="1">
                <a:solidFill>
                  <a:srgbClr val="001F5F"/>
                </a:solidFill>
                <a:latin typeface="Calibri"/>
                <a:cs typeface="Calibri"/>
              </a:rPr>
              <a:t>j</a:t>
            </a:r>
            <a:r>
              <a:rPr dirty="0" sz="2800" spc="-6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800" spc="-5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z="2800" spc="-105" b="1">
                <a:solidFill>
                  <a:srgbClr val="001F5F"/>
                </a:solidFill>
                <a:latin typeface="Calibri"/>
                <a:cs typeface="Calibri"/>
              </a:rPr>
              <a:t> R</a:t>
            </a:r>
            <a:r>
              <a:rPr dirty="0" sz="2800" spc="-6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800" spc="-30" b="1">
                <a:solidFill>
                  <a:srgbClr val="001F5F"/>
                </a:solidFill>
                <a:latin typeface="Calibri"/>
                <a:cs typeface="Calibri"/>
              </a:rPr>
              <a:t>po</a:t>
            </a:r>
            <a:r>
              <a:rPr dirty="0" sz="2800" spc="-5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2553716"/>
            <a:ext cx="5464810" cy="18662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algn="ctr" marR="15240">
              <a:lnSpc>
                <a:spcPct val="100000"/>
              </a:lnSpc>
              <a:spcBef>
                <a:spcPts val="1530"/>
              </a:spcBef>
            </a:pPr>
            <a:r>
              <a:rPr dirty="0" sz="1600" spc="-5" b="1">
                <a:latin typeface="Times New Roman"/>
                <a:cs typeface="Times New Roman"/>
              </a:rPr>
              <a:t>MODELING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PROJECT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OUTCOME</a:t>
            </a:r>
            <a:endParaRPr sz="1600">
              <a:latin typeface="Times New Roman"/>
              <a:cs typeface="Times New Roman"/>
            </a:endParaRPr>
          </a:p>
          <a:p>
            <a:pPr algn="ctr" marR="68580">
              <a:lnSpc>
                <a:spcPct val="100000"/>
              </a:lnSpc>
              <a:spcBef>
                <a:spcPts val="1530"/>
              </a:spcBef>
            </a:pPr>
            <a:r>
              <a:rPr dirty="0" sz="1600" spc="-5" b="1">
                <a:latin typeface="Times New Roman"/>
                <a:cs typeface="Times New Roman"/>
              </a:rPr>
              <a:t>(code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&amp;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result)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5800"/>
              </a:lnSpc>
              <a:spcBef>
                <a:spcPts val="780"/>
              </a:spcBef>
              <a:buClr>
                <a:srgbClr val="0D0D0D"/>
              </a:buClr>
              <a:buSzPct val="800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load: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split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memory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storage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further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998973"/>
            <a:ext cx="5311775" cy="424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sklearn.model_selection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import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train_test_split</a:t>
            </a:r>
            <a:endParaRPr sz="1500">
              <a:latin typeface="Georgia"/>
              <a:cs typeface="Georgia"/>
            </a:endParaRPr>
          </a:p>
          <a:p>
            <a:pPr marL="12700" marR="944244">
              <a:lnSpc>
                <a:spcPct val="143100"/>
              </a:lnSpc>
              <a:spcBef>
                <a:spcPts val="7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sklearn.feature_extraction.text import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843280">
              <a:lnSpc>
                <a:spcPct val="141600"/>
              </a:lnSpc>
              <a:spcBef>
                <a:spcPts val="80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sklearn.metrics import accuracy_score,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226820">
              <a:lnSpc>
                <a:spcPct val="1861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90956"/>
            <a:ext cx="5718175" cy="260413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8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free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this weekend?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hang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out!",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3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54355" indent="190500">
              <a:lnSpc>
                <a:spcPct val="141700"/>
              </a:lnSpc>
              <a:spcBef>
                <a:spcPts val="82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("Congratulations! You've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 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free cruise. Claim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1),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09625" indent="190500">
              <a:lnSpc>
                <a:spcPct val="141800"/>
              </a:lnSpc>
              <a:spcBef>
                <a:spcPts val="79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is scheduled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tomorrow.", 0),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("Limited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Get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992245"/>
            <a:ext cx="132969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5202173"/>
            <a:ext cx="323469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tabLst>
                <a:tab pos="1799589" algn="l"/>
              </a:tabLst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precision	recall</a:t>
            </a:r>
            <a:r>
              <a:rPr dirty="0" sz="1500" spc="3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5565" y="5627623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su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pp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560" y="6412229"/>
            <a:ext cx="23450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9437" y="6412229"/>
            <a:ext cx="21793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(Legitimate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560" y="6841109"/>
            <a:ext cx="230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131" y="6841109"/>
            <a:ext cx="1684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	(Spam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835" y="7622158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2965" y="7622158"/>
            <a:ext cx="447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2626" y="7622158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4892" y="8051165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0223" y="8051165"/>
            <a:ext cx="18751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1297" y="8051165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17" y="8476615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7305" y="847661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8536" y="8476615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17" y="9327832"/>
            <a:ext cx="22371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EDA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–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analysis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787900" cy="291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1.</a:t>
            </a:r>
            <a:r>
              <a:rPr dirty="0" sz="1500" spc="1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Missing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ts val="3379"/>
              </a:lnSpc>
              <a:spcBef>
                <a:spcPts val="34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Missing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–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in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 u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handling missing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!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100" spc="-10">
                <a:latin typeface="Calibri"/>
                <a:cs typeface="Calibri"/>
              </a:rPr>
              <a:t>import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numpy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sklearn.model_selection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import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train_test_split</a:t>
            </a:r>
            <a:endParaRPr sz="1100">
              <a:latin typeface="Calibri"/>
              <a:cs typeface="Calibri"/>
            </a:endParaRPr>
          </a:p>
          <a:p>
            <a:pPr marL="12700" marR="1318895">
              <a:lnSpc>
                <a:spcPct val="212100"/>
              </a:lnSpc>
              <a:spcBef>
                <a:spcPts val="30"/>
              </a:spcBef>
            </a:pP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sklearn.feature_extraction.text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import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CountVectorizer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 spc="-5">
                <a:latin typeface="Calibri"/>
                <a:cs typeface="Calibri"/>
              </a:rPr>
              <a:t> sklearn.naive_bayes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MultinomialNB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sklearn.metrics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import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accuracy_score,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classification_report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319270"/>
            <a:ext cx="4857115" cy="233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Sample dataset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(replace 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own)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emails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("Hey,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>
                <a:latin typeface="Calibri"/>
                <a:cs typeface="Calibri"/>
              </a:rPr>
              <a:t> 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weekend?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Let's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out!",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0),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 Legitimate </a:t>
            </a:r>
            <a:r>
              <a:rPr dirty="0" sz="1100" spc="-5"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  <a:p>
            <a:pPr marL="139700" marR="5080">
              <a:lnSpc>
                <a:spcPct val="213200"/>
              </a:lnSpc>
              <a:spcBef>
                <a:spcPts val="10"/>
              </a:spcBef>
            </a:pPr>
            <a:r>
              <a:rPr dirty="0" sz="1100" spc="-5">
                <a:latin typeface="Calibri"/>
                <a:cs typeface="Calibri"/>
              </a:rPr>
              <a:t>("Congratulations!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You've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won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free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cruise.</a:t>
            </a:r>
            <a:r>
              <a:rPr dirty="0" sz="1100">
                <a:latin typeface="Calibri"/>
                <a:cs typeface="Calibri"/>
              </a:rPr>
              <a:t> Claim</a:t>
            </a:r>
            <a:r>
              <a:rPr dirty="0" sz="1100" spc="-5">
                <a:latin typeface="Calibri"/>
                <a:cs typeface="Calibri"/>
              </a:rPr>
              <a:t> now!",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1),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 </a:t>
            </a:r>
            <a:r>
              <a:rPr dirty="0" sz="1100" spc="-5">
                <a:latin typeface="Calibri"/>
                <a:cs typeface="Calibri"/>
              </a:rPr>
              <a:t>Spam </a:t>
            </a:r>
            <a:r>
              <a:rPr dirty="0" sz="1100">
                <a:latin typeface="Calibri"/>
                <a:cs typeface="Calibri"/>
              </a:rPr>
              <a:t>email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("Reminder: Your </a:t>
            </a:r>
            <a:r>
              <a:rPr dirty="0" sz="1100">
                <a:latin typeface="Calibri"/>
                <a:cs typeface="Calibri"/>
              </a:rPr>
              <a:t>appointment is </a:t>
            </a:r>
            <a:r>
              <a:rPr dirty="0" sz="1100" spc="-5">
                <a:latin typeface="Calibri"/>
                <a:cs typeface="Calibri"/>
              </a:rPr>
              <a:t>scheduled </a:t>
            </a:r>
            <a:r>
              <a:rPr dirty="0" sz="1100">
                <a:latin typeface="Calibri"/>
                <a:cs typeface="Calibri"/>
              </a:rPr>
              <a:t>for tomorrow.", </a:t>
            </a:r>
            <a:r>
              <a:rPr dirty="0" sz="1100" spc="-10">
                <a:latin typeface="Calibri"/>
                <a:cs typeface="Calibri"/>
              </a:rPr>
              <a:t>0),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 Legitimate </a:t>
            </a:r>
            <a:r>
              <a:rPr dirty="0" sz="1100" spc="-5">
                <a:latin typeface="Calibri"/>
                <a:cs typeface="Calibri"/>
              </a:rPr>
              <a:t>email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("Limited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time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offer: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50%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 all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purchases.",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1)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 </a:t>
            </a:r>
            <a:r>
              <a:rPr dirty="0" sz="1100" spc="-5">
                <a:latin typeface="Calibri"/>
                <a:cs typeface="Calibri"/>
              </a:rPr>
              <a:t>Spam email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7180834"/>
            <a:ext cx="3098800" cy="54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Split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dataset</a:t>
            </a:r>
            <a:r>
              <a:rPr dirty="0" sz="1100">
                <a:latin typeface="Calibri"/>
                <a:cs typeface="Calibri"/>
              </a:rPr>
              <a:t> 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features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(email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text)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labels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X,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zip(*emails)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8251190"/>
            <a:ext cx="2790190" cy="91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Convert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text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into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matrix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token </a:t>
            </a:r>
            <a:r>
              <a:rPr dirty="0" sz="1100" spc="-5">
                <a:latin typeface="Calibri"/>
                <a:cs typeface="Calibri"/>
              </a:rPr>
              <a:t>counts</a:t>
            </a:r>
            <a:endParaRPr sz="1100">
              <a:latin typeface="Calibri"/>
              <a:cs typeface="Calibri"/>
            </a:endParaRPr>
          </a:p>
          <a:p>
            <a:pPr marL="12700" marR="601345">
              <a:lnSpc>
                <a:spcPct val="214000"/>
              </a:lnSpc>
            </a:pPr>
            <a:r>
              <a:rPr dirty="0" sz="1100" spc="-5">
                <a:latin typeface="Calibri"/>
                <a:cs typeface="Calibri"/>
              </a:rPr>
              <a:t>vectorizer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CountVectorizer()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X_counts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vectorizer.fit_transform(X)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367020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Split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training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X_train,</a:t>
            </a:r>
            <a:r>
              <a:rPr dirty="0" sz="1100">
                <a:latin typeface="Calibri"/>
                <a:cs typeface="Calibri"/>
              </a:rPr>
              <a:t> X_test,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y_train,</a:t>
            </a:r>
            <a:r>
              <a:rPr dirty="0" sz="1100">
                <a:latin typeface="Calibri"/>
                <a:cs typeface="Calibri"/>
              </a:rPr>
              <a:t> y_test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train_test_split(X_counts,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test_size=0.2,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random_state=42)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969134"/>
            <a:ext cx="2477135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Multinomial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Naive</a:t>
            </a:r>
            <a:r>
              <a:rPr dirty="0" sz="1100">
                <a:latin typeface="Calibri"/>
                <a:cs typeface="Calibri"/>
              </a:rPr>
              <a:t> Bayes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1207770">
              <a:lnSpc>
                <a:spcPts val="2830"/>
              </a:lnSpc>
              <a:spcBef>
                <a:spcPts val="114"/>
              </a:spcBef>
            </a:pPr>
            <a:r>
              <a:rPr dirty="0" sz="1100">
                <a:latin typeface="Calibri"/>
                <a:cs typeface="Calibri"/>
              </a:rPr>
              <a:t>clf = </a:t>
            </a:r>
            <a:r>
              <a:rPr dirty="0" sz="1100" spc="-5">
                <a:latin typeface="Calibri"/>
                <a:cs typeface="Calibri"/>
              </a:rPr>
              <a:t>MultinomialNB()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clf.fit(X_train,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y_train)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3398266"/>
            <a:ext cx="1966595" cy="55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y_pred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clf.predict(X_test)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471670"/>
            <a:ext cx="2426335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Evaluate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classifier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accuracy</a:t>
            </a:r>
            <a:r>
              <a:rPr dirty="0" sz="1100">
                <a:latin typeface="Calibri"/>
                <a:cs typeface="Calibri"/>
              </a:rPr>
              <a:t> = </a:t>
            </a:r>
            <a:r>
              <a:rPr dirty="0" sz="1100" spc="-5">
                <a:latin typeface="Calibri"/>
                <a:cs typeface="Calibri"/>
              </a:rPr>
              <a:t>accuracy_score(y_test,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y_pred)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print("Accuracy:", accuracy)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901054"/>
            <a:ext cx="2439035" cy="90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Print classification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report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print("Classification Report:")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print(classification_report(y_test,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y_pred))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7" y="7320533"/>
            <a:ext cx="132969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8530590"/>
            <a:ext cx="3234690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tabLst>
                <a:tab pos="1799589" algn="l"/>
              </a:tabLst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precision	recall</a:t>
            </a:r>
            <a:r>
              <a:rPr dirty="0" sz="1500" spc="3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5565" y="8959215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su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pp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560" y="886206"/>
            <a:ext cx="23450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1195705" algn="l"/>
                <a:tab pos="1909445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9437" y="886206"/>
            <a:ext cx="21793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(Legitimate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560" y="1311656"/>
            <a:ext cx="230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1157605" algn="l"/>
                <a:tab pos="1868170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8131" y="1311656"/>
            <a:ext cx="1684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	(Spam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835" y="2096134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2965" y="2096134"/>
            <a:ext cx="447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2626" y="2096134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92" y="2521966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0223" y="2521966"/>
            <a:ext cx="18751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1297" y="2521966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17" y="2950591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7305" y="2950591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8536" y="2950591"/>
            <a:ext cx="14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17" y="3801744"/>
            <a:ext cx="5625465" cy="574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2.</a:t>
            </a:r>
            <a:r>
              <a:rPr dirty="0" sz="1500" spc="-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Duplicate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handling duplicates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!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800735" indent="457200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sklearn.feature_extraction.text import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 marL="469900" marR="294005">
              <a:lnSpc>
                <a:spcPts val="3379"/>
              </a:lnSpc>
              <a:spcBef>
                <a:spcPts val="35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sklearn.naive_bayes import MultinomialNB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sklearn.metrics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 accuracy_score,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Georgia"/>
              <a:cs typeface="Georgia"/>
            </a:endParaRPr>
          </a:p>
          <a:p>
            <a:pPr marL="469900" marR="108331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 marL="12700" marR="14604" indent="647700">
              <a:lnSpc>
                <a:spcPct val="143100"/>
              </a:lnSpc>
              <a:spcBef>
                <a:spcPts val="77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are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free this weekend?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Let's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hang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out!",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647700">
              <a:lnSpc>
                <a:spcPct val="141800"/>
              </a:lnSpc>
              <a:spcBef>
                <a:spcPts val="8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("Congratulations! You've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 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free cruise. Claim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1),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90956"/>
            <a:ext cx="5770245" cy="875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04495" indent="647700">
              <a:lnSpc>
                <a:spcPct val="1417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is scheduled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tomorrow.", 0),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22860" indent="647700">
              <a:lnSpc>
                <a:spcPct val="141700"/>
              </a:lnSpc>
              <a:spcBef>
                <a:spcPts val="82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("Limited time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Get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50%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 on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purchases.",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469900" marR="5080">
              <a:lnSpc>
                <a:spcPct val="1862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Split the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into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features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(email text)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and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X,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 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Georgia"/>
              <a:cs typeface="Georgia"/>
            </a:endParaRPr>
          </a:p>
          <a:p>
            <a:pPr marL="469900" marR="566420">
              <a:lnSpc>
                <a:spcPct val="1862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Convert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into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matrix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token counts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vectorizer.fit_transform(X)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Georgia"/>
              <a:cs typeface="Georgia"/>
            </a:endParaRPr>
          </a:p>
          <a:p>
            <a:pPr marL="469900" marR="967105">
              <a:lnSpc>
                <a:spcPct val="1875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Multinomial Naive Bayes classifier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MultinomialNB()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469900" marR="1419225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Make predictions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 the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training data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accuracy_score(y, y_pred)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886206"/>
            <a:ext cx="3841115" cy="188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print("Accuracy:",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508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 report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print("Classification Report:")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print(classification_report(y,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3376041"/>
            <a:ext cx="132969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Accuracy: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1.0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4585970"/>
            <a:ext cx="323405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Report: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685800">
              <a:lnSpc>
                <a:spcPct val="100000"/>
              </a:lnSpc>
              <a:tabLst>
                <a:tab pos="1799589" algn="l"/>
              </a:tabLst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precision	recall</a:t>
            </a:r>
            <a:r>
              <a:rPr dirty="0" sz="1500" spc="30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2765" y="5011673"/>
            <a:ext cx="8026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su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pp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2967" y="5824792"/>
          <a:ext cx="5455285" cy="96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410209"/>
                <a:gridCol w="737235"/>
                <a:gridCol w="710565"/>
                <a:gridCol w="786764"/>
                <a:gridCol w="410210"/>
                <a:gridCol w="1507489"/>
              </a:tblGrid>
              <a:tr h="270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675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675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(Legitimate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6987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ts val="1730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9525">
                        <a:lnSpc>
                          <a:spcPts val="1730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30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30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ts val="1730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ts val="1730"/>
                        </a:lnSpc>
                      </a:pPr>
                      <a:r>
                        <a:rPr dirty="0" sz="150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(Spam</a:t>
                      </a:r>
                      <a:r>
                        <a:rPr dirty="0" sz="1500" spc="-4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0035" y="7330058"/>
            <a:ext cx="89344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0165" y="7330058"/>
            <a:ext cx="447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826" y="7330058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2410" y="7758683"/>
            <a:ext cx="1033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macro</a:t>
            </a:r>
            <a:r>
              <a:rPr dirty="0" sz="1500" spc="-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7741" y="7758683"/>
            <a:ext cx="18751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8814" y="7758683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535" y="8184515"/>
            <a:ext cx="12966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weighted</a:t>
            </a:r>
            <a:r>
              <a:rPr dirty="0" sz="1500" spc="-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avg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4822" y="8184515"/>
            <a:ext cx="187578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37005" algn="l"/>
              </a:tabLst>
            </a:pP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0	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6054" y="8184515"/>
            <a:ext cx="149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750560" cy="853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3.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Normalization</a:t>
            </a:r>
            <a:endParaRPr sz="1500">
              <a:latin typeface="Georgia"/>
              <a:cs typeface="Georgia"/>
            </a:endParaRPr>
          </a:p>
          <a:p>
            <a:pPr marL="12700" marR="1349375">
              <a:lnSpc>
                <a:spcPts val="3379"/>
              </a:lnSpc>
              <a:spcBef>
                <a:spcPts val="34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 u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handling Normalization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!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re</a:t>
            </a:r>
            <a:endParaRPr sz="1500">
              <a:latin typeface="Georgia"/>
              <a:cs typeface="Georgia"/>
            </a:endParaRPr>
          </a:p>
          <a:p>
            <a:pPr marL="12700" marR="1383030">
              <a:lnSpc>
                <a:spcPct val="141700"/>
              </a:lnSpc>
              <a:spcBef>
                <a:spcPts val="80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sklearn.feature_extraction.text import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1282065">
              <a:lnSpc>
                <a:spcPct val="141700"/>
              </a:lnSpc>
              <a:spcBef>
                <a:spcPts val="8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sklearn.metrics import accuracy_score,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sklearn.preprocessing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Georgia"/>
              <a:cs typeface="Georgia"/>
            </a:endParaRPr>
          </a:p>
          <a:p>
            <a:pPr marL="12700" marR="1665605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("Hey,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are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free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this weekend?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Let's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hang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out!",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0),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86740" indent="190500">
              <a:lnSpc>
                <a:spcPct val="141700"/>
              </a:lnSpc>
              <a:spcBef>
                <a:spcPts val="8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("Congratulations! You've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won 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free cruise. Claim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now!",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1),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email</a:t>
            </a:r>
            <a:endParaRPr sz="1500">
              <a:latin typeface="Georgia"/>
              <a:cs typeface="Georgia"/>
            </a:endParaRPr>
          </a:p>
          <a:p>
            <a:pPr marL="12700" marR="842010" indent="190500">
              <a:lnSpc>
                <a:spcPct val="141800"/>
              </a:lnSpc>
              <a:spcBef>
                <a:spcPts val="82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("Reminder:</a:t>
            </a:r>
            <a:r>
              <a:rPr dirty="0" sz="1500" spc="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appointment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is scheduled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tomorrow.", 0),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Legitimate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5080" indent="190500">
              <a:lnSpc>
                <a:spcPct val="143100"/>
              </a:lnSpc>
              <a:spcBef>
                <a:spcPts val="77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("Limited time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offer: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Get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50%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 on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all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purchases.",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1)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44981"/>
            <a:ext cx="5455285" cy="840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Split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into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features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(email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and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X,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Normalize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def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normalize_text(text):</a:t>
            </a:r>
            <a:endParaRPr sz="1500">
              <a:latin typeface="Georgia"/>
              <a:cs typeface="Georgia"/>
            </a:endParaRPr>
          </a:p>
          <a:p>
            <a:pPr marL="203200" marR="2586355">
              <a:lnSpc>
                <a:spcPts val="3350"/>
              </a:lnSpc>
              <a:spcBef>
                <a:spcPts val="37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Convert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text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to lowercase </a:t>
            </a:r>
            <a:r>
              <a:rPr dirty="0" sz="1500" spc="-3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text.lower()</a:t>
            </a:r>
            <a:endParaRPr sz="1500">
              <a:latin typeface="Georgia"/>
              <a:cs typeface="Georgia"/>
            </a:endParaRPr>
          </a:p>
          <a:p>
            <a:pPr marL="203200" marR="781685">
              <a:lnSpc>
                <a:spcPts val="3350"/>
              </a:lnSpc>
              <a:spcBef>
                <a:spcPts val="3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Remove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special characters and punctuation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re.sub(r'[^a-zA-Z0-9\s]',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'',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text)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18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return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X_normalized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[normalize_text(email)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X]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eorgia"/>
              <a:cs typeface="Georgia"/>
            </a:endParaRPr>
          </a:p>
          <a:p>
            <a:pPr marL="12700" marR="236220">
              <a:lnSpc>
                <a:spcPct val="141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Convert</a:t>
            </a:r>
            <a:r>
              <a:rPr dirty="0" sz="1500" spc="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normalized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text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data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into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matrix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token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counts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vectorizer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X_counts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vectorizer.fit_transform(X_normalized)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Georgia"/>
              <a:cs typeface="Georgia"/>
            </a:endParaRPr>
          </a:p>
          <a:p>
            <a:pPr marL="12700" marR="1109345">
              <a:lnSpc>
                <a:spcPct val="187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Multinomial Naive Bayes classifier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clf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MultinomialNB()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clf.fit(X_counts,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44981"/>
            <a:ext cx="3898900" cy="395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Make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predictions</a:t>
            </a:r>
            <a:r>
              <a:rPr dirty="0" sz="1500" spc="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on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training data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Evaluate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endParaRPr sz="1500">
              <a:latin typeface="Georgia"/>
              <a:cs typeface="Georgia"/>
            </a:endParaRPr>
          </a:p>
          <a:p>
            <a:pPr marL="12700" marR="166370">
              <a:lnSpc>
                <a:spcPct val="186100"/>
              </a:lnSpc>
              <a:spcBef>
                <a:spcPts val="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accuracy_score(y, y_pred)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print("Accuracy:", 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2700" marR="62230">
              <a:lnSpc>
                <a:spcPct val="1869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classification report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print("Classification Report:")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print(classification_report(y,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y_pred))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796279"/>
            <a:ext cx="5420360" cy="238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Normalized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Email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Texts: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  <a:spcBef>
                <a:spcPts val="2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hey are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free this weekend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lets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hang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congratulations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youve won 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free cruise claim now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reminder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appointment is scheduled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for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tomorrow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limited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time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offer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get 50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off on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all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purchases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8781415"/>
            <a:ext cx="407733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4.</a:t>
            </a:r>
            <a:r>
              <a:rPr dirty="0" sz="1500" spc="-9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project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handling correlation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485264"/>
            <a:ext cx="5809615" cy="2915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10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critical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users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unwanted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harmful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messages.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abstract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mbria"/>
              <a:cs typeface="Cambria"/>
            </a:endParaRPr>
          </a:p>
          <a:p>
            <a:pPr marL="12700" marR="9525">
              <a:lnSpc>
                <a:spcPct val="105500"/>
              </a:lnSpc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bulk,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aim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deceive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promote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products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Traditional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primarily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rely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systems,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predefined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keywords,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message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characteristics.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However,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struggle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adapt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evolving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tactics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generate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false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positives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mbria"/>
              <a:cs typeface="Cambria"/>
            </a:endParaRPr>
          </a:p>
          <a:p>
            <a:pPr marL="12700" marR="6985">
              <a:lnSpc>
                <a:spcPct val="105500"/>
              </a:lnSpc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address these limitations,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 learning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gained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prominence in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(SVM),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Naive Bayes,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trained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labeled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various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features,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metadata,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make predictions.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4934203"/>
            <a:ext cx="2719070" cy="10128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241300" algn="l"/>
              </a:tabLst>
            </a:pP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Píoblem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stat.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Data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collection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Existing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solution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1300" algn="l"/>
              </a:tabLst>
            </a:pP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Píoposed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solution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with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used models</a:t>
            </a:r>
            <a:endParaRPr sz="12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1300" algn="l"/>
              </a:tabLst>
            </a:pP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Result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7801" y="9305607"/>
            <a:ext cx="680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spc="-1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E</a:t>
            </a:r>
            <a:r>
              <a:rPr dirty="0" sz="1600" spc="-5" b="1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434965" cy="850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pandas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pd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349375">
              <a:lnSpc>
                <a:spcPct val="1863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{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"word1":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4, 5],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"word2":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3,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"word3":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[3,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5,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7],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"word4":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[4,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7,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8],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"label":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[0,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0,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0]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(0: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legitimate,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1: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spam)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}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Georgia"/>
              <a:cs typeface="Georgia"/>
            </a:endParaRPr>
          </a:p>
          <a:p>
            <a:pPr marL="12700" marR="2296795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Convert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 to DataFrame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df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pd.DataFrame(data)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239520">
              <a:lnSpc>
                <a:spcPct val="186100"/>
              </a:lnSpc>
              <a:spcBef>
                <a:spcPts val="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Calculate Pearson correlation coefficient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correlation_matrix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df.corr()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2635250">
              <a:lnSpc>
                <a:spcPct val="1862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correlation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matrix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print("Correlation Matrix:")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print(correlation_matrix)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311656"/>
            <a:ext cx="4448175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Correlation</a:t>
            </a:r>
            <a:r>
              <a:rPr dirty="0" sz="1500" spc="-5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Matrix: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492125">
              <a:lnSpc>
                <a:spcPct val="100000"/>
              </a:lnSpc>
              <a:spcBef>
                <a:spcPts val="5"/>
              </a:spcBef>
              <a:tabLst>
                <a:tab pos="1339215" algn="l"/>
                <a:tab pos="2211705" algn="l"/>
                <a:tab pos="3081020" algn="l"/>
                <a:tab pos="3957320" algn="l"/>
              </a:tabLst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wo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spc="25" b="1">
                <a:solidFill>
                  <a:srgbClr val="232323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1	wo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d2	wo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d3	</a:t>
            </a:r>
            <a:r>
              <a:rPr dirty="0" sz="1500" spc="25" b="1">
                <a:solidFill>
                  <a:srgbClr val="232323"/>
                </a:solidFill>
                <a:latin typeface="Georgia"/>
                <a:cs typeface="Georgia"/>
              </a:rPr>
              <a:t>w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d4	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b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67" y="2620329"/>
          <a:ext cx="4907915" cy="289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695"/>
                <a:gridCol w="1053465"/>
                <a:gridCol w="1053464"/>
                <a:gridCol w="1049020"/>
              </a:tblGrid>
              <a:tr h="646388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word1</a:t>
                      </a:r>
                      <a:r>
                        <a:rPr dirty="0" sz="1500" spc="310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1675"/>
                        </a:lnSpc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7511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word2</a:t>
                      </a:r>
                      <a:r>
                        <a:rPr dirty="0" sz="1500" spc="31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</a:tr>
              <a:tr h="7510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word3</a:t>
                      </a:r>
                      <a:r>
                        <a:rPr dirty="0" sz="1500" spc="31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</a:tr>
              <a:tr h="4271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word4</a:t>
                      </a:r>
                      <a:r>
                        <a:rPr dirty="0" sz="1500" spc="30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90170"/>
                </a:tc>
              </a:tr>
              <a:tr h="320950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  <a:spcBef>
                          <a:spcPts val="695"/>
                        </a:spcBef>
                      </a:pPr>
                      <a:r>
                        <a:rPr dirty="0" sz="1500" spc="-5" b="1">
                          <a:solidFill>
                            <a:srgbClr val="232323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82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17" y="5697473"/>
            <a:ext cx="56737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0.446429</a:t>
            </a:r>
            <a:r>
              <a:rPr dirty="0" sz="1500" spc="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1.000000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6551930"/>
            <a:ext cx="4090035" cy="274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5.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Outlier</a:t>
            </a:r>
            <a:endParaRPr sz="1500">
              <a:latin typeface="Georgia"/>
              <a:cs typeface="Georgia"/>
            </a:endParaRPr>
          </a:p>
          <a:p>
            <a:pPr marL="12700" marR="454659">
              <a:lnSpc>
                <a:spcPct val="1862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 u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handling outlier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: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Georgia"/>
              <a:cs typeface="Georgia"/>
            </a:endParaRPr>
          </a:p>
          <a:p>
            <a:pPr marL="12700" marR="5080">
              <a:lnSpc>
                <a:spcPct val="1876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Sample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 (replace with your own)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[1,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2,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3,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4,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5,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1000]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534025" cy="538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Calculate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and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standard deviation</a:t>
            </a:r>
            <a:endParaRPr sz="1500">
              <a:latin typeface="Georgia"/>
              <a:cs typeface="Georgia"/>
            </a:endParaRPr>
          </a:p>
          <a:p>
            <a:pPr marL="12700" marR="3270250">
              <a:lnSpc>
                <a:spcPts val="3379"/>
              </a:lnSpc>
              <a:spcBef>
                <a:spcPts val="34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mean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np.mean(data)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np.std(data)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43100"/>
              </a:lnSpc>
              <a:spcBef>
                <a:spcPts val="126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Set Z-score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threshold (e.g., 3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standard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deviations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the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mean)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z_score_threshold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Detect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outliers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using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Z-score</a:t>
            </a:r>
            <a:endParaRPr sz="1500">
              <a:latin typeface="Georgia"/>
              <a:cs typeface="Georgia"/>
            </a:endParaRPr>
          </a:p>
          <a:p>
            <a:pPr marL="12700" marR="477520">
              <a:lnSpc>
                <a:spcPct val="141800"/>
              </a:lnSpc>
              <a:spcBef>
                <a:spcPts val="79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outliers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 [value for value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 data if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(value -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mean)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/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std_dev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&gt;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z_score_threshold]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995805">
              <a:lnSpc>
                <a:spcPct val="1863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Print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detected outliers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print("Detected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Outliers:",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outliers)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6872859"/>
            <a:ext cx="251587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Detected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Outliers: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[1000]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9003665"/>
            <a:ext cx="4983480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6.</a:t>
            </a:r>
            <a:r>
              <a:rPr dirty="0" sz="1500" spc="-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Visualizations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(5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in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ur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project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how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u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handling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(hist,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line,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etc,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: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112895" cy="857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1077595">
              <a:lnSpc>
                <a:spcPts val="3379"/>
              </a:lnSpc>
              <a:spcBef>
                <a:spcPts val="34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 matplotlib.pyplot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numpy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Generate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sample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 marR="1508760">
              <a:lnSpc>
                <a:spcPct val="186100"/>
              </a:lnSpc>
              <a:spcBef>
                <a:spcPts val="25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 =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np.linspace(0,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10, 100)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np.sin(x)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Georgia"/>
              <a:cs typeface="Georgia"/>
            </a:endParaRPr>
          </a:p>
          <a:p>
            <a:pPr marL="12700" marR="1011555">
              <a:lnSpc>
                <a:spcPct val="1865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visualization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1: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Line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plt.figure(figsize=(8,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6))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plt.plot(x, y,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label='sin(x)')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plt.title('Line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Plot')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 marR="2797810">
              <a:lnSpc>
                <a:spcPct val="186100"/>
              </a:lnSpc>
            </a:pP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yl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b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('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') 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plt.legend()</a:t>
            </a:r>
            <a:endParaRPr sz="1500">
              <a:latin typeface="Georgia"/>
              <a:cs typeface="Georgia"/>
            </a:endParaRPr>
          </a:p>
          <a:p>
            <a:pPr marL="12700" marR="2721610">
              <a:lnSpc>
                <a:spcPct val="186100"/>
              </a:lnSpc>
              <a:spcBef>
                <a:spcPts val="30"/>
              </a:spcBef>
            </a:pP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g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d(Tr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) 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725805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visualization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2: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Scatter plot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plt.figure(figsize=(8,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plt.scatter(x,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y,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label='sin(x)',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color='red')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072890" cy="864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plt.title('Scatter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 marR="2681605">
              <a:lnSpc>
                <a:spcPct val="186200"/>
              </a:lnSpc>
              <a:spcBef>
                <a:spcPts val="2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plt.ylabel('y')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plt.legend()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g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d(Tr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) 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2700" marR="768985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visualization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3: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Histogram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np.random.randn(1000)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plt.figure(figsize=(8,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6100"/>
              </a:lnSpc>
              <a:spcBef>
                <a:spcPts val="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plt.hist(data, bins=30, edgecolor='black')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plt.title('Histogram')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plt.xlabel('Value')</a:t>
            </a:r>
            <a:endParaRPr sz="1500">
              <a:latin typeface="Georgia"/>
              <a:cs typeface="Georgia"/>
            </a:endParaRPr>
          </a:p>
          <a:p>
            <a:pPr marL="12700" marR="1831339">
              <a:lnSpc>
                <a:spcPct val="186200"/>
              </a:lnSpc>
              <a:spcBef>
                <a:spcPts val="25"/>
              </a:spcBef>
            </a:pPr>
            <a:r>
              <a:rPr dirty="0" sz="1500" spc="10" b="1">
                <a:solidFill>
                  <a:srgbClr val="232323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yl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b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('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F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q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u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n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') 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plt.grid(True)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algn="just" marL="12700" marR="972185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visualization 4: Bar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plot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categories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 ['A',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'B',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'C', 'D', 'E']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values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[25,</a:t>
            </a:r>
            <a:r>
              <a:rPr dirty="0" sz="15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35,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40,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45]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4582795" cy="647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plt.bar(categories,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values,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color='green')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plt.title('Bar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Plot')</a:t>
            </a:r>
            <a:endParaRPr sz="1500">
              <a:latin typeface="Georgia"/>
              <a:cs typeface="Georgia"/>
            </a:endParaRPr>
          </a:p>
          <a:p>
            <a:pPr marL="12700" marR="2499995">
              <a:lnSpc>
                <a:spcPct val="186200"/>
              </a:lnSpc>
              <a:spcBef>
                <a:spcPts val="2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plt.xlabel('Category')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plt.ylabel('Value')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plt.grid(axis='y')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2700" marR="1459865">
              <a:lnSpc>
                <a:spcPct val="1868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visualization 5: Pie chart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sizes</a:t>
            </a:r>
            <a:r>
              <a:rPr dirty="0" sz="1500" spc="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6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[20,</a:t>
            </a:r>
            <a:r>
              <a:rPr dirty="0" sz="1500" spc="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30,</a:t>
            </a:r>
            <a:r>
              <a:rPr dirty="0" sz="1500" spc="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25,</a:t>
            </a:r>
            <a:r>
              <a:rPr dirty="0" sz="1500" spc="8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15,</a:t>
            </a:r>
            <a:r>
              <a:rPr dirty="0" sz="1500" spc="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10]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labels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['A',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'B',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'C',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'D',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'E']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plt.figure(figsize=(8,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1800"/>
              </a:lnSpc>
              <a:spcBef>
                <a:spcPts val="79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plt.pie(sizes, labels=labels, autopct='%1.1f%%',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startangle=140)</a:t>
            </a:r>
            <a:endParaRPr sz="1500">
              <a:latin typeface="Georgia"/>
              <a:cs typeface="Georgia"/>
            </a:endParaRPr>
          </a:p>
          <a:p>
            <a:pPr marL="12700" marR="2656205">
              <a:lnSpc>
                <a:spcPct val="186200"/>
              </a:lnSpc>
              <a:spcBef>
                <a:spcPts val="2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plt.title('Pie Chart') </a:t>
            </a:r>
            <a:r>
              <a:rPr dirty="0" sz="1500" spc="-37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plt.axis('equal')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8390890"/>
            <a:ext cx="1299210" cy="1015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 marL="47625" marR="5080" indent="-34925">
              <a:lnSpc>
                <a:spcPct val="203300"/>
              </a:lnSpc>
              <a:spcBef>
                <a:spcPts val="13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['A',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'B',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'C',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'D', 'E'],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[25,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30,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35,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40,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45].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4722748"/>
            <a:ext cx="2446020" cy="212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Model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 marR="893444">
              <a:lnSpc>
                <a:spcPct val="201500"/>
              </a:lnSpc>
              <a:spcBef>
                <a:spcPts val="185"/>
              </a:spcBef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1.Classification Model </a:t>
            </a:r>
            <a:r>
              <a:rPr dirty="0" sz="1200" spc="-2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2.Regression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3.Clustering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201399"/>
              </a:lnSpc>
              <a:spcBef>
                <a:spcPts val="25"/>
              </a:spcBef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4.Dimensionality Reduction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2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5.Anomaly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7422133"/>
            <a:ext cx="5847715" cy="203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Times New Roman"/>
                <a:cs typeface="Times New Roman"/>
              </a:rPr>
              <a:t>Manage</a:t>
            </a:r>
            <a:r>
              <a:rPr dirty="0" sz="1500" spc="-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Times New Roman"/>
                <a:cs typeface="Times New Roman"/>
              </a:rPr>
              <a:t>relationship</a:t>
            </a:r>
            <a:endParaRPr sz="1500">
              <a:latin typeface="Times New Roman"/>
              <a:cs typeface="Times New Roman"/>
            </a:endParaRPr>
          </a:p>
          <a:p>
            <a:pPr algn="just" marL="279400" marR="5080" indent="-267335">
              <a:lnSpc>
                <a:spcPct val="145900"/>
              </a:lnSpc>
              <a:spcBef>
                <a:spcPts val="1340"/>
              </a:spcBef>
              <a:buFont typeface="Cambria"/>
              <a:buAutoNum type="arabicPlain" startAt="21"/>
              <a:tabLst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 email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 system doesn't interfere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legitimate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interactions.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should be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able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send 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receive emails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without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unnecessary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interruptions.</a:t>
            </a:r>
            <a:endParaRPr sz="1200">
              <a:latin typeface="Cambria"/>
              <a:cs typeface="Cambria"/>
            </a:endParaRPr>
          </a:p>
          <a:p>
            <a:pPr algn="just" marL="279400" marR="5080" indent="-267335">
              <a:lnSpc>
                <a:spcPct val="146800"/>
              </a:lnSpc>
              <a:spcBef>
                <a:spcPts val="10"/>
              </a:spcBef>
              <a:buFont typeface="Cambria"/>
              <a:buAutoNum type="arabicPlain" startAt="21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Transparency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Be transparent about how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 emails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detected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managed.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Users should understand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why certain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emails are classified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 and what actions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 taken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classification.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1911"/>
            <a:ext cx="5845175" cy="27057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79400" marR="7620" indent="-267335">
              <a:lnSpc>
                <a:spcPct val="146700"/>
              </a:lnSpc>
              <a:spcBef>
                <a:spcPts val="85"/>
              </a:spcBef>
              <a:buFont typeface="Cambria"/>
              <a:buAutoNum type="arabicPlain" startAt="23"/>
              <a:tabLst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Provide mechanisms for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report false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positives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(legitimate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classified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spam)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(spam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not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detected).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This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helps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 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accuracy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algn="just" marL="279400" indent="-26733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23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Customization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Allow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customize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5800"/>
              </a:lnSpc>
              <a:spcBef>
                <a:spcPts val="2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setting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thresholds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filtering,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creating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rules,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whitelisting/blacklisting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domains.</a:t>
            </a:r>
            <a:endParaRPr sz="1200">
              <a:latin typeface="Cambria"/>
              <a:cs typeface="Cambria"/>
            </a:endParaRPr>
          </a:p>
          <a:p>
            <a:pPr algn="just"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25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19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9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contact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6700"/>
              </a:lnSpc>
              <a:spcBef>
                <a:spcPts val="1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handled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securely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respect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privacy.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Users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control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be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5760973"/>
            <a:ext cx="2553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Modelling</a:t>
            </a:r>
            <a:r>
              <a:rPr dirty="0" sz="1200" spc="-3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for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Gender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dirty="0" sz="120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dirty="0" sz="12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935" y="5887084"/>
            <a:ext cx="5616575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Trebuchet MS"/>
                <a:cs typeface="Trebuchet MS"/>
              </a:rPr>
              <a:t>"spam_data.csv"</a:t>
            </a:r>
            <a:r>
              <a:rPr dirty="0" sz="1200" spc="-3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path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gender,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85" b="1">
                <a:solidFill>
                  <a:srgbClr val="0D0D0D"/>
                </a:solidFill>
                <a:latin typeface="Trebuchet MS"/>
                <a:cs typeface="Trebuchet MS"/>
              </a:rPr>
              <a:t>get_dummies</a:t>
            </a:r>
            <a:r>
              <a:rPr dirty="0" sz="1200" spc="-8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-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ea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done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35" y="7695310"/>
            <a:ext cx="5618480" cy="1980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Replacing</a:t>
            </a:r>
            <a:r>
              <a:rPr dirty="0" sz="1200" spc="-7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241300" marR="10160" indent="-228600">
              <a:lnSpc>
                <a:spcPct val="1076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130" b="1">
                <a:solidFill>
                  <a:srgbClr val="0D0D0D"/>
                </a:solidFill>
                <a:latin typeface="Trebuchet MS"/>
                <a:cs typeface="Trebuchet MS"/>
              </a:rPr>
              <a:t>fillna()</a:t>
            </a:r>
            <a:r>
              <a:rPr dirty="0" sz="1200" spc="6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specified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value.</a:t>
            </a:r>
            <a:endParaRPr sz="1200">
              <a:latin typeface="Cambria"/>
              <a:cs typeface="Cambria"/>
            </a:endParaRPr>
          </a:p>
          <a:p>
            <a:pPr marL="241300" marR="8255" indent="-228600">
              <a:lnSpc>
                <a:spcPct val="105900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35" b="1">
                <a:solidFill>
                  <a:srgbClr val="0D0D0D"/>
                </a:solidFill>
                <a:latin typeface="Trebuchet MS"/>
                <a:cs typeface="Trebuchet MS"/>
              </a:rPr>
              <a:t>replace()</a:t>
            </a:r>
            <a:r>
              <a:rPr dirty="0" sz="1200" spc="114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dictionary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mapping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old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values.</a:t>
            </a:r>
            <a:endParaRPr sz="1200">
              <a:latin typeface="Cambria"/>
              <a:cs typeface="Cambria"/>
            </a:endParaRPr>
          </a:p>
          <a:p>
            <a:pPr marL="241300" marR="5080" indent="-228600">
              <a:lnSpc>
                <a:spcPct val="105900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75" b="1">
                <a:solidFill>
                  <a:srgbClr val="0D0D0D"/>
                </a:solidFill>
                <a:latin typeface="Trebuchet MS"/>
                <a:cs typeface="Trebuchet MS"/>
              </a:rPr>
              <a:t>loc[]</a:t>
            </a:r>
            <a:r>
              <a:rPr dirty="0" sz="1200" spc="-4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condition,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replacing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another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meets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threshold.</a:t>
            </a:r>
            <a:endParaRPr sz="1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Finally,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modified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DataFrame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saved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CSV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file.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604009"/>
            <a:ext cx="5847715" cy="268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Grouping of</a:t>
            </a:r>
            <a:r>
              <a:rPr dirty="0" sz="1200" spc="-2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age</a:t>
            </a:r>
            <a:r>
              <a:rPr dirty="0" sz="1200" spc="-1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232323"/>
                </a:solidFill>
                <a:latin typeface="Arial"/>
                <a:cs typeface="Arial"/>
              </a:rPr>
              <a:t>by</a:t>
            </a:r>
            <a:r>
              <a:rPr dirty="0" sz="1200" spc="-3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ranges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algn="just" marL="279400" indent="-267335">
              <a:lnSpc>
                <a:spcPct val="10000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algn="just" marL="279400" marR="5715" indent="-267335">
              <a:lnSpc>
                <a:spcPct val="105100"/>
              </a:lnSpc>
              <a:spcBef>
                <a:spcPts val="10"/>
              </a:spcBef>
              <a:buFont typeface="Cambria"/>
              <a:buAutoNum type="arabicPlain" startAt="26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Group Age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into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Create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age ranges by specifying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boundaries for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each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range.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pandas' </a:t>
            </a:r>
            <a:r>
              <a:rPr dirty="0" sz="1200" b="1">
                <a:solidFill>
                  <a:srgbClr val="0D0D0D"/>
                </a:solidFill>
                <a:latin typeface="Trebuchet MS"/>
                <a:cs typeface="Trebuchet MS"/>
              </a:rPr>
              <a:t>cut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function to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discretize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age variable into predefined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bins.</a:t>
            </a:r>
            <a:endParaRPr sz="1200">
              <a:latin typeface="Cambria"/>
              <a:cs typeface="Cambria"/>
            </a:endParaRPr>
          </a:p>
          <a:p>
            <a:pPr algn="just" marL="279400" marR="6350" indent="-267335">
              <a:lnSpc>
                <a:spcPct val="10590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Encode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Categorical Variables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age ranges 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represented 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strings,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convert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them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numerical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categories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label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encoding.</a:t>
            </a:r>
            <a:endParaRPr sz="1200">
              <a:latin typeface="Cambria"/>
              <a:cs typeface="Cambria"/>
            </a:endParaRPr>
          </a:p>
          <a:p>
            <a:pPr marL="279400" marR="6350" indent="-267335">
              <a:lnSpc>
                <a:spcPts val="1520"/>
              </a:lnSpc>
              <a:spcBef>
                <a:spcPts val="45"/>
              </a:spcBef>
              <a:buFont typeface="Cambria"/>
              <a:buAutoNum type="arabicPlain" startAt="26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Select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training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your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ts val="153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selected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target variable (spam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labels).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ts val="1430"/>
              </a:lnSpc>
              <a:buFont typeface="Cambria"/>
              <a:buAutoNum type="arabicPlain" startAt="26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5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5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4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5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5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5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8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833873"/>
            <a:ext cx="5850255" cy="458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Credit</a:t>
            </a:r>
            <a:r>
              <a:rPr dirty="0" sz="1200" spc="-1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Rating</a:t>
            </a:r>
            <a:r>
              <a:rPr dirty="0" sz="1200" spc="-2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and</a:t>
            </a:r>
            <a:r>
              <a:rPr dirty="0" sz="1200" spc="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Loan</a:t>
            </a:r>
            <a:r>
              <a:rPr dirty="0" sz="1200" spc="-2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232323"/>
                </a:solidFill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  <a:p>
            <a:pPr algn="just" marL="279400" marR="8255" indent="-267335">
              <a:lnSpc>
                <a:spcPct val="146500"/>
              </a:lnSpc>
              <a:spcBef>
                <a:spcPts val="715"/>
              </a:spcBef>
              <a:buFont typeface="Cambria"/>
              <a:buAutoNum type="arabicPlain" startAt="32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Define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Objective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Determine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objective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your combined task. 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trying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predict whether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 email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is spam while also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credit rating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status? Or 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trying to predict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likelihood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being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approved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content?</a:t>
            </a:r>
            <a:endParaRPr sz="1200">
              <a:latin typeface="Cambria"/>
              <a:cs typeface="Cambria"/>
            </a:endParaRPr>
          </a:p>
          <a:p>
            <a:pPr algn="just"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2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you're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status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endParaRPr sz="1200">
              <a:latin typeface="Cambria"/>
              <a:cs typeface="Cambria"/>
            </a:endParaRPr>
          </a:p>
          <a:p>
            <a:pPr algn="just" marL="279400" marR="10795">
              <a:lnSpc>
                <a:spcPct val="146800"/>
              </a:lnSpc>
              <a:spcBef>
                <a:spcPts val="1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you'll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need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these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datasets.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This could involve matching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addresses to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profiles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 additional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features related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credit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status.</a:t>
            </a:r>
            <a:endParaRPr sz="1200">
              <a:latin typeface="Cambria"/>
              <a:cs typeface="Cambria"/>
            </a:endParaRPr>
          </a:p>
          <a:p>
            <a:pPr algn="just" marL="279400" marR="10795" indent="-267335">
              <a:lnSpc>
                <a:spcPct val="145800"/>
              </a:lnSpc>
              <a:buFont typeface="Cambria"/>
              <a:buAutoNum type="arabicPlain" startAt="34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Feature Engineering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Extract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 from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both datasets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 are indicative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example,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endParaRPr sz="1200">
              <a:latin typeface="Cambria"/>
              <a:cs typeface="Cambria"/>
            </a:endParaRPr>
          </a:p>
          <a:p>
            <a:pPr algn="just" marL="279400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details.</a:t>
            </a:r>
            <a:endParaRPr sz="1200">
              <a:latin typeface="Cambria"/>
              <a:cs typeface="Cambria"/>
            </a:endParaRPr>
          </a:p>
          <a:p>
            <a:pPr algn="just" marL="279400" indent="-26733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35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Development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Choose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 appropriate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 model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handle</a:t>
            </a:r>
            <a:endParaRPr sz="1200">
              <a:latin typeface="Cambria"/>
              <a:cs typeface="Cambria"/>
            </a:endParaRPr>
          </a:p>
          <a:p>
            <a:pPr algn="just" marL="279400" marR="5080">
              <a:lnSpc>
                <a:spcPct val="145800"/>
              </a:lnSpc>
              <a:spcBef>
                <a:spcPts val="2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This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could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multi-input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ensemble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methods,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sequential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depending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data 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task.</a:t>
            </a:r>
            <a:endParaRPr sz="1200">
              <a:latin typeface="Cambria"/>
              <a:cs typeface="Cambria"/>
            </a:endParaRPr>
          </a:p>
          <a:p>
            <a:pPr algn="just" marL="279400" marR="12700" indent="-267335">
              <a:lnSpc>
                <a:spcPts val="2130"/>
              </a:lnSpc>
              <a:spcBef>
                <a:spcPts val="65"/>
              </a:spcBef>
              <a:buFont typeface="Cambria"/>
              <a:buAutoNum type="arabicPlain" startAt="36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your combined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 using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evaluation</a:t>
            </a:r>
            <a:r>
              <a:rPr dirty="0" sz="1200" spc="2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r>
              <a:rPr dirty="0" sz="1200" spc="2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classification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1911"/>
            <a:ext cx="5843905" cy="136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94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accuracy, precision,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recall) as well 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metrics related to credit rating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loan status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prediction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AUC-ROC,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F1-score).</a:t>
            </a:r>
            <a:endParaRPr sz="1200">
              <a:latin typeface="Cambria"/>
              <a:cs typeface="Cambria"/>
            </a:endParaRPr>
          </a:p>
          <a:p>
            <a:pPr algn="just" marL="279400" marR="5080" indent="-267335">
              <a:lnSpc>
                <a:spcPct val="146800"/>
              </a:lnSpc>
              <a:spcBef>
                <a:spcPts val="10"/>
              </a:spcBef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37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Ethical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Considerations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Consider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ethical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implications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combining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sensitive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financial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information.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regulations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followed,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obtain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appropriate consent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necessary.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445891"/>
            <a:ext cx="312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App</a:t>
            </a:r>
            <a:r>
              <a:rPr dirty="0" sz="1800" spc="-5" b="1">
                <a:latin typeface="Arial"/>
                <a:cs typeface="Arial"/>
              </a:rPr>
              <a:t> interface</a:t>
            </a:r>
            <a:r>
              <a:rPr dirty="0" sz="1800" b="1">
                <a:latin typeface="Arial"/>
                <a:cs typeface="Arial"/>
              </a:rPr>
              <a:t> /</a:t>
            </a:r>
            <a:r>
              <a:rPr dirty="0" sz="1800" spc="-5" b="1">
                <a:latin typeface="Arial"/>
                <a:cs typeface="Arial"/>
              </a:rPr>
              <a:t> project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0267" y="1140205"/>
          <a:ext cx="5921375" cy="348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735"/>
                <a:gridCol w="3671570"/>
                <a:gridCol w="1184275"/>
              </a:tblGrid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17" y="4811648"/>
            <a:ext cx="7651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</a:t>
            </a:r>
            <a:r>
              <a:rPr dirty="0" u="heavy" sz="1600" spc="-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5470" y="2197734"/>
            <a:ext cx="14039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692" y="3060446"/>
            <a:ext cx="5736590" cy="429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 marR="38100" indent="-101600">
              <a:lnSpc>
                <a:spcPct val="145800"/>
              </a:lnSpc>
              <a:spcBef>
                <a:spcPts val="100"/>
              </a:spcBef>
              <a:buFont typeface="Cambria"/>
              <a:buAutoNum type="arabicPlain" startAt="38"/>
              <a:tabLst>
                <a:tab pos="448309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Preparation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preparing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 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crucial.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cleaning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handling missing values,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endParaRPr sz="1200">
              <a:latin typeface="Cambria"/>
              <a:cs typeface="Cambria"/>
            </a:endParaRPr>
          </a:p>
          <a:p>
            <a:pPr marL="1061085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timestamps.</a:t>
            </a:r>
            <a:endParaRPr sz="1200">
              <a:latin typeface="Cambria"/>
              <a:cs typeface="Cambria"/>
            </a:endParaRPr>
          </a:p>
          <a:p>
            <a:pPr marL="327025" marR="69215" indent="-95250">
              <a:lnSpc>
                <a:spcPct val="145800"/>
              </a:lnSpc>
              <a:spcBef>
                <a:spcPts val="25"/>
              </a:spcBef>
              <a:buFont typeface="Cambria"/>
              <a:buAutoNum type="arabicPlain" startAt="39"/>
              <a:tabLst>
                <a:tab pos="499109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informative features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essential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for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TF-IDF</a:t>
            </a:r>
            <a:endParaRPr sz="1200">
              <a:latin typeface="Cambria"/>
              <a:cs typeface="Cambria"/>
            </a:endParaRPr>
          </a:p>
          <a:p>
            <a:pPr marL="1210310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vectorization,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word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embeddings,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 selection.</a:t>
            </a:r>
            <a:endParaRPr sz="1200">
              <a:latin typeface="Cambria"/>
              <a:cs typeface="Cambria"/>
            </a:endParaRPr>
          </a:p>
          <a:p>
            <a:pPr marL="280035" marR="29209" indent="-280035">
              <a:lnSpc>
                <a:spcPct val="145800"/>
              </a:lnSpc>
              <a:spcBef>
                <a:spcPts val="5"/>
              </a:spcBef>
              <a:buFont typeface="Cambria"/>
              <a:buAutoNum type="arabicPlain" startAt="40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Choosing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machine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learning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depends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data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problem.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 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endParaRPr sz="1200">
              <a:latin typeface="Cambria"/>
              <a:cs typeface="Cambria"/>
            </a:endParaRPr>
          </a:p>
          <a:p>
            <a:pPr algn="ctr" marL="247650" marR="5080">
              <a:lnSpc>
                <a:spcPct val="146800"/>
              </a:lnSpc>
              <a:spcBef>
                <a:spcPts val="10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logistic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regression,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forest,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(SVM),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deep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like recurrent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(RNNs)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convolutional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(CNNs).</a:t>
            </a:r>
            <a:endParaRPr sz="1200">
              <a:latin typeface="Cambria"/>
              <a:cs typeface="Cambria"/>
            </a:endParaRPr>
          </a:p>
          <a:p>
            <a:pPr marL="314325" marR="62230" indent="-197485">
              <a:lnSpc>
                <a:spcPct val="145800"/>
              </a:lnSpc>
              <a:buClr>
                <a:srgbClr val="0D0D0D"/>
              </a:buClr>
              <a:buFont typeface="Cambria"/>
              <a:buAutoNum type="arabicPlain" startAt="41"/>
              <a:tabLst>
                <a:tab pos="384810" algn="l"/>
              </a:tabLst>
            </a:pPr>
            <a:r>
              <a:rPr dirty="0"/>
              <a:t>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Evaluation Metrics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essential.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Common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accuracy,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precision,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recall,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F1-score,</a:t>
            </a:r>
            <a:endParaRPr sz="1200">
              <a:latin typeface="Cambria"/>
              <a:cs typeface="Cambria"/>
            </a:endParaRPr>
          </a:p>
          <a:p>
            <a:pPr marL="1308735" marR="24765" indent="-1035685">
              <a:lnSpc>
                <a:spcPct val="146000"/>
              </a:lnSpc>
              <a:spcBef>
                <a:spcPts val="2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ROC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curve,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AUC-ROC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important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choose metrics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requirements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objectives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task.</a:t>
            </a:r>
            <a:endParaRPr sz="1200">
              <a:latin typeface="Cambria"/>
              <a:cs typeface="Cambria"/>
            </a:endParaRPr>
          </a:p>
          <a:p>
            <a:pPr algn="ctr" marR="137795">
              <a:lnSpc>
                <a:spcPct val="100000"/>
              </a:lnSpc>
              <a:spcBef>
                <a:spcPts val="685"/>
              </a:spcBef>
            </a:pPr>
            <a:r>
              <a:rPr dirty="0" sz="1100" spc="-10">
                <a:latin typeface="Calibri"/>
                <a:cs typeface="Calibri"/>
              </a:rPr>
              <a:t>42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0220" y="3515614"/>
            <a:ext cx="1589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FUTURE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SCOPE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292600"/>
            <a:ext cx="5854700" cy="4849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79400" marR="5080" indent="-267335">
              <a:lnSpc>
                <a:spcPct val="146500"/>
              </a:lnSpc>
              <a:spcBef>
                <a:spcPts val="90"/>
              </a:spcBef>
              <a:buFont typeface="Cambria"/>
              <a:buAutoNum type="arabicPlain" startAt="43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Advanced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Learning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Explore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advanced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 learning and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deep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 techniques, such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recurrent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 (RNNs), long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short-term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memory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 (LSTMs), and transformer models (e.g., BERT), 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capture more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complex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behavior.</a:t>
            </a:r>
            <a:endParaRPr sz="1200">
              <a:latin typeface="Cambria"/>
              <a:cs typeface="Cambria"/>
            </a:endParaRPr>
          </a:p>
          <a:p>
            <a:pPr algn="just" marL="279400" marR="12700" indent="-267335">
              <a:lnSpc>
                <a:spcPct val="146500"/>
              </a:lnSpc>
              <a:spcBef>
                <a:spcPts val="15"/>
              </a:spcBef>
              <a:buFont typeface="Cambria"/>
              <a:buAutoNum type="arabicPlain" startAt="43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Contextual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Understanding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Develop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understand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user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preferences,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historical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interactions,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temporal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patterns.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Context-aware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enhance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the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broader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context 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which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received.</a:t>
            </a:r>
            <a:endParaRPr sz="1200">
              <a:latin typeface="Cambria"/>
              <a:cs typeface="Cambria"/>
            </a:endParaRPr>
          </a:p>
          <a:p>
            <a:pPr algn="just"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43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5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Incorporate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4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5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0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leverage</a:t>
            </a:r>
            <a:endParaRPr sz="1200">
              <a:latin typeface="Cambria"/>
              <a:cs typeface="Cambria"/>
            </a:endParaRPr>
          </a:p>
          <a:p>
            <a:pPr algn="just" marL="279400" marR="20320">
              <a:lnSpc>
                <a:spcPct val="146000"/>
              </a:lnSpc>
              <a:spcBef>
                <a:spcPts val="20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sources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images,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metadata,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better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understand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algn="just" marL="279400" indent="-26733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46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2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Utilize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2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2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2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profiling</a:t>
            </a:r>
            <a:r>
              <a:rPr dirty="0" sz="1200" spc="2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2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200">
              <a:latin typeface="Cambria"/>
              <a:cs typeface="Cambria"/>
            </a:endParaRPr>
          </a:p>
          <a:p>
            <a:pPr algn="just" marL="279400" marR="13970">
              <a:lnSpc>
                <a:spcPct val="145800"/>
              </a:lnSpc>
              <a:spcBef>
                <a:spcPts val="2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individual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behavior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Adaptive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dirty="0" sz="1200" spc="-25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tailor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responses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user-specific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feedback.</a:t>
            </a:r>
            <a:endParaRPr sz="1200">
              <a:latin typeface="Cambria"/>
              <a:cs typeface="Cambria"/>
            </a:endParaRPr>
          </a:p>
          <a:p>
            <a:pPr algn="just" marL="279400" marR="13335" indent="-267335">
              <a:lnSpc>
                <a:spcPct val="146400"/>
              </a:lnSpc>
              <a:spcBef>
                <a:spcPts val="20"/>
              </a:spcBef>
              <a:buFont typeface="Cambria"/>
              <a:buAutoNum type="arabicPlain" startAt="47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AI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interpretability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incorporating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AI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 that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insights into how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makes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decisions. Transparent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 help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build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trust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enable better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understanding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positives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3895362"/>
            <a:ext cx="4873625" cy="127889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013585">
              <a:lnSpc>
                <a:spcPct val="100000"/>
              </a:lnSpc>
              <a:spcBef>
                <a:spcPts val="960"/>
              </a:spcBef>
            </a:pPr>
            <a:r>
              <a:rPr dirty="0" sz="1600" spc="-5" b="1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5">
                <a:latin typeface="Times New Roman"/>
                <a:cs typeface="Times New Roman"/>
              </a:rPr>
              <a:t> Github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link, </a:t>
            </a:r>
            <a:r>
              <a:rPr dirty="0" sz="1400">
                <a:latin typeface="Times New Roman"/>
                <a:cs typeface="Times New Roman"/>
              </a:rPr>
              <a:t>Ramar </a:t>
            </a:r>
            <a:r>
              <a:rPr dirty="0" sz="1400" spc="-5">
                <a:latin typeface="Times New Roman"/>
                <a:cs typeface="Times New Roman"/>
              </a:rPr>
              <a:t>Bose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 </a:t>
            </a:r>
            <a:r>
              <a:rPr dirty="0" sz="1400" spc="-5">
                <a:latin typeface="Times New Roman"/>
                <a:cs typeface="Times New Roman"/>
              </a:rPr>
              <a:t>video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recorded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link </a:t>
            </a:r>
            <a:r>
              <a:rPr dirty="0" sz="1400" spc="-5">
                <a:latin typeface="Times New Roman"/>
                <a:cs typeface="Times New Roman"/>
              </a:rPr>
              <a:t>(youtube/github),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Ramar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Bose</a:t>
            </a:r>
            <a:r>
              <a:rPr dirty="0" sz="1400">
                <a:latin typeface="Times New Roman"/>
                <a:cs typeface="Times New Roman"/>
              </a:rPr>
              <a:t> 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imes New Roman"/>
                <a:cs typeface="Times New Roman"/>
              </a:rPr>
              <a:t>Project </a:t>
            </a:r>
            <a:r>
              <a:rPr dirty="0" sz="1400" spc="-5">
                <a:latin typeface="Times New Roman"/>
                <a:cs typeface="Times New Roman"/>
              </a:rPr>
              <a:t>PPT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 </a:t>
            </a:r>
            <a:r>
              <a:rPr dirty="0" sz="1400" spc="-5">
                <a:latin typeface="Times New Roman"/>
                <a:cs typeface="Times New Roman"/>
              </a:rPr>
              <a:t>Report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github link,</a:t>
            </a:r>
            <a:r>
              <a:rPr dirty="0" sz="1400">
                <a:latin typeface="Times New Roman"/>
                <a:cs typeface="Times New Roman"/>
              </a:rPr>
              <a:t> Ramar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Bose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 2024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535548"/>
            <a:ext cx="5558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https://medium.com/analytics-vidhya/analysis-of-bank-customers-using-dashboard-in-power-bi-a366f2b3e563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4293870"/>
            <a:ext cx="5670550" cy="77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alibri Light"/>
                <a:cs typeface="Calibri Light"/>
              </a:rPr>
              <a:t>GIT</a:t>
            </a:r>
            <a:r>
              <a:rPr dirty="0" sz="1600">
                <a:latin typeface="Calibri Light"/>
                <a:cs typeface="Calibri Light"/>
              </a:rPr>
              <a:t> </a:t>
            </a:r>
            <a:r>
              <a:rPr dirty="0" sz="1600" spc="-5">
                <a:latin typeface="Calibri Light"/>
                <a:cs typeface="Calibri Light"/>
              </a:rPr>
              <a:t>Hub Link</a:t>
            </a:r>
            <a:r>
              <a:rPr dirty="0" sz="1600" spc="-10">
                <a:latin typeface="Calibri Light"/>
                <a:cs typeface="Calibri Light"/>
              </a:rPr>
              <a:t> </a:t>
            </a:r>
            <a:r>
              <a:rPr dirty="0" sz="1600" spc="-5">
                <a:latin typeface="Calibri Light"/>
                <a:cs typeface="Calibri Light"/>
              </a:rPr>
              <a:t>of Project</a:t>
            </a:r>
            <a:r>
              <a:rPr dirty="0" sz="1600" spc="-20">
                <a:latin typeface="Calibri Light"/>
                <a:cs typeface="Calibri Light"/>
              </a:rPr>
              <a:t> </a:t>
            </a:r>
            <a:r>
              <a:rPr dirty="0" sz="1600" spc="-5">
                <a:latin typeface="Calibri Light"/>
                <a:cs typeface="Calibri Light"/>
              </a:rPr>
              <a:t>Code: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 marL="177800">
              <a:lnSpc>
                <a:spcPct val="100000"/>
              </a:lnSpc>
            </a:pPr>
            <a:r>
              <a:rPr dirty="0" u="sng" sz="17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https://github.com/agilan2004githubtraining/hellogitworld.git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318006"/>
            <a:ext cx="5811520" cy="478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algn="ctr" marL="3873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lvl="1" marL="279400" indent="-267335">
              <a:lnSpc>
                <a:spcPct val="100000"/>
              </a:lnSpc>
              <a:buAutoNum type="arabicPeriod"/>
              <a:tabLst>
                <a:tab pos="2800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Problem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You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are tasked to perform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Detecting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Spam</a:t>
            </a:r>
            <a:r>
              <a:rPr dirty="0" sz="1400" b="1">
                <a:latin typeface="Times New Roman"/>
                <a:cs typeface="Times New Roman"/>
              </a:rPr>
              <a:t> Emails </a:t>
            </a:r>
            <a:r>
              <a:rPr dirty="0" sz="1400" spc="-10" b="1">
                <a:latin typeface="Times New Roman"/>
                <a:cs typeface="Times New Roman"/>
              </a:rPr>
              <a:t>Using</a:t>
            </a:r>
            <a:r>
              <a:rPr dirty="0" sz="1400" spc="-5" b="1">
                <a:latin typeface="Times New Roman"/>
                <a:cs typeface="Times New Roman"/>
              </a:rPr>
              <a:t> Tensor</a:t>
            </a:r>
            <a:r>
              <a:rPr dirty="0" sz="1400" b="1">
                <a:latin typeface="Times New Roman"/>
                <a:cs typeface="Times New Roman"/>
              </a:rPr>
              <a:t> Flow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8400"/>
              </a:lnSpc>
              <a:spcBef>
                <a:spcPts val="800"/>
              </a:spcBef>
            </a:pPr>
            <a:r>
              <a:rPr dirty="0" sz="1400" spc="-5" b="1">
                <a:latin typeface="Times New Roman"/>
                <a:cs typeface="Times New Roman"/>
              </a:rPr>
              <a:t>Implement and build </a:t>
            </a:r>
            <a:r>
              <a:rPr dirty="0" sz="1400" b="1">
                <a:latin typeface="Times New Roman"/>
                <a:cs typeface="Times New Roman"/>
              </a:rPr>
              <a:t>a deep-learning </a:t>
            </a:r>
            <a:r>
              <a:rPr dirty="0" sz="1400" spc="-10" b="1">
                <a:latin typeface="Times New Roman"/>
                <a:cs typeface="Times New Roman"/>
              </a:rPr>
              <a:t>model </a:t>
            </a:r>
            <a:r>
              <a:rPr dirty="0" sz="1400" b="1">
                <a:latin typeface="Times New Roman"/>
                <a:cs typeface="Times New Roman"/>
              </a:rPr>
              <a:t>for </a:t>
            </a:r>
            <a:r>
              <a:rPr dirty="0" sz="1400" spc="-5" b="1">
                <a:latin typeface="Times New Roman"/>
                <a:cs typeface="Times New Roman"/>
              </a:rPr>
              <a:t>Spam Detection. </a:t>
            </a:r>
            <a:r>
              <a:rPr dirty="0" sz="1400" spc="-10" b="1">
                <a:latin typeface="Times New Roman"/>
                <a:cs typeface="Times New Roman"/>
              </a:rPr>
              <a:t>The </a:t>
            </a:r>
            <a:r>
              <a:rPr dirty="0" sz="1400" spc="-5" b="1">
                <a:latin typeface="Times New Roman"/>
                <a:cs typeface="Times New Roman"/>
              </a:rPr>
              <a:t>model </a:t>
            </a:r>
            <a:r>
              <a:rPr dirty="0" sz="1400" b="1">
                <a:latin typeface="Times New Roman"/>
                <a:cs typeface="Times New Roman"/>
              </a:rPr>
              <a:t> we </a:t>
            </a:r>
            <a:r>
              <a:rPr dirty="0" sz="1400" spc="-10" b="1">
                <a:latin typeface="Times New Roman"/>
                <a:cs typeface="Times New Roman"/>
              </a:rPr>
              <a:t>will </a:t>
            </a:r>
            <a:r>
              <a:rPr dirty="0" sz="1400" b="1">
                <a:latin typeface="Times New Roman"/>
                <a:cs typeface="Times New Roman"/>
              </a:rPr>
              <a:t>try </a:t>
            </a:r>
            <a:r>
              <a:rPr dirty="0" sz="1400" spc="5" b="1">
                <a:latin typeface="Times New Roman"/>
                <a:cs typeface="Times New Roman"/>
              </a:rPr>
              <a:t>to </a:t>
            </a:r>
            <a:r>
              <a:rPr dirty="0" sz="1400" spc="-5" b="1">
                <a:latin typeface="Times New Roman"/>
                <a:cs typeface="Times New Roman"/>
              </a:rPr>
              <a:t>implement will be </a:t>
            </a:r>
            <a:r>
              <a:rPr dirty="0" sz="1400" b="1">
                <a:latin typeface="Times New Roman"/>
                <a:cs typeface="Times New Roman"/>
              </a:rPr>
              <a:t>a </a:t>
            </a:r>
            <a:r>
              <a:rPr dirty="0" sz="1400" spc="-10" b="1">
                <a:latin typeface="Times New Roman"/>
                <a:cs typeface="Times New Roman"/>
              </a:rPr>
              <a:t>Classifier, </a:t>
            </a:r>
            <a:r>
              <a:rPr dirty="0" sz="1400" b="1">
                <a:latin typeface="Times New Roman"/>
                <a:cs typeface="Times New Roman"/>
              </a:rPr>
              <a:t>which would give </a:t>
            </a:r>
            <a:r>
              <a:rPr dirty="0" sz="1400" spc="-5" b="1">
                <a:latin typeface="Times New Roman"/>
                <a:cs typeface="Times New Roman"/>
              </a:rPr>
              <a:t>binary output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either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spam </a:t>
            </a:r>
            <a:r>
              <a:rPr dirty="0" sz="1400" spc="-20" b="1">
                <a:latin typeface="Times New Roman"/>
                <a:cs typeface="Times New Roman"/>
              </a:rPr>
              <a:t>or</a:t>
            </a:r>
            <a:r>
              <a:rPr dirty="0" sz="1400" b="1">
                <a:latin typeface="Times New Roman"/>
                <a:cs typeface="Times New Roman"/>
              </a:rPr>
              <a:t> ham. </a:t>
            </a:r>
            <a:r>
              <a:rPr dirty="0" sz="1400" spc="-5" b="1">
                <a:latin typeface="Times New Roman"/>
                <a:cs typeface="Times New Roman"/>
              </a:rPr>
              <a:t>Steps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involved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lvl="1" marL="279400" indent="-267335">
              <a:lnSpc>
                <a:spcPct val="100000"/>
              </a:lnSpc>
              <a:buAutoNum type="arabicPeriod" startAt="2"/>
              <a:tabLst>
                <a:tab pos="2800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Proposed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.Impoít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dependencies;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load and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analyze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text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.Split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data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into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tíain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testsub-datasets,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and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text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 píepíocessing.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 spc="75">
                <a:solidFill>
                  <a:srgbClr val="111111"/>
                </a:solidFill>
                <a:latin typeface="Roboto"/>
                <a:cs typeface="Roboto"/>
              </a:rPr>
              <a:t>.ľíain</a:t>
            </a:r>
            <a:r>
              <a:rPr dirty="0" sz="1200" spc="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111111"/>
                </a:solidFill>
                <a:latin typeface="Roboto"/>
                <a:cs typeface="Roboto"/>
              </a:rPr>
              <a:t>ouí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model</a:t>
            </a:r>
            <a:r>
              <a:rPr dirty="0" sz="1200" spc="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using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thíee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deep-leaíning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algoíithms.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.Compaíe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íesults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and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select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best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model.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Use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final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classifieíto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detect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messages.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6902026"/>
            <a:ext cx="5806440" cy="280606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400" b="1">
                <a:latin typeface="Times New Roman"/>
                <a:cs typeface="Times New Roman"/>
              </a:rPr>
              <a:t>1.3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Feature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94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2	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7100" marR="28067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Keywords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Certain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words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phrases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found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emails,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"free,"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"discount,"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"click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here."</a:t>
            </a:r>
            <a:endParaRPr sz="1200">
              <a:latin typeface="Cambria"/>
              <a:cs typeface="Cambria"/>
            </a:endParaRPr>
          </a:p>
          <a:p>
            <a:pPr marL="927100" marR="422275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Length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have unusually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long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short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bodies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compared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legitimate emails.</a:t>
            </a:r>
            <a:endParaRPr sz="1200">
              <a:latin typeface="Cambria"/>
              <a:cs typeface="Cambria"/>
            </a:endParaRPr>
          </a:p>
          <a:p>
            <a:pPr marL="927100" marR="53911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Language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Unusual language patterns,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poor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grammar,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excessive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capitalization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punctuation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spam.</a:t>
            </a:r>
            <a:endParaRPr sz="1200">
              <a:latin typeface="Cambria"/>
              <a:cs typeface="Cambria"/>
            </a:endParaRPr>
          </a:p>
          <a:p>
            <a:pPr marL="927100" marR="508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HTML Content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HTML content for suspicious links, hidden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obfuscated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05561"/>
            <a:ext cx="5831840" cy="65487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810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080" indent="-228600">
              <a:lnSpc>
                <a:spcPct val="147700"/>
              </a:lnSpc>
              <a:spcBef>
                <a:spcPts val="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Analysis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address,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domain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frequency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sent.</a:t>
            </a:r>
            <a:endParaRPr sz="1200">
              <a:latin typeface="Cambria"/>
              <a:cs typeface="Cambria"/>
            </a:endParaRPr>
          </a:p>
          <a:p>
            <a:pPr lvl="1" marL="927100" marR="39116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Examination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anomalies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spoofed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  <a:p>
            <a:pPr lvl="1" marL="927100" marR="789940" indent="-228600">
              <a:lnSpc>
                <a:spcPct val="1478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Timestamps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times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inconsistent timestamps.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Structural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00380" indent="-228600">
              <a:lnSpc>
                <a:spcPct val="1475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Attachment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attachments,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executable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documents.</a:t>
            </a:r>
            <a:endParaRPr sz="1200">
              <a:latin typeface="Cambria"/>
              <a:cs typeface="Cambria"/>
            </a:endParaRPr>
          </a:p>
          <a:p>
            <a:pPr lvl="1" marL="927100" marR="5346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Inspection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body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known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malicious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domains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shorteners.</a:t>
            </a:r>
            <a:endParaRPr sz="1200">
              <a:latin typeface="Cambria"/>
              <a:cs typeface="Cambria"/>
            </a:endParaRPr>
          </a:p>
          <a:p>
            <a:pPr lvl="1" marL="927100" marR="35433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Embedded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Identification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embedded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tracking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their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destination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malware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distribution.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76835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engagement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previous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same sender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similar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  <a:p>
            <a:pPr lvl="1" marL="927100" marR="184150" indent="-228600">
              <a:lnSpc>
                <a:spcPct val="1478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Incorporation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user-reported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update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accuracy.</a:t>
            </a:r>
            <a:endParaRPr sz="1200">
              <a:latin typeface="Cambria"/>
              <a:cs typeface="Cambria"/>
            </a:endParaRPr>
          </a:p>
          <a:p>
            <a:pPr lvl="1" marL="927100" marR="8699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Click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Analysis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user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clicks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identify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attempts.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250825" indent="-228600">
              <a:lnSpc>
                <a:spcPct val="147700"/>
              </a:lnSpc>
              <a:spcBef>
                <a:spcPts val="4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Creation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additional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derived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text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7949247"/>
            <a:ext cx="5842000" cy="161544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lvl="1" marL="279400" indent="-267335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8003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lvl="2" marL="469900" marR="5080" indent="-228600">
              <a:lnSpc>
                <a:spcPct val="105900"/>
              </a:lnSpc>
              <a:spcBef>
                <a:spcPts val="7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Utilizes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predefined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flag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message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structure.</a:t>
            </a:r>
            <a:endParaRPr sz="1200">
              <a:latin typeface="Cambria"/>
              <a:cs typeface="Cambria"/>
            </a:endParaRPr>
          </a:p>
          <a:p>
            <a:pPr algn="just" lvl="2" marL="469900" marR="146050" indent="-228600">
              <a:lnSpc>
                <a:spcPct val="106000"/>
              </a:lnSpc>
              <a:spcBef>
                <a:spcPts val="50"/>
              </a:spcBef>
              <a:buFont typeface="Symbol"/>
              <a:buChar char=""/>
              <a:tabLst>
                <a:tab pos="470534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Content-Based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Analyzes 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emails, including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images,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attachments, to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 indicators such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phishing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attempts,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malicious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URLs,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attachments.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891286"/>
            <a:ext cx="548767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59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Examines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anomalies,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spoofing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indicators,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inconsistencies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4306570"/>
            <a:ext cx="5843905" cy="446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SERVICES AND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TOOLS REQUIRED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Exiting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Models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2.1 </a:t>
            </a:r>
            <a:r>
              <a:rPr dirty="0" sz="1400" spc="-5" b="1">
                <a:latin typeface="Times New Roman"/>
                <a:cs typeface="Times New Roman"/>
              </a:rPr>
              <a:t>Required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–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config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|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Cloud</a:t>
            </a:r>
            <a:r>
              <a:rPr dirty="0" sz="1400" spc="-10" b="1">
                <a:latin typeface="Times New Roman"/>
                <a:cs typeface="Times New Roman"/>
              </a:rPr>
              <a:t> computing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Services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79400" marR="77470" indent="-267335">
              <a:lnSpc>
                <a:spcPct val="105400"/>
              </a:lnSpc>
              <a:buFont typeface="Cambria"/>
              <a:buAutoNum type="arabicPlain" startAt="7"/>
              <a:tabLst>
                <a:tab pos="279400" algn="l"/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Workspace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(formerly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Suite)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Google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Workspace offers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robust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capabilities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part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employs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combination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machine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pattern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recognition,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block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marL="279400" marR="8255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Microsoft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365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Exchange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Protection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(EOP)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Office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365's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Online Protection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content-based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anti-phishing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measures.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seamlessly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Office 365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ct val="105300"/>
              </a:lnSpc>
              <a:spcBef>
                <a:spcPts val="10"/>
              </a:spcBef>
              <a:buFont typeface="Cambria"/>
              <a:buAutoNum type="arabicPlain" startAt="7"/>
              <a:tabLst>
                <a:tab pos="279400" algn="l"/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Spam Firewall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range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appliances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viruses,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other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email-borne threats.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solutions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multiple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layers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defense,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scanning,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9292907"/>
            <a:ext cx="21551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2.2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Tools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Software </a:t>
            </a:r>
            <a:r>
              <a:rPr dirty="0" sz="1400" spc="-10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761990" cy="217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 b="1">
                <a:solidFill>
                  <a:srgbClr val="111111"/>
                </a:solidFill>
                <a:latin typeface="Roboto"/>
                <a:cs typeface="Roboto"/>
              </a:rPr>
              <a:t>ľools</a:t>
            </a:r>
            <a:r>
              <a:rPr dirty="0" sz="1200" spc="65">
                <a:solidFill>
                  <a:srgbClr val="111111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Roboto"/>
              <a:cs typeface="Roboto"/>
            </a:endParaRPr>
          </a:p>
          <a:p>
            <a:pPr marL="279400" marR="5080" indent="-267335">
              <a:lnSpc>
                <a:spcPct val="106000"/>
              </a:lnSpc>
              <a:buFont typeface="Cambria"/>
              <a:buAutoNum type="arabicPlain" startAt="10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SpamAssassin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open-source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tool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variety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classify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279400" marR="60960" indent="-267335">
              <a:lnSpc>
                <a:spcPct val="105000"/>
              </a:lnSpc>
              <a:spcBef>
                <a:spcPts val="15"/>
              </a:spcBef>
              <a:buFont typeface="Cambria"/>
              <a:buAutoNum type="arabicPlain" startAt="10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MailScanner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popular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solution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virus filtering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capabilities.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supports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multiple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SpamAssassin,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ClamAV,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rulesets.</a:t>
            </a:r>
            <a:endParaRPr sz="1200">
              <a:latin typeface="Cambria"/>
              <a:cs typeface="Cambria"/>
            </a:endParaRPr>
          </a:p>
          <a:p>
            <a:pPr marL="279400" marR="150495" indent="-267335">
              <a:lnSpc>
                <a:spcPct val="105100"/>
              </a:lnSpc>
              <a:spcBef>
                <a:spcPts val="10"/>
              </a:spcBef>
              <a:buFont typeface="Cambria"/>
              <a:buAutoNum type="arabicPlain" startAt="10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SpamTitan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comprehensive 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solution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providers.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offers features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reputation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analysis,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block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909694"/>
            <a:ext cx="4554220" cy="472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92225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129349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PROJECT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3.1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779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Collection</a:t>
            </a:r>
            <a:endParaRPr sz="1200">
              <a:latin typeface="Cambria"/>
              <a:cs typeface="Cambria"/>
            </a:endParaRPr>
          </a:p>
          <a:p>
            <a:pPr marL="12700" marR="1642745">
              <a:lnSpc>
                <a:spcPct val="201600"/>
              </a:lnSpc>
              <a:spcBef>
                <a:spcPts val="20"/>
              </a:spcBef>
              <a:buSzPct val="91666"/>
              <a:buAutoNum type="arabicPeriod"/>
              <a:tabLst>
                <a:tab pos="13779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Preprocessing and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Feature Engineering </a:t>
            </a:r>
            <a:r>
              <a:rPr dirty="0" sz="1200" spc="-2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3.Email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endParaRPr sz="1200">
              <a:latin typeface="Cambria"/>
              <a:cs typeface="Cambria"/>
            </a:endParaRPr>
          </a:p>
          <a:p>
            <a:pPr marL="12700" marR="1462405">
              <a:lnSpc>
                <a:spcPct val="201500"/>
              </a:lnSpc>
              <a:spcBef>
                <a:spcPts val="25"/>
              </a:spcBef>
              <a:buSzPct val="91666"/>
              <a:buAutoNum type="arabicPeriod" startAt="4"/>
              <a:tabLst>
                <a:tab pos="13779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Real-Time Processing and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Filtering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5.Feedback Mechanism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Model Updating </a:t>
            </a:r>
            <a:r>
              <a:rPr dirty="0" sz="1200" spc="-2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6.System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Cambria"/>
              <a:buAutoNum type="arabicPeriod" startAt="4"/>
            </a:pPr>
            <a:endParaRPr sz="11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1Email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spam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detection: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flow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 </a:t>
            </a:r>
            <a:r>
              <a:rPr dirty="0" sz="1400" spc="-5" b="1">
                <a:latin typeface="Times New Roman"/>
                <a:cs typeface="Times New Roman"/>
              </a:rPr>
              <a:t>User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interface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will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7053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Flow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diagram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How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is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flow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 </a:t>
            </a:r>
            <a:r>
              <a:rPr dirty="0" sz="1400" spc="-10" b="1">
                <a:latin typeface="Times New Roman"/>
                <a:cs typeface="Times New Roman"/>
              </a:rPr>
              <a:t>your</a:t>
            </a:r>
            <a:r>
              <a:rPr dirty="0" sz="1400" b="1">
                <a:latin typeface="Times New Roman"/>
                <a:cs typeface="Times New Roman"/>
              </a:rPr>
              <a:t> project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70534" algn="l"/>
              </a:tabLst>
            </a:pPr>
            <a:r>
              <a:rPr dirty="0" sz="1400" b="1">
                <a:latin typeface="Times New Roman"/>
                <a:cs typeface="Times New Roman"/>
              </a:rPr>
              <a:t>Module </a:t>
            </a:r>
            <a:r>
              <a:rPr dirty="0" sz="1400" spc="-5" b="1">
                <a:latin typeface="Times New Roman"/>
                <a:cs typeface="Times New Roman"/>
              </a:rPr>
              <a:t>explain-submodule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have </a:t>
            </a:r>
            <a:r>
              <a:rPr dirty="0" sz="1400" spc="-5" b="1">
                <a:latin typeface="Times New Roman"/>
                <a:cs typeface="Times New Roman"/>
              </a:rPr>
              <a:t>do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385" y="9188195"/>
            <a:ext cx="4965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U</a:t>
            </a:r>
            <a:r>
              <a:rPr dirty="0" sz="1400" spc="-5" b="1">
                <a:latin typeface="Times New Roman"/>
                <a:cs typeface="Times New Roman"/>
              </a:rPr>
              <a:t>S</a:t>
            </a:r>
            <a:r>
              <a:rPr dirty="0" sz="1400" spc="-20" b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20" y="9188195"/>
            <a:ext cx="10204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8659" y="9188195"/>
            <a:ext cx="9124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BACKEND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4289" y="914349"/>
          <a:ext cx="5041265" cy="137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89405"/>
                <a:gridCol w="1888489"/>
              </a:tblGrid>
              <a:tr h="1374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1535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ts val="132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NODEJS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14.0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777240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Database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17" y="3077591"/>
            <a:ext cx="5837555" cy="619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Heíe’s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a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high-level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aíchitectuíe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111111"/>
                </a:solidFill>
                <a:latin typeface="Roboto"/>
                <a:cs typeface="Roboto"/>
              </a:rPr>
              <a:t>foí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 the 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píoject: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Roboto"/>
              <a:cs typeface="Roboto"/>
            </a:endParaRPr>
          </a:p>
          <a:p>
            <a:pPr marL="12700" marR="166370">
              <a:lnSpc>
                <a:spcPct val="146700"/>
              </a:lnSpc>
              <a:spcBef>
                <a:spcPts val="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high-level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architecture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typically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involves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several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key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components working together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Here's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such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architecture: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buFont typeface="Cambria"/>
              <a:buAutoNum type="arabicPlain" startAt="13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Ingestion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3187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 received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or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endParaRPr sz="1200">
              <a:latin typeface="Cambria"/>
              <a:cs typeface="Cambria"/>
            </a:endParaRPr>
          </a:p>
          <a:p>
            <a:pPr lvl="1" marL="927100" marR="5080" indent="-228600">
              <a:lnSpc>
                <a:spcPct val="147800"/>
              </a:lnSpc>
              <a:spcBef>
                <a:spcPts val="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messages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processed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forwarded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3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7429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prepare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the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lvl="1" marL="927100" marR="125730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data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undergoes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cleaning,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tokenization,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normalization,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extraction.</a:t>
            </a:r>
            <a:endParaRPr sz="1200">
              <a:latin typeface="Cambria"/>
              <a:cs typeface="Cambria"/>
            </a:endParaRPr>
          </a:p>
          <a:p>
            <a:pPr lvl="1" marL="927100" marR="132080" indent="-228600">
              <a:lnSpc>
                <a:spcPct val="147500"/>
              </a:lnSpc>
              <a:spcBef>
                <a:spcPts val="5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timestamps,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routing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details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extracted.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3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Feature Extraction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indent="-22923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data.</a:t>
            </a:r>
            <a:endParaRPr sz="1200">
              <a:latin typeface="Cambria"/>
              <a:cs typeface="Cambria"/>
            </a:endParaRPr>
          </a:p>
          <a:p>
            <a:pPr lvl="1" marL="927100" marR="762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word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frequencies,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n-grams,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scores,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URL/domain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results,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more.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5"/>
              </a:spcBef>
              <a:buFont typeface="Cambria"/>
              <a:buAutoNum type="arabicPlain" startAt="13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443" y="1033533"/>
            <a:ext cx="373222" cy="396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0359" y="1038601"/>
            <a:ext cx="558759" cy="3497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1504" y="1160144"/>
            <a:ext cx="344805" cy="100330"/>
            <a:chOff x="1881504" y="1160144"/>
            <a:chExt cx="344805" cy="100330"/>
          </a:xfrm>
        </p:grpSpPr>
        <p:sp>
          <p:nvSpPr>
            <p:cNvPr id="7" name="object 7"/>
            <p:cNvSpPr/>
            <p:nvPr/>
          </p:nvSpPr>
          <p:spPr>
            <a:xfrm>
              <a:off x="1887854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288289" y="0"/>
                  </a:moveTo>
                  <a:lnTo>
                    <a:pt x="288289" y="21971"/>
                  </a:lnTo>
                  <a:lnTo>
                    <a:pt x="43814" y="21971"/>
                  </a:lnTo>
                  <a:lnTo>
                    <a:pt x="43814" y="0"/>
                  </a:lnTo>
                  <a:lnTo>
                    <a:pt x="0" y="43814"/>
                  </a:lnTo>
                  <a:lnTo>
                    <a:pt x="43814" y="87629"/>
                  </a:lnTo>
                  <a:lnTo>
                    <a:pt x="43814" y="65785"/>
                  </a:lnTo>
                  <a:lnTo>
                    <a:pt x="288289" y="65785"/>
                  </a:lnTo>
                  <a:lnTo>
                    <a:pt x="288289" y="87629"/>
                  </a:lnTo>
                  <a:lnTo>
                    <a:pt x="332105" y="43814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87854" y="1166494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30">
                  <a:moveTo>
                    <a:pt x="0" y="43814"/>
                  </a:moveTo>
                  <a:lnTo>
                    <a:pt x="43814" y="0"/>
                  </a:lnTo>
                  <a:lnTo>
                    <a:pt x="43814" y="21971"/>
                  </a:lnTo>
                  <a:lnTo>
                    <a:pt x="288289" y="21971"/>
                  </a:lnTo>
                  <a:lnTo>
                    <a:pt x="288289" y="0"/>
                  </a:lnTo>
                  <a:lnTo>
                    <a:pt x="332105" y="43814"/>
                  </a:lnTo>
                  <a:lnTo>
                    <a:pt x="288289" y="87629"/>
                  </a:lnTo>
                  <a:lnTo>
                    <a:pt x="288289" y="65785"/>
                  </a:lnTo>
                  <a:lnTo>
                    <a:pt x="43814" y="65785"/>
                  </a:lnTo>
                  <a:lnTo>
                    <a:pt x="43814" y="87629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860675" y="1017161"/>
            <a:ext cx="1027430" cy="457834"/>
            <a:chOff x="2860675" y="1017161"/>
            <a:chExt cx="1027430" cy="45783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248" y="1017161"/>
              <a:ext cx="472192" cy="3667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929639" y="0"/>
                  </a:moveTo>
                  <a:lnTo>
                    <a:pt x="929639" y="42544"/>
                  </a:lnTo>
                  <a:lnTo>
                    <a:pt x="85089" y="42544"/>
                  </a:lnTo>
                  <a:lnTo>
                    <a:pt x="85089" y="0"/>
                  </a:lnTo>
                  <a:lnTo>
                    <a:pt x="0" y="85089"/>
                  </a:lnTo>
                  <a:lnTo>
                    <a:pt x="85089" y="170179"/>
                  </a:lnTo>
                  <a:lnTo>
                    <a:pt x="85089" y="127634"/>
                  </a:lnTo>
                  <a:lnTo>
                    <a:pt x="929639" y="127634"/>
                  </a:lnTo>
                  <a:lnTo>
                    <a:pt x="929639" y="170179"/>
                  </a:lnTo>
                  <a:lnTo>
                    <a:pt x="1014729" y="85089"/>
                  </a:lnTo>
                  <a:lnTo>
                    <a:pt x="9296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67025" y="1298066"/>
              <a:ext cx="1014730" cy="170180"/>
            </a:xfrm>
            <a:custGeom>
              <a:avLst/>
              <a:gdLst/>
              <a:ahLst/>
              <a:cxnLst/>
              <a:rect l="l" t="t" r="r" b="b"/>
              <a:pathLst>
                <a:path w="1014729" h="170180">
                  <a:moveTo>
                    <a:pt x="0" y="85089"/>
                  </a:moveTo>
                  <a:lnTo>
                    <a:pt x="85089" y="0"/>
                  </a:lnTo>
                  <a:lnTo>
                    <a:pt x="85089" y="42544"/>
                  </a:lnTo>
                  <a:lnTo>
                    <a:pt x="929639" y="42544"/>
                  </a:lnTo>
                  <a:lnTo>
                    <a:pt x="929639" y="0"/>
                  </a:lnTo>
                  <a:lnTo>
                    <a:pt x="1014729" y="85089"/>
                  </a:lnTo>
                  <a:lnTo>
                    <a:pt x="929639" y="170179"/>
                  </a:lnTo>
                  <a:lnTo>
                    <a:pt x="929639" y="127634"/>
                  </a:lnTo>
                  <a:lnTo>
                    <a:pt x="85089" y="127634"/>
                  </a:lnTo>
                  <a:lnTo>
                    <a:pt x="85089" y="170179"/>
                  </a:lnTo>
                  <a:lnTo>
                    <a:pt x="0" y="85089"/>
                  </a:lnTo>
                  <a:close/>
                </a:path>
              </a:pathLst>
            </a:custGeom>
            <a:ln w="12699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584700" y="916343"/>
            <a:ext cx="625475" cy="1372870"/>
            <a:chOff x="4584700" y="916343"/>
            <a:chExt cx="625475" cy="137287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335" y="916343"/>
              <a:ext cx="624839" cy="5413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82550" y="0"/>
                  </a:moveTo>
                  <a:lnTo>
                    <a:pt x="0" y="82550"/>
                  </a:lnTo>
                  <a:lnTo>
                    <a:pt x="41275" y="82550"/>
                  </a:lnTo>
                  <a:lnTo>
                    <a:pt x="41275" y="362584"/>
                  </a:lnTo>
                  <a:lnTo>
                    <a:pt x="0" y="362584"/>
                  </a:lnTo>
                  <a:lnTo>
                    <a:pt x="82550" y="445134"/>
                  </a:lnTo>
                  <a:lnTo>
                    <a:pt x="165100" y="362584"/>
                  </a:lnTo>
                  <a:lnTo>
                    <a:pt x="123825" y="362584"/>
                  </a:lnTo>
                  <a:lnTo>
                    <a:pt x="123825" y="82550"/>
                  </a:lnTo>
                  <a:lnTo>
                    <a:pt x="165100" y="8255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22825" y="1488312"/>
              <a:ext cx="165100" cy="445134"/>
            </a:xfrm>
            <a:custGeom>
              <a:avLst/>
              <a:gdLst/>
              <a:ahLst/>
              <a:cxnLst/>
              <a:rect l="l" t="t" r="r" b="b"/>
              <a:pathLst>
                <a:path w="165100" h="445135">
                  <a:moveTo>
                    <a:pt x="0" y="82550"/>
                  </a:moveTo>
                  <a:lnTo>
                    <a:pt x="82550" y="0"/>
                  </a:lnTo>
                  <a:lnTo>
                    <a:pt x="165100" y="82550"/>
                  </a:lnTo>
                  <a:lnTo>
                    <a:pt x="123825" y="82550"/>
                  </a:lnTo>
                  <a:lnTo>
                    <a:pt x="123825" y="362584"/>
                  </a:lnTo>
                  <a:lnTo>
                    <a:pt x="165100" y="362584"/>
                  </a:lnTo>
                  <a:lnTo>
                    <a:pt x="82550" y="445134"/>
                  </a:lnTo>
                  <a:lnTo>
                    <a:pt x="0" y="362584"/>
                  </a:lnTo>
                  <a:lnTo>
                    <a:pt x="41275" y="362584"/>
                  </a:lnTo>
                  <a:lnTo>
                    <a:pt x="41275" y="82550"/>
                  </a:lnTo>
                  <a:lnTo>
                    <a:pt x="0" y="8255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4700" y="1757044"/>
              <a:ext cx="551179" cy="53212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5086"/>
            <a:ext cx="5801360" cy="888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168910" indent="-228600">
              <a:lnSpc>
                <a:spcPct val="147600"/>
              </a:lnSpc>
              <a:spcBef>
                <a:spcPts val="10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applied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endParaRPr sz="1200">
              <a:latin typeface="Cambria"/>
              <a:cs typeface="Cambria"/>
            </a:endParaRPr>
          </a:p>
          <a:p>
            <a:pPr marL="927100" marR="476884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SVM,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Naive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Bayes,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Random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Forest),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unsupervised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clustering,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anomaly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detection),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networks).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Decision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Making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245745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model's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predictions,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decisions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made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how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handle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email.</a:t>
            </a:r>
            <a:endParaRPr sz="1200">
              <a:latin typeface="Cambria"/>
              <a:cs typeface="Cambria"/>
            </a:endParaRPr>
          </a:p>
          <a:p>
            <a:pPr lvl="1" marL="927100" marR="165100" indent="-228600">
              <a:lnSpc>
                <a:spcPct val="1475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be flagged,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quarantined,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rejected,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while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delivered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inbox.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33655" indent="-228600">
              <a:lnSpc>
                <a:spcPct val="147600"/>
              </a:lnSpc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 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organization's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server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endParaRPr sz="1200">
              <a:latin typeface="Cambria"/>
              <a:cs typeface="Cambria"/>
            </a:endParaRPr>
          </a:p>
          <a:p>
            <a:pPr lvl="1" marL="927100" marR="194945" indent="-228600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endpoints facilitate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communication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between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detection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infrastructure,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enabling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real-time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processing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filtering.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Mechanism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7100" marR="56642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option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provide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classifications,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  <a:p>
            <a:pPr lvl="1" marL="927100" marR="169545" indent="-228600">
              <a:lnSpc>
                <a:spcPct val="147600"/>
              </a:lnSpc>
              <a:spcBef>
                <a:spcPts val="3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detection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marL="279400" indent="-267335">
              <a:lnSpc>
                <a:spcPct val="100000"/>
              </a:lnSpc>
              <a:spcBef>
                <a:spcPts val="685"/>
              </a:spcBef>
              <a:buFont typeface="Cambria"/>
              <a:buAutoNum type="arabicPlain" startAt="17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algn="just" lvl="1" marL="927100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monitored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continuously.</a:t>
            </a:r>
            <a:endParaRPr sz="1200">
              <a:latin typeface="Cambria"/>
              <a:cs typeface="Cambria"/>
            </a:endParaRPr>
          </a:p>
          <a:p>
            <a:pPr algn="just" lvl="1" marL="927100" marR="39370" indent="-228600">
              <a:lnSpc>
                <a:spcPct val="147600"/>
              </a:lnSpc>
              <a:spcBef>
                <a:spcPts val="50"/>
              </a:spcBef>
              <a:buFont typeface="Symbol"/>
              <a:buChar char=""/>
              <a:tabLst>
                <a:tab pos="92773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 positive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rate,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negative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rate, and overall accuracy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are tracked.</a:t>
            </a:r>
            <a:endParaRPr sz="1200">
              <a:latin typeface="Cambria"/>
              <a:cs typeface="Cambria"/>
            </a:endParaRPr>
          </a:p>
          <a:p>
            <a:pPr algn="just" lvl="1" marL="927100" marR="97155" indent="-228600">
              <a:lnSpc>
                <a:spcPct val="146800"/>
              </a:lnSpc>
              <a:spcBef>
                <a:spcPts val="60"/>
              </a:spcBef>
              <a:buFont typeface="Symbol"/>
              <a:buChar char=""/>
              <a:tabLst>
                <a:tab pos="9277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Regular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maintenance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tasks,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software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updates,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server monitoring,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security patches, are performed to ensure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system's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reliability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effectiveness.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mbria"/>
              <a:cs typeface="Cambria"/>
            </a:endParaRPr>
          </a:p>
          <a:p>
            <a:pPr marL="12700" marR="5080">
              <a:lnSpc>
                <a:spcPct val="146500"/>
              </a:lnSpc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high-level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architecture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framework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building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detection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capable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efficiently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accurately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classifying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users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phishing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attacks.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component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plays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crucial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role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in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overall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functionality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performance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</a:t>
            </a:r>
            <a:r>
              <a:rPr dirty="0" spc="-15"/>
              <a:t>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70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NSTI MUMBAI</dc:creator>
  <dcterms:created xsi:type="dcterms:W3CDTF">2024-04-17T17:08:50Z</dcterms:created>
  <dcterms:modified xsi:type="dcterms:W3CDTF">2024-04-17T17:08:50Z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2024-04-17T00:00:00Z</vt:filetime>
  </property>
</Properties>
</file>