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1185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65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fld id="{81D60167-4931-47E6-BA6A-407CBD079E47}" type="slidenum">
              <a:rPr dirty="0" sz="1100" spc="-5" b="0">
                <a:latin typeface="Calibri"/>
                <a:cs typeface="Calibri"/>
              </a:rPr>
              <a:t>#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1185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65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fld id="{81D60167-4931-47E6-BA6A-407CBD079E47}" type="slidenum">
              <a:rPr dirty="0" sz="1100" spc="-5" b="0">
                <a:latin typeface="Calibri"/>
                <a:cs typeface="Calibri"/>
              </a:rPr>
              <a:t>#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1185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65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fld id="{81D60167-4931-47E6-BA6A-407CBD079E47}" type="slidenum">
              <a:rPr dirty="0" sz="1100" spc="-5" b="0">
                <a:latin typeface="Calibri"/>
                <a:cs typeface="Calibri"/>
              </a:rPr>
              <a:t>#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1185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65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fld id="{81D60167-4931-47E6-BA6A-407CBD079E47}" type="slidenum">
              <a:rPr dirty="0" sz="1100" spc="-5" b="0">
                <a:latin typeface="Calibri"/>
                <a:cs typeface="Calibri"/>
              </a:rPr>
              <a:t>#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1185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65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fld id="{81D60167-4931-47E6-BA6A-407CBD079E47}" type="slidenum">
              <a:rPr dirty="0" sz="1100" spc="-5" b="0">
                <a:latin typeface="Calibri"/>
                <a:cs typeface="Calibri"/>
              </a:rPr>
              <a:t>#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6249" y="429101"/>
            <a:ext cx="1299295" cy="28244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43958" y="395342"/>
            <a:ext cx="662322" cy="32881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48997" y="407528"/>
            <a:ext cx="1024362" cy="29809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59633" y="297941"/>
            <a:ext cx="530301" cy="5303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6869" y="883031"/>
            <a:ext cx="176911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8037" y="1692274"/>
            <a:ext cx="5946775" cy="511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535804" y="9907170"/>
            <a:ext cx="2240279" cy="17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ts val="1185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65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fld id="{81D60167-4931-47E6-BA6A-407CBD079E47}" type="slidenum">
              <a:rPr dirty="0" sz="1100" spc="-5" b="0">
                <a:latin typeface="Calibri"/>
                <a:cs typeface="Calibri"/>
              </a:rPr>
              <a:t>#</a:t>
            </a:fld>
            <a:endParaRPr sz="1100">
              <a:latin typeface="Calibri"/>
              <a:cs typeface="Calibri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ithub.com/agilan2004" TargetMode="External"/><Relationship Id="rId3" Type="http://schemas.openxmlformats.org/officeDocument/2006/relationships/hyperlink" Target="https://github.com/agilan2004/AGILAN_AIML/blob/main/Detecting%20spam%20email.mp4" TargetMode="External"/><Relationship Id="rId4" Type="http://schemas.openxmlformats.org/officeDocument/2006/relationships/hyperlink" Target="https://github.com/agilan2004/AGILAN_AIML/blob/main/Agilan%20b%20(1).pptx" TargetMode="Externa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50" y="0"/>
            <a:ext cx="7535545" cy="1952625"/>
            <a:chOff x="6350" y="0"/>
            <a:chExt cx="7535545" cy="1952625"/>
          </a:xfrm>
        </p:grpSpPr>
        <p:sp>
          <p:nvSpPr>
            <p:cNvPr id="3" name="object 3"/>
            <p:cNvSpPr/>
            <p:nvPr/>
          </p:nvSpPr>
          <p:spPr>
            <a:xfrm>
              <a:off x="6350" y="0"/>
              <a:ext cx="7535545" cy="1583690"/>
            </a:xfrm>
            <a:custGeom>
              <a:avLst/>
              <a:gdLst/>
              <a:ahLst/>
              <a:cxnLst/>
              <a:rect l="l" t="t" r="r" b="b"/>
              <a:pathLst>
                <a:path w="7535545" h="1583690">
                  <a:moveTo>
                    <a:pt x="0" y="1583690"/>
                  </a:moveTo>
                  <a:lnTo>
                    <a:pt x="7535545" y="1583690"/>
                  </a:lnTo>
                  <a:lnTo>
                    <a:pt x="7535545" y="0"/>
                  </a:lnTo>
                  <a:lnTo>
                    <a:pt x="0" y="0"/>
                  </a:lnTo>
                  <a:lnTo>
                    <a:pt x="0" y="158369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882004" y="679450"/>
              <a:ext cx="1273175" cy="1273175"/>
            </a:xfrm>
            <a:custGeom>
              <a:avLst/>
              <a:gdLst/>
              <a:ahLst/>
              <a:cxnLst/>
              <a:rect l="l" t="t" r="r" b="b"/>
              <a:pathLst>
                <a:path w="1273175" h="1273175">
                  <a:moveTo>
                    <a:pt x="636524" y="0"/>
                  </a:moveTo>
                  <a:lnTo>
                    <a:pt x="589020" y="1745"/>
                  </a:lnTo>
                  <a:lnTo>
                    <a:pt x="542464" y="6901"/>
                  </a:lnTo>
                  <a:lnTo>
                    <a:pt x="496980" y="15344"/>
                  </a:lnTo>
                  <a:lnTo>
                    <a:pt x="452689" y="26950"/>
                  </a:lnTo>
                  <a:lnTo>
                    <a:pt x="409716" y="41597"/>
                  </a:lnTo>
                  <a:lnTo>
                    <a:pt x="368184" y="59161"/>
                  </a:lnTo>
                  <a:lnTo>
                    <a:pt x="328215" y="79519"/>
                  </a:lnTo>
                  <a:lnTo>
                    <a:pt x="289932" y="102549"/>
                  </a:lnTo>
                  <a:lnTo>
                    <a:pt x="253460" y="128127"/>
                  </a:lnTo>
                  <a:lnTo>
                    <a:pt x="218920" y="156130"/>
                  </a:lnTo>
                  <a:lnTo>
                    <a:pt x="186436" y="186436"/>
                  </a:lnTo>
                  <a:lnTo>
                    <a:pt x="156130" y="218920"/>
                  </a:lnTo>
                  <a:lnTo>
                    <a:pt x="128127" y="253460"/>
                  </a:lnTo>
                  <a:lnTo>
                    <a:pt x="102549" y="289932"/>
                  </a:lnTo>
                  <a:lnTo>
                    <a:pt x="79519" y="328215"/>
                  </a:lnTo>
                  <a:lnTo>
                    <a:pt x="59161" y="368184"/>
                  </a:lnTo>
                  <a:lnTo>
                    <a:pt x="41597" y="409716"/>
                  </a:lnTo>
                  <a:lnTo>
                    <a:pt x="26950" y="452689"/>
                  </a:lnTo>
                  <a:lnTo>
                    <a:pt x="15344" y="496980"/>
                  </a:lnTo>
                  <a:lnTo>
                    <a:pt x="6901" y="542464"/>
                  </a:lnTo>
                  <a:lnTo>
                    <a:pt x="1745" y="589020"/>
                  </a:lnTo>
                  <a:lnTo>
                    <a:pt x="0" y="636524"/>
                  </a:lnTo>
                  <a:lnTo>
                    <a:pt x="1745" y="684044"/>
                  </a:lnTo>
                  <a:lnTo>
                    <a:pt x="6901" y="730614"/>
                  </a:lnTo>
                  <a:lnTo>
                    <a:pt x="15344" y="776113"/>
                  </a:lnTo>
                  <a:lnTo>
                    <a:pt x="26950" y="820415"/>
                  </a:lnTo>
                  <a:lnTo>
                    <a:pt x="41597" y="863399"/>
                  </a:lnTo>
                  <a:lnTo>
                    <a:pt x="59161" y="904941"/>
                  </a:lnTo>
                  <a:lnTo>
                    <a:pt x="79519" y="944919"/>
                  </a:lnTo>
                  <a:lnTo>
                    <a:pt x="102549" y="983209"/>
                  </a:lnTo>
                  <a:lnTo>
                    <a:pt x="128127" y="1019688"/>
                  </a:lnTo>
                  <a:lnTo>
                    <a:pt x="156130" y="1054234"/>
                  </a:lnTo>
                  <a:lnTo>
                    <a:pt x="186435" y="1086723"/>
                  </a:lnTo>
                  <a:lnTo>
                    <a:pt x="218920" y="1117032"/>
                  </a:lnTo>
                  <a:lnTo>
                    <a:pt x="253460" y="1145038"/>
                  </a:lnTo>
                  <a:lnTo>
                    <a:pt x="289932" y="1170619"/>
                  </a:lnTo>
                  <a:lnTo>
                    <a:pt x="328215" y="1193651"/>
                  </a:lnTo>
                  <a:lnTo>
                    <a:pt x="368184" y="1214011"/>
                  </a:lnTo>
                  <a:lnTo>
                    <a:pt x="409716" y="1231576"/>
                  </a:lnTo>
                  <a:lnTo>
                    <a:pt x="452689" y="1246223"/>
                  </a:lnTo>
                  <a:lnTo>
                    <a:pt x="496980" y="1257830"/>
                  </a:lnTo>
                  <a:lnTo>
                    <a:pt x="542464" y="1266273"/>
                  </a:lnTo>
                  <a:lnTo>
                    <a:pt x="589020" y="1271429"/>
                  </a:lnTo>
                  <a:lnTo>
                    <a:pt x="636524" y="1273175"/>
                  </a:lnTo>
                  <a:lnTo>
                    <a:pt x="684044" y="1271429"/>
                  </a:lnTo>
                  <a:lnTo>
                    <a:pt x="730614" y="1266273"/>
                  </a:lnTo>
                  <a:lnTo>
                    <a:pt x="776113" y="1257830"/>
                  </a:lnTo>
                  <a:lnTo>
                    <a:pt x="820415" y="1246223"/>
                  </a:lnTo>
                  <a:lnTo>
                    <a:pt x="863399" y="1231576"/>
                  </a:lnTo>
                  <a:lnTo>
                    <a:pt x="904941" y="1214011"/>
                  </a:lnTo>
                  <a:lnTo>
                    <a:pt x="944919" y="1193651"/>
                  </a:lnTo>
                  <a:lnTo>
                    <a:pt x="983209" y="1170619"/>
                  </a:lnTo>
                  <a:lnTo>
                    <a:pt x="1019688" y="1145038"/>
                  </a:lnTo>
                  <a:lnTo>
                    <a:pt x="1054234" y="1117032"/>
                  </a:lnTo>
                  <a:lnTo>
                    <a:pt x="1086723" y="1086723"/>
                  </a:lnTo>
                  <a:lnTo>
                    <a:pt x="1117032" y="1054234"/>
                  </a:lnTo>
                  <a:lnTo>
                    <a:pt x="1145038" y="1019688"/>
                  </a:lnTo>
                  <a:lnTo>
                    <a:pt x="1170619" y="983209"/>
                  </a:lnTo>
                  <a:lnTo>
                    <a:pt x="1193651" y="944919"/>
                  </a:lnTo>
                  <a:lnTo>
                    <a:pt x="1214011" y="904941"/>
                  </a:lnTo>
                  <a:lnTo>
                    <a:pt x="1231576" y="863399"/>
                  </a:lnTo>
                  <a:lnTo>
                    <a:pt x="1246223" y="820415"/>
                  </a:lnTo>
                  <a:lnTo>
                    <a:pt x="1257830" y="776113"/>
                  </a:lnTo>
                  <a:lnTo>
                    <a:pt x="1266273" y="730614"/>
                  </a:lnTo>
                  <a:lnTo>
                    <a:pt x="1271429" y="684044"/>
                  </a:lnTo>
                  <a:lnTo>
                    <a:pt x="1273175" y="636524"/>
                  </a:lnTo>
                  <a:lnTo>
                    <a:pt x="1271429" y="589020"/>
                  </a:lnTo>
                  <a:lnTo>
                    <a:pt x="1266273" y="542464"/>
                  </a:lnTo>
                  <a:lnTo>
                    <a:pt x="1257830" y="496980"/>
                  </a:lnTo>
                  <a:lnTo>
                    <a:pt x="1246223" y="452689"/>
                  </a:lnTo>
                  <a:lnTo>
                    <a:pt x="1231576" y="409716"/>
                  </a:lnTo>
                  <a:lnTo>
                    <a:pt x="1214011" y="368184"/>
                  </a:lnTo>
                  <a:lnTo>
                    <a:pt x="1193651" y="328215"/>
                  </a:lnTo>
                  <a:lnTo>
                    <a:pt x="1170619" y="289932"/>
                  </a:lnTo>
                  <a:lnTo>
                    <a:pt x="1145038" y="253460"/>
                  </a:lnTo>
                  <a:lnTo>
                    <a:pt x="1117032" y="218920"/>
                  </a:lnTo>
                  <a:lnTo>
                    <a:pt x="1086723" y="186436"/>
                  </a:lnTo>
                  <a:lnTo>
                    <a:pt x="1054234" y="156130"/>
                  </a:lnTo>
                  <a:lnTo>
                    <a:pt x="1019688" y="128127"/>
                  </a:lnTo>
                  <a:lnTo>
                    <a:pt x="983209" y="102549"/>
                  </a:lnTo>
                  <a:lnTo>
                    <a:pt x="944919" y="79519"/>
                  </a:lnTo>
                  <a:lnTo>
                    <a:pt x="904941" y="59161"/>
                  </a:lnTo>
                  <a:lnTo>
                    <a:pt x="863399" y="41597"/>
                  </a:lnTo>
                  <a:lnTo>
                    <a:pt x="820415" y="26950"/>
                  </a:lnTo>
                  <a:lnTo>
                    <a:pt x="776113" y="15344"/>
                  </a:lnTo>
                  <a:lnTo>
                    <a:pt x="730614" y="6901"/>
                  </a:lnTo>
                  <a:lnTo>
                    <a:pt x="684044" y="1745"/>
                  </a:lnTo>
                  <a:lnTo>
                    <a:pt x="6365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89828" y="787285"/>
              <a:ext cx="1055484" cy="10554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659" y="996251"/>
              <a:ext cx="1595501" cy="3896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7184" y="973378"/>
              <a:ext cx="811288" cy="41346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28595" y="962025"/>
              <a:ext cx="1351787" cy="45148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37310" y="4827523"/>
            <a:ext cx="45421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Calibri"/>
                <a:cs typeface="Calibri"/>
              </a:rPr>
              <a:t>“</a:t>
            </a:r>
            <a:r>
              <a:rPr dirty="0" sz="3000" spc="-25" b="1">
                <a:latin typeface="Calibri"/>
                <a:cs typeface="Calibri"/>
              </a:rPr>
              <a:t> </a:t>
            </a:r>
            <a:r>
              <a:rPr dirty="0" sz="3000" spc="-5" b="1">
                <a:latin typeface="Calibri"/>
                <a:cs typeface="Calibri"/>
              </a:rPr>
              <a:t>DETECTING SPAM</a:t>
            </a:r>
            <a:r>
              <a:rPr dirty="0" sz="3000" spc="-40" b="1">
                <a:latin typeface="Calibri"/>
                <a:cs typeface="Calibri"/>
              </a:rPr>
              <a:t> </a:t>
            </a:r>
            <a:r>
              <a:rPr dirty="0" sz="3000" b="1">
                <a:latin typeface="Calibri"/>
                <a:cs typeface="Calibri"/>
              </a:rPr>
              <a:t>EMAILS”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17141" y="5630798"/>
            <a:ext cx="31769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Calibri"/>
                <a:cs typeface="Calibri"/>
              </a:rPr>
              <a:t>“VVIT </a:t>
            </a:r>
            <a:r>
              <a:rPr dirty="0" sz="2000" b="1">
                <a:latin typeface="Calibri"/>
                <a:cs typeface="Calibri"/>
              </a:rPr>
              <a:t>college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of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engineering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”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410335" y="6224904"/>
          <a:ext cx="4837430" cy="631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0385"/>
                <a:gridCol w="3017519"/>
              </a:tblGrid>
              <a:tr h="282575">
                <a:tc>
                  <a:txBody>
                    <a:bodyPr/>
                    <a:lstStyle/>
                    <a:p>
                      <a:pPr algn="ctr" marR="61594">
                        <a:lnSpc>
                          <a:spcPts val="141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NM</a:t>
                      </a:r>
                      <a:r>
                        <a:rPr dirty="0" sz="12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415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 marR="15367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au612821105001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39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AGILAN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39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275454" y="7968233"/>
          <a:ext cx="1746885" cy="505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6885"/>
              </a:tblGrid>
              <a:tr h="252603">
                <a:tc>
                  <a:txBody>
                    <a:bodyPr/>
                    <a:lstStyle/>
                    <a:p>
                      <a:pPr algn="ctr" marL="3810">
                        <a:lnSpc>
                          <a:spcPts val="1330"/>
                        </a:lnSpc>
                      </a:pPr>
                      <a:r>
                        <a:rPr dirty="0" sz="1400" spc="-5">
                          <a:latin typeface="Calibri"/>
                          <a:cs typeface="Calibri"/>
                        </a:rPr>
                        <a:t>Ramar</a:t>
                      </a:r>
                      <a:r>
                        <a:rPr dirty="0" sz="1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Bose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52602"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  <a:spcBef>
                          <a:spcPts val="235"/>
                        </a:spcBef>
                      </a:pPr>
                      <a:r>
                        <a:rPr dirty="0" sz="1400">
                          <a:latin typeface="Calibri"/>
                          <a:cs typeface="Calibri"/>
                        </a:rPr>
                        <a:t>Sr.</a:t>
                      </a:r>
                      <a:r>
                        <a:rPr dirty="0" sz="14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latin typeface="Calibri"/>
                          <a:cs typeface="Calibri"/>
                        </a:rPr>
                        <a:t>AI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Master</a:t>
                      </a:r>
                      <a:r>
                        <a:rPr dirty="0" sz="14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">
                          <a:latin typeface="Calibri"/>
                          <a:cs typeface="Calibri"/>
                        </a:rPr>
                        <a:t>Trainer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29845"/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931416" y="1889442"/>
            <a:ext cx="3752215" cy="7880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>
                <a:solidFill>
                  <a:srgbClr val="001F5F"/>
                </a:solidFill>
              </a:rPr>
              <a:t>Tech</a:t>
            </a:r>
            <a:r>
              <a:rPr dirty="0" sz="5000" spc="-90">
                <a:solidFill>
                  <a:srgbClr val="001F5F"/>
                </a:solidFill>
              </a:rPr>
              <a:t> </a:t>
            </a:r>
            <a:r>
              <a:rPr dirty="0" sz="5000" spc="-5">
                <a:solidFill>
                  <a:srgbClr val="001F5F"/>
                </a:solidFill>
              </a:rPr>
              <a:t>Saksham</a:t>
            </a:r>
            <a:endParaRPr sz="5000"/>
          </a:p>
        </p:txBody>
      </p:sp>
      <p:sp>
        <p:nvSpPr>
          <p:cNvPr id="14" name="object 14"/>
          <p:cNvSpPr txBox="1"/>
          <p:nvPr/>
        </p:nvSpPr>
        <p:spPr>
          <a:xfrm>
            <a:off x="2125091" y="3229991"/>
            <a:ext cx="34709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60" b="1">
                <a:solidFill>
                  <a:srgbClr val="001F5F"/>
                </a:solidFill>
                <a:latin typeface="Calibri"/>
                <a:cs typeface="Calibri"/>
              </a:rPr>
              <a:t>Ca</a:t>
            </a:r>
            <a:r>
              <a:rPr dirty="0" sz="2800" spc="-55" b="1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dirty="0" sz="2800" spc="-95" b="1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dirty="0" sz="2800" spc="-75" b="1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dirty="0" sz="2800" spc="-55" b="1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dirty="0" sz="2800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z="2800" spc="-114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800" spc="-40" b="1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dirty="0" sz="2800" spc="-75" b="1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dirty="0" sz="2800" spc="-55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z="2800" spc="-45" b="1">
                <a:solidFill>
                  <a:srgbClr val="001F5F"/>
                </a:solidFill>
                <a:latin typeface="Calibri"/>
                <a:cs typeface="Calibri"/>
              </a:rPr>
              <a:t>j</a:t>
            </a:r>
            <a:r>
              <a:rPr dirty="0" sz="2800" spc="-60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z="2800" spc="-50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z="2800" b="1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dirty="0" sz="2800" spc="-105" b="1">
                <a:solidFill>
                  <a:srgbClr val="001F5F"/>
                </a:solidFill>
                <a:latin typeface="Calibri"/>
                <a:cs typeface="Calibri"/>
              </a:rPr>
              <a:t> R</a:t>
            </a:r>
            <a:r>
              <a:rPr dirty="0" sz="2800" spc="-60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z="2800" spc="-30" b="1">
                <a:solidFill>
                  <a:srgbClr val="001F5F"/>
                </a:solidFill>
                <a:latin typeface="Calibri"/>
                <a:cs typeface="Calibri"/>
              </a:rPr>
              <a:t>po</a:t>
            </a:r>
            <a:r>
              <a:rPr dirty="0" sz="2800" spc="-50" b="1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dirty="0" sz="2800" b="1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777621"/>
            <a:ext cx="5848985" cy="25279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1465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600" b="1">
                <a:solidFill>
                  <a:srgbClr val="0D0D0D"/>
                </a:solidFill>
                <a:latin typeface="Cambria"/>
                <a:cs typeface="Cambria"/>
              </a:rPr>
              <a:t> Server</a:t>
            </a:r>
            <a:r>
              <a:rPr dirty="0" sz="1600" spc="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 b="1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600" spc="-5" b="1">
                <a:solidFill>
                  <a:srgbClr val="0D0D0D"/>
                </a:solidFill>
                <a:latin typeface="Cambria"/>
                <a:cs typeface="Cambria"/>
              </a:rPr>
              <a:t> Client</a:t>
            </a:r>
            <a:r>
              <a:rPr dirty="0" sz="1600" b="1">
                <a:solidFill>
                  <a:srgbClr val="0D0D0D"/>
                </a:solidFill>
                <a:latin typeface="Cambria"/>
                <a:cs typeface="Cambria"/>
              </a:rPr>
              <a:t> Integration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:If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you're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building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an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 </a:t>
            </a:r>
            <a:r>
              <a:rPr dirty="0" sz="1600" spc="-3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filtering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solution,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you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may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need to integrate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with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servers or 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clients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to intercept,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analyze,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classify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incoming emails. This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may </a:t>
            </a:r>
            <a:r>
              <a:rPr dirty="0" sz="1600" spc="-3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involve:Integrating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SMTP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(Simple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Mail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Transfer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Protocol)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servers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real-time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 filtering.Developing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plugins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or 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extensions for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clients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(e.g.,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Outlook, Thunderbird)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apply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spam</a:t>
            </a:r>
            <a:r>
              <a:rPr dirty="0" sz="16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6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rules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locally.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65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83866" y="4748148"/>
            <a:ext cx="2684145" cy="720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CHAPTER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PROJECT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ARCHITECTURE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2245359"/>
            <a:ext cx="29565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3.1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SYSTEM</a:t>
            </a:r>
            <a:r>
              <a:rPr dirty="0" sz="1600" spc="35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FLOW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DIAGRAM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054" y="3190478"/>
            <a:ext cx="5009325" cy="48705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65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7516" y="2699766"/>
            <a:ext cx="269367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3.2</a:t>
            </a:r>
            <a:r>
              <a:rPr dirty="0" sz="1600" spc="36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DATA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FLOW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DIAGRAM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175000"/>
            <a:ext cx="6011545" cy="57790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65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794509"/>
            <a:ext cx="30556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3.3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ARCHITECTURE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DIAGRAM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183063"/>
            <a:ext cx="6038872" cy="466858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65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1416" y="1794509"/>
            <a:ext cx="3839210" cy="720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318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CHAPTER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MODELING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AND</a:t>
            </a:r>
            <a:r>
              <a:rPr dirty="0" sz="1600" spc="38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PROJECT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OUTCOME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65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11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3058541"/>
            <a:ext cx="1640205" cy="1316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275590" indent="-26352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76225" algn="l"/>
              </a:tabLst>
            </a:pPr>
            <a:r>
              <a:rPr dirty="0" sz="120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2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200" b="1">
                <a:solidFill>
                  <a:srgbClr val="232323"/>
                </a:solidFill>
                <a:latin typeface="Georgia"/>
                <a:cs typeface="Georgia"/>
              </a:rPr>
              <a:t>load</a:t>
            </a:r>
            <a:endParaRPr sz="12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1250">
              <a:latin typeface="Georgia"/>
              <a:cs typeface="Georgia"/>
            </a:endParaRPr>
          </a:p>
          <a:p>
            <a:pPr lvl="1" marL="259715" indent="-247650">
              <a:lnSpc>
                <a:spcPct val="100000"/>
              </a:lnSpc>
              <a:buAutoNum type="arabicPeriod"/>
              <a:tabLst>
                <a:tab pos="26035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Preprocessing</a:t>
            </a:r>
            <a:endParaRPr sz="12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1250">
              <a:latin typeface="Cambria"/>
              <a:cs typeface="Cambria"/>
            </a:endParaRPr>
          </a:p>
          <a:p>
            <a:pPr lvl="1" marL="259715" indent="-247650">
              <a:lnSpc>
                <a:spcPct val="100000"/>
              </a:lnSpc>
              <a:buAutoNum type="arabicPeriod"/>
              <a:tabLst>
                <a:tab pos="26035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Feature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Extraction</a:t>
            </a:r>
            <a:endParaRPr sz="12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200">
              <a:latin typeface="Cambria"/>
              <a:cs typeface="Cambria"/>
            </a:endParaRPr>
          </a:p>
          <a:p>
            <a:pPr lvl="1" marL="259715" indent="-2476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60350" algn="l"/>
              </a:tabLst>
            </a:pPr>
            <a:r>
              <a:rPr dirty="0" sz="1200" b="1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200" spc="-3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200" spc="-5" b="1">
                <a:solidFill>
                  <a:srgbClr val="0D0D0D"/>
                </a:solidFill>
                <a:latin typeface="Cambria"/>
                <a:cs typeface="Cambria"/>
              </a:rPr>
              <a:t>Selection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4878323"/>
            <a:ext cx="5852160" cy="4502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lvl="1" marL="361315" indent="-3492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1950" algn="l"/>
              </a:tabLst>
            </a:pPr>
            <a:r>
              <a:rPr dirty="0" sz="1600" spc="-10" b="1">
                <a:solidFill>
                  <a:srgbClr val="232323"/>
                </a:solidFill>
                <a:latin typeface="Georgia"/>
                <a:cs typeface="Georgia"/>
              </a:rPr>
              <a:t>Data</a:t>
            </a:r>
            <a:r>
              <a:rPr dirty="0" sz="1600" spc="-3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600" spc="-5" b="1">
                <a:solidFill>
                  <a:srgbClr val="232323"/>
                </a:solidFill>
                <a:latin typeface="Georgia"/>
                <a:cs typeface="Georgia"/>
              </a:rPr>
              <a:t>load:</a:t>
            </a:r>
            <a:endParaRPr sz="1600">
              <a:latin typeface="Georgia"/>
              <a:cs typeface="Georgia"/>
            </a:endParaRPr>
          </a:p>
          <a:p>
            <a:pPr algn="just" marL="12700" marR="5080" indent="733425">
              <a:lnSpc>
                <a:spcPct val="146500"/>
              </a:lnSpc>
              <a:spcBef>
                <a:spcPts val="760"/>
              </a:spcBef>
            </a:pPr>
            <a:r>
              <a:rPr dirty="0" sz="1600" spc="-5">
                <a:latin typeface="Cambria"/>
                <a:cs typeface="Cambria"/>
              </a:rPr>
              <a:t>Load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your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dataset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containing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email</a:t>
            </a:r>
            <a:r>
              <a:rPr dirty="0" sz="1600" spc="-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data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and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their 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corresponding </a:t>
            </a:r>
            <a:r>
              <a:rPr dirty="0" sz="1600" spc="-10">
                <a:latin typeface="Cambria"/>
                <a:cs typeface="Cambria"/>
              </a:rPr>
              <a:t>labels </a:t>
            </a:r>
            <a:r>
              <a:rPr dirty="0" sz="1600" spc="-5">
                <a:latin typeface="Cambria"/>
                <a:cs typeface="Cambria"/>
              </a:rPr>
              <a:t>(spam </a:t>
            </a:r>
            <a:r>
              <a:rPr dirty="0" sz="1600">
                <a:latin typeface="Cambria"/>
                <a:cs typeface="Cambria"/>
              </a:rPr>
              <a:t>or </a:t>
            </a:r>
            <a:r>
              <a:rPr dirty="0" sz="1600" spc="-10">
                <a:latin typeface="Cambria"/>
                <a:cs typeface="Cambria"/>
              </a:rPr>
              <a:t>not spam).Convert </a:t>
            </a:r>
            <a:r>
              <a:rPr dirty="0" sz="1600" spc="-5">
                <a:latin typeface="Cambria"/>
                <a:cs typeface="Cambria"/>
              </a:rPr>
              <a:t>the text </a:t>
            </a:r>
            <a:r>
              <a:rPr dirty="0" sz="1600">
                <a:latin typeface="Cambria"/>
                <a:cs typeface="Cambria"/>
              </a:rPr>
              <a:t>data into </a:t>
            </a:r>
            <a:r>
              <a:rPr dirty="0" sz="1600" spc="-34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numerical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features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that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machine</a:t>
            </a:r>
            <a:r>
              <a:rPr dirty="0" sz="1600" spc="-5">
                <a:latin typeface="Cambria"/>
                <a:cs typeface="Cambria"/>
              </a:rPr>
              <a:t> learning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algorithms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can </a:t>
            </a:r>
            <a:r>
              <a:rPr dirty="0" sz="1600" spc="-5">
                <a:latin typeface="Cambria"/>
                <a:cs typeface="Cambria"/>
              </a:rPr>
              <a:t> understand.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Split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the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dataset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into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training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and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testing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sets</a:t>
            </a:r>
            <a:r>
              <a:rPr dirty="0" sz="1600">
                <a:latin typeface="Cambria"/>
                <a:cs typeface="Cambria"/>
              </a:rPr>
              <a:t> to 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evaluate</a:t>
            </a:r>
            <a:r>
              <a:rPr dirty="0" sz="1600" spc="-1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the</a:t>
            </a:r>
            <a:r>
              <a:rPr dirty="0" sz="1600" spc="-1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model's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performance</a:t>
            </a:r>
            <a:endParaRPr sz="1600">
              <a:latin typeface="Cambria"/>
              <a:cs typeface="Cambria"/>
            </a:endParaRPr>
          </a:p>
          <a:p>
            <a:pPr algn="just" lvl="1" marL="345440" indent="-333375">
              <a:lnSpc>
                <a:spcPct val="100000"/>
              </a:lnSpc>
              <a:spcBef>
                <a:spcPts val="1710"/>
              </a:spcBef>
              <a:buAutoNum type="arabicPeriod" startAt="2"/>
              <a:tabLst>
                <a:tab pos="346075" algn="l"/>
              </a:tabLst>
            </a:pPr>
            <a:r>
              <a:rPr dirty="0" sz="1600" spc="-5" b="1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600" spc="-3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Cambria"/>
                <a:cs typeface="Cambria"/>
              </a:rPr>
              <a:t>Preprocessing:</a:t>
            </a:r>
            <a:endParaRPr sz="1600">
              <a:latin typeface="Cambria"/>
              <a:cs typeface="Cambria"/>
            </a:endParaRPr>
          </a:p>
          <a:p>
            <a:pPr algn="just" marL="12700" marR="8255" indent="714375">
              <a:lnSpc>
                <a:spcPct val="146900"/>
              </a:lnSpc>
              <a:spcBef>
                <a:spcPts val="775"/>
              </a:spcBef>
            </a:pPr>
            <a:r>
              <a:rPr dirty="0" sz="1600" spc="-5">
                <a:latin typeface="Cambria"/>
                <a:cs typeface="Cambria"/>
              </a:rPr>
              <a:t>Convert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all</a:t>
            </a:r>
            <a:r>
              <a:rPr dirty="0" sz="1600" spc="-5">
                <a:latin typeface="Cambria"/>
                <a:cs typeface="Cambria"/>
              </a:rPr>
              <a:t> text</a:t>
            </a:r>
            <a:r>
              <a:rPr dirty="0" sz="1600">
                <a:latin typeface="Cambria"/>
                <a:cs typeface="Cambria"/>
              </a:rPr>
              <a:t> to </a:t>
            </a:r>
            <a:r>
              <a:rPr dirty="0" sz="1600" spc="-5">
                <a:latin typeface="Cambria"/>
                <a:cs typeface="Cambria"/>
              </a:rPr>
              <a:t>lowercase </a:t>
            </a:r>
            <a:r>
              <a:rPr dirty="0" sz="1600">
                <a:latin typeface="Cambria"/>
                <a:cs typeface="Cambria"/>
              </a:rPr>
              <a:t>to ensure </a:t>
            </a:r>
            <a:r>
              <a:rPr dirty="0" sz="1600" spc="-5">
                <a:latin typeface="Cambria"/>
                <a:cs typeface="Cambria"/>
              </a:rPr>
              <a:t>uniformity.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This 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prevents the model </a:t>
            </a:r>
            <a:r>
              <a:rPr dirty="0" sz="1600">
                <a:latin typeface="Cambria"/>
                <a:cs typeface="Cambria"/>
              </a:rPr>
              <a:t>from treating </a:t>
            </a:r>
            <a:r>
              <a:rPr dirty="0" sz="1600" spc="-5">
                <a:latin typeface="Cambria"/>
                <a:cs typeface="Cambria"/>
              </a:rPr>
              <a:t>"Hello" and "hello" as different </a:t>
            </a:r>
            <a:r>
              <a:rPr dirty="0" sz="1600">
                <a:latin typeface="Cambria"/>
                <a:cs typeface="Cambria"/>
              </a:rPr>
              <a:t> words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smaller</a:t>
            </a:r>
            <a:r>
              <a:rPr dirty="0" sz="1600" spc="-5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units</a:t>
            </a:r>
            <a:r>
              <a:rPr dirty="0" sz="1600" spc="-5">
                <a:latin typeface="Cambria"/>
                <a:cs typeface="Cambria"/>
              </a:rPr>
              <a:t> for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further</a:t>
            </a:r>
            <a:r>
              <a:rPr dirty="0" sz="1600" spc="-5">
                <a:latin typeface="Cambria"/>
                <a:cs typeface="Cambria"/>
              </a:rPr>
              <a:t> processing.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Remove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any 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punctuation marks as they </a:t>
            </a:r>
            <a:r>
              <a:rPr dirty="0" sz="1600">
                <a:latin typeface="Cambria"/>
                <a:cs typeface="Cambria"/>
              </a:rPr>
              <a:t>don't </a:t>
            </a:r>
            <a:r>
              <a:rPr dirty="0" sz="1600" spc="-10">
                <a:latin typeface="Cambria"/>
                <a:cs typeface="Cambria"/>
              </a:rPr>
              <a:t>typically </a:t>
            </a:r>
            <a:r>
              <a:rPr dirty="0" sz="1600" spc="5">
                <a:latin typeface="Cambria"/>
                <a:cs typeface="Cambria"/>
              </a:rPr>
              <a:t>carry </a:t>
            </a:r>
            <a:r>
              <a:rPr dirty="0" sz="1600" spc="-10">
                <a:latin typeface="Cambria"/>
                <a:cs typeface="Cambria"/>
              </a:rPr>
              <a:t>much </a:t>
            </a:r>
            <a:r>
              <a:rPr dirty="0" sz="1600" spc="-5">
                <a:latin typeface="Cambria"/>
                <a:cs typeface="Cambria"/>
              </a:rPr>
              <a:t>meaning </a:t>
            </a:r>
            <a:r>
              <a:rPr dirty="0" sz="1600">
                <a:latin typeface="Cambria"/>
                <a:cs typeface="Cambria"/>
              </a:rPr>
              <a:t>in 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spam</a:t>
            </a:r>
            <a:r>
              <a:rPr dirty="0" sz="1600" spc="6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detection.</a:t>
            </a:r>
            <a:r>
              <a:rPr dirty="0" sz="1600" spc="6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Remove</a:t>
            </a:r>
            <a:r>
              <a:rPr dirty="0" sz="1600" spc="6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common</a:t>
            </a:r>
            <a:r>
              <a:rPr dirty="0" sz="1600" spc="7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words</a:t>
            </a:r>
            <a:r>
              <a:rPr dirty="0" sz="1600" spc="8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like</a:t>
            </a:r>
            <a:r>
              <a:rPr dirty="0" sz="1600" spc="65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"the",</a:t>
            </a:r>
            <a:r>
              <a:rPr dirty="0" sz="1600" spc="6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"and",</a:t>
            </a:r>
            <a:r>
              <a:rPr dirty="0" sz="1600" spc="6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"is",</a:t>
            </a:r>
            <a:r>
              <a:rPr dirty="0" sz="1600" spc="6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etc.,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777621"/>
            <a:ext cx="5847080" cy="742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7100"/>
              </a:lnSpc>
              <a:spcBef>
                <a:spcPts val="100"/>
              </a:spcBef>
            </a:pPr>
            <a:r>
              <a:rPr dirty="0" sz="1600" spc="-5">
                <a:latin typeface="Cambria"/>
                <a:cs typeface="Cambria"/>
              </a:rPr>
              <a:t>which</a:t>
            </a:r>
            <a:r>
              <a:rPr dirty="0" sz="1600" spc="31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occur</a:t>
            </a:r>
            <a:r>
              <a:rPr dirty="0" sz="1600" spc="33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frequently</a:t>
            </a:r>
            <a:r>
              <a:rPr dirty="0" sz="1600" spc="31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in</a:t>
            </a:r>
            <a:r>
              <a:rPr dirty="0" sz="1600" spc="32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both</a:t>
            </a:r>
            <a:r>
              <a:rPr dirty="0" sz="1600" spc="31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spam</a:t>
            </a:r>
            <a:r>
              <a:rPr dirty="0" sz="1600" spc="31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and</a:t>
            </a:r>
            <a:r>
              <a:rPr dirty="0" sz="1600" spc="325">
                <a:latin typeface="Cambria"/>
                <a:cs typeface="Cambria"/>
              </a:rPr>
              <a:t> </a:t>
            </a:r>
            <a:r>
              <a:rPr dirty="0" sz="1600" spc="5">
                <a:latin typeface="Cambria"/>
                <a:cs typeface="Cambria"/>
              </a:rPr>
              <a:t>non-spam</a:t>
            </a:r>
            <a:r>
              <a:rPr dirty="0" sz="1600" spc="315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emails</a:t>
            </a:r>
            <a:r>
              <a:rPr dirty="0" sz="1600" spc="33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and </a:t>
            </a:r>
            <a:r>
              <a:rPr dirty="0" sz="1600" spc="-34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don't</a:t>
            </a:r>
            <a:r>
              <a:rPr dirty="0" sz="1600" spc="-5">
                <a:latin typeface="Cambria"/>
                <a:cs typeface="Cambria"/>
              </a:rPr>
              <a:t> contribute</a:t>
            </a:r>
            <a:r>
              <a:rPr dirty="0" sz="1600" spc="-10">
                <a:latin typeface="Cambria"/>
                <a:cs typeface="Cambria"/>
              </a:rPr>
              <a:t> much </a:t>
            </a:r>
            <a:r>
              <a:rPr dirty="0" sz="1600">
                <a:latin typeface="Cambria"/>
                <a:cs typeface="Cambria"/>
              </a:rPr>
              <a:t>to </a:t>
            </a:r>
            <a:r>
              <a:rPr dirty="0" sz="1600" spc="-5">
                <a:latin typeface="Cambria"/>
                <a:cs typeface="Cambria"/>
              </a:rPr>
              <a:t>distinguishing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between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them.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65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12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2626741"/>
            <a:ext cx="5853430" cy="4788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301625" indent="-289560">
              <a:lnSpc>
                <a:spcPct val="100000"/>
              </a:lnSpc>
              <a:spcBef>
                <a:spcPts val="100"/>
              </a:spcBef>
              <a:buSzPct val="93750"/>
              <a:buAutoNum type="arabicPeriod" startAt="3"/>
              <a:tabLst>
                <a:tab pos="302260" algn="l"/>
              </a:tabLst>
            </a:pPr>
            <a:r>
              <a:rPr dirty="0" sz="1600" spc="-5" b="1">
                <a:solidFill>
                  <a:srgbClr val="0D0D0D"/>
                </a:solidFill>
                <a:latin typeface="Cambria"/>
                <a:cs typeface="Cambria"/>
              </a:rPr>
              <a:t>Feature</a:t>
            </a:r>
            <a:r>
              <a:rPr dirty="0" sz="1600" spc="-2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Cambria"/>
                <a:cs typeface="Cambria"/>
              </a:rPr>
              <a:t>Extraction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endParaRPr sz="1600">
              <a:latin typeface="Cambria"/>
              <a:cs typeface="Cambria"/>
            </a:endParaRPr>
          </a:p>
          <a:p>
            <a:pPr algn="just" marL="12700" marR="9525" indent="1210310">
              <a:lnSpc>
                <a:spcPct val="105500"/>
              </a:lnSpc>
              <a:spcBef>
                <a:spcPts val="1600"/>
              </a:spcBef>
            </a:pPr>
            <a:r>
              <a:rPr dirty="0" sz="1600">
                <a:latin typeface="Cambria"/>
                <a:cs typeface="Cambria"/>
              </a:rPr>
              <a:t>data into a </a:t>
            </a:r>
            <a:r>
              <a:rPr dirty="0" sz="1600" spc="-5">
                <a:latin typeface="Cambria"/>
                <a:cs typeface="Cambria"/>
              </a:rPr>
              <a:t>format that </a:t>
            </a:r>
            <a:r>
              <a:rPr dirty="0" sz="1600" spc="-10">
                <a:latin typeface="Cambria"/>
                <a:cs typeface="Cambria"/>
              </a:rPr>
              <a:t>machine </a:t>
            </a:r>
            <a:r>
              <a:rPr dirty="0" sz="1600">
                <a:latin typeface="Cambria"/>
                <a:cs typeface="Cambria"/>
              </a:rPr>
              <a:t>learning </a:t>
            </a:r>
            <a:r>
              <a:rPr dirty="0" sz="1600" spc="-5">
                <a:latin typeface="Cambria"/>
                <a:cs typeface="Cambria"/>
              </a:rPr>
              <a:t>algorithms 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can </a:t>
            </a:r>
            <a:r>
              <a:rPr dirty="0" sz="1600" spc="-5">
                <a:latin typeface="Cambria"/>
                <a:cs typeface="Cambria"/>
              </a:rPr>
              <a:t>understand </a:t>
            </a:r>
            <a:r>
              <a:rPr dirty="0" sz="1600" spc="-10">
                <a:latin typeface="Cambria"/>
                <a:cs typeface="Cambria"/>
              </a:rPr>
              <a:t>and </a:t>
            </a:r>
            <a:r>
              <a:rPr dirty="0" sz="1600">
                <a:latin typeface="Cambria"/>
                <a:cs typeface="Cambria"/>
              </a:rPr>
              <a:t>use </a:t>
            </a:r>
            <a:r>
              <a:rPr dirty="0" sz="1600" spc="-5">
                <a:latin typeface="Cambria"/>
                <a:cs typeface="Cambria"/>
              </a:rPr>
              <a:t>for classification. </a:t>
            </a:r>
            <a:r>
              <a:rPr dirty="0" sz="1600">
                <a:latin typeface="Cambria"/>
                <a:cs typeface="Cambria"/>
              </a:rPr>
              <a:t>One </a:t>
            </a:r>
            <a:r>
              <a:rPr dirty="0" sz="1600" spc="-5">
                <a:latin typeface="Cambria"/>
                <a:cs typeface="Cambria"/>
              </a:rPr>
              <a:t>common technique 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for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feature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extraction</a:t>
            </a:r>
            <a:r>
              <a:rPr dirty="0" sz="1600">
                <a:latin typeface="Cambria"/>
                <a:cs typeface="Cambria"/>
              </a:rPr>
              <a:t> in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text</a:t>
            </a:r>
            <a:r>
              <a:rPr dirty="0" sz="1600" spc="-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data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is</a:t>
            </a:r>
            <a:r>
              <a:rPr dirty="0" sz="1600" spc="5">
                <a:latin typeface="Cambria"/>
                <a:cs typeface="Cambria"/>
              </a:rPr>
              <a:t> TF-IDF</a:t>
            </a:r>
            <a:r>
              <a:rPr dirty="0" sz="1600" spc="1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(Term</a:t>
            </a:r>
            <a:r>
              <a:rPr dirty="0" sz="1600">
                <a:latin typeface="Cambria"/>
                <a:cs typeface="Cambria"/>
              </a:rPr>
              <a:t> Frequency- 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Inverse </a:t>
            </a:r>
            <a:r>
              <a:rPr dirty="0" sz="1600" spc="-10">
                <a:latin typeface="Cambria"/>
                <a:cs typeface="Cambria"/>
              </a:rPr>
              <a:t>Document </a:t>
            </a:r>
            <a:r>
              <a:rPr dirty="0" sz="1600" spc="-5">
                <a:latin typeface="Cambria"/>
                <a:cs typeface="Cambria"/>
              </a:rPr>
              <a:t>Frequency) </a:t>
            </a:r>
            <a:r>
              <a:rPr dirty="0" sz="1600">
                <a:latin typeface="Cambria"/>
                <a:cs typeface="Cambria"/>
              </a:rPr>
              <a:t>vectorization. TF-IDF </a:t>
            </a:r>
            <a:r>
              <a:rPr dirty="0" sz="1600" spc="-5">
                <a:latin typeface="Cambria"/>
                <a:cs typeface="Cambria"/>
              </a:rPr>
              <a:t>reflects how 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important</a:t>
            </a:r>
            <a:r>
              <a:rPr dirty="0" sz="1600">
                <a:latin typeface="Cambria"/>
                <a:cs typeface="Cambria"/>
              </a:rPr>
              <a:t> a</a:t>
            </a:r>
            <a:r>
              <a:rPr dirty="0" sz="1600" spc="5">
                <a:latin typeface="Cambria"/>
                <a:cs typeface="Cambria"/>
              </a:rPr>
              <a:t> word</a:t>
            </a:r>
            <a:r>
              <a:rPr dirty="0" sz="1600" spc="1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is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to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a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document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relative</a:t>
            </a:r>
            <a:r>
              <a:rPr dirty="0" sz="1600">
                <a:latin typeface="Cambria"/>
                <a:cs typeface="Cambria"/>
              </a:rPr>
              <a:t> to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a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collection</a:t>
            </a:r>
            <a:r>
              <a:rPr dirty="0" sz="1600">
                <a:latin typeface="Cambria"/>
                <a:cs typeface="Cambria"/>
              </a:rPr>
              <a:t> of 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documents.</a:t>
            </a:r>
            <a:endParaRPr sz="1600">
              <a:latin typeface="Cambria"/>
              <a:cs typeface="Cambria"/>
            </a:endParaRPr>
          </a:p>
          <a:p>
            <a:pPr algn="just" lvl="1" marL="345440" indent="-333375">
              <a:lnSpc>
                <a:spcPct val="100000"/>
              </a:lnSpc>
              <a:spcBef>
                <a:spcPts val="905"/>
              </a:spcBef>
              <a:buSzPct val="93750"/>
              <a:buAutoNum type="arabicPeriod" startAt="4"/>
              <a:tabLst>
                <a:tab pos="346075" algn="l"/>
              </a:tabLst>
            </a:pPr>
            <a:r>
              <a:rPr dirty="0" sz="1600" spc="-10" b="1">
                <a:solidFill>
                  <a:srgbClr val="0D0D0D"/>
                </a:solidFill>
                <a:latin typeface="Cambria"/>
                <a:cs typeface="Cambria"/>
              </a:rPr>
              <a:t>Model</a:t>
            </a:r>
            <a:r>
              <a:rPr dirty="0" sz="1600" spc="-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Cambria"/>
                <a:cs typeface="Cambria"/>
              </a:rPr>
              <a:t>Selection:</a:t>
            </a:r>
            <a:endParaRPr sz="1600">
              <a:latin typeface="Cambria"/>
              <a:cs typeface="Cambria"/>
            </a:endParaRPr>
          </a:p>
          <a:p>
            <a:pPr algn="just" marL="12700" marR="5080" indent="774700">
              <a:lnSpc>
                <a:spcPct val="105300"/>
              </a:lnSpc>
              <a:spcBef>
                <a:spcPts val="805"/>
              </a:spcBef>
            </a:pPr>
            <a:r>
              <a:rPr dirty="0" sz="1600" spc="-5">
                <a:latin typeface="Cambria"/>
                <a:cs typeface="Cambria"/>
              </a:rPr>
              <a:t>Naive </a:t>
            </a:r>
            <a:r>
              <a:rPr dirty="0" sz="1600" spc="-10">
                <a:latin typeface="Cambria"/>
                <a:cs typeface="Cambria"/>
              </a:rPr>
              <a:t>Bayes </a:t>
            </a:r>
            <a:r>
              <a:rPr dirty="0" sz="1600" spc="-5">
                <a:latin typeface="Cambria"/>
                <a:cs typeface="Cambria"/>
              </a:rPr>
              <a:t>classifiers </a:t>
            </a:r>
            <a:r>
              <a:rPr dirty="0" sz="1600" spc="-10">
                <a:latin typeface="Cambria"/>
                <a:cs typeface="Cambria"/>
              </a:rPr>
              <a:t>are </a:t>
            </a:r>
            <a:r>
              <a:rPr dirty="0" sz="1600" spc="-5">
                <a:latin typeface="Cambria"/>
                <a:cs typeface="Cambria"/>
              </a:rPr>
              <a:t>simple probabilistic classifiers 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based</a:t>
            </a:r>
            <a:r>
              <a:rPr dirty="0" sz="1600">
                <a:latin typeface="Cambria"/>
                <a:cs typeface="Cambria"/>
              </a:rPr>
              <a:t> on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applying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Bayes'</a:t>
            </a:r>
            <a:r>
              <a:rPr dirty="0" sz="1600">
                <a:latin typeface="Cambria"/>
                <a:cs typeface="Cambria"/>
              </a:rPr>
              <a:t> theorem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with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strong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(naive) </a:t>
            </a:r>
            <a:r>
              <a:rPr dirty="0" sz="1600" spc="-5">
                <a:latin typeface="Cambria"/>
                <a:cs typeface="Cambria"/>
              </a:rPr>
              <a:t> independence assumptions </a:t>
            </a:r>
            <a:r>
              <a:rPr dirty="0" sz="1600" spc="-10">
                <a:latin typeface="Cambria"/>
                <a:cs typeface="Cambria"/>
              </a:rPr>
              <a:t>between </a:t>
            </a:r>
            <a:r>
              <a:rPr dirty="0" sz="1600" spc="-5">
                <a:latin typeface="Cambria"/>
                <a:cs typeface="Cambria"/>
              </a:rPr>
              <a:t>the features. They </a:t>
            </a:r>
            <a:r>
              <a:rPr dirty="0" sz="1600">
                <a:latin typeface="Cambria"/>
                <a:cs typeface="Cambria"/>
              </a:rPr>
              <a:t>are </a:t>
            </a:r>
            <a:r>
              <a:rPr dirty="0" sz="1600" spc="-5">
                <a:latin typeface="Cambria"/>
                <a:cs typeface="Cambria"/>
              </a:rPr>
              <a:t>fast </a:t>
            </a:r>
            <a:r>
              <a:rPr dirty="0" sz="1600">
                <a:latin typeface="Cambria"/>
                <a:cs typeface="Cambria"/>
              </a:rPr>
              <a:t>to 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train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and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perform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well</a:t>
            </a:r>
            <a:r>
              <a:rPr dirty="0" sz="1600">
                <a:latin typeface="Cambria"/>
                <a:cs typeface="Cambria"/>
              </a:rPr>
              <a:t> on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text</a:t>
            </a:r>
            <a:r>
              <a:rPr dirty="0" sz="1600">
                <a:latin typeface="Cambria"/>
                <a:cs typeface="Cambria"/>
              </a:rPr>
              <a:t> classification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tasks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like</a:t>
            </a:r>
            <a:r>
              <a:rPr dirty="0" sz="1600">
                <a:latin typeface="Cambria"/>
                <a:cs typeface="Cambria"/>
              </a:rPr>
              <a:t> spam 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detection. </a:t>
            </a:r>
            <a:r>
              <a:rPr dirty="0" sz="1600">
                <a:latin typeface="Cambria"/>
                <a:cs typeface="Cambria"/>
              </a:rPr>
              <a:t>SVMs are </a:t>
            </a:r>
            <a:r>
              <a:rPr dirty="0" sz="1600" spc="-5">
                <a:latin typeface="Cambria"/>
                <a:cs typeface="Cambria"/>
              </a:rPr>
              <a:t>powerful </a:t>
            </a:r>
            <a:r>
              <a:rPr dirty="0" sz="1600">
                <a:latin typeface="Cambria"/>
                <a:cs typeface="Cambria"/>
              </a:rPr>
              <a:t>supervised </a:t>
            </a:r>
            <a:r>
              <a:rPr dirty="0" sz="1600" spc="-5">
                <a:latin typeface="Cambria"/>
                <a:cs typeface="Cambria"/>
              </a:rPr>
              <a:t>learning models used for 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classification tasks. They work well </a:t>
            </a:r>
            <a:r>
              <a:rPr dirty="0" sz="1600">
                <a:latin typeface="Cambria"/>
                <a:cs typeface="Cambria"/>
              </a:rPr>
              <a:t>in high-dimensional </a:t>
            </a:r>
            <a:r>
              <a:rPr dirty="0" sz="1600" spc="-10">
                <a:latin typeface="Cambria"/>
                <a:cs typeface="Cambria"/>
              </a:rPr>
              <a:t>spaces </a:t>
            </a:r>
            <a:r>
              <a:rPr dirty="0" sz="1600" spc="-5">
                <a:latin typeface="Cambria"/>
                <a:cs typeface="Cambria"/>
              </a:rPr>
              <a:t>and </a:t>
            </a:r>
            <a:r>
              <a:rPr dirty="0" sz="1600" spc="-34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are </a:t>
            </a:r>
            <a:r>
              <a:rPr dirty="0" sz="1600" spc="-10">
                <a:latin typeface="Cambria"/>
                <a:cs typeface="Cambria"/>
              </a:rPr>
              <a:t>effective </a:t>
            </a:r>
            <a:r>
              <a:rPr dirty="0" sz="1600" spc="-5">
                <a:latin typeface="Cambria"/>
                <a:cs typeface="Cambria"/>
              </a:rPr>
              <a:t>for text classification tasks </a:t>
            </a:r>
            <a:r>
              <a:rPr dirty="0" sz="1600" spc="-10">
                <a:latin typeface="Cambria"/>
                <a:cs typeface="Cambria"/>
              </a:rPr>
              <a:t>like </a:t>
            </a:r>
            <a:r>
              <a:rPr dirty="0" sz="1600">
                <a:latin typeface="Cambria"/>
                <a:cs typeface="Cambria"/>
              </a:rPr>
              <a:t>spam </a:t>
            </a:r>
            <a:r>
              <a:rPr dirty="0" sz="1600" spc="-5">
                <a:latin typeface="Cambria"/>
                <a:cs typeface="Cambria"/>
              </a:rPr>
              <a:t>detection. SVMs 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aim </a:t>
            </a:r>
            <a:r>
              <a:rPr dirty="0" sz="1600">
                <a:latin typeface="Cambria"/>
                <a:cs typeface="Cambria"/>
              </a:rPr>
              <a:t>to </a:t>
            </a:r>
            <a:r>
              <a:rPr dirty="0" sz="1600" spc="-5">
                <a:latin typeface="Cambria"/>
                <a:cs typeface="Cambria"/>
              </a:rPr>
              <a:t>find the </a:t>
            </a:r>
            <a:r>
              <a:rPr dirty="0" sz="1600" spc="-10">
                <a:latin typeface="Cambria"/>
                <a:cs typeface="Cambria"/>
              </a:rPr>
              <a:t>hyperplane </a:t>
            </a:r>
            <a:r>
              <a:rPr dirty="0" sz="1600" spc="-5">
                <a:latin typeface="Cambria"/>
                <a:cs typeface="Cambria"/>
              </a:rPr>
              <a:t>that </a:t>
            </a:r>
            <a:r>
              <a:rPr dirty="0" sz="1600" spc="-10">
                <a:latin typeface="Cambria"/>
                <a:cs typeface="Cambria"/>
              </a:rPr>
              <a:t>best </a:t>
            </a:r>
            <a:r>
              <a:rPr dirty="0" sz="1600" spc="-5">
                <a:latin typeface="Cambria"/>
                <a:cs typeface="Cambria"/>
              </a:rPr>
              <a:t>separates different </a:t>
            </a:r>
            <a:r>
              <a:rPr dirty="0" sz="1600" spc="-10">
                <a:latin typeface="Cambria"/>
                <a:cs typeface="Cambria"/>
              </a:rPr>
              <a:t>classes </a:t>
            </a:r>
            <a:r>
              <a:rPr dirty="0" sz="1600">
                <a:latin typeface="Cambria"/>
                <a:cs typeface="Cambria"/>
              </a:rPr>
              <a:t>in 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the</a:t>
            </a:r>
            <a:r>
              <a:rPr dirty="0" sz="1600" spc="-1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feature</a:t>
            </a:r>
            <a:r>
              <a:rPr dirty="0" sz="1600" spc="-1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space.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8771890"/>
            <a:ext cx="11537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232323"/>
                </a:solidFill>
                <a:latin typeface="Georgia"/>
                <a:cs typeface="Georgia"/>
              </a:rPr>
              <a:t>Program: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790956"/>
            <a:ext cx="5623560" cy="894651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fromsklearn.feature_extraction</a:t>
            </a:r>
            <a:endParaRPr sz="1500">
              <a:latin typeface="Georgia"/>
              <a:cs typeface="Georgia"/>
            </a:endParaRPr>
          </a:p>
          <a:p>
            <a:pPr marL="12700" marR="26034">
              <a:lnSpc>
                <a:spcPts val="2580"/>
              </a:lnSpc>
              <a:spcBef>
                <a:spcPts val="185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.textimportTfidfVectorizerfrom sklearn.model_selection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train_test_split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from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sklearn.naive_bayes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MultinomialNB</a:t>
            </a:r>
            <a:endParaRPr sz="1500">
              <a:latin typeface="Georgia"/>
              <a:cs typeface="Georgia"/>
            </a:endParaRPr>
          </a:p>
          <a:p>
            <a:pPr marL="12700" marR="5080">
              <a:lnSpc>
                <a:spcPct val="141800"/>
              </a:lnSpc>
              <a:spcBef>
                <a:spcPts val="80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fromsklearn.metricsimportaccuracy_score,classification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report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import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pandas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as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pd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Load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dataset</a:t>
            </a:r>
            <a:endParaRPr sz="1500">
              <a:latin typeface="Georgia"/>
              <a:cs typeface="Georgia"/>
            </a:endParaRPr>
          </a:p>
          <a:p>
            <a:pPr marL="12700" marR="356870">
              <a:lnSpc>
                <a:spcPct val="141800"/>
              </a:lnSpc>
              <a:spcBef>
                <a:spcPts val="819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data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pd.read_csv("spam_dataset.csv")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#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Load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your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dataset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here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1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5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Preprocessing</a:t>
            </a:r>
            <a:endParaRPr sz="1500">
              <a:latin typeface="Georgia"/>
              <a:cs typeface="Georgia"/>
            </a:endParaRPr>
          </a:p>
          <a:p>
            <a:pPr marL="12700" marR="50165">
              <a:lnSpc>
                <a:spcPct val="186100"/>
              </a:lnSpc>
              <a:spcBef>
                <a:spcPts val="5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tfidf_vectorizer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TfidfVectorizer(stop_words='english') </a:t>
            </a:r>
            <a:r>
              <a:rPr dirty="0" sz="1500" spc="-36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X =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tfidf_vectorizer.fit_transform(data['text'])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y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3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data['label']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Split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 dataset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into training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and testing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sets</a:t>
            </a:r>
            <a:endParaRPr sz="1500">
              <a:latin typeface="Georgia"/>
              <a:cs typeface="Georgia"/>
            </a:endParaRPr>
          </a:p>
          <a:p>
            <a:pPr marL="12700" marR="227329">
              <a:lnSpc>
                <a:spcPct val="141700"/>
              </a:lnSpc>
              <a:spcBef>
                <a:spcPts val="83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X_train,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X_test,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y_train,</a:t>
            </a:r>
            <a:r>
              <a:rPr dirty="0" sz="1500" spc="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y_test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train_test_split(X,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y, </a:t>
            </a:r>
            <a:r>
              <a:rPr dirty="0" sz="1500" spc="-36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test_size=0.2, random_state=42)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Georgia"/>
              <a:cs typeface="Georgia"/>
            </a:endParaRPr>
          </a:p>
          <a:p>
            <a:pPr marL="12700" marR="1503680">
              <a:lnSpc>
                <a:spcPct val="1861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Train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a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classifier (Naive Bayes example) </a:t>
            </a:r>
            <a:r>
              <a:rPr dirty="0" sz="1500" spc="-37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classifier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1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MultinomialNB()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65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6206"/>
            <a:ext cx="5225415" cy="3528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classifier.fit(X_train,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y_train)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1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10" b="1">
                <a:solidFill>
                  <a:srgbClr val="232323"/>
                </a:solidFill>
                <a:latin typeface="Georgia"/>
                <a:cs typeface="Georgia"/>
              </a:rPr>
              <a:t>Predictions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y_pred</a:t>
            </a:r>
            <a:r>
              <a:rPr dirty="0" sz="1500" spc="-2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=</a:t>
            </a:r>
            <a:r>
              <a:rPr dirty="0" sz="1500" spc="-2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classifier.predict(X_test)</a:t>
            </a:r>
            <a:endParaRPr sz="15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7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#</a:t>
            </a:r>
            <a:r>
              <a:rPr dirty="0" sz="1500" spc="-45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Evaluation</a:t>
            </a:r>
            <a:endParaRPr sz="1500">
              <a:latin typeface="Georgia"/>
              <a:cs typeface="Georgia"/>
            </a:endParaRPr>
          </a:p>
          <a:p>
            <a:pPr marL="12700" marR="5080">
              <a:lnSpc>
                <a:spcPts val="3350"/>
              </a:lnSpc>
              <a:spcBef>
                <a:spcPts val="370"/>
              </a:spcBef>
            </a:pP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print("Accuracy:", accuracy_score(y_test,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y_pred)) </a:t>
            </a: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 </a:t>
            </a:r>
            <a:r>
              <a:rPr dirty="0" sz="1500" spc="-5" b="1">
                <a:solidFill>
                  <a:srgbClr val="232323"/>
                </a:solidFill>
                <a:latin typeface="Georgia"/>
                <a:cs typeface="Georgia"/>
              </a:rPr>
              <a:t>print("ClassificationReport:\n",classification_report</a:t>
            </a:r>
            <a:endParaRPr sz="1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1500" b="1">
                <a:solidFill>
                  <a:srgbClr val="232323"/>
                </a:solidFill>
                <a:latin typeface="Georgia"/>
                <a:cs typeface="Georgia"/>
              </a:rPr>
              <a:t>(y_pd))</a:t>
            </a:r>
            <a:endParaRPr sz="15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65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14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6206"/>
            <a:ext cx="3378835" cy="843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Arial"/>
                <a:cs typeface="Arial"/>
              </a:rPr>
              <a:t>Output:</a:t>
            </a:r>
            <a:endParaRPr sz="2000">
              <a:latin typeface="Arial"/>
              <a:cs typeface="Arial"/>
            </a:endParaRPr>
          </a:p>
          <a:p>
            <a:pPr marL="330200">
              <a:lnSpc>
                <a:spcPct val="100000"/>
              </a:lnSpc>
              <a:spcBef>
                <a:spcPts val="1875"/>
              </a:spcBef>
            </a:pPr>
            <a:r>
              <a:rPr dirty="0" sz="1800" b="1">
                <a:latin typeface="Arial"/>
                <a:cs typeface="Arial"/>
              </a:rPr>
              <a:t>App </a:t>
            </a:r>
            <a:r>
              <a:rPr dirty="0" sz="1800" spc="-5" b="1">
                <a:latin typeface="Arial"/>
                <a:cs typeface="Arial"/>
              </a:rPr>
              <a:t>interface /project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result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8162290"/>
            <a:ext cx="5849620" cy="1443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Conclusion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alibri"/>
              <a:cs typeface="Calibri"/>
            </a:endParaRPr>
          </a:p>
          <a:p>
            <a:pPr algn="just" marL="12700" marR="5080" indent="841375">
              <a:lnSpc>
                <a:spcPct val="105400"/>
              </a:lnSpc>
            </a:pP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often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Cambria"/>
                <a:cs typeface="Cambria"/>
              </a:rPr>
              <a:t>come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suspicious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unfamiliar </a:t>
            </a:r>
            <a:r>
              <a:rPr dirty="0" sz="1800" spc="-10">
                <a:solidFill>
                  <a:srgbClr val="0D0D0D"/>
                </a:solidFill>
                <a:latin typeface="Cambria"/>
                <a:cs typeface="Cambria"/>
              </a:rPr>
              <a:t>email addresses.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Look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for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strange combinations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800" spc="1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letters</a:t>
            </a:r>
            <a:r>
              <a:rPr dirty="0" sz="1800" spc="1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800" spc="1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numbers</a:t>
            </a:r>
            <a:r>
              <a:rPr dirty="0" sz="1800" spc="1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800" spc="1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domains</a:t>
            </a:r>
            <a:r>
              <a:rPr dirty="0" sz="1800" spc="1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800" spc="1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seem</a:t>
            </a:r>
            <a:r>
              <a:rPr dirty="0" sz="1800" spc="1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unrelated</a:t>
            </a:r>
            <a:r>
              <a:rPr dirty="0" sz="1800" spc="1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390" y="2445892"/>
            <a:ext cx="5752784" cy="23656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65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15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74776"/>
            <a:ext cx="5853430" cy="8867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5400"/>
              </a:lnSpc>
              <a:spcBef>
                <a:spcPts val="95"/>
              </a:spcBef>
            </a:pP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email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contentSpam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emails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frequently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use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sensationalist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or misleading subject lines to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grab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attention. If the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subject 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line</a:t>
            </a:r>
            <a:r>
              <a:rPr dirty="0" sz="1800" spc="-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promises</a:t>
            </a:r>
            <a:r>
              <a:rPr dirty="0" sz="1800" spc="-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unrealistic</a:t>
            </a:r>
            <a:r>
              <a:rPr dirty="0" sz="18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benefits</a:t>
            </a:r>
            <a:r>
              <a:rPr dirty="0" sz="1800" spc="-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8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urges</a:t>
            </a:r>
            <a:r>
              <a:rPr dirty="0" sz="1800" spc="-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immediate</a:t>
            </a:r>
            <a:r>
              <a:rPr dirty="0" sz="1800" spc="-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Cambria"/>
                <a:cs typeface="Cambria"/>
              </a:rPr>
              <a:t>action, </a:t>
            </a:r>
            <a:r>
              <a:rPr dirty="0" sz="1800" spc="-3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it could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be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spam.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emails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often contain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spelling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grammar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mistakes,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unusual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formatting,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Cambria"/>
                <a:cs typeface="Cambria"/>
              </a:rPr>
              <a:t>nonsensical </a:t>
            </a:r>
            <a:r>
              <a:rPr dirty="0" sz="1800" spc="-3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Cambria"/>
                <a:cs typeface="Cambria"/>
              </a:rPr>
              <a:t>content.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They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might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also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dirty="0" sz="1800" spc="4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unsolicited </a:t>
            </a:r>
            <a:r>
              <a:rPr dirty="0" sz="1800" spc="-3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advertisements,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suspicious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links, or requests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for </a:t>
            </a:r>
            <a:r>
              <a:rPr dirty="0" sz="1800" spc="-10">
                <a:solidFill>
                  <a:srgbClr val="0D0D0D"/>
                </a:solidFill>
                <a:latin typeface="Cambria"/>
                <a:cs typeface="Cambria"/>
              </a:rPr>
              <a:t>personal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 information. Be cautious of attachments or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links in emails 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unknown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sources.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These could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lead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malware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phishing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sites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designed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steal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sensitive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information.Advanced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users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can inspect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email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headers to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analyze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email's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Cambria"/>
                <a:cs typeface="Cambria"/>
              </a:rPr>
              <a:t>path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1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8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verify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its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authenticity.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Discrepancies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or abnormalities </a:t>
            </a:r>
            <a:r>
              <a:rPr dirty="0" sz="1800" spc="10">
                <a:solidFill>
                  <a:srgbClr val="0D0D0D"/>
                </a:solidFill>
                <a:latin typeface="Cambria"/>
                <a:cs typeface="Cambria"/>
              </a:rPr>
              <a:t>in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the headers may indicate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spam.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or your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work, it could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be </a:t>
            </a:r>
            <a:r>
              <a:rPr dirty="0" sz="1800" spc="-10">
                <a:solidFill>
                  <a:srgbClr val="0D0D0D"/>
                </a:solidFill>
                <a:latin typeface="Cambria"/>
                <a:cs typeface="Cambria"/>
              </a:rPr>
              <a:t>spam.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Be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especially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wary of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emails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Cambria"/>
                <a:cs typeface="Cambria"/>
              </a:rPr>
              <a:t>claiming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 urgent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action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is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required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offering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unexpected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rewards.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Future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Scope</a:t>
            </a:r>
            <a:endParaRPr sz="2000">
              <a:latin typeface="Times New Roman"/>
              <a:cs typeface="Times New Roman"/>
            </a:endParaRPr>
          </a:p>
          <a:p>
            <a:pPr algn="just" marL="12700" marR="6350" indent="606425">
              <a:lnSpc>
                <a:spcPct val="146500"/>
              </a:lnSpc>
              <a:spcBef>
                <a:spcPts val="894"/>
              </a:spcBef>
            </a:pP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Train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machine learning models on large </a:t>
            </a:r>
            <a:r>
              <a:rPr dirty="0" sz="1800" spc="-10">
                <a:solidFill>
                  <a:srgbClr val="0D0D0D"/>
                </a:solidFill>
                <a:latin typeface="Cambria"/>
                <a:cs typeface="Cambria"/>
              </a:rPr>
              <a:t>datasets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labeled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emails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identify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patterns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indicative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spam. 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Continuously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update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these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models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adapt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8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new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spamming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techniques.Utilize </a:t>
            </a:r>
            <a:r>
              <a:rPr dirty="0" sz="1800" spc="-10">
                <a:solidFill>
                  <a:srgbClr val="0D0D0D"/>
                </a:solidFill>
                <a:latin typeface="Cambria"/>
                <a:cs typeface="Cambria"/>
              </a:rPr>
              <a:t>NLP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techniques to analyze the </a:t>
            </a:r>
            <a:r>
              <a:rPr dirty="0" sz="1800" spc="-3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emails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spam-like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characteristics,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such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unusual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language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patterns,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excessive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use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promotional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phrases, or suspicious links. </a:t>
            </a:r>
            <a:r>
              <a:rPr dirty="0" sz="1800" spc="-10">
                <a:solidFill>
                  <a:srgbClr val="0D0D0D"/>
                </a:solidFill>
                <a:latin typeface="Cambria"/>
                <a:cs typeface="Cambria"/>
              </a:rPr>
              <a:t>Monitor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user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behavior,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such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email</a:t>
            </a:r>
            <a:r>
              <a:rPr dirty="0" sz="1800" spc="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opening</a:t>
            </a:r>
            <a:r>
              <a:rPr dirty="0" sz="1800" spc="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rates,</a:t>
            </a:r>
            <a:r>
              <a:rPr dirty="0" sz="1800" spc="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link</a:t>
            </a:r>
            <a:r>
              <a:rPr dirty="0" sz="1800" spc="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clicks,</a:t>
            </a:r>
            <a:r>
              <a:rPr dirty="0" sz="1800" spc="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800" spc="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interaction</a:t>
            </a:r>
            <a:r>
              <a:rPr dirty="0" sz="1800" spc="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patterns,</a:t>
            </a:r>
            <a:r>
              <a:rPr dirty="0" sz="1800" spc="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65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16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dirty="0"/>
              <a:t>ABSTR</a:t>
            </a:r>
            <a:r>
              <a:rPr dirty="0" spc="5"/>
              <a:t>AC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1692274"/>
            <a:ext cx="5852795" cy="51161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12700" marR="5080" indent="600075">
              <a:lnSpc>
                <a:spcPct val="109800"/>
              </a:lnSpc>
              <a:spcBef>
                <a:spcPts val="114"/>
              </a:spcBef>
            </a:pPr>
            <a:r>
              <a:rPr dirty="0" sz="1600" spc="-5">
                <a:latin typeface="Calibri"/>
                <a:cs typeface="Calibri"/>
              </a:rPr>
              <a:t>Detecting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spam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emails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critical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task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modern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email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systems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to</a:t>
            </a:r>
            <a:r>
              <a:rPr dirty="0" sz="1600" spc="-5">
                <a:latin typeface="Calibri"/>
                <a:cs typeface="Calibri"/>
              </a:rPr>
              <a:t> safeguard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users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from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unwanted,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potentially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harmful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content.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Various methods are employed </a:t>
            </a:r>
            <a:r>
              <a:rPr dirty="0" sz="1600" spc="-10">
                <a:latin typeface="Calibri"/>
                <a:cs typeface="Calibri"/>
              </a:rPr>
              <a:t>to </a:t>
            </a:r>
            <a:r>
              <a:rPr dirty="0" sz="1600" spc="-5">
                <a:latin typeface="Calibri"/>
                <a:cs typeface="Calibri"/>
              </a:rPr>
              <a:t>identify and filter </a:t>
            </a:r>
            <a:r>
              <a:rPr dirty="0" sz="1600">
                <a:latin typeface="Calibri"/>
                <a:cs typeface="Calibri"/>
              </a:rPr>
              <a:t>out spam </a:t>
            </a:r>
            <a:r>
              <a:rPr dirty="0" sz="1600" spc="-5">
                <a:latin typeface="Calibri"/>
                <a:cs typeface="Calibri"/>
              </a:rPr>
              <a:t>emails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automatically. These methods range </a:t>
            </a:r>
            <a:r>
              <a:rPr dirty="0" sz="1600" spc="-10">
                <a:latin typeface="Calibri"/>
                <a:cs typeface="Calibri"/>
              </a:rPr>
              <a:t>from </a:t>
            </a:r>
            <a:r>
              <a:rPr dirty="0" sz="1600" spc="-5">
                <a:latin typeface="Calibri"/>
                <a:cs typeface="Calibri"/>
              </a:rPr>
              <a:t>simple rule-based filters </a:t>
            </a:r>
            <a:r>
              <a:rPr dirty="0" sz="1600" spc="-10">
                <a:latin typeface="Calibri"/>
                <a:cs typeface="Calibri"/>
              </a:rPr>
              <a:t>to </a:t>
            </a:r>
            <a:r>
              <a:rPr dirty="0" sz="1600" spc="-5">
                <a:latin typeface="Calibri"/>
                <a:cs typeface="Calibri"/>
              </a:rPr>
              <a:t> sophisticated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machine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learning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algorithms.</a:t>
            </a:r>
            <a:r>
              <a:rPr dirty="0" sz="1600">
                <a:latin typeface="Calibri"/>
                <a:cs typeface="Calibri"/>
              </a:rPr>
              <a:t> Rule-based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filtering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involves setting criteria </a:t>
            </a:r>
            <a:r>
              <a:rPr dirty="0" sz="1600" spc="-10">
                <a:latin typeface="Calibri"/>
                <a:cs typeface="Calibri"/>
              </a:rPr>
              <a:t>to </a:t>
            </a:r>
            <a:r>
              <a:rPr dirty="0" sz="1600" spc="-5">
                <a:latin typeface="Calibri"/>
                <a:cs typeface="Calibri"/>
              </a:rPr>
              <a:t>flag emails containing specific keywords </a:t>
            </a:r>
            <a:r>
              <a:rPr dirty="0" sz="1600">
                <a:latin typeface="Calibri"/>
                <a:cs typeface="Calibri"/>
              </a:rPr>
              <a:t>or 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phrases </a:t>
            </a:r>
            <a:r>
              <a:rPr dirty="0" sz="1600">
                <a:latin typeface="Calibri"/>
                <a:cs typeface="Calibri"/>
              </a:rPr>
              <a:t>commonly </a:t>
            </a:r>
            <a:r>
              <a:rPr dirty="0" sz="1600" spc="-5">
                <a:latin typeface="Calibri"/>
                <a:cs typeface="Calibri"/>
              </a:rPr>
              <a:t>associated </a:t>
            </a:r>
            <a:r>
              <a:rPr dirty="0" sz="1600" spc="-10">
                <a:latin typeface="Calibri"/>
                <a:cs typeface="Calibri"/>
              </a:rPr>
              <a:t>with spam. </a:t>
            </a:r>
            <a:r>
              <a:rPr dirty="0" sz="1600" spc="-5">
                <a:latin typeface="Calibri"/>
                <a:cs typeface="Calibri"/>
              </a:rPr>
              <a:t>Blacklists and whitelists help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identify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known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spam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sources</a:t>
            </a:r>
            <a:r>
              <a:rPr dirty="0" sz="1600">
                <a:latin typeface="Calibri"/>
                <a:cs typeface="Calibri"/>
              </a:rPr>
              <a:t> and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trusted</a:t>
            </a:r>
            <a:r>
              <a:rPr dirty="0" sz="1600" spc="-5">
                <a:latin typeface="Calibri"/>
                <a:cs typeface="Calibri"/>
              </a:rPr>
              <a:t> senders,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respectively.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Authentication protocols </a:t>
            </a:r>
            <a:r>
              <a:rPr dirty="0" sz="1600">
                <a:latin typeface="Calibri"/>
                <a:cs typeface="Calibri"/>
              </a:rPr>
              <a:t>like </a:t>
            </a:r>
            <a:r>
              <a:rPr dirty="0" sz="1600" spc="-5">
                <a:latin typeface="Calibri"/>
                <a:cs typeface="Calibri"/>
              </a:rPr>
              <a:t>SPF </a:t>
            </a:r>
            <a:r>
              <a:rPr dirty="0" sz="1600">
                <a:latin typeface="Calibri"/>
                <a:cs typeface="Calibri"/>
              </a:rPr>
              <a:t>and </a:t>
            </a:r>
            <a:r>
              <a:rPr dirty="0" sz="1600" spc="-10">
                <a:latin typeface="Calibri"/>
                <a:cs typeface="Calibri"/>
              </a:rPr>
              <a:t>DMARC </a:t>
            </a:r>
            <a:r>
              <a:rPr dirty="0" sz="1600" spc="-5">
                <a:latin typeface="Calibri"/>
                <a:cs typeface="Calibri"/>
              </a:rPr>
              <a:t>verify the authenticity </a:t>
            </a:r>
            <a:r>
              <a:rPr dirty="0" sz="1600">
                <a:latin typeface="Calibri"/>
                <a:cs typeface="Calibri"/>
              </a:rPr>
              <a:t>of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 </a:t>
            </a:r>
            <a:r>
              <a:rPr dirty="0" sz="1600" spc="-5">
                <a:latin typeface="Calibri"/>
                <a:cs typeface="Calibri"/>
              </a:rPr>
              <a:t>sources and </a:t>
            </a:r>
            <a:r>
              <a:rPr dirty="0" sz="1600">
                <a:latin typeface="Calibri"/>
                <a:cs typeface="Calibri"/>
              </a:rPr>
              <a:t>prevent </a:t>
            </a:r>
            <a:r>
              <a:rPr dirty="0" sz="1600" spc="-5">
                <a:latin typeface="Calibri"/>
                <a:cs typeface="Calibri"/>
              </a:rPr>
              <a:t>spoofing. Content filtering analyzes email </a:t>
            </a:r>
            <a:r>
              <a:rPr dirty="0" sz="1600">
                <a:latin typeface="Calibri"/>
                <a:cs typeface="Calibri"/>
              </a:rPr>
              <a:t> content for </a:t>
            </a:r>
            <a:r>
              <a:rPr dirty="0" sz="1600" spc="-5">
                <a:latin typeface="Calibri"/>
                <a:cs typeface="Calibri"/>
              </a:rPr>
              <a:t>spam-like characteristics </a:t>
            </a:r>
            <a:r>
              <a:rPr dirty="0" sz="1600" spc="-10">
                <a:latin typeface="Calibri"/>
                <a:cs typeface="Calibri"/>
              </a:rPr>
              <a:t>such </a:t>
            </a:r>
            <a:r>
              <a:rPr dirty="0" sz="1600">
                <a:latin typeface="Calibri"/>
                <a:cs typeface="Calibri"/>
              </a:rPr>
              <a:t>as deceptive </a:t>
            </a:r>
            <a:r>
              <a:rPr dirty="0" sz="1600" spc="-5">
                <a:latin typeface="Calibri"/>
                <a:cs typeface="Calibri"/>
              </a:rPr>
              <a:t>subject lines </a:t>
            </a:r>
            <a:r>
              <a:rPr dirty="0" sz="1600">
                <a:latin typeface="Calibri"/>
                <a:cs typeface="Calibri"/>
              </a:rPr>
              <a:t>or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suspicious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attachments.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Bayesian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filtering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uses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statistical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techniques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to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calculate the probability </a:t>
            </a:r>
            <a:r>
              <a:rPr dirty="0" sz="1600">
                <a:latin typeface="Calibri"/>
                <a:cs typeface="Calibri"/>
              </a:rPr>
              <a:t>of an </a:t>
            </a:r>
            <a:r>
              <a:rPr dirty="0" sz="1600" spc="-5">
                <a:latin typeface="Calibri"/>
                <a:cs typeface="Calibri"/>
              </a:rPr>
              <a:t>email being </a:t>
            </a:r>
            <a:r>
              <a:rPr dirty="0" sz="1600">
                <a:latin typeface="Calibri"/>
                <a:cs typeface="Calibri"/>
              </a:rPr>
              <a:t>spam </a:t>
            </a:r>
            <a:r>
              <a:rPr dirty="0" sz="1600" spc="-5">
                <a:latin typeface="Calibri"/>
                <a:cs typeface="Calibri"/>
              </a:rPr>
              <a:t>based </a:t>
            </a:r>
            <a:r>
              <a:rPr dirty="0" sz="1600">
                <a:latin typeface="Calibri"/>
                <a:cs typeface="Calibri"/>
              </a:rPr>
              <a:t>on </a:t>
            </a:r>
            <a:r>
              <a:rPr dirty="0" sz="1600" spc="-5">
                <a:latin typeface="Calibri"/>
                <a:cs typeface="Calibri"/>
              </a:rPr>
              <a:t>its content. </a:t>
            </a:r>
            <a:r>
              <a:rPr dirty="0" sz="1600">
                <a:latin typeface="Calibri"/>
                <a:cs typeface="Calibri"/>
              </a:rPr>
              <a:t> Real-time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blackhole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lists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(RBLs)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contain</a:t>
            </a:r>
            <a:r>
              <a:rPr dirty="0" sz="1600">
                <a:latin typeface="Calibri"/>
                <a:cs typeface="Calibri"/>
              </a:rPr>
              <a:t> IP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addresses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known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to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 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sources </a:t>
            </a:r>
            <a:r>
              <a:rPr dirty="0" sz="1600">
                <a:latin typeface="Calibri"/>
                <a:cs typeface="Calibri"/>
              </a:rPr>
              <a:t>of spam, </a:t>
            </a:r>
            <a:r>
              <a:rPr dirty="0" sz="1600" spc="-5">
                <a:latin typeface="Calibri"/>
                <a:cs typeface="Calibri"/>
              </a:rPr>
              <a:t>allowing email </a:t>
            </a:r>
            <a:r>
              <a:rPr dirty="0" sz="1600" spc="-10">
                <a:latin typeface="Calibri"/>
                <a:cs typeface="Calibri"/>
              </a:rPr>
              <a:t>servers to </a:t>
            </a:r>
            <a:r>
              <a:rPr dirty="0" sz="1600">
                <a:latin typeface="Calibri"/>
                <a:cs typeface="Calibri"/>
              </a:rPr>
              <a:t>block or </a:t>
            </a:r>
            <a:r>
              <a:rPr dirty="0" sz="1600" spc="-5">
                <a:latin typeface="Calibri"/>
                <a:cs typeface="Calibri"/>
              </a:rPr>
              <a:t>flag emails from 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these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sources.</a:t>
            </a:r>
            <a:r>
              <a:rPr dirty="0" sz="1600">
                <a:latin typeface="Calibri"/>
                <a:cs typeface="Calibri"/>
              </a:rPr>
              <a:t> By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employing</a:t>
            </a:r>
            <a:r>
              <a:rPr dirty="0" sz="1600">
                <a:latin typeface="Calibri"/>
                <a:cs typeface="Calibri"/>
              </a:rPr>
              <a:t> a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combination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of</a:t>
            </a:r>
            <a:r>
              <a:rPr dirty="0" sz="1600" spc="-5">
                <a:latin typeface="Calibri"/>
                <a:cs typeface="Calibri"/>
              </a:rPr>
              <a:t> these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methods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and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continually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updating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spam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detection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systems,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organizations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can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effectively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protect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users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from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threat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spam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emails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while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ensuring </a:t>
            </a:r>
            <a:r>
              <a:rPr dirty="0" sz="1600" spc="-35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legitimate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communications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reach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their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intended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recipients.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763651"/>
            <a:ext cx="5854700" cy="4449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46600"/>
              </a:lnSpc>
              <a:spcBef>
                <a:spcPts val="105"/>
              </a:spcBef>
            </a:pP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identify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anomalies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r>
              <a:rPr dirty="0" sz="18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indicate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spam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activity.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Implement</a:t>
            </a:r>
            <a:r>
              <a:rPr dirty="0" sz="1800" spc="-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algorithms</a:t>
            </a:r>
            <a:r>
              <a:rPr dirty="0" sz="18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8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detect</a:t>
            </a:r>
            <a:r>
              <a:rPr dirty="0" sz="18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sudden</a:t>
            </a:r>
            <a:r>
              <a:rPr dirty="0" sz="1800"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spikes</a:t>
            </a:r>
            <a:r>
              <a:rPr dirty="0" sz="18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8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suspicious </a:t>
            </a:r>
            <a:r>
              <a:rPr dirty="0" sz="1800" spc="-3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behavio Develop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systems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assess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the reputation of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email 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senders </a:t>
            </a:r>
            <a:r>
              <a:rPr dirty="0" sz="1800" spc="-10">
                <a:solidFill>
                  <a:srgbClr val="0D0D0D"/>
                </a:solidFill>
                <a:latin typeface="Cambria"/>
                <a:cs typeface="Cambria"/>
              </a:rPr>
              <a:t>based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on factors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like email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volume, past behavior,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user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feedback.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Flag emails </a:t>
            </a:r>
            <a:r>
              <a:rPr dirty="0" sz="1800" spc="-10">
                <a:solidFill>
                  <a:srgbClr val="0D0D0D"/>
                </a:solidFill>
                <a:latin typeface="Cambria"/>
                <a:cs typeface="Cambria"/>
              </a:rPr>
              <a:t>from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low-reputation senders </a:t>
            </a:r>
            <a:r>
              <a:rPr dirty="0" sz="1800" spc="-3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further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scrutiny.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Implement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real-time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incoming</a:t>
            </a:r>
            <a:r>
              <a:rPr dirty="0" sz="18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8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8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quickly</a:t>
            </a:r>
            <a:r>
              <a:rPr dirty="0" sz="18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Cambria"/>
                <a:cs typeface="Cambria"/>
              </a:rPr>
              <a:t>identify</a:t>
            </a:r>
            <a:r>
              <a:rPr dirty="0" sz="18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8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block</a:t>
            </a:r>
            <a:r>
              <a:rPr dirty="0" sz="18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8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before</a:t>
            </a:r>
            <a:r>
              <a:rPr dirty="0" sz="18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it </a:t>
            </a:r>
            <a:r>
              <a:rPr dirty="0" sz="1800" spc="-3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reaches users'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inboxes.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Use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heuristics,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rules-based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systems,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AI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algorithms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make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Cambria"/>
                <a:cs typeface="Cambria"/>
              </a:rPr>
              <a:t>rapid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 decisions.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Leverage </a:t>
            </a:r>
            <a:r>
              <a:rPr dirty="0" sz="1800" spc="-3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collective</a:t>
            </a:r>
            <a:r>
              <a:rPr dirty="0" sz="18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intelligence</a:t>
            </a:r>
            <a:r>
              <a:rPr dirty="0" sz="18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by</a:t>
            </a:r>
            <a:r>
              <a:rPr dirty="0" sz="18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sharing</a:t>
            </a:r>
            <a:r>
              <a:rPr dirty="0" sz="18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8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reports</a:t>
            </a:r>
            <a:r>
              <a:rPr dirty="0" sz="18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8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feedback </a:t>
            </a:r>
            <a:r>
              <a:rPr dirty="0" sz="1800" spc="-3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among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users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across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service providers.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65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17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5817" y="6453504"/>
            <a:ext cx="5930265" cy="3183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67535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Times New Roman"/>
                <a:cs typeface="Times New Roman"/>
              </a:rPr>
              <a:t>References</a:t>
            </a:r>
            <a:endParaRPr sz="2000">
              <a:latin typeface="Times New Roman"/>
              <a:cs typeface="Times New Roman"/>
            </a:endParaRPr>
          </a:p>
          <a:p>
            <a:pPr algn="just" marL="241300" marR="10160" indent="-228600">
              <a:lnSpc>
                <a:spcPct val="105700"/>
              </a:lnSpc>
              <a:spcBef>
                <a:spcPts val="1850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"Machine Learning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for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Email: Spam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Filtering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and Priority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Cambria"/>
                <a:cs typeface="Cambria"/>
              </a:rPr>
              <a:t>Inbox"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by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Drew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Conway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and John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Myles White: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This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book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explores how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machine learning algorithms can be applied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8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the problem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of email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filtering.</a:t>
            </a:r>
            <a:endParaRPr sz="1800">
              <a:latin typeface="Cambria"/>
              <a:cs typeface="Cambria"/>
            </a:endParaRPr>
          </a:p>
          <a:p>
            <a:pPr algn="just" marL="241300" marR="5080" indent="-228600">
              <a:lnSpc>
                <a:spcPct val="105400"/>
              </a:lnSpc>
              <a:spcBef>
                <a:spcPts val="105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800" spc="-10">
                <a:solidFill>
                  <a:srgbClr val="0D0D0D"/>
                </a:solidFill>
                <a:latin typeface="Cambria"/>
                <a:cs typeface="Cambria"/>
              </a:rPr>
              <a:t>"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pa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800" spc="-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Na</a:t>
            </a:r>
            <a:r>
              <a:rPr dirty="0" sz="1800" spc="-15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800" spc="-10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800" spc="-1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Th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800" spc="-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nsid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800" spc="-1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800" spc="10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ry</a:t>
            </a:r>
            <a:r>
              <a:rPr dirty="0" sz="1800" spc="-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f</a:t>
            </a:r>
            <a:r>
              <a:rPr dirty="0" sz="18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800" spc="10">
                <a:solidFill>
                  <a:srgbClr val="0D0D0D"/>
                </a:solidFill>
                <a:latin typeface="Cambria"/>
                <a:cs typeface="Cambria"/>
              </a:rPr>
              <a:t>g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800" spc="-1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ized</a:t>
            </a:r>
            <a:r>
              <a:rPr dirty="0" sz="1800" spc="-1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800" spc="-10">
                <a:solidFill>
                  <a:srgbClr val="0D0D0D"/>
                </a:solidFill>
                <a:latin typeface="Cambria"/>
                <a:cs typeface="Cambria"/>
              </a:rPr>
              <a:t>yb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er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ri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800" spc="35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— 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from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Global Epidemic to Your Front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Door"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by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Brian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Krebs: </a:t>
            </a:r>
            <a:r>
              <a:rPr dirty="0" sz="1800" spc="-3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While </a:t>
            </a:r>
            <a:r>
              <a:rPr dirty="0" sz="1800" spc="-10">
                <a:solidFill>
                  <a:srgbClr val="0D0D0D"/>
                </a:solidFill>
                <a:latin typeface="Cambria"/>
                <a:cs typeface="Cambria"/>
              </a:rPr>
              <a:t>not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focused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solely on </a:t>
            </a:r>
            <a:r>
              <a:rPr dirty="0" sz="1800" spc="-10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detection techniques,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this book provides valuable insights into the history and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evolution</a:t>
            </a:r>
            <a:r>
              <a:rPr dirty="0" sz="18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8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cybercrime.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17" y="887476"/>
            <a:ext cx="5925185" cy="2353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41300" marR="5080" indent="-228600">
              <a:lnSpc>
                <a:spcPct val="105400"/>
              </a:lnSpc>
              <a:spcBef>
                <a:spcPts val="95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"Spam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Filtering: A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Review" by 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George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Forman: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This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paper </a:t>
            </a:r>
            <a:r>
              <a:rPr dirty="0" sz="1800" spc="-3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provides</a:t>
            </a:r>
            <a:r>
              <a:rPr dirty="0" sz="18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an</a:t>
            </a:r>
            <a:r>
              <a:rPr dirty="0" sz="18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overview</a:t>
            </a:r>
            <a:r>
              <a:rPr dirty="0" sz="18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8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various</a:t>
            </a:r>
            <a:r>
              <a:rPr dirty="0" sz="1800" spc="-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8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8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techniques, </a:t>
            </a:r>
            <a:r>
              <a:rPr dirty="0" sz="1800" spc="-3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dirty="0" sz="18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Cambria"/>
                <a:cs typeface="Cambria"/>
              </a:rPr>
              <a:t>content-based</a:t>
            </a:r>
            <a:r>
              <a:rPr dirty="0" sz="18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filtering,</a:t>
            </a:r>
            <a:r>
              <a:rPr dirty="0" sz="1800" spc="-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blacklists,</a:t>
            </a:r>
            <a:r>
              <a:rPr dirty="0" sz="18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whitelists,</a:t>
            </a:r>
            <a:r>
              <a:rPr dirty="0" sz="18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800" spc="-3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dirty="0" sz="18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learning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approaches.</a:t>
            </a:r>
            <a:endParaRPr sz="1800">
              <a:latin typeface="Cambria"/>
              <a:cs typeface="Cambria"/>
            </a:endParaRPr>
          </a:p>
          <a:p>
            <a:pPr algn="just" marL="241300" marR="5080" indent="-228600">
              <a:lnSpc>
                <a:spcPct val="105800"/>
              </a:lnSpc>
              <a:spcBef>
                <a:spcPts val="90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"A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Review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Learning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Techniques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for</a:t>
            </a:r>
            <a:r>
              <a:rPr dirty="0" sz="18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Filtering"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by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S. </a:t>
            </a:r>
            <a:r>
              <a:rPr dirty="0" sz="1800" spc="-10">
                <a:solidFill>
                  <a:srgbClr val="0D0D0D"/>
                </a:solidFill>
                <a:latin typeface="Cambria"/>
                <a:cs typeface="Cambria"/>
              </a:rPr>
              <a:t>Sambath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M. P.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Sebastian: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This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review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discusses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800" spc="-10">
                <a:solidFill>
                  <a:srgbClr val="0D0D0D"/>
                </a:solidFill>
                <a:latin typeface="Cambria"/>
                <a:cs typeface="Cambria"/>
              </a:rPr>
              <a:t>application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of machine learning algorithms 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in spam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detection and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compares</a:t>
            </a:r>
            <a:r>
              <a:rPr dirty="0" sz="1800" spc="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their</a:t>
            </a:r>
            <a:r>
              <a:rPr dirty="0" sz="18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0D0D0D"/>
                </a:solidFill>
                <a:latin typeface="Cambria"/>
                <a:cs typeface="Cambria"/>
              </a:rPr>
              <a:t>effectiveness.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65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18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5081523"/>
            <a:ext cx="5809615" cy="3357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937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LINKS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GITHUB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LINK: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</a:pPr>
            <a:r>
              <a:rPr dirty="0" u="sng" sz="1600" spc="-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https://github.com/agilan2004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PROJECT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DEMO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LINK: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sng" sz="1600" spc="-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https://github.com/agilan2004/AGILAN_AIML/blob/main/Detecting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u="sng" sz="1600" spc="-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%20spam%20email.mp4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PROJECT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PPT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LINK: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8965120"/>
            <a:ext cx="5777865" cy="775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3700"/>
              </a:lnSpc>
              <a:spcBef>
                <a:spcPts val="100"/>
              </a:spcBef>
            </a:pPr>
            <a:r>
              <a:rPr dirty="0" u="sng" sz="1600" spc="-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https://github.com/agilan2004/AGILAN_AIML/blob/main/Agilan%2 </a:t>
            </a:r>
            <a:r>
              <a:rPr dirty="0" sz="1600" spc="-350" b="1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u="sng" sz="1600" spc="-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0b%20(1).pptx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65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19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9770" y="1121156"/>
            <a:ext cx="6800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IN</a:t>
            </a:r>
            <a:r>
              <a:rPr dirty="0" sz="1600" spc="-15" b="1">
                <a:latin typeface="Times New Roman"/>
                <a:cs typeface="Times New Roman"/>
              </a:rPr>
              <a:t>D</a:t>
            </a:r>
            <a:r>
              <a:rPr dirty="0" sz="1600" spc="5" b="1">
                <a:latin typeface="Times New Roman"/>
                <a:cs typeface="Times New Roman"/>
              </a:rPr>
              <a:t>E</a:t>
            </a:r>
            <a:r>
              <a:rPr dirty="0" sz="1600" spc="-5" b="1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70267" y="1616710"/>
          <a:ext cx="5921375" cy="3481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4735"/>
                <a:gridCol w="3671570"/>
                <a:gridCol w="1184275"/>
              </a:tblGrid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Sr.</a:t>
                      </a:r>
                      <a:r>
                        <a:rPr dirty="0" sz="12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No.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Contents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dirty="0" sz="12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No.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1: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Introduction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50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2: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Services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Tools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Required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3: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Architecture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4: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Modeling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Outcome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6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Conclusion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Future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Scope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References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6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Links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340231"/>
            <a:ext cx="5843270" cy="4220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CHAPTER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L="6985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INTRODUCTION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Times New Roman"/>
                <a:cs typeface="Times New Roman"/>
              </a:rPr>
              <a:t>1.1Problem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statement: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 indent="1219835">
              <a:lnSpc>
                <a:spcPct val="146400"/>
              </a:lnSpc>
              <a:spcBef>
                <a:spcPts val="1495"/>
              </a:spcBef>
            </a:pPr>
            <a:r>
              <a:rPr dirty="0" sz="1600" spc="-5">
                <a:latin typeface="Cambria"/>
                <a:cs typeface="Cambria"/>
              </a:rPr>
              <a:t>Design</a:t>
            </a:r>
            <a:r>
              <a:rPr dirty="0" sz="1600">
                <a:latin typeface="Cambria"/>
                <a:cs typeface="Cambria"/>
              </a:rPr>
              <a:t> a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system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to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accurately</a:t>
            </a:r>
            <a:r>
              <a:rPr dirty="0" sz="1600" spc="-5">
                <a:latin typeface="Cambria"/>
                <a:cs typeface="Cambria"/>
              </a:rPr>
              <a:t> detect</a:t>
            </a:r>
            <a:r>
              <a:rPr dirty="0" sz="1600">
                <a:latin typeface="Cambria"/>
                <a:cs typeface="Cambria"/>
              </a:rPr>
              <a:t> spam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emails </a:t>
            </a:r>
            <a:r>
              <a:rPr dirty="0" sz="1600" spc="-34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within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a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given</a:t>
            </a:r>
            <a:r>
              <a:rPr dirty="0" sz="1600" spc="-5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email</a:t>
            </a:r>
            <a:r>
              <a:rPr dirty="0" sz="1600" spc="-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dataset.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The</a:t>
            </a:r>
            <a:r>
              <a:rPr dirty="0" sz="1600">
                <a:latin typeface="Cambria"/>
                <a:cs typeface="Cambria"/>
              </a:rPr>
              <a:t> system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should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be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capable</a:t>
            </a:r>
            <a:r>
              <a:rPr dirty="0" sz="1600" spc="-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of 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distinguishing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between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legitimate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emails</a:t>
            </a:r>
            <a:r>
              <a:rPr dirty="0" sz="1600" spc="-5">
                <a:latin typeface="Cambria"/>
                <a:cs typeface="Cambria"/>
              </a:rPr>
              <a:t> and</a:t>
            </a:r>
            <a:r>
              <a:rPr dirty="0" sz="1600">
                <a:latin typeface="Cambria"/>
                <a:cs typeface="Cambria"/>
              </a:rPr>
              <a:t> spam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with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high 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precision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and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recall</a:t>
            </a:r>
            <a:r>
              <a:rPr dirty="0" sz="1600">
                <a:latin typeface="Cambria"/>
                <a:cs typeface="Cambria"/>
              </a:rPr>
              <a:t> rates.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The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goal</a:t>
            </a:r>
            <a:r>
              <a:rPr dirty="0" sz="1600" spc="-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is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to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develop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an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efficient </a:t>
            </a:r>
            <a:r>
              <a:rPr dirty="0" sz="1600" spc="-5">
                <a:latin typeface="Cambria"/>
                <a:cs typeface="Cambria"/>
              </a:rPr>
              <a:t> algorithm </a:t>
            </a:r>
            <a:r>
              <a:rPr dirty="0" sz="1600">
                <a:latin typeface="Cambria"/>
                <a:cs typeface="Cambria"/>
              </a:rPr>
              <a:t>or </a:t>
            </a:r>
            <a:r>
              <a:rPr dirty="0" sz="1600" spc="-5">
                <a:latin typeface="Cambria"/>
                <a:cs typeface="Cambria"/>
              </a:rPr>
              <a:t>model that </a:t>
            </a:r>
            <a:r>
              <a:rPr dirty="0" sz="1600" spc="-10">
                <a:latin typeface="Cambria"/>
                <a:cs typeface="Cambria"/>
              </a:rPr>
              <a:t>can </a:t>
            </a:r>
            <a:r>
              <a:rPr dirty="0" sz="1600" spc="-5">
                <a:latin typeface="Cambria"/>
                <a:cs typeface="Cambria"/>
              </a:rPr>
              <a:t>automatically classify incoming </a:t>
            </a:r>
            <a:r>
              <a:rPr dirty="0" sz="1600" spc="-10">
                <a:latin typeface="Cambria"/>
                <a:cs typeface="Cambria"/>
              </a:rPr>
              <a:t>emails </a:t>
            </a:r>
            <a:r>
              <a:rPr dirty="0" sz="1600" spc="-5">
                <a:latin typeface="Cambria"/>
                <a:cs typeface="Cambria"/>
              </a:rPr>
              <a:t> as either </a:t>
            </a:r>
            <a:r>
              <a:rPr dirty="0" sz="1600">
                <a:latin typeface="Cambria"/>
                <a:cs typeface="Cambria"/>
              </a:rPr>
              <a:t>spam or </a:t>
            </a:r>
            <a:r>
              <a:rPr dirty="0" sz="1600" spc="-5">
                <a:latin typeface="Cambria"/>
                <a:cs typeface="Cambria"/>
              </a:rPr>
              <a:t>non-spam, thereby enhancing </a:t>
            </a:r>
            <a:r>
              <a:rPr dirty="0" sz="1600" spc="-10">
                <a:latin typeface="Cambria"/>
                <a:cs typeface="Cambria"/>
              </a:rPr>
              <a:t>email </a:t>
            </a:r>
            <a:r>
              <a:rPr dirty="0" sz="1600">
                <a:latin typeface="Cambria"/>
                <a:cs typeface="Cambria"/>
              </a:rPr>
              <a:t>security </a:t>
            </a:r>
            <a:r>
              <a:rPr dirty="0" sz="1600" spc="-5">
                <a:latin typeface="Cambria"/>
                <a:cs typeface="Cambria"/>
              </a:rPr>
              <a:t>and 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user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experience.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The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solution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should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be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scalable,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adaptable</a:t>
            </a:r>
            <a:r>
              <a:rPr dirty="0" sz="1600">
                <a:latin typeface="Cambria"/>
                <a:cs typeface="Cambria"/>
              </a:rPr>
              <a:t> to 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varying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datasets, and</a:t>
            </a:r>
            <a:r>
              <a:rPr dirty="0" sz="1600" spc="5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capable</a:t>
            </a:r>
            <a:r>
              <a:rPr dirty="0" sz="1600" spc="-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of</a:t>
            </a:r>
            <a:r>
              <a:rPr dirty="0" sz="1600" spc="-1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handling</a:t>
            </a:r>
            <a:r>
              <a:rPr dirty="0" sz="1600" spc="1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real-time</a:t>
            </a:r>
            <a:r>
              <a:rPr dirty="0" sz="1600" spc="-10">
                <a:latin typeface="Cambria"/>
                <a:cs typeface="Cambria"/>
              </a:rPr>
              <a:t> email</a:t>
            </a:r>
            <a:r>
              <a:rPr dirty="0" sz="1600" spc="-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streams.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65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6161404"/>
            <a:ext cx="5847715" cy="3610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1.2proposed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solution: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algn="just" marL="12700" marR="5080" indent="1083310">
              <a:lnSpc>
                <a:spcPct val="146600"/>
              </a:lnSpc>
              <a:spcBef>
                <a:spcPts val="1350"/>
              </a:spcBef>
            </a:pP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Gather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a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diverse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dataset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of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emails,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including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both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legitimate and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emails, with features such as sender address,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subject line,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body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content, and any additional metadata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available.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Clean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 and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preprocess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 data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by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removing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HTML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tags,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special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characters,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stopwords,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 performing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stemming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lemmatization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to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normalize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text.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 Convert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text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into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a 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numerical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representation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using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techniques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 like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TF-IDF</a:t>
            </a:r>
            <a:r>
              <a:rPr dirty="0" sz="16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(Term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Frequency-Inverse</a:t>
            </a:r>
            <a:r>
              <a:rPr dirty="0" sz="1600" spc="1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Document</a:t>
            </a:r>
            <a:r>
              <a:rPr dirty="0" sz="1600" spc="1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Frequency).Feature</a:t>
            </a:r>
            <a:r>
              <a:rPr dirty="0" sz="1600" spc="1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Engineering: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777621"/>
            <a:ext cx="5848350" cy="83718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10795">
              <a:lnSpc>
                <a:spcPct val="146500"/>
              </a:lnSpc>
              <a:spcBef>
                <a:spcPts val="110"/>
              </a:spcBef>
            </a:pP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Extract relevant features from the preprocessed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data, such as </a:t>
            </a:r>
            <a:r>
              <a:rPr dirty="0" sz="1600" spc="-3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word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frequency,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sender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reputation, presence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suspicious URLs </a:t>
            </a:r>
            <a:r>
              <a:rPr dirty="0" sz="1600" spc="-1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600" spc="-3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attachments.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900">
              <a:latin typeface="Cambria"/>
              <a:cs typeface="Cambria"/>
            </a:endParaRPr>
          </a:p>
          <a:p>
            <a:pPr marL="152400">
              <a:lnSpc>
                <a:spcPct val="100000"/>
              </a:lnSpc>
              <a:spcBef>
                <a:spcPts val="1455"/>
              </a:spcBef>
            </a:pPr>
            <a:r>
              <a:rPr dirty="0" sz="2000" spc="-5" b="1">
                <a:latin typeface="Calibri"/>
                <a:cs typeface="Calibri"/>
              </a:rPr>
              <a:t>1.3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Feature: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Calibri"/>
              <a:cs typeface="Calibri"/>
            </a:endParaRPr>
          </a:p>
          <a:p>
            <a:pPr algn="just" marL="12700" marR="8890">
              <a:lnSpc>
                <a:spcPct val="146700"/>
              </a:lnSpc>
            </a:pPr>
            <a:r>
              <a:rPr dirty="0" sz="1600" spc="-5" b="1">
                <a:solidFill>
                  <a:srgbClr val="0D0D0D"/>
                </a:solidFill>
                <a:latin typeface="Cambria"/>
                <a:cs typeface="Cambria"/>
              </a:rPr>
              <a:t>Sender Information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:Sender's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address: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Check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if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sender's 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address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 suspicious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or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known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 for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sending spam.Domain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reputation: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Evaluate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the reputation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the domain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from which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6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originates.</a:t>
            </a:r>
            <a:endParaRPr sz="1600">
              <a:latin typeface="Cambria"/>
              <a:cs typeface="Cambria"/>
            </a:endParaRPr>
          </a:p>
          <a:p>
            <a:pPr algn="just" marL="12700">
              <a:lnSpc>
                <a:spcPct val="100000"/>
              </a:lnSpc>
              <a:spcBef>
                <a:spcPts val="880"/>
              </a:spcBef>
            </a:pPr>
            <a:r>
              <a:rPr dirty="0" sz="1600" spc="-5" b="1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dirty="0" sz="1600" spc="434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:Text</a:t>
            </a:r>
            <a:r>
              <a:rPr dirty="0" sz="1600" spc="4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analysis:</a:t>
            </a:r>
            <a:r>
              <a:rPr dirty="0" sz="1600" spc="4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Analyze</a:t>
            </a:r>
            <a:r>
              <a:rPr dirty="0" sz="1600" spc="43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600" spc="4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subject</a:t>
            </a:r>
            <a:r>
              <a:rPr dirty="0" sz="1600" spc="4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line,</a:t>
            </a:r>
            <a:r>
              <a:rPr dirty="0" sz="1600" spc="4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body</a:t>
            </a:r>
            <a:endParaRPr sz="1600">
              <a:latin typeface="Cambria"/>
              <a:cs typeface="Cambria"/>
            </a:endParaRPr>
          </a:p>
          <a:p>
            <a:pPr algn="just" marL="12700" marR="5080">
              <a:lnSpc>
                <a:spcPct val="146400"/>
              </a:lnSpc>
              <a:spcBef>
                <a:spcPts val="15"/>
              </a:spcBef>
            </a:pP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content,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metadata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spam-related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keywords,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phrases,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or 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patterns.HTML</a:t>
            </a:r>
            <a:r>
              <a:rPr dirty="0" sz="1600" spc="-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content:</a:t>
            </a:r>
            <a:r>
              <a:rPr dirty="0" sz="16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Check</a:t>
            </a:r>
            <a:r>
              <a:rPr dirty="0" sz="16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6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HTML</a:t>
            </a:r>
            <a:r>
              <a:rPr dirty="0" sz="1600" spc="-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tags,</a:t>
            </a:r>
            <a:r>
              <a:rPr dirty="0" sz="1600" spc="-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excessive</a:t>
            </a:r>
            <a:r>
              <a:rPr dirty="0" sz="1600" spc="-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use</a:t>
            </a:r>
            <a:r>
              <a:rPr dirty="0" sz="1600" spc="-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6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fonts, </a:t>
            </a:r>
            <a:r>
              <a:rPr dirty="0" sz="1600" spc="-3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colors, or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images often associated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with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spam emails.Text length: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emails may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contain unusually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short </a:t>
            </a:r>
            <a:r>
              <a:rPr dirty="0" sz="1600" spc="-1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long text.Presence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attachments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or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embedded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URLs: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 often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include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attachments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URLs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leading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malicious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websites.Language and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grammar: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Analyze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language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quality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grammar,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spam 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may</a:t>
            </a:r>
            <a:r>
              <a:rPr dirty="0" sz="16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contain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spelling</a:t>
            </a:r>
            <a:r>
              <a:rPr dirty="0" sz="1600" spc="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mistakes</a:t>
            </a:r>
            <a:r>
              <a:rPr dirty="0" sz="16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grammatical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errors.</a:t>
            </a:r>
            <a:endParaRPr sz="1600">
              <a:latin typeface="Cambria"/>
              <a:cs typeface="Cambria"/>
            </a:endParaRPr>
          </a:p>
          <a:p>
            <a:pPr algn="just" marL="12700" marR="5080">
              <a:lnSpc>
                <a:spcPct val="146800"/>
              </a:lnSpc>
              <a:spcBef>
                <a:spcPts val="5"/>
              </a:spcBef>
            </a:pPr>
            <a:r>
              <a:rPr dirty="0" sz="1600" spc="-5" b="1">
                <a:solidFill>
                  <a:srgbClr val="0D0D0D"/>
                </a:solidFill>
                <a:latin typeface="Cambria"/>
                <a:cs typeface="Cambria"/>
              </a:rPr>
              <a:t>Header</a:t>
            </a:r>
            <a:r>
              <a:rPr dirty="0" sz="160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:Header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fields: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Analyze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header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fields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"From,"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"To,"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"Received,"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"Reply-To"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inconsistencies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or 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anomalies.IP</a:t>
            </a:r>
            <a:r>
              <a:rPr dirty="0" sz="1600" spc="-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addresses:</a:t>
            </a:r>
            <a:r>
              <a:rPr dirty="0" sz="16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Check</a:t>
            </a:r>
            <a:r>
              <a:rPr dirty="0" sz="16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600" spc="-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IP</a:t>
            </a:r>
            <a:r>
              <a:rPr dirty="0" sz="1600" spc="-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addresses</a:t>
            </a:r>
            <a:r>
              <a:rPr dirty="0" sz="16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6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600" spc="-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600" spc="-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headers </a:t>
            </a:r>
            <a:r>
              <a:rPr dirty="0" sz="1600" spc="-3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against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blacklists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6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known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sources.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65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92556"/>
            <a:ext cx="5846445" cy="5706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1.4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Advantages: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Calibri"/>
              <a:cs typeface="Calibri"/>
            </a:endParaRPr>
          </a:p>
          <a:p>
            <a:pPr algn="just" marL="12700" marR="5080" indent="95250">
              <a:lnSpc>
                <a:spcPct val="146800"/>
              </a:lnSpc>
            </a:pPr>
            <a:r>
              <a:rPr dirty="0" sz="1600" spc="-5" b="1">
                <a:solidFill>
                  <a:srgbClr val="0D0D0D"/>
                </a:solidFill>
                <a:latin typeface="Cambria"/>
                <a:cs typeface="Cambria"/>
              </a:rPr>
              <a:t>Enhanced</a:t>
            </a:r>
            <a:r>
              <a:rPr dirty="0" sz="160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Cambria"/>
                <a:cs typeface="Cambria"/>
              </a:rPr>
              <a:t>Security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 detection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helps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protect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users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from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various online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threats,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including phishing attacks, malware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distribution, and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fraudulent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schemes. By filtering out spam emails,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users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can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minimize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risk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 falling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victim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cyberattacks.</a:t>
            </a:r>
            <a:endParaRPr sz="1600">
              <a:latin typeface="Cambria"/>
              <a:cs typeface="Cambria"/>
            </a:endParaRPr>
          </a:p>
          <a:p>
            <a:pPr algn="just" marL="12700">
              <a:lnSpc>
                <a:spcPct val="100000"/>
              </a:lnSpc>
              <a:spcBef>
                <a:spcPts val="880"/>
              </a:spcBef>
            </a:pPr>
            <a:r>
              <a:rPr dirty="0" sz="1600" spc="-5" b="1">
                <a:solidFill>
                  <a:srgbClr val="0D0D0D"/>
                </a:solidFill>
                <a:latin typeface="Cambria"/>
                <a:cs typeface="Cambria"/>
              </a:rPr>
              <a:t>Improved</a:t>
            </a:r>
            <a:r>
              <a:rPr dirty="0" sz="1600" spc="36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Cambria"/>
                <a:cs typeface="Cambria"/>
              </a:rPr>
              <a:t>Productivity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600" spc="3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600" spc="3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out</a:t>
            </a:r>
            <a:r>
              <a:rPr dirty="0" sz="1600" spc="3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600" spc="3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600" spc="3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reduces</a:t>
            </a:r>
            <a:r>
              <a:rPr dirty="0" sz="1600" spc="3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endParaRPr sz="1600">
              <a:latin typeface="Cambria"/>
              <a:cs typeface="Cambria"/>
            </a:endParaRPr>
          </a:p>
          <a:p>
            <a:pPr algn="just" marL="12700" marR="8255">
              <a:lnSpc>
                <a:spcPct val="146300"/>
              </a:lnSpc>
              <a:spcBef>
                <a:spcPts val="15"/>
              </a:spcBef>
            </a:pP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clutter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in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users'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inboxes,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allowing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them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to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focus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on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important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messages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tasks.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This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leads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improved productivity as users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spend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less time sorting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through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irrelevant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potentially harmful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emails.</a:t>
            </a:r>
            <a:endParaRPr sz="1600">
              <a:latin typeface="Cambria"/>
              <a:cs typeface="Cambria"/>
            </a:endParaRPr>
          </a:p>
          <a:p>
            <a:pPr algn="just" marL="12700" marR="5715">
              <a:lnSpc>
                <a:spcPct val="146500"/>
              </a:lnSpc>
              <a:spcBef>
                <a:spcPts val="15"/>
              </a:spcBef>
            </a:pPr>
            <a:r>
              <a:rPr dirty="0" sz="1600" spc="-5" b="1">
                <a:solidFill>
                  <a:srgbClr val="0D0D0D"/>
                </a:solidFill>
                <a:latin typeface="Cambria"/>
                <a:cs typeface="Cambria"/>
              </a:rPr>
              <a:t>Protection Against </a:t>
            </a:r>
            <a:r>
              <a:rPr dirty="0" sz="1600" b="1">
                <a:solidFill>
                  <a:srgbClr val="0D0D0D"/>
                </a:solidFill>
                <a:latin typeface="Cambria"/>
                <a:cs typeface="Cambria"/>
              </a:rPr>
              <a:t>Phishing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: 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detection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can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identify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phishing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 that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attempt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to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deceive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users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into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providing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10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600" spc="10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600" spc="-20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v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600" spc="-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f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600" spc="10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ma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600" spc="-25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600" spc="-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10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uc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h</a:t>
            </a:r>
            <a:r>
              <a:rPr dirty="0" sz="1600" spc="-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6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l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600" spc="-15">
                <a:solidFill>
                  <a:srgbClr val="0D0D0D"/>
                </a:solidFill>
                <a:latin typeface="Cambria"/>
                <a:cs typeface="Cambria"/>
              </a:rPr>
              <a:t>g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600" spc="-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600" spc="-15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600" spc="10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al</a:t>
            </a:r>
            <a:r>
              <a:rPr dirty="0" sz="1600" spc="10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,</a:t>
            </a:r>
            <a:r>
              <a:rPr dirty="0" sz="1600" spc="-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c</a:t>
            </a:r>
            <a:r>
              <a:rPr dirty="0" sz="1600" spc="10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600" spc="-35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600" spc="10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it</a:t>
            </a:r>
            <a:r>
              <a:rPr dirty="0" sz="16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ca</a:t>
            </a:r>
            <a:r>
              <a:rPr dirty="0" sz="1600" spc="-15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6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um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b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600" spc="-15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600" spc="10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,  or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personal data. By blocking phishing emails,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users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are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less likely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to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become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victims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identity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theft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600" spc="-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financial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fraud.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65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7428483"/>
            <a:ext cx="5850890" cy="2181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1.5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Scope: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Calibri"/>
              <a:cs typeface="Calibri"/>
            </a:endParaRPr>
          </a:p>
          <a:p>
            <a:pPr algn="just" marL="12700" marR="5080" indent="533400">
              <a:lnSpc>
                <a:spcPct val="146300"/>
              </a:lnSpc>
            </a:pP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Spam filters scan the content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incoming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emails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for specific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keywords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or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phrases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commonly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associated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with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spam,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"free," "discount," "viagra," etc. Advanced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filters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analyze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text</a:t>
            </a:r>
            <a:r>
              <a:rPr dirty="0" sz="1600" spc="1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600" spc="1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patterns,</a:t>
            </a:r>
            <a:r>
              <a:rPr dirty="0" sz="1600" spc="1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language</a:t>
            </a:r>
            <a:r>
              <a:rPr dirty="0" sz="1600" spc="11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anomalies,</a:t>
            </a:r>
            <a:r>
              <a:rPr dirty="0" sz="1600" spc="1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600" spc="1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structural</a:t>
            </a:r>
            <a:r>
              <a:rPr dirty="0" sz="1600" spc="1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irregularities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777621"/>
            <a:ext cx="5854700" cy="3601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146600"/>
              </a:lnSpc>
              <a:spcBef>
                <a:spcPts val="110"/>
              </a:spcBef>
            </a:pP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that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may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indicate spam, such as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unusual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formatting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grammar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mistakes.</a:t>
            </a:r>
            <a:r>
              <a:rPr dirty="0" sz="1600" spc="-8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Bayesian</a:t>
            </a:r>
            <a:r>
              <a:rPr dirty="0" sz="16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filters</a:t>
            </a:r>
            <a:r>
              <a:rPr dirty="0" sz="16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use</a:t>
            </a:r>
            <a:r>
              <a:rPr dirty="0" sz="1600" spc="-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statistical</a:t>
            </a:r>
            <a:r>
              <a:rPr dirty="0" sz="1600" spc="-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algorithms</a:t>
            </a:r>
            <a:r>
              <a:rPr dirty="0" sz="16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600" spc="-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determine</a:t>
            </a:r>
            <a:r>
              <a:rPr dirty="0" sz="1600" spc="-8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the </a:t>
            </a:r>
            <a:r>
              <a:rPr dirty="0" sz="1600" spc="-3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probability that an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is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spam based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on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the presence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certain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words </a:t>
            </a:r>
            <a:r>
              <a:rPr dirty="0" sz="1600" spc="-1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combinations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of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words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within the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 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dirty="0" sz="1200" spc="5">
                <a:solidFill>
                  <a:srgbClr val="0D0D0D"/>
                </a:solidFill>
                <a:latin typeface="Cambria"/>
                <a:cs typeface="Cambria"/>
              </a:rPr>
              <a:t>.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6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filters maintain lists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of known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spammers,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malicious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domains, or IP 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addresses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associated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with spam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activity.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Emailsoriginating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from 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these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blacklisted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sources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are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often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 flaggeds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spam.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These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authentication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protocols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verify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legitimacy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of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sender's 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domain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 address,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helping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to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detect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spoofed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5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forged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emails.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65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5157089"/>
            <a:ext cx="5850255" cy="4182745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5"/>
              </a:spcBef>
            </a:pPr>
            <a:r>
              <a:rPr dirty="0" sz="1600" spc="-5" b="1">
                <a:latin typeface="Times New Roman"/>
                <a:cs typeface="Times New Roman"/>
              </a:rPr>
              <a:t>CHAPTER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dirty="0" sz="1600" spc="-5" b="1">
                <a:latin typeface="Times New Roman"/>
                <a:cs typeface="Times New Roman"/>
              </a:rPr>
              <a:t>SERVICES AND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TOOLS REQUIRED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lvl="1"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1800" b="1">
                <a:latin typeface="Times New Roman"/>
                <a:cs typeface="Times New Roman"/>
              </a:rPr>
              <a:t>Services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Used:</a:t>
            </a:r>
            <a:endParaRPr sz="1800">
              <a:latin typeface="Times New Roman"/>
              <a:cs typeface="Times New Roman"/>
            </a:endParaRPr>
          </a:p>
          <a:p>
            <a:pPr algn="just" lvl="2" marL="12700" marR="5080">
              <a:lnSpc>
                <a:spcPct val="146600"/>
              </a:lnSpc>
              <a:spcBef>
                <a:spcPts val="894"/>
              </a:spcBef>
              <a:buSzPct val="93750"/>
              <a:buAutoNum type="arabicPeriod"/>
              <a:tabLst>
                <a:tab pos="469900" algn="l"/>
              </a:tabLst>
            </a:pPr>
            <a:r>
              <a:rPr dirty="0" sz="1600" spc="-5" b="1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60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Cambria"/>
                <a:cs typeface="Cambria"/>
              </a:rPr>
              <a:t>Filters</a:t>
            </a:r>
            <a:r>
              <a:rPr dirty="0" sz="160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Cambria"/>
                <a:cs typeface="Cambria"/>
              </a:rPr>
              <a:t>Provided</a:t>
            </a:r>
            <a:r>
              <a:rPr dirty="0" sz="160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Cambria"/>
                <a:cs typeface="Cambria"/>
              </a:rPr>
              <a:t>by</a:t>
            </a:r>
            <a:r>
              <a:rPr dirty="0" sz="1600" b="1">
                <a:solidFill>
                  <a:srgbClr val="0D0D0D"/>
                </a:solidFill>
                <a:latin typeface="Cambria"/>
                <a:cs typeface="Cambria"/>
              </a:rPr>
              <a:t> Email</a:t>
            </a:r>
            <a:r>
              <a:rPr dirty="0" sz="1600" spc="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b="1">
                <a:solidFill>
                  <a:srgbClr val="0D0D0D"/>
                </a:solidFill>
                <a:latin typeface="Cambria"/>
                <a:cs typeface="Cambria"/>
              </a:rPr>
              <a:t>Service</a:t>
            </a:r>
            <a:r>
              <a:rPr dirty="0" sz="1600" spc="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b="1">
                <a:solidFill>
                  <a:srgbClr val="0D0D0D"/>
                </a:solidFill>
                <a:latin typeface="Cambria"/>
                <a:cs typeface="Cambria"/>
              </a:rPr>
              <a:t>Providers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:Most </a:t>
            </a:r>
            <a:r>
              <a:rPr dirty="0" sz="1600" spc="-3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 service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providers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(ESPs)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offer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built-in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filtering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capabilities</a:t>
            </a:r>
            <a:r>
              <a:rPr dirty="0" sz="16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6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part</a:t>
            </a:r>
            <a:r>
              <a:rPr dirty="0" sz="16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of</a:t>
            </a:r>
            <a:r>
              <a:rPr dirty="0" sz="1600" spc="-7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their</a:t>
            </a:r>
            <a:r>
              <a:rPr dirty="0" sz="16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600" spc="-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hosting</a:t>
            </a:r>
            <a:r>
              <a:rPr dirty="0" sz="16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services.</a:t>
            </a:r>
            <a:r>
              <a:rPr dirty="0" sz="1600" spc="-5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Examples</a:t>
            </a:r>
            <a:r>
              <a:rPr dirty="0" sz="16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include </a:t>
            </a:r>
            <a:r>
              <a:rPr dirty="0" sz="1600" spc="-3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Gmail's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filter, Outlook's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Junk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Email filter, and Yahoo Mail's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SpamGuard.These filters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use a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combination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of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techniques such as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analysis,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sender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reputation,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 learning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algorithms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automatically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classify and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divert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emails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away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from</a:t>
            </a:r>
            <a:r>
              <a:rPr dirty="0" sz="16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users'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inboxes.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777621"/>
            <a:ext cx="5855335" cy="50304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lvl="2" marL="12700" marR="5080">
              <a:lnSpc>
                <a:spcPct val="146500"/>
              </a:lnSpc>
              <a:spcBef>
                <a:spcPts val="110"/>
              </a:spcBef>
              <a:buSzPct val="93750"/>
              <a:buAutoNum type="arabicPeriod" startAt="2"/>
              <a:tabLst>
                <a:tab pos="469900" algn="l"/>
              </a:tabLst>
            </a:pPr>
            <a:r>
              <a:rPr dirty="0" sz="1600" spc="-5" b="1">
                <a:solidFill>
                  <a:srgbClr val="0D0D0D"/>
                </a:solidFill>
                <a:latin typeface="Cambria"/>
                <a:cs typeface="Cambria"/>
              </a:rPr>
              <a:t>Third-Party</a:t>
            </a:r>
            <a:r>
              <a:rPr dirty="0" sz="160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Cambria"/>
                <a:cs typeface="Cambria"/>
              </a:rPr>
              <a:t>Anti-Spam</a:t>
            </a:r>
            <a:r>
              <a:rPr dirty="0" sz="160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Cambria"/>
                <a:cs typeface="Cambria"/>
              </a:rPr>
              <a:t>Solutions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:1.2Many</a:t>
            </a:r>
            <a:r>
              <a:rPr dirty="0" sz="1600" spc="3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organizations </a:t>
            </a:r>
            <a:r>
              <a:rPr dirty="0" sz="1600" spc="-34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opt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third-party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anti-spam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solutions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to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enhance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 their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 security beyond the capabilities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of built-in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filters.Examples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of third- </a:t>
            </a:r>
            <a:r>
              <a:rPr dirty="0" sz="1600" spc="-3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party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anti-spam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solutions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include: Provides comprehensive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virus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protection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servers,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using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multi-layered 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approach including content analysis,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sender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verification, and </a:t>
            </a:r>
            <a:r>
              <a:rPr dirty="0" sz="1600" spc="10">
                <a:solidFill>
                  <a:srgbClr val="0D0D0D"/>
                </a:solidFill>
                <a:latin typeface="Cambria"/>
                <a:cs typeface="Cambria"/>
              </a:rPr>
              <a:t>real- </a:t>
            </a:r>
            <a:r>
              <a:rPr dirty="0" sz="1600" spc="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time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updates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from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global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threat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intelligence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networks.</a:t>
            </a:r>
            <a:endParaRPr sz="1600">
              <a:latin typeface="Cambria"/>
              <a:cs typeface="Cambria"/>
            </a:endParaRPr>
          </a:p>
          <a:p>
            <a:pPr algn="just" lvl="2" marL="12700" marR="8890">
              <a:lnSpc>
                <a:spcPct val="146500"/>
              </a:lnSpc>
              <a:spcBef>
                <a:spcPts val="15"/>
              </a:spcBef>
              <a:buSzPct val="93750"/>
              <a:buAutoNum type="arabicPeriod" startAt="2"/>
              <a:tabLst>
                <a:tab pos="469900" algn="l"/>
              </a:tabLst>
            </a:pPr>
            <a:r>
              <a:rPr dirty="0" sz="1600" spc="-10" b="1">
                <a:solidFill>
                  <a:srgbClr val="0D0D0D"/>
                </a:solidFill>
                <a:latin typeface="Cambria"/>
                <a:cs typeface="Cambria"/>
              </a:rPr>
              <a:t>Proofpoint</a:t>
            </a:r>
            <a:r>
              <a:rPr dirty="0" sz="1600" spc="-5" b="1">
                <a:solidFill>
                  <a:srgbClr val="0D0D0D"/>
                </a:solidFill>
                <a:latin typeface="Cambria"/>
                <a:cs typeface="Cambria"/>
              </a:rPr>
              <a:t> Email</a:t>
            </a:r>
            <a:r>
              <a:rPr dirty="0" sz="160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5" b="1">
                <a:solidFill>
                  <a:srgbClr val="0D0D0D"/>
                </a:solidFill>
                <a:latin typeface="Cambria"/>
                <a:cs typeface="Cambria"/>
              </a:rPr>
              <a:t>Protection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:</a:t>
            </a:r>
            <a:r>
              <a:rPr dirty="0" sz="1600" spc="3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Offers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advanced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threat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detection and response capabilities, leveraging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machine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learning,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threat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intelligence,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 and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behavioral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analysis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to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detect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 block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spam, phishing, and malware attacks Provides cloud-based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 security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solutions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include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anti-spam,</a:t>
            </a:r>
            <a:r>
              <a:rPr dirty="0" sz="1600" spc="36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anti-phishing,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 sandboxing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features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to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protect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against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advanced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email-borne 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threats.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65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7371333"/>
            <a:ext cx="5852160" cy="216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338455" indent="-326390">
              <a:lnSpc>
                <a:spcPct val="100000"/>
              </a:lnSpc>
              <a:spcBef>
                <a:spcPts val="100"/>
              </a:spcBef>
              <a:buSzPct val="94444"/>
              <a:buAutoNum type="arabicPeriod" startAt="2"/>
              <a:tabLst>
                <a:tab pos="339090" algn="l"/>
              </a:tabLst>
            </a:pPr>
            <a:r>
              <a:rPr dirty="0" sz="1800" spc="-5" b="1">
                <a:solidFill>
                  <a:srgbClr val="0D0D0D"/>
                </a:solidFill>
                <a:latin typeface="Cambria"/>
                <a:cs typeface="Cambria"/>
              </a:rPr>
              <a:t>Tools</a:t>
            </a:r>
            <a:r>
              <a:rPr dirty="0" sz="1800" spc="-2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 b="1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800" spc="-1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 b="1">
                <a:solidFill>
                  <a:srgbClr val="0D0D0D"/>
                </a:solidFill>
                <a:latin typeface="Cambria"/>
                <a:cs typeface="Cambria"/>
              </a:rPr>
              <a:t>Software</a:t>
            </a:r>
            <a:r>
              <a:rPr dirty="0" sz="1800" spc="-3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800" spc="-5" b="1">
                <a:solidFill>
                  <a:srgbClr val="0D0D0D"/>
                </a:solidFill>
                <a:latin typeface="Cambria"/>
                <a:cs typeface="Cambria"/>
              </a:rPr>
              <a:t>Used: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D0D0D"/>
              </a:buClr>
              <a:buFont typeface="Cambria"/>
              <a:buAutoNum type="arabicPeriod" startAt="2"/>
            </a:pPr>
            <a:endParaRPr sz="2800">
              <a:latin typeface="Cambria"/>
              <a:cs typeface="Cambria"/>
            </a:endParaRPr>
          </a:p>
          <a:p>
            <a:pPr lvl="2" marL="469900" marR="10795" indent="-228600">
              <a:lnSpc>
                <a:spcPct val="14710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ASSP</a:t>
            </a:r>
            <a:r>
              <a:rPr dirty="0" sz="1600" spc="1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is</a:t>
            </a:r>
            <a:r>
              <a:rPr dirty="0" sz="1600" spc="1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an</a:t>
            </a:r>
            <a:r>
              <a:rPr dirty="0" sz="1600" spc="11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open-source</a:t>
            </a:r>
            <a:r>
              <a:rPr dirty="0" sz="1600" spc="114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SMTP</a:t>
            </a:r>
            <a:r>
              <a:rPr dirty="0" sz="1600" spc="1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proxy</a:t>
            </a:r>
            <a:r>
              <a:rPr dirty="0" sz="1600" spc="9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server</a:t>
            </a:r>
            <a:r>
              <a:rPr dirty="0" sz="1600" spc="1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designed</a:t>
            </a:r>
            <a:r>
              <a:rPr dirty="0" sz="1600" spc="10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r>
              <a:rPr dirty="0" sz="1600" spc="1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filter </a:t>
            </a:r>
            <a:r>
              <a:rPr dirty="0" sz="1600" spc="-3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spam</a:t>
            </a:r>
            <a:r>
              <a:rPr dirty="0" sz="16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emails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in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real-time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at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SMTP</a:t>
            </a:r>
            <a:r>
              <a:rPr dirty="0" sz="16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level.</a:t>
            </a:r>
            <a:endParaRPr sz="1600">
              <a:latin typeface="Cambria"/>
              <a:cs typeface="Cambria"/>
            </a:endParaRPr>
          </a:p>
          <a:p>
            <a:pPr lvl="2" marL="469900" marR="5080" indent="-228600">
              <a:lnSpc>
                <a:spcPct val="147300"/>
              </a:lnSpc>
              <a:spcBef>
                <a:spcPts val="70"/>
              </a:spcBef>
              <a:buFont typeface="Symbol"/>
              <a:buChar char=""/>
              <a:tabLst>
                <a:tab pos="469900" algn="l"/>
                <a:tab pos="470534" algn="l"/>
                <a:tab pos="751840" algn="l"/>
                <a:tab pos="1630680" algn="l"/>
                <a:tab pos="1875155" algn="l"/>
                <a:tab pos="2518410" algn="l"/>
                <a:tab pos="2832735" algn="l"/>
                <a:tab pos="3926840" algn="l"/>
                <a:tab pos="4883785" algn="l"/>
              </a:tabLst>
            </a:pP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It	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p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l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o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y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s	a	</a:t>
            </a:r>
            <a:r>
              <a:rPr dirty="0" sz="1600" spc="10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g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e	of	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ech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niq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ue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s	in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clu</a:t>
            </a:r>
            <a:r>
              <a:rPr dirty="0" sz="1600" spc="10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ing	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600" spc="-15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600" spc="65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-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b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600" spc="10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d 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blacklists,</a:t>
            </a:r>
            <a:r>
              <a:rPr dirty="0" sz="1600" spc="3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greylisting,</a:t>
            </a:r>
            <a:r>
              <a:rPr dirty="0" sz="1600" spc="3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SPF</a:t>
            </a:r>
            <a:r>
              <a:rPr dirty="0" sz="1600" spc="3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checks,</a:t>
            </a:r>
            <a:r>
              <a:rPr dirty="0" sz="1600" spc="3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600" spc="3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Bayesian</a:t>
            </a:r>
            <a:r>
              <a:rPr dirty="0" sz="1600" spc="32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filtering</a:t>
            </a:r>
            <a:r>
              <a:rPr dirty="0" sz="1600" spc="33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to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777621"/>
            <a:ext cx="5852160" cy="849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69900" marR="13335">
              <a:lnSpc>
                <a:spcPct val="147100"/>
              </a:lnSpc>
              <a:spcBef>
                <a:spcPts val="100"/>
              </a:spcBef>
            </a:pP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block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spam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emails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before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they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are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delivered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to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the recipient's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mail</a:t>
            </a:r>
            <a:r>
              <a:rPr dirty="0" sz="1600" spc="-1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server.</a:t>
            </a:r>
            <a:endParaRPr sz="1600">
              <a:latin typeface="Cambria"/>
              <a:cs typeface="Cambria"/>
            </a:endParaRPr>
          </a:p>
          <a:p>
            <a:pPr algn="just" marL="469900" marR="5080" indent="-228600">
              <a:lnSpc>
                <a:spcPct val="147100"/>
              </a:lnSpc>
              <a:spcBef>
                <a:spcPts val="50"/>
              </a:spcBef>
              <a:buFont typeface="Symbol"/>
              <a:buChar char=""/>
              <a:tabLst>
                <a:tab pos="470534" algn="l"/>
              </a:tabLst>
            </a:pP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MailScanner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is a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popular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security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anti-spam toolkit 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that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integrates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with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mail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transfer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agents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(MTAs)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as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Postfix,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Sendmail,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Exim.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900">
              <a:latin typeface="Cambria"/>
              <a:cs typeface="Cambria"/>
            </a:endParaRPr>
          </a:p>
          <a:p>
            <a:pPr algn="just" marL="12700">
              <a:lnSpc>
                <a:spcPct val="100000"/>
              </a:lnSpc>
              <a:spcBef>
                <a:spcPts val="1430"/>
              </a:spcBef>
            </a:pPr>
            <a:r>
              <a:rPr dirty="0" sz="1800" spc="-5" b="1">
                <a:latin typeface="Times New Roman"/>
                <a:cs typeface="Times New Roman"/>
              </a:rPr>
              <a:t>Software Requirement:</a:t>
            </a:r>
            <a:endParaRPr sz="1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6600"/>
              </a:lnSpc>
              <a:spcBef>
                <a:spcPts val="894"/>
              </a:spcBef>
            </a:pPr>
            <a:r>
              <a:rPr dirty="0" sz="1600" spc="-5" b="1">
                <a:solidFill>
                  <a:srgbClr val="0D0D0D"/>
                </a:solidFill>
                <a:latin typeface="Cambria"/>
                <a:cs typeface="Cambria"/>
              </a:rPr>
              <a:t>Libraries</a:t>
            </a:r>
            <a:r>
              <a:rPr dirty="0" sz="160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600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Cambria"/>
                <a:cs typeface="Cambria"/>
              </a:rPr>
              <a:t>Frameworks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:Depending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on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the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chosen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programming language,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you'll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need libraries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and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frameworks for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tasks such as:Natural Language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Processing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(NLP):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NLTK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(Natural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Language Toolkit), spaCy, </a:t>
            </a:r>
            <a:r>
              <a:rPr dirty="0" sz="1600" spc="-1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TextBlob for text analysis and feature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extraction.Machine Learning: Scikit-learn,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TensorFlow, </a:t>
            </a:r>
            <a:r>
              <a:rPr dirty="0" sz="1600" spc="-15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PyTorch 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training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deploying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machine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 learning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models.Parsing: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Python's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email.parser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module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or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third-party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libraries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like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email.parser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for parsing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 messages.Web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APIs: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Libraries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5">
                <a:solidFill>
                  <a:srgbClr val="0D0D0D"/>
                </a:solidFill>
                <a:latin typeface="Cambria"/>
                <a:cs typeface="Cambria"/>
              </a:rPr>
              <a:t>for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accessing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external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services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or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APIs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 for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tasks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like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IP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reputation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lookup,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URL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scanning,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or</a:t>
            </a:r>
            <a:r>
              <a:rPr dirty="0" sz="16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threat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intelligence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feeds.</a:t>
            </a:r>
            <a:endParaRPr sz="1600">
              <a:latin typeface="Cambria"/>
              <a:cs typeface="Cambria"/>
            </a:endParaRPr>
          </a:p>
          <a:p>
            <a:pPr algn="just" marL="12700" marR="5715">
              <a:lnSpc>
                <a:spcPct val="146700"/>
              </a:lnSpc>
              <a:spcBef>
                <a:spcPts val="790"/>
              </a:spcBef>
            </a:pPr>
            <a:r>
              <a:rPr dirty="0" sz="1600" b="1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600" spc="-10" b="1">
                <a:solidFill>
                  <a:srgbClr val="0D0D0D"/>
                </a:solidFill>
                <a:latin typeface="Cambria"/>
                <a:cs typeface="Cambria"/>
              </a:rPr>
              <a:t>ata</a:t>
            </a:r>
            <a:r>
              <a:rPr dirty="0" sz="1600" spc="-5" b="1">
                <a:solidFill>
                  <a:srgbClr val="0D0D0D"/>
                </a:solidFill>
                <a:latin typeface="Cambria"/>
                <a:cs typeface="Cambria"/>
              </a:rPr>
              <a:t>ba</a:t>
            </a:r>
            <a:r>
              <a:rPr dirty="0" sz="1600" spc="-15" b="1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600" b="1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600" spc="-5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15" b="1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600" spc="-10" b="1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600" spc="5" b="1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600" spc="-10" b="1">
                <a:solidFill>
                  <a:srgbClr val="0D0D0D"/>
                </a:solidFill>
                <a:latin typeface="Cambria"/>
                <a:cs typeface="Cambria"/>
              </a:rPr>
              <a:t>ag</a:t>
            </a:r>
            <a:r>
              <a:rPr dirty="0" sz="1600" b="1">
                <a:solidFill>
                  <a:srgbClr val="0D0D0D"/>
                </a:solidFill>
                <a:latin typeface="Cambria"/>
                <a:cs typeface="Cambria"/>
              </a:rPr>
              <a:t>eme</a:t>
            </a:r>
            <a:r>
              <a:rPr dirty="0" sz="1600" spc="10" b="1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600" b="1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600" spc="-6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Cambria"/>
                <a:cs typeface="Cambria"/>
              </a:rPr>
              <a:t>Sy</a:t>
            </a:r>
            <a:r>
              <a:rPr dirty="0" sz="1600" spc="-10" b="1">
                <a:solidFill>
                  <a:srgbClr val="0D0D0D"/>
                </a:solidFill>
                <a:latin typeface="Cambria"/>
                <a:cs typeface="Cambria"/>
              </a:rPr>
              <a:t>st</a:t>
            </a:r>
            <a:r>
              <a:rPr dirty="0" sz="1600" b="1">
                <a:solidFill>
                  <a:srgbClr val="0D0D0D"/>
                </a:solidFill>
                <a:latin typeface="Cambria"/>
                <a:cs typeface="Cambria"/>
              </a:rPr>
              <a:t>em</a:t>
            </a:r>
            <a:r>
              <a:rPr dirty="0" sz="1600" spc="-55" b="1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 b="1">
                <a:solidFill>
                  <a:srgbClr val="0D0D0D"/>
                </a:solidFill>
                <a:latin typeface="Cambria"/>
                <a:cs typeface="Cambria"/>
              </a:rPr>
              <a:t>(</a:t>
            </a:r>
            <a:r>
              <a:rPr dirty="0" sz="1600" spc="-10" b="1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600" spc="30" b="1">
                <a:solidFill>
                  <a:srgbClr val="0D0D0D"/>
                </a:solidFill>
                <a:latin typeface="Cambria"/>
                <a:cs typeface="Cambria"/>
              </a:rPr>
              <a:t>B</a:t>
            </a:r>
            <a:r>
              <a:rPr dirty="0" sz="1600" spc="-5" b="1">
                <a:solidFill>
                  <a:srgbClr val="0D0D0D"/>
                </a:solidFill>
                <a:latin typeface="Cambria"/>
                <a:cs typeface="Cambria"/>
              </a:rPr>
              <a:t>MS</a:t>
            </a:r>
            <a:r>
              <a:rPr dirty="0" sz="1600" spc="20" b="1">
                <a:solidFill>
                  <a:srgbClr val="0D0D0D"/>
                </a:solidFill>
                <a:latin typeface="Cambria"/>
                <a:cs typeface="Cambria"/>
              </a:rPr>
              <a:t>)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:Co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n</a:t>
            </a:r>
            <a:r>
              <a:rPr dirty="0" sz="1600" spc="10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600" spc="-20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600" spc="10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r</a:t>
            </a:r>
            <a:r>
              <a:rPr dirty="0" sz="1600"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u</a:t>
            </a:r>
            <a:r>
              <a:rPr dirty="0" sz="1600" spc="10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600" spc="-20">
                <a:solidFill>
                  <a:srgbClr val="0D0D0D"/>
                </a:solidFill>
                <a:latin typeface="Cambria"/>
                <a:cs typeface="Cambria"/>
              </a:rPr>
              <a:t>i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ng</a:t>
            </a:r>
            <a:r>
              <a:rPr dirty="0" sz="1600" spc="-5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a</a:t>
            </a:r>
            <a:r>
              <a:rPr dirty="0" sz="1600"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D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B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M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S</a:t>
            </a:r>
            <a:r>
              <a:rPr dirty="0" sz="1600" spc="-7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t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o  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store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and manage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data,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training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datasets, and configuration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 settings.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Common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choices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include:SQL databases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(e.g.,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PostgreSQL, 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MySQL)</a:t>
            </a:r>
            <a:r>
              <a:rPr dirty="0" sz="1600" spc="-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for</a:t>
            </a:r>
            <a:r>
              <a:rPr dirty="0" sz="16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structured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storage.</a:t>
            </a:r>
            <a:endParaRPr sz="1600">
              <a:latin typeface="Cambria"/>
              <a:cs typeface="Cambria"/>
            </a:endParaRPr>
          </a:p>
          <a:p>
            <a:pPr algn="just" marL="12700" marR="5080">
              <a:lnSpc>
                <a:spcPct val="145900"/>
              </a:lnSpc>
              <a:spcBef>
                <a:spcPts val="20"/>
              </a:spcBef>
            </a:pP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NoSQL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databases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(e.g.,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MongoDB, 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Redis)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for unstructured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or </a:t>
            </a:r>
            <a:r>
              <a:rPr dirty="0" sz="1600" spc="15">
                <a:solidFill>
                  <a:srgbClr val="0D0D0D"/>
                </a:solidFill>
                <a:latin typeface="Cambria"/>
                <a:cs typeface="Cambria"/>
              </a:rPr>
              <a:t>semi- </a:t>
            </a:r>
            <a:r>
              <a:rPr dirty="0" sz="1600" spc="2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structured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>
                <a:solidFill>
                  <a:srgbClr val="0D0D0D"/>
                </a:solidFill>
                <a:latin typeface="Cambria"/>
                <a:cs typeface="Cambria"/>
              </a:rPr>
              <a:t>data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storage,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such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as</a:t>
            </a:r>
            <a:r>
              <a:rPr dirty="0" sz="1600" spc="1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10">
                <a:solidFill>
                  <a:srgbClr val="0D0D0D"/>
                </a:solidFill>
                <a:latin typeface="Cambria"/>
                <a:cs typeface="Cambria"/>
              </a:rPr>
              <a:t>email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content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and</a:t>
            </a:r>
            <a:r>
              <a:rPr dirty="0" sz="1600" spc="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dirty="0" sz="1600" spc="-5">
                <a:solidFill>
                  <a:srgbClr val="0D0D0D"/>
                </a:solidFill>
                <a:latin typeface="Cambria"/>
                <a:cs typeface="Cambria"/>
              </a:rPr>
              <a:t>metadata.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85"/>
              </a:lnSpc>
            </a:pPr>
            <a:r>
              <a:rPr dirty="0"/>
              <a:t>©</a:t>
            </a:r>
            <a:r>
              <a:rPr dirty="0" spc="-5"/>
              <a:t> </a:t>
            </a:r>
            <a:r>
              <a:rPr dirty="0" spc="-10"/>
              <a:t>Edunet </a:t>
            </a:r>
            <a:r>
              <a:rPr dirty="0" spc="-5"/>
              <a:t>Foundation.</a:t>
            </a:r>
            <a:r>
              <a:rPr dirty="0" spc="5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 spc="-5"/>
              <a:t>rights reserved</a:t>
            </a:r>
            <a:r>
              <a:rPr dirty="0" spc="65"/>
              <a:t> </a:t>
            </a:r>
            <a:r>
              <a:rPr dirty="0" sz="1100" spc="-5" b="0">
                <a:latin typeface="Calibri"/>
                <a:cs typeface="Calibri"/>
              </a:rPr>
              <a:t>|</a:t>
            </a:r>
            <a:r>
              <a:rPr dirty="0" sz="1100" spc="-5" b="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NSTI MUMBAI</dc:creator>
  <dcterms:created xsi:type="dcterms:W3CDTF">2024-04-22T05:51:55Z</dcterms:created>
  <dcterms:modified xsi:type="dcterms:W3CDTF">2024-04-22T05:51:55Z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2024-04-20T00:00:00Z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2024-04-22T00:00:00Z</vt:filetime>
  </property>
</Properties>
</file>