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76" r:id="rId11"/>
    <p:sldId id="265" r:id="rId12"/>
    <p:sldId id="266" r:id="rId13"/>
    <p:sldId id="267" r:id="rId14"/>
    <p:sldId id="277" r:id="rId15"/>
    <p:sldId id="278" r:id="rId16"/>
    <p:sldId id="268" r:id="rId17"/>
    <p:sldId id="269" r:id="rId18"/>
    <p:sldId id="270" r:id="rId19"/>
    <p:sldId id="272" r:id="rId20"/>
    <p:sldId id="275" r:id="rId21"/>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6" d="100"/>
          <a:sy n="96" d="100"/>
        </p:scale>
        <p:origin x="106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263525" y="140049"/>
            <a:ext cx="8190230"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0629" y="6575552"/>
            <a:ext cx="416623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a:xfrm>
            <a:off x="5142136" y="6576042"/>
            <a:ext cx="268287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a:xfrm>
            <a:off x="8317136" y="6576042"/>
            <a:ext cx="2946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uipath.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0" y="0"/>
            <a:ext cx="9156700" cy="4679315"/>
            <a:chOff x="-12700" y="0"/>
            <a:chExt cx="9156700" cy="4679315"/>
          </a:xfrm>
        </p:grpSpPr>
        <p:pic>
          <p:nvPicPr>
            <p:cNvPr id="3" name="object 3"/>
            <p:cNvPicPr/>
            <p:nvPr/>
          </p:nvPicPr>
          <p:blipFill>
            <a:blip r:embed="rId2" cstate="print"/>
            <a:stretch>
              <a:fillRect/>
            </a:stretch>
          </p:blipFill>
          <p:spPr>
            <a:xfrm>
              <a:off x="0" y="0"/>
              <a:ext cx="9143999" cy="1752549"/>
            </a:xfrm>
            <a:prstGeom prst="rect">
              <a:avLst/>
            </a:prstGeom>
          </p:spPr>
        </p:pic>
        <p:sp>
          <p:nvSpPr>
            <p:cNvPr id="4" name="object 4"/>
            <p:cNvSpPr/>
            <p:nvPr/>
          </p:nvSpPr>
          <p:spPr>
            <a:xfrm>
              <a:off x="5003203" y="1761199"/>
              <a:ext cx="4140835" cy="2622550"/>
            </a:xfrm>
            <a:custGeom>
              <a:avLst/>
              <a:gdLst/>
              <a:ahLst/>
              <a:cxnLst/>
              <a:rect l="l" t="t" r="r" b="b"/>
              <a:pathLst>
                <a:path w="4140834" h="2622550">
                  <a:moveTo>
                    <a:pt x="4140796" y="2622445"/>
                  </a:moveTo>
                  <a:lnTo>
                    <a:pt x="0" y="2622445"/>
                  </a:lnTo>
                  <a:lnTo>
                    <a:pt x="1311223" y="1311221"/>
                  </a:lnTo>
                  <a:lnTo>
                    <a:pt x="0" y="0"/>
                  </a:lnTo>
                  <a:lnTo>
                    <a:pt x="4140796" y="0"/>
                  </a:lnTo>
                  <a:lnTo>
                    <a:pt x="4140796" y="2622445"/>
                  </a:lnTo>
                  <a:close/>
                </a:path>
              </a:pathLst>
            </a:custGeom>
            <a:solidFill>
              <a:srgbClr val="00AAAD"/>
            </a:solidFill>
          </p:spPr>
          <p:txBody>
            <a:bodyPr wrap="square" lIns="0" tIns="0" rIns="0" bIns="0" rtlCol="0"/>
            <a:lstStyle/>
            <a:p>
              <a:endParaRPr/>
            </a:p>
          </p:txBody>
        </p:sp>
        <p:pic>
          <p:nvPicPr>
            <p:cNvPr id="5" name="object 5"/>
            <p:cNvPicPr/>
            <p:nvPr/>
          </p:nvPicPr>
          <p:blipFill>
            <a:blip r:embed="rId3" cstate="print"/>
            <a:stretch>
              <a:fillRect/>
            </a:stretch>
          </p:blipFill>
          <p:spPr>
            <a:xfrm>
              <a:off x="0" y="1465871"/>
              <a:ext cx="5845577" cy="3213100"/>
            </a:xfrm>
            <a:prstGeom prst="rect">
              <a:avLst/>
            </a:prstGeom>
          </p:spPr>
        </p:pic>
        <p:sp>
          <p:nvSpPr>
            <p:cNvPr id="6" name="object 6"/>
            <p:cNvSpPr/>
            <p:nvPr/>
          </p:nvSpPr>
          <p:spPr>
            <a:xfrm>
              <a:off x="0" y="1529370"/>
              <a:ext cx="5744210" cy="3086100"/>
            </a:xfrm>
            <a:custGeom>
              <a:avLst/>
              <a:gdLst/>
              <a:ahLst/>
              <a:cxnLst/>
              <a:rect l="l" t="t" r="r" b="b"/>
              <a:pathLst>
                <a:path w="5744210" h="3086100">
                  <a:moveTo>
                    <a:pt x="4200926" y="3086099"/>
                  </a:moveTo>
                  <a:lnTo>
                    <a:pt x="0" y="3086099"/>
                  </a:lnTo>
                  <a:lnTo>
                    <a:pt x="0" y="0"/>
                  </a:lnTo>
                  <a:lnTo>
                    <a:pt x="4200926" y="0"/>
                  </a:lnTo>
                  <a:lnTo>
                    <a:pt x="5743976" y="1543049"/>
                  </a:lnTo>
                  <a:lnTo>
                    <a:pt x="4200926" y="3086099"/>
                  </a:lnTo>
                  <a:close/>
                </a:path>
              </a:pathLst>
            </a:custGeom>
            <a:solidFill>
              <a:srgbClr val="59595B"/>
            </a:solidFill>
          </p:spPr>
          <p:txBody>
            <a:bodyPr wrap="square" lIns="0" tIns="0" rIns="0" bIns="0" rtlCol="0"/>
            <a:lstStyle/>
            <a:p>
              <a:endParaRPr/>
            </a:p>
          </p:txBody>
        </p:sp>
        <p:sp>
          <p:nvSpPr>
            <p:cNvPr id="7" name="object 7"/>
            <p:cNvSpPr/>
            <p:nvPr/>
          </p:nvSpPr>
          <p:spPr>
            <a:xfrm>
              <a:off x="0" y="1529370"/>
              <a:ext cx="5744210" cy="3086100"/>
            </a:xfrm>
            <a:custGeom>
              <a:avLst/>
              <a:gdLst/>
              <a:ahLst/>
              <a:cxnLst/>
              <a:rect l="l" t="t" r="r" b="b"/>
              <a:pathLst>
                <a:path w="5744210" h="3086100">
                  <a:moveTo>
                    <a:pt x="0" y="0"/>
                  </a:moveTo>
                  <a:lnTo>
                    <a:pt x="4200926" y="0"/>
                  </a:lnTo>
                  <a:lnTo>
                    <a:pt x="5743976" y="1543049"/>
                  </a:lnTo>
                  <a:lnTo>
                    <a:pt x="4200926" y="3086099"/>
                  </a:lnTo>
                  <a:lnTo>
                    <a:pt x="0" y="3086099"/>
                  </a:lnTo>
                  <a:lnTo>
                    <a:pt x="0" y="0"/>
                  </a:lnTo>
                  <a:close/>
                </a:path>
              </a:pathLst>
            </a:custGeom>
            <a:ln w="25399">
              <a:solidFill>
                <a:srgbClr val="59595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0" y="935764"/>
              <a:ext cx="4089125" cy="1177528"/>
            </a:xfrm>
            <a:prstGeom prst="rect">
              <a:avLst/>
            </a:prstGeom>
          </p:spPr>
        </p:pic>
        <p:sp>
          <p:nvSpPr>
            <p:cNvPr id="9" name="object 9"/>
            <p:cNvSpPr/>
            <p:nvPr/>
          </p:nvSpPr>
          <p:spPr>
            <a:xfrm>
              <a:off x="0" y="986563"/>
              <a:ext cx="4000500" cy="1076325"/>
            </a:xfrm>
            <a:custGeom>
              <a:avLst/>
              <a:gdLst/>
              <a:ahLst/>
              <a:cxnLst/>
              <a:rect l="l" t="t" r="r" b="b"/>
              <a:pathLst>
                <a:path w="4000500" h="1076325">
                  <a:moveTo>
                    <a:pt x="3462260" y="1075927"/>
                  </a:moveTo>
                  <a:lnTo>
                    <a:pt x="0" y="1075927"/>
                  </a:lnTo>
                  <a:lnTo>
                    <a:pt x="0" y="0"/>
                  </a:lnTo>
                  <a:lnTo>
                    <a:pt x="3462260" y="0"/>
                  </a:lnTo>
                  <a:lnTo>
                    <a:pt x="4000224" y="537963"/>
                  </a:lnTo>
                  <a:lnTo>
                    <a:pt x="3462260" y="1075927"/>
                  </a:lnTo>
                  <a:close/>
                </a:path>
              </a:pathLst>
            </a:custGeom>
            <a:solidFill>
              <a:srgbClr val="00AAAD"/>
            </a:solidFill>
          </p:spPr>
          <p:txBody>
            <a:bodyPr wrap="square" lIns="0" tIns="0" rIns="0" bIns="0" rtlCol="0"/>
            <a:lstStyle/>
            <a:p>
              <a:endParaRPr/>
            </a:p>
          </p:txBody>
        </p:sp>
      </p:grpSp>
      <p:sp>
        <p:nvSpPr>
          <p:cNvPr id="10" name="object 10"/>
          <p:cNvSpPr txBox="1"/>
          <p:nvPr/>
        </p:nvSpPr>
        <p:spPr>
          <a:xfrm>
            <a:off x="250806" y="4827345"/>
            <a:ext cx="4854594" cy="1551707"/>
          </a:xfrm>
          <a:prstGeom prst="rect">
            <a:avLst/>
          </a:prstGeom>
        </p:spPr>
        <p:txBody>
          <a:bodyPr vert="horz" wrap="square" lIns="0" tIns="12700" rIns="0" bIns="0" rtlCol="0">
            <a:spAutoFit/>
          </a:bodyPr>
          <a:lstStyle/>
          <a:p>
            <a:pPr marL="12700" marR="1216025">
              <a:lnSpc>
                <a:spcPct val="100000"/>
              </a:lnSpc>
              <a:spcBef>
                <a:spcPts val="100"/>
              </a:spcBef>
            </a:pPr>
            <a:r>
              <a:rPr sz="2000" b="1" dirty="0">
                <a:latin typeface="Calibri"/>
                <a:cs typeface="Calibri"/>
              </a:rPr>
              <a:t>Your</a:t>
            </a:r>
            <a:r>
              <a:rPr sz="2000" b="1" spc="-85" dirty="0">
                <a:latin typeface="Calibri"/>
                <a:cs typeface="Calibri"/>
              </a:rPr>
              <a:t> </a:t>
            </a:r>
            <a:r>
              <a:rPr sz="2000" b="1" dirty="0">
                <a:latin typeface="Calibri"/>
                <a:cs typeface="Calibri"/>
              </a:rPr>
              <a:t>Register</a:t>
            </a:r>
            <a:r>
              <a:rPr sz="2000" b="1" spc="-85" dirty="0">
                <a:latin typeface="Calibri"/>
                <a:cs typeface="Calibri"/>
              </a:rPr>
              <a:t> </a:t>
            </a:r>
            <a:r>
              <a:rPr sz="2000" b="1" spc="-25" dirty="0">
                <a:latin typeface="Calibri"/>
                <a:cs typeface="Calibri"/>
              </a:rPr>
              <a:t>No</a:t>
            </a:r>
            <a:r>
              <a:rPr lang="en-US" sz="2000" b="1" spc="-25" dirty="0">
                <a:latin typeface="Calibri"/>
                <a:cs typeface="Calibri"/>
              </a:rPr>
              <a:t>:2116220701015</a:t>
            </a:r>
            <a:r>
              <a:rPr sz="2000" b="1" spc="-25" dirty="0">
                <a:latin typeface="Calibri"/>
                <a:cs typeface="Calibri"/>
              </a:rPr>
              <a:t> </a:t>
            </a:r>
            <a:r>
              <a:rPr sz="2000" b="1" spc="-20" dirty="0" err="1">
                <a:latin typeface="Calibri"/>
                <a:cs typeface="Calibri"/>
              </a:rPr>
              <a:t>Name</a:t>
            </a:r>
            <a:r>
              <a:rPr lang="en-US" sz="2000" b="1" spc="-20" dirty="0" err="1">
                <a:latin typeface="Calibri"/>
                <a:cs typeface="Calibri"/>
              </a:rPr>
              <a:t>:AGILA</a:t>
            </a:r>
            <a:r>
              <a:rPr lang="en-US" sz="2000" b="1" spc="-20" dirty="0">
                <a:latin typeface="Calibri"/>
                <a:cs typeface="Calibri"/>
              </a:rPr>
              <a:t> SHREE A</a:t>
            </a:r>
            <a:endParaRPr sz="2000" dirty="0">
              <a:latin typeface="Calibri"/>
              <a:cs typeface="Calibri"/>
            </a:endParaRPr>
          </a:p>
          <a:p>
            <a:pPr marL="12700">
              <a:lnSpc>
                <a:spcPct val="100000"/>
              </a:lnSpc>
            </a:pPr>
            <a:r>
              <a:rPr sz="2000" b="1" dirty="0">
                <a:latin typeface="Calibri"/>
                <a:cs typeface="Calibri"/>
              </a:rPr>
              <a:t>Guide</a:t>
            </a:r>
            <a:r>
              <a:rPr sz="2000" b="1" spc="-75" dirty="0">
                <a:latin typeface="Calibri"/>
                <a:cs typeface="Calibri"/>
              </a:rPr>
              <a:t> </a:t>
            </a:r>
            <a:r>
              <a:rPr sz="2000" b="1" spc="-20" dirty="0" err="1">
                <a:latin typeface="Calibri"/>
                <a:cs typeface="Calibri"/>
              </a:rPr>
              <a:t>Name</a:t>
            </a:r>
            <a:r>
              <a:rPr lang="en-US" sz="2000" b="1" spc="-20" dirty="0" err="1">
                <a:latin typeface="Calibri"/>
                <a:cs typeface="Calibri"/>
              </a:rPr>
              <a:t>:Mrs</a:t>
            </a:r>
            <a:r>
              <a:rPr lang="en-US" sz="2000" b="1" spc="-20" dirty="0">
                <a:latin typeface="Calibri"/>
                <a:cs typeface="Calibri"/>
              </a:rPr>
              <a:t>. J.JINU SOPHIA</a:t>
            </a:r>
            <a:endParaRPr sz="2000" dirty="0">
              <a:latin typeface="Calibri"/>
              <a:cs typeface="Calibri"/>
            </a:endParaRPr>
          </a:p>
          <a:p>
            <a:pPr marL="12700">
              <a:lnSpc>
                <a:spcPct val="100000"/>
              </a:lnSpc>
            </a:pPr>
            <a:r>
              <a:rPr sz="2000" b="1" spc="-10" dirty="0" err="1">
                <a:latin typeface="Calibri"/>
                <a:cs typeface="Calibri"/>
              </a:rPr>
              <a:t>Designation</a:t>
            </a:r>
            <a:r>
              <a:rPr lang="en-US" sz="2000" b="1" spc="-50" dirty="0" err="1">
                <a:latin typeface="Calibri"/>
                <a:cs typeface="Calibri"/>
              </a:rPr>
              <a:t>:Assistant</a:t>
            </a:r>
            <a:r>
              <a:rPr lang="en-US" sz="2000" b="1" spc="-50" dirty="0">
                <a:latin typeface="Calibri"/>
                <a:cs typeface="Calibri"/>
              </a:rPr>
              <a:t> Professor(SG)</a:t>
            </a:r>
          </a:p>
          <a:p>
            <a:pPr marL="12700">
              <a:lnSpc>
                <a:spcPct val="100000"/>
              </a:lnSpc>
            </a:pPr>
            <a:r>
              <a:rPr sz="2000" b="1" spc="-10" dirty="0" err="1">
                <a:latin typeface="Calibri"/>
                <a:cs typeface="Calibri"/>
              </a:rPr>
              <a:t>Department</a:t>
            </a:r>
            <a:r>
              <a:rPr lang="en-US" sz="2000" b="1" spc="-10" dirty="0" err="1">
                <a:latin typeface="Calibri"/>
                <a:cs typeface="Calibri"/>
              </a:rPr>
              <a:t>:Computer</a:t>
            </a:r>
            <a:r>
              <a:rPr lang="en-US" sz="2000" b="1" spc="-10" dirty="0">
                <a:latin typeface="Calibri"/>
                <a:cs typeface="Calibri"/>
              </a:rPr>
              <a:t> Science &amp; Engineering</a:t>
            </a:r>
            <a:endParaRPr sz="2000" dirty="0">
              <a:latin typeface="Calibri"/>
              <a:cs typeface="Calibri"/>
            </a:endParaRPr>
          </a:p>
        </p:txBody>
      </p:sp>
      <p:sp>
        <p:nvSpPr>
          <p:cNvPr id="11" name="object 11"/>
          <p:cNvSpPr txBox="1">
            <a:spLocks noGrp="1"/>
          </p:cNvSpPr>
          <p:nvPr>
            <p:ph type="title"/>
          </p:nvPr>
        </p:nvSpPr>
        <p:spPr>
          <a:xfrm>
            <a:off x="261996" y="1196868"/>
            <a:ext cx="3014345" cy="635000"/>
          </a:xfrm>
          <a:prstGeom prst="rect">
            <a:avLst/>
          </a:prstGeom>
        </p:spPr>
        <p:txBody>
          <a:bodyPr vert="horz" wrap="square" lIns="0" tIns="12700" rIns="0" bIns="0" rtlCol="0">
            <a:spAutoFit/>
          </a:bodyPr>
          <a:lstStyle/>
          <a:p>
            <a:pPr marL="12700" marR="5080" indent="694055">
              <a:lnSpc>
                <a:spcPct val="100000"/>
              </a:lnSpc>
              <a:spcBef>
                <a:spcPts val="100"/>
              </a:spcBef>
            </a:pPr>
            <a:r>
              <a:rPr sz="2000" b="1" dirty="0">
                <a:solidFill>
                  <a:srgbClr val="FFFFFF"/>
                </a:solidFill>
                <a:latin typeface="Calibri"/>
                <a:cs typeface="Calibri"/>
              </a:rPr>
              <a:t>Introduction</a:t>
            </a:r>
            <a:r>
              <a:rPr sz="2000" b="1" spc="-60" dirty="0">
                <a:solidFill>
                  <a:srgbClr val="FFFFFF"/>
                </a:solidFill>
                <a:latin typeface="Calibri"/>
                <a:cs typeface="Calibri"/>
              </a:rPr>
              <a:t> </a:t>
            </a:r>
            <a:r>
              <a:rPr sz="2000" b="1" spc="-25" dirty="0">
                <a:solidFill>
                  <a:srgbClr val="FFFFFF"/>
                </a:solidFill>
                <a:latin typeface="Calibri"/>
                <a:cs typeface="Calibri"/>
              </a:rPr>
              <a:t>to </a:t>
            </a:r>
            <a:r>
              <a:rPr sz="2000" b="1" dirty="0">
                <a:solidFill>
                  <a:srgbClr val="FFFFFF"/>
                </a:solidFill>
                <a:latin typeface="Calibri"/>
                <a:cs typeface="Calibri"/>
              </a:rPr>
              <a:t>Robotic</a:t>
            </a:r>
            <a:r>
              <a:rPr sz="2000" b="1" spc="-70" dirty="0">
                <a:solidFill>
                  <a:srgbClr val="FFFFFF"/>
                </a:solidFill>
                <a:latin typeface="Calibri"/>
                <a:cs typeface="Calibri"/>
              </a:rPr>
              <a:t> </a:t>
            </a:r>
            <a:r>
              <a:rPr sz="2000" b="1" dirty="0">
                <a:solidFill>
                  <a:srgbClr val="FFFFFF"/>
                </a:solidFill>
                <a:latin typeface="Calibri"/>
                <a:cs typeface="Calibri"/>
              </a:rPr>
              <a:t>Process</a:t>
            </a:r>
            <a:r>
              <a:rPr sz="2000" b="1" spc="-65" dirty="0">
                <a:solidFill>
                  <a:srgbClr val="FFFFFF"/>
                </a:solidFill>
                <a:latin typeface="Calibri"/>
                <a:cs typeface="Calibri"/>
              </a:rPr>
              <a:t> </a:t>
            </a:r>
            <a:r>
              <a:rPr sz="2000" b="1" spc="-10" dirty="0">
                <a:solidFill>
                  <a:srgbClr val="FFFFFF"/>
                </a:solidFill>
                <a:latin typeface="Calibri"/>
                <a:cs typeface="Calibri"/>
              </a:rPr>
              <a:t>Automation</a:t>
            </a:r>
            <a:endParaRPr sz="2000">
              <a:latin typeface="Calibri"/>
              <a:cs typeface="Calibri"/>
            </a:endParaRPr>
          </a:p>
        </p:txBody>
      </p:sp>
      <p:sp>
        <p:nvSpPr>
          <p:cNvPr id="12" name="object 12"/>
          <p:cNvSpPr txBox="1"/>
          <p:nvPr/>
        </p:nvSpPr>
        <p:spPr>
          <a:xfrm>
            <a:off x="250808" y="2098871"/>
            <a:ext cx="4804070" cy="2475037"/>
          </a:xfrm>
          <a:prstGeom prst="rect">
            <a:avLst/>
          </a:prstGeom>
        </p:spPr>
        <p:txBody>
          <a:bodyPr vert="horz" wrap="square" lIns="0" tIns="12700" rIns="0" bIns="0" rtlCol="0">
            <a:spAutoFit/>
          </a:bodyPr>
          <a:lstStyle/>
          <a:p>
            <a:pPr marL="12700" marR="5080">
              <a:lnSpc>
                <a:spcPct val="100000"/>
              </a:lnSpc>
              <a:spcBef>
                <a:spcPts val="100"/>
              </a:spcBef>
            </a:pPr>
            <a:r>
              <a:rPr lang="en-IN" sz="4000" b="1" spc="-45" dirty="0">
                <a:solidFill>
                  <a:srgbClr val="FFFFFF"/>
                </a:solidFill>
                <a:latin typeface="Calibri"/>
                <a:cs typeface="Calibri"/>
              </a:rPr>
              <a:t>THE INTELLIGENT SCREEN TIME MONITORING BOT FOR LAPTOPS</a:t>
            </a:r>
            <a:endParaRPr lang="en-IN" sz="4000" dirty="0">
              <a:latin typeface="Calibri"/>
              <a:cs typeface="Calibri"/>
            </a:endParaRPr>
          </a:p>
        </p:txBody>
      </p:sp>
      <p:grpSp>
        <p:nvGrpSpPr>
          <p:cNvPr id="13" name="object 13"/>
          <p:cNvGrpSpPr/>
          <p:nvPr/>
        </p:nvGrpSpPr>
        <p:grpSpPr>
          <a:xfrm>
            <a:off x="4639536" y="1478572"/>
            <a:ext cx="4290060" cy="4429760"/>
            <a:chOff x="4639536" y="1478572"/>
            <a:chExt cx="4290060" cy="4429760"/>
          </a:xfrm>
        </p:grpSpPr>
        <p:pic>
          <p:nvPicPr>
            <p:cNvPr id="14" name="object 14"/>
            <p:cNvPicPr/>
            <p:nvPr/>
          </p:nvPicPr>
          <p:blipFill>
            <a:blip r:embed="rId5" cstate="print"/>
            <a:stretch>
              <a:fillRect/>
            </a:stretch>
          </p:blipFill>
          <p:spPr>
            <a:xfrm>
              <a:off x="4639536" y="1478572"/>
              <a:ext cx="1773963" cy="3187699"/>
            </a:xfrm>
            <a:prstGeom prst="rect">
              <a:avLst/>
            </a:prstGeom>
          </p:spPr>
        </p:pic>
        <p:sp>
          <p:nvSpPr>
            <p:cNvPr id="15" name="object 15"/>
            <p:cNvSpPr/>
            <p:nvPr/>
          </p:nvSpPr>
          <p:spPr>
            <a:xfrm>
              <a:off x="4652236" y="1529372"/>
              <a:ext cx="1672589" cy="3086100"/>
            </a:xfrm>
            <a:custGeom>
              <a:avLst/>
              <a:gdLst/>
              <a:ahLst/>
              <a:cxnLst/>
              <a:rect l="l" t="t" r="r" b="b"/>
              <a:pathLst>
                <a:path w="1672589" h="308610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p:spPr>
          <p:txBody>
            <a:bodyPr wrap="square" lIns="0" tIns="0" rIns="0" bIns="0" rtlCol="0"/>
            <a:lstStyle/>
            <a:p>
              <a:endParaRPr/>
            </a:p>
          </p:txBody>
        </p:sp>
        <p:pic>
          <p:nvPicPr>
            <p:cNvPr id="16" name="object 16"/>
            <p:cNvPicPr/>
            <p:nvPr/>
          </p:nvPicPr>
          <p:blipFill>
            <a:blip r:embed="rId6" cstate="print"/>
            <a:stretch>
              <a:fillRect/>
            </a:stretch>
          </p:blipFill>
          <p:spPr>
            <a:xfrm>
              <a:off x="7128284" y="4503784"/>
              <a:ext cx="1801062" cy="140439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1D57B-6B16-48DF-7270-7B623732C22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6653248-4B85-5C98-8DC7-D66C11610286}"/>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a:extLst>
              <a:ext uri="{FF2B5EF4-FFF2-40B4-BE49-F238E27FC236}">
                <a16:creationId xmlns:a16="http://schemas.microsoft.com/office/drawing/2014/main" id="{D4D456D8-6B6E-8ABD-10E8-999469214E2E}"/>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6B473AB2-B927-8B5C-E09E-1BF25DB7C258}"/>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D2DDAE87-1F7E-7D48-79AA-BE024A546B6E}"/>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10</a:t>
            </a:fld>
            <a:endParaRPr spc="-25" dirty="0"/>
          </a:p>
        </p:txBody>
      </p:sp>
      <p:sp>
        <p:nvSpPr>
          <p:cNvPr id="8" name="TextBox 7">
            <a:extLst>
              <a:ext uri="{FF2B5EF4-FFF2-40B4-BE49-F238E27FC236}">
                <a16:creationId xmlns:a16="http://schemas.microsoft.com/office/drawing/2014/main" id="{21483959-8E6E-702D-B714-9C0AB59BF11A}"/>
              </a:ext>
            </a:extLst>
          </p:cNvPr>
          <p:cNvSpPr txBox="1"/>
          <p:nvPr/>
        </p:nvSpPr>
        <p:spPr>
          <a:xfrm>
            <a:off x="200629" y="843992"/>
            <a:ext cx="8956676" cy="1754326"/>
          </a:xfrm>
          <a:prstGeom prst="rect">
            <a:avLst/>
          </a:prstGeom>
          <a:noFill/>
        </p:spPr>
        <p:txBody>
          <a:bodyPr wrap="square">
            <a:spAutoFit/>
          </a:bodyPr>
          <a:lstStyle/>
          <a:p>
            <a:r>
              <a:rPr lang="en-US" b="1" dirty="0"/>
              <a:t>Module 2: Screentime Monitoring and Report Generation</a:t>
            </a:r>
          </a:p>
          <a:p>
            <a:pPr marL="285750" lvl="1" indent="-285750">
              <a:buFont typeface="Arial" panose="020B0604020202020204" pitchFamily="34" charset="0"/>
              <a:buChar char="•"/>
            </a:pPr>
            <a:r>
              <a:rPr lang="en-US" dirty="0"/>
              <a:t>The bot then integrates with Python scripting to track active application usage.</a:t>
            </a:r>
            <a:endParaRPr lang="en-US" b="1" dirty="0"/>
          </a:p>
          <a:p>
            <a:pPr>
              <a:buFont typeface="Arial" panose="020B0604020202020204" pitchFamily="34" charset="0"/>
              <a:buChar char="•"/>
            </a:pPr>
            <a:r>
              <a:rPr lang="en-US" dirty="0"/>
              <a:t> The bot continuously monitors the user's application usage in real-time during the set period.</a:t>
            </a:r>
          </a:p>
          <a:p>
            <a:pPr>
              <a:buFont typeface="Arial" panose="020B0604020202020204" pitchFamily="34" charset="0"/>
              <a:buChar char="•"/>
            </a:pPr>
            <a:r>
              <a:rPr lang="en-US" dirty="0"/>
              <a:t>Upon completion of the time, the bot generates a comprehensive report detailing the screentime data, which is then formatted and stored in an Excel file.</a:t>
            </a:r>
          </a:p>
        </p:txBody>
      </p:sp>
      <p:sp>
        <p:nvSpPr>
          <p:cNvPr id="12" name="TextBox 11">
            <a:extLst>
              <a:ext uri="{FF2B5EF4-FFF2-40B4-BE49-F238E27FC236}">
                <a16:creationId xmlns:a16="http://schemas.microsoft.com/office/drawing/2014/main" id="{B9401DC0-D0A5-295D-3A31-A6B441D6F093}"/>
              </a:ext>
            </a:extLst>
          </p:cNvPr>
          <p:cNvSpPr txBox="1"/>
          <p:nvPr/>
        </p:nvSpPr>
        <p:spPr>
          <a:xfrm>
            <a:off x="331444" y="2598318"/>
            <a:ext cx="4035420" cy="369332"/>
          </a:xfrm>
          <a:prstGeom prst="rect">
            <a:avLst/>
          </a:prstGeom>
          <a:noFill/>
        </p:spPr>
        <p:txBody>
          <a:bodyPr wrap="square">
            <a:spAutoFit/>
          </a:bodyPr>
          <a:lstStyle/>
          <a:p>
            <a:pPr marL="0" indent="0">
              <a:buNone/>
            </a:pPr>
            <a:r>
              <a:rPr lang="en-IN" sz="1800" b="1" dirty="0"/>
              <a:t>Activity Diagram-Module </a:t>
            </a:r>
            <a:r>
              <a:rPr lang="en-IN" b="1" dirty="0"/>
              <a:t>2</a:t>
            </a:r>
            <a:r>
              <a:rPr lang="en-IN" sz="1800" b="1" dirty="0"/>
              <a:t>:</a:t>
            </a:r>
          </a:p>
        </p:txBody>
      </p:sp>
      <p:pic>
        <p:nvPicPr>
          <p:cNvPr id="4098" name="Picture 2">
            <a:extLst>
              <a:ext uri="{FF2B5EF4-FFF2-40B4-BE49-F238E27FC236}">
                <a16:creationId xmlns:a16="http://schemas.microsoft.com/office/drawing/2014/main" id="{14263B79-AC0E-32F6-3CC4-796970B1E60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48" t="2712" r="5083" b="-2535"/>
          <a:stretch/>
        </p:blipFill>
        <p:spPr bwMode="auto">
          <a:xfrm>
            <a:off x="1989878" y="2907219"/>
            <a:ext cx="5378177" cy="362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71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Table</a:t>
            </a:r>
            <a:r>
              <a:rPr spc="-12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11</a:t>
            </a:fld>
            <a:endParaRPr spc="-25" dirty="0"/>
          </a:p>
        </p:txBody>
      </p:sp>
      <p:pic>
        <p:nvPicPr>
          <p:cNvPr id="5122" name="Picture 2">
            <a:extLst>
              <a:ext uri="{FF2B5EF4-FFF2-40B4-BE49-F238E27FC236}">
                <a16:creationId xmlns:a16="http://schemas.microsoft.com/office/drawing/2014/main" id="{68A8182F-94F4-A726-231C-F395FC443D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864" y="1033462"/>
            <a:ext cx="2628900" cy="4791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12</a:t>
            </a:fld>
            <a:endParaRPr spc="-25" dirty="0"/>
          </a:p>
        </p:txBody>
      </p:sp>
      <p:sp>
        <p:nvSpPr>
          <p:cNvPr id="7" name="Rectangle 1">
            <a:extLst>
              <a:ext uri="{FF2B5EF4-FFF2-40B4-BE49-F238E27FC236}">
                <a16:creationId xmlns:a16="http://schemas.microsoft.com/office/drawing/2014/main" id="{8EC53CA3-5419-FA7E-26A7-3672FB34CE38}"/>
              </a:ext>
            </a:extLst>
          </p:cNvPr>
          <p:cNvSpPr>
            <a:spLocks noChangeArrowheads="1"/>
          </p:cNvSpPr>
          <p:nvPr/>
        </p:nvSpPr>
        <p:spPr bwMode="auto">
          <a:xfrm rot="10800000" flipV="1">
            <a:off x="252261" y="685800"/>
            <a:ext cx="871477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bot starts by asking the user for the task name and the estimated duration for tracking screen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bot verifies the provided information and prepares to begin the tracking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bot monitors active applications on the laptop in real-time.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bot records the start time and end time for each application the user interacts with.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bot tracks the total screen time spent on each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Once the task duration is completed, the bot consolidates the application usage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bot calculates the total screen time for each application and logs it in a structured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bot automatically generates a detailed Excel report.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report includes:</a:t>
            </a:r>
          </a:p>
          <a:p>
            <a:pPr marL="285750" lvl="4" indent="-285750" algn="l" rtl="0" eaLnBrk="0" fontAlgn="base" hangingPunct="0">
              <a:spcBef>
                <a:spcPct val="0"/>
              </a:spcBef>
              <a:spcAft>
                <a:spcPct val="0"/>
              </a:spcAft>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Arial" panose="020B0604020202020204" pitchFamily="34" charset="0"/>
              </a:rPr>
              <a:t>Application Names</a:t>
            </a:r>
          </a:p>
          <a:p>
            <a:pPr marL="285750" lvl="4" indent="-285750" algn="l" rtl="0" eaLnBrk="0" fontAlgn="base" hangingPunct="0">
              <a:spcBef>
                <a:spcPct val="0"/>
              </a:spcBef>
              <a:spcAft>
                <a:spcPct val="0"/>
              </a:spcAft>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Arial" panose="020B0604020202020204" pitchFamily="34" charset="0"/>
              </a:rPr>
              <a:t>Total Screen Time for each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bot prepares to send the generated Excel report via email.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bot integrates with email services (e.g., Gmail, Outlook) and sends the report to the user's predefined email address for convenient access.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13</a:t>
            </a:fld>
            <a:endParaRPr spc="-25" dirty="0"/>
          </a:p>
        </p:txBody>
      </p:sp>
      <p:pic>
        <p:nvPicPr>
          <p:cNvPr id="7" name="Picture 6">
            <a:extLst>
              <a:ext uri="{FF2B5EF4-FFF2-40B4-BE49-F238E27FC236}">
                <a16:creationId xmlns:a16="http://schemas.microsoft.com/office/drawing/2014/main" id="{66EE06B9-1965-B004-66AD-423554A98A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4396740" cy="243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FC8AF-8503-C26D-FA46-D34C5D2BE65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38666B5-C79A-D37F-3085-37916124D9B1}"/>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4" name="object 4">
            <a:extLst>
              <a:ext uri="{FF2B5EF4-FFF2-40B4-BE49-F238E27FC236}">
                <a16:creationId xmlns:a16="http://schemas.microsoft.com/office/drawing/2014/main" id="{9D71CCF2-0764-53B7-7780-DF92A2D1ECF3}"/>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3AF597FA-2A5D-7833-DDF2-780553B945BB}"/>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63637BF5-613C-CBD9-7E0F-0CA46BD4B7FE}"/>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14</a:t>
            </a:fld>
            <a:endParaRPr spc="-25" dirty="0"/>
          </a:p>
        </p:txBody>
      </p:sp>
      <p:pic>
        <p:nvPicPr>
          <p:cNvPr id="3" name="Picture 2">
            <a:extLst>
              <a:ext uri="{FF2B5EF4-FFF2-40B4-BE49-F238E27FC236}">
                <a16:creationId xmlns:a16="http://schemas.microsoft.com/office/drawing/2014/main" id="{8656E328-4808-B127-04B5-A3E73D147A3A}"/>
              </a:ext>
            </a:extLst>
          </p:cNvPr>
          <p:cNvPicPr>
            <a:picLocks noChangeAspect="1"/>
          </p:cNvPicPr>
          <p:nvPr/>
        </p:nvPicPr>
        <p:blipFill>
          <a:blip r:embed="rId2"/>
          <a:stretch>
            <a:fillRect/>
          </a:stretch>
        </p:blipFill>
        <p:spPr>
          <a:xfrm>
            <a:off x="1330325" y="1098232"/>
            <a:ext cx="6483350" cy="4661535"/>
          </a:xfrm>
          <a:prstGeom prst="rect">
            <a:avLst/>
          </a:prstGeom>
        </p:spPr>
      </p:pic>
    </p:spTree>
    <p:extLst>
      <p:ext uri="{BB962C8B-B14F-4D97-AF65-F5344CB8AC3E}">
        <p14:creationId xmlns:p14="http://schemas.microsoft.com/office/powerpoint/2010/main" val="4215010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811ED-DCA0-CB1D-41A9-914269D7F45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D92A982-575A-91C5-F67A-BC1A3780FD80}"/>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4" name="object 4">
            <a:extLst>
              <a:ext uri="{FF2B5EF4-FFF2-40B4-BE49-F238E27FC236}">
                <a16:creationId xmlns:a16="http://schemas.microsoft.com/office/drawing/2014/main" id="{99F4B9D6-4435-603E-FB50-302BD93BD6C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CF6D736B-5A90-4C06-5CF4-045776B9B060}"/>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B462D80C-EC11-D6B8-9995-8E2488A7CAB4}"/>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15</a:t>
            </a:fld>
            <a:endParaRPr spc="-25" dirty="0"/>
          </a:p>
        </p:txBody>
      </p:sp>
      <p:pic>
        <p:nvPicPr>
          <p:cNvPr id="3" name="Picture 2" descr="A white rectangular object with a black line&#10;&#10;Description automatically generated">
            <a:extLst>
              <a:ext uri="{FF2B5EF4-FFF2-40B4-BE49-F238E27FC236}">
                <a16:creationId xmlns:a16="http://schemas.microsoft.com/office/drawing/2014/main" id="{2F9B1E8C-9523-F7CA-A154-73C877A1D402}"/>
              </a:ext>
            </a:extLst>
          </p:cNvPr>
          <p:cNvPicPr>
            <a:picLocks noChangeAspect="1"/>
          </p:cNvPicPr>
          <p:nvPr/>
        </p:nvPicPr>
        <p:blipFill>
          <a:blip r:embed="rId2"/>
          <a:stretch>
            <a:fillRect/>
          </a:stretch>
        </p:blipFill>
        <p:spPr>
          <a:xfrm>
            <a:off x="1530350" y="1524000"/>
            <a:ext cx="6083300" cy="3092450"/>
          </a:xfrm>
          <a:prstGeom prst="rect">
            <a:avLst/>
          </a:prstGeom>
        </p:spPr>
      </p:pic>
    </p:spTree>
    <p:extLst>
      <p:ext uri="{BB962C8B-B14F-4D97-AF65-F5344CB8AC3E}">
        <p14:creationId xmlns:p14="http://schemas.microsoft.com/office/powerpoint/2010/main" val="1731835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Testing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16</a:t>
            </a:fld>
            <a:endParaRPr spc="-25" dirty="0"/>
          </a:p>
        </p:txBody>
      </p:sp>
      <p:sp>
        <p:nvSpPr>
          <p:cNvPr id="3" name="object 3"/>
          <p:cNvSpPr txBox="1"/>
          <p:nvPr/>
        </p:nvSpPr>
        <p:spPr>
          <a:xfrm>
            <a:off x="293586" y="1066800"/>
            <a:ext cx="8679846" cy="4932119"/>
          </a:xfrm>
          <a:prstGeom prst="rect">
            <a:avLst/>
          </a:prstGeom>
        </p:spPr>
        <p:txBody>
          <a:bodyPr vert="horz" wrap="square" lIns="0" tIns="124460" rIns="0" bIns="0" rtlCol="0">
            <a:spAutoFit/>
          </a:bodyPr>
          <a:lstStyle/>
          <a:p>
            <a:r>
              <a:rPr lang="en-US" sz="2000" b="1" dirty="0"/>
              <a:t>Test Description:</a:t>
            </a:r>
            <a:br>
              <a:rPr lang="en-US" sz="2000" dirty="0"/>
            </a:br>
            <a:r>
              <a:rPr lang="en-US" sz="2000" dirty="0"/>
              <a:t>Verify if screen time usage of each application is correctly monitored and recorded in the Excel report.</a:t>
            </a:r>
          </a:p>
          <a:p>
            <a:r>
              <a:rPr lang="en-US" sz="2000" b="1" dirty="0"/>
              <a:t>Input:</a:t>
            </a:r>
            <a:br>
              <a:rPr lang="en-US" sz="2000" dirty="0"/>
            </a:br>
            <a:r>
              <a:rPr lang="en-US" sz="2000" dirty="0"/>
              <a:t>Task name:  Time: "30 minutes. The user starts the task, and the bot monitors screen time usage for the duration of the task.</a:t>
            </a:r>
          </a:p>
          <a:p>
            <a:r>
              <a:rPr lang="en-US" sz="2000" b="1" dirty="0"/>
              <a:t>Expected Output:</a:t>
            </a:r>
            <a:br>
              <a:rPr lang="en-US" sz="2000" dirty="0"/>
            </a:br>
            <a:r>
              <a:rPr lang="en-US" sz="2000" dirty="0"/>
              <a:t>The Excel file should contain the Application used and total screen time usage for each application used during the 30-minute task. The generated report should be sent to the user's predefined email address.</a:t>
            </a:r>
          </a:p>
          <a:p>
            <a:r>
              <a:rPr lang="en-US" sz="2000" b="1" dirty="0"/>
              <a:t>Actual Output:</a:t>
            </a:r>
            <a:br>
              <a:rPr lang="en-US" sz="2000" dirty="0"/>
            </a:br>
            <a:r>
              <a:rPr lang="en-US" sz="2000" dirty="0"/>
              <a:t>The Excel file was generated with accurate details, including the task name, and total screen time usage for each application within the 30-minute task. The report was successfully sent to the user's email address.</a:t>
            </a:r>
          </a:p>
          <a:p>
            <a:pPr marL="12700">
              <a:lnSpc>
                <a:spcPct val="100000"/>
              </a:lnSpc>
              <a:spcBef>
                <a:spcPts val="980"/>
              </a:spcBef>
              <a:tabLst>
                <a:tab pos="310515" algn="l"/>
              </a:tabLst>
            </a:pPr>
            <a:endParaRPr sz="2400" dirty="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Conclusions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17</a:t>
            </a:fld>
            <a:endParaRPr spc="-25" dirty="0"/>
          </a:p>
        </p:txBody>
      </p:sp>
      <p:sp>
        <p:nvSpPr>
          <p:cNvPr id="8" name="TextBox 7">
            <a:extLst>
              <a:ext uri="{FF2B5EF4-FFF2-40B4-BE49-F238E27FC236}">
                <a16:creationId xmlns:a16="http://schemas.microsoft.com/office/drawing/2014/main" id="{FAFEAC5F-683A-FE9E-8AE4-523DDDB341B1}"/>
              </a:ext>
            </a:extLst>
          </p:cNvPr>
          <p:cNvSpPr txBox="1"/>
          <p:nvPr/>
        </p:nvSpPr>
        <p:spPr>
          <a:xfrm>
            <a:off x="263524" y="1143000"/>
            <a:ext cx="8575675" cy="4611519"/>
          </a:xfrm>
          <a:prstGeom prst="rect">
            <a:avLst/>
          </a:prstGeom>
          <a:noFill/>
        </p:spPr>
        <p:txBody>
          <a:bodyPr wrap="square">
            <a:spAutoFit/>
          </a:bodyPr>
          <a:lstStyle/>
          <a:p>
            <a:pPr algn="just">
              <a:lnSpc>
                <a:spcPct val="150000"/>
              </a:lnSpc>
            </a:pPr>
            <a:r>
              <a:rPr lang="en-US" dirty="0"/>
              <a:t>The Intelligent Screentime Monitoring Bot offers an innovative solution for users to effectively track and manage their screen usage by combining UiPath automation with Python scripting. It enables real-time monitoring of application usage, generating detailed reports and providing users with valuable insights to enhance productivity. The bot's user-friendly design, featuring input duration, automated data tracking, and report generation, ensures a seamless experience. Furthermore, its automated email feature simplifies access to the generated reports, making it more convenient for users. By reducing manual tasks and improving efficiency, the bot empowers users to better manage their digital habits, setting the foundation for future enhancements like advanced analytics and personalized recommendations to further optimize screen time management.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18</a:t>
            </a:fld>
            <a:endParaRPr spc="-25" dirty="0"/>
          </a:p>
        </p:txBody>
      </p:sp>
      <p:sp>
        <p:nvSpPr>
          <p:cNvPr id="8" name="TextBox 7">
            <a:extLst>
              <a:ext uri="{FF2B5EF4-FFF2-40B4-BE49-F238E27FC236}">
                <a16:creationId xmlns:a16="http://schemas.microsoft.com/office/drawing/2014/main" id="{26A01D91-3444-CB39-6201-68D42411CF1F}"/>
              </a:ext>
            </a:extLst>
          </p:cNvPr>
          <p:cNvSpPr txBox="1"/>
          <p:nvPr/>
        </p:nvSpPr>
        <p:spPr>
          <a:xfrm>
            <a:off x="380999" y="1295400"/>
            <a:ext cx="8072755" cy="3693319"/>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dirty="0"/>
              <a:t>Integrate machine learning or AI to </a:t>
            </a:r>
            <a:r>
              <a:rPr lang="en-IN" dirty="0" err="1"/>
              <a:t>analyze</a:t>
            </a:r>
            <a:r>
              <a:rPr lang="en-IN" dirty="0"/>
              <a:t> the user’s </a:t>
            </a:r>
            <a:r>
              <a:rPr lang="en-IN" dirty="0" err="1"/>
              <a:t>behavior</a:t>
            </a:r>
            <a:r>
              <a:rPr lang="en-IN" dirty="0"/>
              <a:t> and provide personalized suggestions on how to optimize their work or study habits. This could include recommending optimal work-rest intervals based on usage patterns.</a:t>
            </a:r>
          </a:p>
          <a:p>
            <a:pPr marL="285750" indent="-285750">
              <a:lnSpc>
                <a:spcPct val="150000"/>
              </a:lnSpc>
              <a:buFont typeface="Wingdings" panose="05000000000000000000" pitchFamily="2" charset="2"/>
              <a:buChar char="§"/>
            </a:pPr>
            <a:r>
              <a:rPr lang="en-US" dirty="0"/>
              <a:t>Provide  long-term insights such as weekly, monthly, and yearly trends of application usage. This can help users recognize not only daily patterns but also seasonal or habitual changes, aiding in more long-term habit improvement.</a:t>
            </a:r>
            <a:endParaRPr lang="en-IN"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19</a:t>
            </a:fld>
            <a:endParaRPr spc="-25" dirty="0"/>
          </a:p>
        </p:txBody>
      </p:sp>
      <p:sp>
        <p:nvSpPr>
          <p:cNvPr id="8" name="TextBox 7">
            <a:extLst>
              <a:ext uri="{FF2B5EF4-FFF2-40B4-BE49-F238E27FC236}">
                <a16:creationId xmlns:a16="http://schemas.microsoft.com/office/drawing/2014/main" id="{9E46F7A6-D3D3-EBEF-48C2-09B72F527F0E}"/>
              </a:ext>
            </a:extLst>
          </p:cNvPr>
          <p:cNvSpPr txBox="1"/>
          <p:nvPr/>
        </p:nvSpPr>
        <p:spPr>
          <a:xfrm>
            <a:off x="405986" y="1219200"/>
            <a:ext cx="4603804" cy="369332"/>
          </a:xfrm>
          <a:prstGeom prst="rect">
            <a:avLst/>
          </a:prstGeom>
          <a:noFill/>
        </p:spPr>
        <p:txBody>
          <a:bodyPr wrap="square">
            <a:spAutoFit/>
          </a:bodyPr>
          <a:lstStyle/>
          <a:p>
            <a:r>
              <a:rPr lang="en-IN" sz="1800" b="0" i="0" u="none" strike="noStrike" baseline="0" dirty="0">
                <a:solidFill>
                  <a:srgbClr val="000000"/>
                </a:solidFill>
                <a:latin typeface="Times New Roman" panose="02020603050405020304" pitchFamily="18" charset="0"/>
                <a:hlinkClick r:id="rId2"/>
              </a:rPr>
              <a:t> UiPath Documentation </a:t>
            </a:r>
            <a:endParaRPr lang="en-IN" dirty="0"/>
          </a:p>
        </p:txBody>
      </p:sp>
      <p:sp>
        <p:nvSpPr>
          <p:cNvPr id="10" name="TextBox 9">
            <a:extLst>
              <a:ext uri="{FF2B5EF4-FFF2-40B4-BE49-F238E27FC236}">
                <a16:creationId xmlns:a16="http://schemas.microsoft.com/office/drawing/2014/main" id="{ACDA7DFA-609A-9569-861D-93DF8BE61244}"/>
              </a:ext>
            </a:extLst>
          </p:cNvPr>
          <p:cNvSpPr txBox="1"/>
          <p:nvPr/>
        </p:nvSpPr>
        <p:spPr>
          <a:xfrm>
            <a:off x="381000" y="1695271"/>
            <a:ext cx="7936135" cy="1200329"/>
          </a:xfrm>
          <a:prstGeom prst="rect">
            <a:avLst/>
          </a:prstGeom>
          <a:noFill/>
        </p:spPr>
        <p:txBody>
          <a:bodyPr wrap="square">
            <a:spAutoFit/>
          </a:bodyPr>
          <a:lstStyle/>
          <a:p>
            <a:r>
              <a:rPr lang="en-US" b="0" i="0" dirty="0">
                <a:solidFill>
                  <a:srgbClr val="333333"/>
                </a:solidFill>
                <a:effectLst/>
                <a:latin typeface="HelveticaNeue Regular"/>
              </a:rPr>
              <a:t> </a:t>
            </a:r>
            <a:r>
              <a:rPr lang="en-US" b="0" i="0" dirty="0" err="1">
                <a:solidFill>
                  <a:srgbClr val="333333"/>
                </a:solidFill>
                <a:effectLst/>
                <a:latin typeface="HelveticaNeue Regular"/>
              </a:rPr>
              <a:t>Mukhametzyanov</a:t>
            </a:r>
            <a:r>
              <a:rPr lang="en-US" b="0" i="0" dirty="0">
                <a:solidFill>
                  <a:srgbClr val="333333"/>
                </a:solidFill>
                <a:effectLst/>
                <a:latin typeface="HelveticaNeue Regular"/>
              </a:rPr>
              <a:t>, "Screen Time and Health of Children and Adolescents," </a:t>
            </a:r>
            <a:r>
              <a:rPr lang="en-US" b="0" i="1" dirty="0">
                <a:solidFill>
                  <a:srgbClr val="333333"/>
                </a:solidFill>
                <a:effectLst/>
                <a:latin typeface="HelveticaNeue Regular"/>
              </a:rPr>
              <a:t>2021 1st International Conference on Technology Enhanced Learning in Higher Education (TELE)</a:t>
            </a:r>
            <a:r>
              <a:rPr lang="en-US" b="0" i="0" dirty="0">
                <a:solidFill>
                  <a:srgbClr val="333333"/>
                </a:solidFill>
                <a:effectLst/>
                <a:latin typeface="HelveticaNeue Regular"/>
              </a:rPr>
              <a:t>, Lipetsk, Russia, 2021, pp. 252-255, </a:t>
            </a:r>
            <a:r>
              <a:rPr lang="en-US" b="0" i="0" dirty="0" err="1">
                <a:solidFill>
                  <a:srgbClr val="333333"/>
                </a:solidFill>
                <a:effectLst/>
                <a:latin typeface="HelveticaNeue Regular"/>
              </a:rPr>
              <a:t>doi</a:t>
            </a:r>
            <a:r>
              <a:rPr lang="en-US" b="0" i="0" dirty="0">
                <a:solidFill>
                  <a:srgbClr val="333333"/>
                </a:solidFill>
                <a:effectLst/>
                <a:latin typeface="HelveticaNeue Regular"/>
              </a:rPr>
              <a:t>: 10.1109/TELE52840.2021.9482573.</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Abstract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a:t>
            </a:fld>
            <a:endParaRPr spc="-25" dirty="0"/>
          </a:p>
        </p:txBody>
      </p:sp>
      <p:sp>
        <p:nvSpPr>
          <p:cNvPr id="3" name="object 3"/>
          <p:cNvSpPr txBox="1"/>
          <p:nvPr/>
        </p:nvSpPr>
        <p:spPr>
          <a:xfrm>
            <a:off x="685800" y="1066800"/>
            <a:ext cx="7848600" cy="4123373"/>
          </a:xfrm>
          <a:prstGeom prst="rect">
            <a:avLst/>
          </a:prstGeom>
        </p:spPr>
        <p:txBody>
          <a:bodyPr vert="horz" wrap="square" lIns="0" tIns="12700" rIns="0" bIns="0" rtlCol="0">
            <a:spAutoFit/>
          </a:bodyPr>
          <a:lstStyle/>
          <a:p>
            <a:pPr marL="12700" algn="just">
              <a:lnSpc>
                <a:spcPct val="150000"/>
              </a:lnSpc>
              <a:spcBef>
                <a:spcPts val="100"/>
              </a:spcBef>
              <a:tabLst>
                <a:tab pos="310515" algn="l"/>
              </a:tabLst>
            </a:pPr>
            <a:r>
              <a:rPr lang="en-US" sz="1800" dirty="0">
                <a:effectLst/>
                <a:latin typeface="Times New Roman" panose="02020603050405020304" pitchFamily="18" charset="0"/>
                <a:ea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The Intelligent Screentime Monitoring Bot for laptops” is an innovative Robotic Process Automation (RPA) solution designed to promote digital well-being and productivity.</a:t>
            </a:r>
            <a:r>
              <a:rPr lang="en-US" sz="1800" dirty="0">
                <a:effectLst/>
                <a:latin typeface="Times New Roman" panose="02020603050405020304" pitchFamily="18" charset="0"/>
                <a:ea typeface="Times New Roman" panose="02020603050405020304" pitchFamily="18" charset="0"/>
              </a:rPr>
              <a:t> Developed on the UiPath platform, this bot automates the tracking of application usage on laptops over a designated period. By utilizing Python scripting integrated with UiPath workflows, the bot monitors active windows, records screen time for each application, and compiles the data into a detailed Excel report. This report is then automatically emailed to the user for easy access and review.</a:t>
            </a:r>
            <a:r>
              <a:rPr lang="en-IN" sz="1800" dirty="0">
                <a:effectLst/>
                <a:latin typeface="Times New Roman" panose="02020603050405020304" pitchFamily="18" charset="0"/>
                <a:ea typeface="Times New Roman" panose="02020603050405020304" pitchFamily="18" charset="0"/>
              </a:rPr>
              <a:t> By offering an efficient, automated solution, this bot helps users optimize their screen usage and make more informed decisions about their digital habits, ultimately fostering healthier interactions with technology.</a:t>
            </a:r>
            <a:endParaRPr sz="24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5941" y="2297636"/>
            <a:ext cx="5187315" cy="1488440"/>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290" dirty="0"/>
              <a:t> </a:t>
            </a:r>
            <a:r>
              <a:rPr sz="9600" spc="-25" dirty="0"/>
              <a:t>You</a:t>
            </a:r>
            <a:endParaRPr sz="9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Need</a:t>
            </a:r>
            <a:r>
              <a:rPr spc="-80" dirty="0"/>
              <a:t> </a:t>
            </a:r>
            <a:r>
              <a:rPr dirty="0"/>
              <a:t>for</a:t>
            </a:r>
            <a:r>
              <a:rPr spc="-80" dirty="0"/>
              <a:t> </a:t>
            </a:r>
            <a:r>
              <a:rPr dirty="0"/>
              <a:t>the</a:t>
            </a:r>
            <a:r>
              <a:rPr spc="-75" dirty="0"/>
              <a:t> </a:t>
            </a:r>
            <a:r>
              <a:rPr dirty="0"/>
              <a:t>Proposed</a:t>
            </a:r>
            <a:r>
              <a:rPr spc="-80"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3</a:t>
            </a:fld>
            <a:endParaRPr spc="-25" dirty="0"/>
          </a:p>
        </p:txBody>
      </p:sp>
      <p:sp>
        <p:nvSpPr>
          <p:cNvPr id="9" name="TextBox 8">
            <a:extLst>
              <a:ext uri="{FF2B5EF4-FFF2-40B4-BE49-F238E27FC236}">
                <a16:creationId xmlns:a16="http://schemas.microsoft.com/office/drawing/2014/main" id="{C9A6ABB9-788B-4295-DBEA-AC7C2B40BC19}"/>
              </a:ext>
            </a:extLst>
          </p:cNvPr>
          <p:cNvSpPr txBox="1"/>
          <p:nvPr/>
        </p:nvSpPr>
        <p:spPr>
          <a:xfrm>
            <a:off x="263525" y="990600"/>
            <a:ext cx="8423275" cy="4524315"/>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Existing screentime tracking methods rely on manual effort or basic third-party tools that lack accuracy, automation, and detailed insights.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Intelligent Screentime Monitoring Bot automates the process of tracking application usage, reducing manual intervention.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generates comprehensive reports in Excel format with app-specific usage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bot seamlessly delivers reports via email for convenient access.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enhances data precision and usability, empowering users to monitor their digital habits effortlessly.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solution provides actionable insights to improve productivity and promote healthier screen usage.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Its adaptability makes it suitable for various use cases, including workplace monitoring, digital wellness initiatives, and parental control.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bot addresses a critical gap in efficient and automated screentime management.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906" y="228600"/>
            <a:ext cx="8190230" cy="695960"/>
          </a:xfrm>
          <a:prstGeom prst="rect">
            <a:avLst/>
          </a:prstGeom>
        </p:spPr>
        <p:txBody>
          <a:bodyPr vert="horz" wrap="square" lIns="0" tIns="12700" rIns="0" bIns="0" rtlCol="0">
            <a:spAutoFit/>
          </a:bodyPr>
          <a:lstStyle/>
          <a:p>
            <a:pPr marL="12700">
              <a:lnSpc>
                <a:spcPct val="100000"/>
              </a:lnSpc>
              <a:spcBef>
                <a:spcPts val="100"/>
              </a:spcBef>
            </a:pPr>
            <a:r>
              <a:rPr spc="-10" dirty="0"/>
              <a:t>Advantages</a:t>
            </a:r>
            <a:r>
              <a:rPr spc="-100" dirty="0"/>
              <a:t> </a:t>
            </a:r>
            <a:r>
              <a:rPr dirty="0"/>
              <a:t>of</a:t>
            </a:r>
            <a:r>
              <a:rPr spc="-100" dirty="0"/>
              <a:t> </a:t>
            </a:r>
            <a:r>
              <a:rPr dirty="0"/>
              <a:t>the</a:t>
            </a:r>
            <a:r>
              <a:rPr spc="-100" dirty="0"/>
              <a:t> </a:t>
            </a:r>
            <a:r>
              <a:rPr dirty="0"/>
              <a:t>Proposed</a:t>
            </a:r>
            <a:r>
              <a:rPr spc="-95"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4</a:t>
            </a:fld>
            <a:endParaRPr spc="-25" dirty="0"/>
          </a:p>
        </p:txBody>
      </p:sp>
      <p:sp>
        <p:nvSpPr>
          <p:cNvPr id="7" name="Rectangle 1">
            <a:extLst>
              <a:ext uri="{FF2B5EF4-FFF2-40B4-BE49-F238E27FC236}">
                <a16:creationId xmlns:a16="http://schemas.microsoft.com/office/drawing/2014/main" id="{3C1541DF-129F-7659-7F00-9C62E4BDE2DB}"/>
              </a:ext>
            </a:extLst>
          </p:cNvPr>
          <p:cNvSpPr>
            <a:spLocks noChangeArrowheads="1"/>
          </p:cNvSpPr>
          <p:nvPr/>
        </p:nvSpPr>
        <p:spPr bwMode="auto">
          <a:xfrm>
            <a:off x="167772" y="1115198"/>
            <a:ext cx="882382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precise and accurate monitoring of application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Generates detailed reports in Excel format for better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Seamlessly integrates with email services to deliver reports automatically.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Automates screentime tracking, eliminating manual effort.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insights to recognize and reduce time spent on unnecessary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Encourages users to focus on productive activities by tracking and minimizing unwanted screentime.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Empowers users to set goals and manage their digital habits effectively for healthier screen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Facilitates improved time management by highlighting areas where screentime can be reduced.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29" dirty="0"/>
              <a:t> </a:t>
            </a:r>
            <a:r>
              <a:rPr spc="-10" dirty="0"/>
              <a:t>Survey</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5</a:t>
            </a:fld>
            <a:endParaRPr spc="-25" dirty="0"/>
          </a:p>
        </p:txBody>
      </p:sp>
      <p:sp>
        <p:nvSpPr>
          <p:cNvPr id="3" name="object 3"/>
          <p:cNvSpPr txBox="1"/>
          <p:nvPr/>
        </p:nvSpPr>
        <p:spPr>
          <a:xfrm>
            <a:off x="398796" y="1143000"/>
            <a:ext cx="7936136" cy="4198585"/>
          </a:xfrm>
          <a:prstGeom prst="rect">
            <a:avLst/>
          </a:prstGeom>
        </p:spPr>
        <p:txBody>
          <a:bodyPr vert="horz" wrap="square" lIns="0" tIns="124460" rIns="0" bIns="0" rtlCol="0">
            <a:spAutoFit/>
          </a:bodyPr>
          <a:lstStyle/>
          <a:p>
            <a:pPr marL="12700">
              <a:lnSpc>
                <a:spcPct val="100000"/>
              </a:lnSpc>
              <a:spcBef>
                <a:spcPts val="980"/>
              </a:spcBef>
              <a:tabLst>
                <a:tab pos="310515" algn="l"/>
              </a:tabLst>
            </a:pPr>
            <a:r>
              <a:rPr lang="en-US" sz="1600" b="0" i="0" dirty="0" err="1">
                <a:solidFill>
                  <a:srgbClr val="333333"/>
                </a:solidFill>
                <a:effectLst/>
                <a:latin typeface="HelveticaNeue Regular"/>
              </a:rPr>
              <a:t>Mukhametzyanov</a:t>
            </a:r>
            <a:r>
              <a:rPr lang="en-US" sz="1600" b="0" i="0" dirty="0">
                <a:solidFill>
                  <a:srgbClr val="333333"/>
                </a:solidFill>
                <a:effectLst/>
                <a:latin typeface="HelveticaNeue Regular"/>
              </a:rPr>
              <a:t>, "Screen Time and Health of Children and Adolescents," </a:t>
            </a:r>
            <a:r>
              <a:rPr lang="en-US" sz="1600" b="0" i="1" dirty="0">
                <a:solidFill>
                  <a:srgbClr val="333333"/>
                </a:solidFill>
                <a:effectLst/>
                <a:latin typeface="HelveticaNeue Regular"/>
              </a:rPr>
              <a:t>2021 1st International Conference on Technology Enhanced Learning in Higher Education (TELE)</a:t>
            </a:r>
            <a:r>
              <a:rPr lang="en-US" sz="1600" b="0" i="0" dirty="0">
                <a:solidFill>
                  <a:srgbClr val="333333"/>
                </a:solidFill>
                <a:effectLst/>
                <a:latin typeface="HelveticaNeue Regular"/>
              </a:rPr>
              <a:t>, Lipetsk, Russia, 2021, pp. 252-255, </a:t>
            </a:r>
            <a:r>
              <a:rPr lang="en-US" sz="1600" b="0" i="0" dirty="0" err="1">
                <a:solidFill>
                  <a:srgbClr val="333333"/>
                </a:solidFill>
                <a:effectLst/>
                <a:latin typeface="HelveticaNeue Regular"/>
              </a:rPr>
              <a:t>doi</a:t>
            </a:r>
            <a:r>
              <a:rPr lang="en-US" sz="1600" b="0" i="0" dirty="0">
                <a:solidFill>
                  <a:srgbClr val="333333"/>
                </a:solidFill>
                <a:effectLst/>
                <a:latin typeface="HelveticaNeue Regular"/>
              </a:rPr>
              <a:t>: 10.1109/TELE52840.2021.9482573.</a:t>
            </a:r>
          </a:p>
          <a:p>
            <a:pPr marL="12700">
              <a:lnSpc>
                <a:spcPct val="100000"/>
              </a:lnSpc>
              <a:spcBef>
                <a:spcPts val="980"/>
              </a:spcBef>
              <a:tabLst>
                <a:tab pos="310515" algn="l"/>
              </a:tabLst>
            </a:pPr>
            <a:endParaRPr lang="en-US" sz="1600" dirty="0">
              <a:solidFill>
                <a:srgbClr val="333333"/>
              </a:solidFill>
              <a:latin typeface="HelveticaNeue Regular"/>
              <a:cs typeface="Calibri"/>
            </a:endParaRPr>
          </a:p>
          <a:p>
            <a:pPr algn="just">
              <a:lnSpc>
                <a:spcPct val="150000"/>
              </a:lnSpc>
            </a:pPr>
            <a:r>
              <a:rPr lang="en-US" sz="1600" b="1" dirty="0"/>
              <a:t>Advantages:</a:t>
            </a:r>
          </a:p>
          <a:p>
            <a:pPr algn="just">
              <a:lnSpc>
                <a:spcPct val="150000"/>
              </a:lnSpc>
              <a:buFont typeface="Arial" panose="020B0604020202020204" pitchFamily="34" charset="0"/>
              <a:buChar char="•"/>
            </a:pPr>
            <a:r>
              <a:rPr lang="en-US" sz="1600" dirty="0"/>
              <a:t>Highlights the impact of managing screen time on improving health and productivity.</a:t>
            </a:r>
          </a:p>
          <a:p>
            <a:pPr algn="just">
              <a:lnSpc>
                <a:spcPct val="150000"/>
              </a:lnSpc>
              <a:buFont typeface="Arial" panose="020B0604020202020204" pitchFamily="34" charset="0"/>
              <a:buChar char="•"/>
            </a:pPr>
            <a:r>
              <a:rPr lang="en-US" sz="1600" dirty="0"/>
              <a:t>Provides insights into effective monitoring strategies for healthier digital habits.</a:t>
            </a:r>
          </a:p>
          <a:p>
            <a:pPr algn="just">
              <a:lnSpc>
                <a:spcPct val="150000"/>
              </a:lnSpc>
            </a:pPr>
            <a:r>
              <a:rPr lang="en-US" sz="1600" b="1" dirty="0"/>
              <a:t>Disadvantages:</a:t>
            </a:r>
          </a:p>
          <a:p>
            <a:pPr algn="just">
              <a:lnSpc>
                <a:spcPct val="150000"/>
              </a:lnSpc>
              <a:buFont typeface="Arial" panose="020B0604020202020204" pitchFamily="34" charset="0"/>
              <a:buChar char="•"/>
            </a:pPr>
            <a:r>
              <a:rPr lang="en-US" sz="1600" dirty="0"/>
              <a:t>Focuses mainly on children and adolescents, limiting direct application to broader audiences.</a:t>
            </a:r>
          </a:p>
          <a:p>
            <a:pPr algn="just">
              <a:lnSpc>
                <a:spcPct val="150000"/>
              </a:lnSpc>
              <a:buFont typeface="Arial" panose="020B0604020202020204" pitchFamily="34" charset="0"/>
              <a:buChar char="•"/>
            </a:pPr>
            <a:r>
              <a:rPr lang="en-US" sz="1600" dirty="0"/>
              <a:t>The complexity of tracking various devices and managing privacy concerns.</a:t>
            </a:r>
          </a:p>
          <a:p>
            <a:pPr marL="12700">
              <a:lnSpc>
                <a:spcPct val="100000"/>
              </a:lnSpc>
              <a:spcBef>
                <a:spcPts val="980"/>
              </a:spcBef>
              <a:tabLst>
                <a:tab pos="310515" algn="l"/>
              </a:tabLst>
            </a:pPr>
            <a:endParaRPr sz="16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Main</a:t>
            </a:r>
            <a:r>
              <a:rPr spc="-114" dirty="0"/>
              <a:t> </a:t>
            </a:r>
            <a:r>
              <a:rPr spc="-10" dirty="0"/>
              <a:t>Objective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6</a:t>
            </a:fld>
            <a:endParaRPr spc="-25" dirty="0"/>
          </a:p>
        </p:txBody>
      </p:sp>
      <p:sp>
        <p:nvSpPr>
          <p:cNvPr id="8" name="TextBox 7">
            <a:extLst>
              <a:ext uri="{FF2B5EF4-FFF2-40B4-BE49-F238E27FC236}">
                <a16:creationId xmlns:a16="http://schemas.microsoft.com/office/drawing/2014/main" id="{52ABB106-99CA-2DA0-FAF8-3E483E56EC2D}"/>
              </a:ext>
            </a:extLst>
          </p:cNvPr>
          <p:cNvSpPr txBox="1"/>
          <p:nvPr/>
        </p:nvSpPr>
        <p:spPr>
          <a:xfrm>
            <a:off x="414652" y="1371600"/>
            <a:ext cx="8314696" cy="3780522"/>
          </a:xfrm>
          <a:prstGeom prst="rect">
            <a:avLst/>
          </a:prstGeom>
          <a:noFill/>
        </p:spPr>
        <p:txBody>
          <a:bodyPr wrap="square">
            <a:spAutoFit/>
          </a:bodyPr>
          <a:lstStyle/>
          <a:p>
            <a:pPr algn="just">
              <a:lnSpc>
                <a:spcPct val="150000"/>
              </a:lnSpc>
            </a:pPr>
            <a:r>
              <a:rPr lang="en-US" dirty="0"/>
              <a:t>The objective of the Intelligent Screentime Monitoring Bot for laptops is to automate the process of monitoring application usage on laptops, providing users with detailed insights into their screentime. The bot aims to promote digital well-being by enabling users to track, analyze, and optimize their screen usage through automated reporting and email integration. The Intelligent Screentime Monitoring Bot not only tracks screen time but also empowers users to make informed decisions about their digital habits. By automating the monitoring process, it eliminates the need for manual tracking and reduces the cognitive load associated with managing screen time.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Architecture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7</a:t>
            </a:fld>
            <a:endParaRPr spc="-25" dirty="0"/>
          </a:p>
        </p:txBody>
      </p:sp>
      <p:sp>
        <p:nvSpPr>
          <p:cNvPr id="3" name="object 3"/>
          <p:cNvSpPr txBox="1"/>
          <p:nvPr/>
        </p:nvSpPr>
        <p:spPr>
          <a:xfrm>
            <a:off x="308024" y="1003808"/>
            <a:ext cx="8454976" cy="1779974"/>
          </a:xfrm>
          <a:prstGeom prst="rect">
            <a:avLst/>
          </a:prstGeom>
        </p:spPr>
        <p:txBody>
          <a:bodyPr vert="horz" wrap="square" lIns="0" tIns="12700" rIns="0" bIns="0" rtlCol="0">
            <a:spAutoFit/>
          </a:bodyPr>
          <a:lstStyle/>
          <a:p>
            <a:pPr marL="310515" indent="-297815" algn="just">
              <a:spcBef>
                <a:spcPts val="100"/>
              </a:spcBef>
              <a:buFont typeface="Lucida Sans Unicode"/>
              <a:buChar char="▪"/>
              <a:tabLst>
                <a:tab pos="310515" algn="l"/>
              </a:tabLst>
            </a:pPr>
            <a:r>
              <a:rPr lang="en-US" sz="1800" dirty="0">
                <a:effectLst/>
                <a:latin typeface="Times New Roman" panose="02020603050405020304" pitchFamily="18" charset="0"/>
                <a:ea typeface="Times New Roman" panose="02020603050405020304" pitchFamily="18" charset="0"/>
              </a:rPr>
              <a:t>This architecture diagram illustrates the flow of the Screentime Monitoring system. It begins with User Input, which is processed by a Python Scrip</a:t>
            </a:r>
            <a:r>
              <a:rPr lang="en-US" sz="1800" b="1" dirty="0">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 for monitoring activities. The script integrates with UiPath to automate the tracking process and perform Screentime Calculation. The results are compiled into an Excel Report, which is then sent to the user through an Email Notification.</a:t>
            </a:r>
            <a:endParaRPr lang="en-IN" sz="1800" dirty="0">
              <a:effectLst/>
              <a:latin typeface="Times New Roman" panose="02020603050405020304" pitchFamily="18" charset="0"/>
              <a:ea typeface="Times New Roman" panose="02020603050405020304" pitchFamily="18" charset="0"/>
            </a:endParaRPr>
          </a:p>
          <a:p>
            <a:pPr marL="310515" indent="-297815">
              <a:lnSpc>
                <a:spcPct val="100000"/>
              </a:lnSpc>
              <a:spcBef>
                <a:spcPts val="100"/>
              </a:spcBef>
              <a:buFont typeface="Lucida Sans Unicode"/>
              <a:buChar char="▪"/>
              <a:tabLst>
                <a:tab pos="310515" algn="l"/>
              </a:tabLst>
            </a:pPr>
            <a:endParaRPr sz="2400" dirty="0">
              <a:latin typeface="Calibri"/>
              <a:cs typeface="Calibri"/>
            </a:endParaRPr>
          </a:p>
        </p:txBody>
      </p:sp>
      <p:pic>
        <p:nvPicPr>
          <p:cNvPr id="7" name="Picture 6" descr="A diagram of a clock and a diagram of a time&#10;&#10;Description automatically generated">
            <a:extLst>
              <a:ext uri="{FF2B5EF4-FFF2-40B4-BE49-F238E27FC236}">
                <a16:creationId xmlns:a16="http://schemas.microsoft.com/office/drawing/2014/main" id="{2B0AB46D-34B0-65BF-E54B-30776740ED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51581"/>
            <a:ext cx="6172200" cy="16522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System</a:t>
            </a:r>
            <a:r>
              <a:rPr spc="-170"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41D7AE1-7F5C-0B9F-513F-C148CC98E947}"/>
              </a:ext>
            </a:extLst>
          </p:cNvPr>
          <p:cNvSpPr txBox="1"/>
          <p:nvPr/>
        </p:nvSpPr>
        <p:spPr>
          <a:xfrm>
            <a:off x="609600" y="1458521"/>
            <a:ext cx="7010400" cy="3780522"/>
          </a:xfrm>
          <a:prstGeom prst="rect">
            <a:avLst/>
          </a:prstGeom>
          <a:noFill/>
        </p:spPr>
        <p:txBody>
          <a:bodyPr wrap="square">
            <a:spAutoFit/>
          </a:bodyPr>
          <a:lstStyle/>
          <a:p>
            <a:pPr>
              <a:lnSpc>
                <a:spcPct val="150000"/>
              </a:lnSpc>
            </a:pPr>
            <a:r>
              <a:rPr lang="en-IN" b="1" u="sng" dirty="0"/>
              <a:t>Hardware:</a:t>
            </a:r>
          </a:p>
          <a:p>
            <a:pPr marL="0" indent="0">
              <a:lnSpc>
                <a:spcPct val="150000"/>
              </a:lnSpc>
              <a:buNone/>
            </a:pPr>
            <a:r>
              <a:rPr lang="en-IN" b="1" dirty="0"/>
              <a:t>Processor:</a:t>
            </a:r>
            <a:r>
              <a:rPr lang="en-IN" dirty="0"/>
              <a:t> Dual-Core or higher (Intel i3/AMD equivalent).</a:t>
            </a:r>
          </a:p>
          <a:p>
            <a:pPr marL="0" indent="0">
              <a:lnSpc>
                <a:spcPct val="150000"/>
              </a:lnSpc>
              <a:buNone/>
            </a:pPr>
            <a:r>
              <a:rPr lang="en-IN" b="1" dirty="0"/>
              <a:t>RAM:</a:t>
            </a:r>
            <a:r>
              <a:rPr lang="en-IN" dirty="0"/>
              <a:t> 4 GB (8 GB recommended).</a:t>
            </a:r>
          </a:p>
          <a:p>
            <a:pPr marL="0" indent="0">
              <a:lnSpc>
                <a:spcPct val="150000"/>
              </a:lnSpc>
              <a:buNone/>
            </a:pPr>
            <a:r>
              <a:rPr lang="en-IN" b="1" dirty="0"/>
              <a:t>Storage:</a:t>
            </a:r>
            <a:r>
              <a:rPr lang="en-IN" dirty="0"/>
              <a:t> 100 GB free space (SSD preferred).</a:t>
            </a:r>
          </a:p>
          <a:p>
            <a:pPr marL="0" indent="0">
              <a:lnSpc>
                <a:spcPct val="150000"/>
              </a:lnSpc>
              <a:buNone/>
            </a:pPr>
            <a:r>
              <a:rPr lang="en-IN" b="1" dirty="0"/>
              <a:t>Network:</a:t>
            </a:r>
            <a:r>
              <a:rPr lang="en-IN" dirty="0"/>
              <a:t> Stable internet connection (5 Mbps or higher).</a:t>
            </a:r>
          </a:p>
          <a:p>
            <a:pPr>
              <a:lnSpc>
                <a:spcPct val="150000"/>
              </a:lnSpc>
            </a:pPr>
            <a:r>
              <a:rPr lang="en-IN" b="1" u="sng" dirty="0"/>
              <a:t>Software:</a:t>
            </a:r>
          </a:p>
          <a:p>
            <a:pPr marL="0" indent="0">
              <a:lnSpc>
                <a:spcPct val="150000"/>
              </a:lnSpc>
              <a:buNone/>
            </a:pPr>
            <a:r>
              <a:rPr lang="en-IN" b="1" dirty="0"/>
              <a:t>OS:</a:t>
            </a:r>
            <a:r>
              <a:rPr lang="en-IN" dirty="0"/>
              <a:t> Windows 10/11, macOS, or Linux.</a:t>
            </a:r>
          </a:p>
          <a:p>
            <a:pPr marL="0" indent="0">
              <a:lnSpc>
                <a:spcPct val="150000"/>
              </a:lnSpc>
              <a:buNone/>
            </a:pPr>
            <a:r>
              <a:rPr lang="en-IN" b="1" dirty="0"/>
              <a:t>Tools:</a:t>
            </a:r>
            <a:r>
              <a:rPr lang="en-IN" dirty="0"/>
              <a:t> UiPath Studio, UiPath Robot, UiPath Orchestrator.</a:t>
            </a:r>
          </a:p>
          <a:p>
            <a:pPr marL="0" indent="0">
              <a:lnSpc>
                <a:spcPct val="150000"/>
              </a:lnSpc>
              <a:buNone/>
            </a:pPr>
            <a:r>
              <a:rPr lang="en-IN" b="1" dirty="0"/>
              <a:t>Data Source:</a:t>
            </a:r>
            <a:r>
              <a:rPr lang="en-IN" dirty="0"/>
              <a:t> Excel for schedules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9</a:t>
            </a:fld>
            <a:endParaRPr spc="-25" dirty="0"/>
          </a:p>
        </p:txBody>
      </p:sp>
      <p:sp>
        <p:nvSpPr>
          <p:cNvPr id="8" name="TextBox 7">
            <a:extLst>
              <a:ext uri="{FF2B5EF4-FFF2-40B4-BE49-F238E27FC236}">
                <a16:creationId xmlns:a16="http://schemas.microsoft.com/office/drawing/2014/main" id="{835E7209-C43A-C4F2-C118-B2675A28C7CB}"/>
              </a:ext>
            </a:extLst>
          </p:cNvPr>
          <p:cNvSpPr txBox="1"/>
          <p:nvPr/>
        </p:nvSpPr>
        <p:spPr>
          <a:xfrm>
            <a:off x="263524" y="990600"/>
            <a:ext cx="8499475" cy="1477328"/>
          </a:xfrm>
          <a:prstGeom prst="rect">
            <a:avLst/>
          </a:prstGeom>
          <a:noFill/>
        </p:spPr>
        <p:txBody>
          <a:bodyPr wrap="square">
            <a:spAutoFit/>
          </a:bodyPr>
          <a:lstStyle/>
          <a:p>
            <a:pPr algn="just"/>
            <a:r>
              <a:rPr lang="en-US" b="1" dirty="0"/>
              <a:t>Module 1: User Input and Process Initialization</a:t>
            </a:r>
          </a:p>
          <a:p>
            <a:pPr algn="just">
              <a:buFont typeface="Arial" panose="020B0604020202020204" pitchFamily="34" charset="0"/>
              <a:buChar char="•"/>
            </a:pPr>
            <a:r>
              <a:rPr lang="en-US" dirty="0"/>
              <a:t>The user inputs the desired screentime duration.</a:t>
            </a:r>
          </a:p>
          <a:p>
            <a:pPr algn="just">
              <a:buFont typeface="Arial" panose="020B0604020202020204" pitchFamily="34" charset="0"/>
              <a:buChar char="•"/>
            </a:pPr>
            <a:r>
              <a:rPr lang="en-US" dirty="0"/>
              <a:t>The system initiates the process based on the provided input, confirming the parameters of the monitoring session.</a:t>
            </a:r>
          </a:p>
          <a:p>
            <a:pPr algn="just">
              <a:buFont typeface="Arial" panose="020B0604020202020204" pitchFamily="34" charset="0"/>
              <a:buChar char="•"/>
            </a:pPr>
            <a:r>
              <a:rPr lang="en-US" dirty="0"/>
              <a:t>The bot then integrates with Python scripting to track active application usage.</a:t>
            </a:r>
          </a:p>
        </p:txBody>
      </p:sp>
      <p:sp>
        <p:nvSpPr>
          <p:cNvPr id="12" name="TextBox 11">
            <a:extLst>
              <a:ext uri="{FF2B5EF4-FFF2-40B4-BE49-F238E27FC236}">
                <a16:creationId xmlns:a16="http://schemas.microsoft.com/office/drawing/2014/main" id="{B49B5970-F7BC-CA50-6D1F-827F9696ED9B}"/>
              </a:ext>
            </a:extLst>
          </p:cNvPr>
          <p:cNvSpPr txBox="1"/>
          <p:nvPr/>
        </p:nvSpPr>
        <p:spPr>
          <a:xfrm>
            <a:off x="331444" y="2598318"/>
            <a:ext cx="4035420" cy="369332"/>
          </a:xfrm>
          <a:prstGeom prst="rect">
            <a:avLst/>
          </a:prstGeom>
          <a:noFill/>
        </p:spPr>
        <p:txBody>
          <a:bodyPr wrap="square">
            <a:spAutoFit/>
          </a:bodyPr>
          <a:lstStyle/>
          <a:p>
            <a:pPr marL="0" indent="0">
              <a:buNone/>
            </a:pPr>
            <a:r>
              <a:rPr lang="en-IN" sz="1800" b="1" dirty="0"/>
              <a:t>Activity Diagram-Module 1 :</a:t>
            </a:r>
          </a:p>
        </p:txBody>
      </p:sp>
      <p:pic>
        <p:nvPicPr>
          <p:cNvPr id="3076" name="Picture 4">
            <a:extLst>
              <a:ext uri="{FF2B5EF4-FFF2-40B4-BE49-F238E27FC236}">
                <a16:creationId xmlns:a16="http://schemas.microsoft.com/office/drawing/2014/main" id="{8702B9E9-BD32-F0CB-537F-42E7E631308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700" t="3767" r="5947" b="3393"/>
          <a:stretch/>
        </p:blipFill>
        <p:spPr bwMode="auto">
          <a:xfrm>
            <a:off x="2057400" y="2967650"/>
            <a:ext cx="4724400" cy="3280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TotalTime>
  <Words>1620</Words>
  <Application>Microsoft Office PowerPoint</Application>
  <PresentationFormat>On-screen Show (4:3)</PresentationFormat>
  <Paragraphs>150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HelveticaNeue Regular</vt:lpstr>
      <vt:lpstr>Lucida Sans Unicode</vt:lpstr>
      <vt:lpstr>Times New Roman</vt:lpstr>
      <vt:lpstr>Wingdings</vt:lpstr>
      <vt:lpstr>Office Theme</vt:lpstr>
      <vt:lpstr>Introduction to Robotic Process Automation</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Functional Description</vt:lpstr>
      <vt:lpstr>Table Design</vt:lpstr>
      <vt:lpstr>Process Design</vt:lpstr>
      <vt:lpstr>Implementation</vt:lpstr>
      <vt:lpstr>Implementation</vt:lpstr>
      <vt:lpstr>Implementation</vt:lpstr>
      <vt:lpstr>Testing</vt:lpstr>
      <vt:lpstr>Conclusions</vt:lpstr>
      <vt:lpstr>Future Enhancement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Agila Shree</cp:lastModifiedBy>
  <cp:revision>1</cp:revision>
  <dcterms:created xsi:type="dcterms:W3CDTF">2024-11-21T15:45:24Z</dcterms:created>
  <dcterms:modified xsi:type="dcterms:W3CDTF">2024-11-21T17:32:20Z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