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617" r:id="rId2"/>
    <p:sldId id="612" r:id="rId3"/>
    <p:sldId id="615" r:id="rId4"/>
    <p:sldId id="613" r:id="rId5"/>
    <p:sldId id="614" r:id="rId6"/>
    <p:sldId id="616" r:id="rId7"/>
    <p:sldId id="259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268"/>
    <a:srgbClr val="00A3A4"/>
    <a:srgbClr val="A5A400"/>
    <a:srgbClr val="FFC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 snapToGrid="0" snapToObjects="1">
      <p:cViewPr varScale="1">
        <p:scale>
          <a:sx n="105" d="100"/>
          <a:sy n="105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76832-0941-CA4F-9D94-8B2B0FE209D2}" type="datetimeFigureOut">
              <a:rPr lang="sv-SE" smtClean="0"/>
              <a:t>2020-06-10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4F41F-5143-C84F-968E-5E31C5030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434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6 min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02B80-532C-5844-89B4-366E6A3928EA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02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8E80E1-79A6-FF41-A1F9-2C6513D77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DE02639-BF58-3D4C-A106-DE642C6D3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B97C603-D167-7544-BC06-F44CBEB8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197-BE8F-344C-BC5E-87F7C748D042}" type="datetimeFigureOut">
              <a:rPr lang="sv-SE" smtClean="0"/>
              <a:t>2020-06-10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96108F2-0687-3141-B94E-AC7009DD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D5B3179-493D-9C46-B711-885CC72C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0F30-1081-CF4B-B329-F6E0FEFC48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713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FA4BE9-6B03-484E-A8CD-F960AF66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078CC0F-2CCF-D44D-8A12-D74F02EEF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53C481D-7C9D-E948-BAC1-BF329F6D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197-BE8F-344C-BC5E-87F7C748D042}" type="datetimeFigureOut">
              <a:rPr lang="sv-SE" smtClean="0"/>
              <a:t>2020-06-10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FBA00F-578B-2949-91F7-53D6D650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268B26E-FF3E-8B44-9B78-2B0D8DA1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0F30-1081-CF4B-B329-F6E0FEFC48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820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3D38416-BDAB-5F47-8769-CBA1778D7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914524E-69F1-CA4E-8C6C-1E87BC80A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4760235-A436-0644-B923-0DD69D47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197-BE8F-344C-BC5E-87F7C748D042}" type="datetimeFigureOut">
              <a:rPr lang="sv-SE" smtClean="0"/>
              <a:t>2020-06-10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164AB2E-4457-334C-8D34-B0BEFF92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3FC048F-AD64-9844-A21E-142E845B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0F30-1081-CF4B-B329-F6E0FEFC48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728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4E0376-FF9A-C74D-BBD0-EE54A2D7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7CCA4C2-F95F-2145-AC3C-B64F1F3E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C9EE675-3E45-E94D-9A12-4D6C42F0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197-BE8F-344C-BC5E-87F7C748D042}" type="datetimeFigureOut">
              <a:rPr lang="sv-SE" smtClean="0"/>
              <a:t>2020-06-10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149998-0A29-F142-B857-455C5245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67912E4-51A4-3F45-967D-34BD8F6A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0F30-1081-CF4B-B329-F6E0FEFC48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140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687AAE-A0BD-CF42-A05A-C818FF2A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06482FA-0C5D-D34A-A799-028F5D32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2A23FB2-ACDF-C847-AA39-B18EDB80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197-BE8F-344C-BC5E-87F7C748D042}" type="datetimeFigureOut">
              <a:rPr lang="sv-SE" smtClean="0"/>
              <a:t>2020-06-10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4AA5DBB-41DF-0744-8670-83659B0A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37627ED-1F0F-1649-A52F-3B7AA240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0F30-1081-CF4B-B329-F6E0FEFC48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149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A901AE-679A-C849-B817-919D4AEA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9AF0AAD-8A06-C541-8426-66E27DAFC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CE3F1A6-C203-3E4D-B8F4-E967264CE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EF9EAB8-7F37-DF47-BF85-287A5F57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197-BE8F-344C-BC5E-87F7C748D042}" type="datetimeFigureOut">
              <a:rPr lang="sv-SE" smtClean="0"/>
              <a:t>2020-06-10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8D87E04-1012-944F-8F53-21AC3598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CC997C-2DA0-3746-BE5A-AF6BE98E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0F30-1081-CF4B-B329-F6E0FEFC48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16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08D233-878A-0043-AE08-A9FEFBEF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63CDDAB-070C-2D4F-8348-EAC155C6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F801940-2CE3-D74B-86B8-54DE45DD9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F17A18D-3CAF-2844-86C0-3DDE8E4A5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7DAEA166-9CC3-A44B-8026-E8DE6BB81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052B336-9E86-F841-A0CC-0A5850D6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197-BE8F-344C-BC5E-87F7C748D042}" type="datetimeFigureOut">
              <a:rPr lang="sv-SE" smtClean="0"/>
              <a:t>2020-06-10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E57DC990-23B5-1F43-8310-7B2FBBAB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73818B0-0846-394F-9955-86A6EE10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0F30-1081-CF4B-B329-F6E0FEFC48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328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539D98-0B0C-5E43-9012-2D3DD7B7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BB24CDE-FF06-6B44-94D5-48CBA035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197-BE8F-344C-BC5E-87F7C748D042}" type="datetimeFigureOut">
              <a:rPr lang="sv-SE" smtClean="0"/>
              <a:t>2020-06-10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BD0285C-A310-9A4E-B3BF-6B36C4AD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03286BB-16EB-DF4B-B2D3-BDA7417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0F30-1081-CF4B-B329-F6E0FEFC48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476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BC7D4FB-78F8-FD46-AD72-CC4923DC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197-BE8F-344C-BC5E-87F7C748D042}" type="datetimeFigureOut">
              <a:rPr lang="sv-SE" smtClean="0"/>
              <a:t>2020-06-10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3B21B08-1909-9C4C-A92B-FCF6540B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2397B55-40A1-E349-829A-BA4152C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0F30-1081-CF4B-B329-F6E0FEFC48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437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E53974-97CD-3B4A-8377-690095E6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ADAD04-D495-AC49-A356-DFD7B551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B5C7359-F3B9-6243-99C8-FDE87C690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6B1E8EA-C92D-CC43-BC79-CF8B2577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197-BE8F-344C-BC5E-87F7C748D042}" type="datetimeFigureOut">
              <a:rPr lang="sv-SE" smtClean="0"/>
              <a:t>2020-06-10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0D392D0-96D2-944F-B337-F2BB7E06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D3716C-573F-EF44-9BC8-DB26E563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0F30-1081-CF4B-B329-F6E0FEFC48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376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7D401B-8AAF-F844-8AEB-2CE6134C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1BC28923-DB75-3B41-B330-60256D9DF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341C334-2815-004C-B819-E9C417B3D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802EA6B-E9F2-A847-9512-ACFD814F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1197-BE8F-344C-BC5E-87F7C748D042}" type="datetimeFigureOut">
              <a:rPr lang="sv-SE" smtClean="0"/>
              <a:t>2020-06-10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C7C7868-EA27-DD43-850F-6EDE81F3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C8911FC-98BF-A849-8F7F-2BAA1005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0F30-1081-CF4B-B329-F6E0FEFC48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418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30369F95-114B-AF4C-B9BB-B6F4D41E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1515C6B-AFEC-AD4C-B44E-AA2C37563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02F5618-523F-9642-BDCE-4D974BA14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1197-BE8F-344C-BC5E-87F7C748D042}" type="datetimeFigureOut">
              <a:rPr lang="sv-SE" smtClean="0"/>
              <a:t>2020-06-10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56056BA-4ED2-C94D-BF79-5925490B2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E553206-ACB7-3140-B464-9EEA24B2D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20F30-1081-CF4B-B329-F6E0FEFC48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999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s02web.zoom.us/meeting/register/tZcvcumsrDMjGtCXrln8FvIDeKcsmgZRUjf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staltakademin.se/utbildningar/sjalvorganiserande-ledarskap-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175BA5-A94A-164E-ABF1-011AC9CFF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423"/>
            <a:ext cx="9144000" cy="2387600"/>
          </a:xfrm>
        </p:spPr>
        <p:txBody>
          <a:bodyPr/>
          <a:lstStyle/>
          <a:p>
            <a:r>
              <a:rPr lang="sv-SE" dirty="0"/>
              <a:t>Makten och (h)ärligheten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CD0F641-45BC-694A-990D-52A2C99FA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4409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sv-SE" dirty="0"/>
              <a:t>Sårbarhet</a:t>
            </a:r>
          </a:p>
          <a:p>
            <a:r>
              <a:rPr lang="sv-SE" dirty="0"/>
              <a:t>Självreglering</a:t>
            </a:r>
          </a:p>
          <a:p>
            <a:r>
              <a:rPr lang="sv-SE" dirty="0"/>
              <a:t>Självorganisering</a:t>
            </a:r>
          </a:p>
          <a:p>
            <a:endParaRPr lang="sv-SE" dirty="0"/>
          </a:p>
          <a:p>
            <a:r>
              <a:rPr lang="sv-SE" dirty="0"/>
              <a:t>Kl. 10.53 med Greta Rask, Bodil Björnberg &amp; Lennart Wärmlind</a:t>
            </a:r>
          </a:p>
        </p:txBody>
      </p:sp>
    </p:spTree>
    <p:extLst>
      <p:ext uri="{BB962C8B-B14F-4D97-AF65-F5344CB8AC3E}">
        <p14:creationId xmlns:p14="http://schemas.microsoft.com/office/powerpoint/2010/main" val="47490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33E4F4-3AA0-EA49-A7F3-AEC98D85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br>
              <a:rPr lang="sv-SE" sz="2800"/>
            </a:br>
            <a:br>
              <a:rPr lang="sv-SE" sz="2800"/>
            </a:br>
            <a:endParaRPr lang="sv-SE" sz="2800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0D2A6344-7DD7-124D-AF3D-E8FAE2167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842" y="815009"/>
            <a:ext cx="10060730" cy="592540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sv-SE" sz="3200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sv-SE" sz="3200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sv-SE" sz="3200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sv-SE" sz="3200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sv-SE" sz="3200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sv-SE" dirty="0">
                <a:solidFill>
                  <a:schemeClr val="tx2">
                    <a:lumMod val="75000"/>
                  </a:schemeClr>
                </a:solidFill>
                <a:latin typeface="Chalkboard" panose="03050602040202020205" pitchFamily="66" charset="77"/>
              </a:rPr>
              <a:t>TRE DIMENSIONER AV MAKT</a:t>
            </a:r>
          </a:p>
          <a:p>
            <a:pPr marL="0" indent="0">
              <a:buNone/>
            </a:pPr>
            <a:endParaRPr lang="sv-SE" sz="2400" dirty="0">
              <a:solidFill>
                <a:schemeClr val="tx2">
                  <a:lumMod val="75000"/>
                </a:schemeClr>
              </a:solidFill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sv-SE" sz="2400" b="1" dirty="0">
                <a:solidFill>
                  <a:schemeClr val="tx2">
                    <a:lumMod val="75000"/>
                  </a:schemeClr>
                </a:solidFill>
                <a:latin typeface="Chalkboard" panose="03050602040202020205" pitchFamily="66" charset="77"/>
              </a:rPr>
              <a:t>INIFRÅNMAKT</a:t>
            </a:r>
            <a:r>
              <a:rPr lang="sv-SE" sz="2400" dirty="0">
                <a:solidFill>
                  <a:schemeClr val="tx2">
                    <a:lumMod val="75000"/>
                  </a:schemeClr>
                </a:solidFill>
                <a:latin typeface="Chalkboard" panose="03050602040202020205" pitchFamily="66" charset="77"/>
              </a:rPr>
              <a:t> – Upplevelsen av att jag kan påverka, att min röst räknas. Medvetenhet om hur jag använder mig själv. Självledarskap.</a:t>
            </a:r>
          </a:p>
          <a:p>
            <a:pPr marL="0" indent="0">
              <a:buNone/>
            </a:pPr>
            <a:endParaRPr lang="sv-SE" sz="2400" dirty="0">
              <a:solidFill>
                <a:schemeClr val="tx2">
                  <a:lumMod val="75000"/>
                </a:schemeClr>
              </a:solidFill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sv-SE" sz="2400" b="1" dirty="0">
                <a:solidFill>
                  <a:schemeClr val="tx2">
                    <a:lumMod val="75000"/>
                  </a:schemeClr>
                </a:solidFill>
                <a:latin typeface="Chalkboard" panose="03050602040202020205" pitchFamily="66" charset="77"/>
              </a:rPr>
              <a:t>SOCIAL el INFORMELL MAKT</a:t>
            </a:r>
            <a:r>
              <a:rPr lang="sv-SE" sz="2400" dirty="0">
                <a:solidFill>
                  <a:schemeClr val="tx2">
                    <a:lumMod val="75000"/>
                  </a:schemeClr>
                </a:solidFill>
                <a:latin typeface="Chalkboard" panose="03050602040202020205" pitchFamily="66" charset="77"/>
              </a:rPr>
              <a:t> – Informell status, hur stark en röst är i en grupp. Kan vara kopplad till kön, ålder, utbildning, kulturell bakgrund, yrkesroll, verbal förmåga, etc.</a:t>
            </a:r>
          </a:p>
          <a:p>
            <a:pPr marL="0" indent="0">
              <a:buNone/>
            </a:pPr>
            <a:endParaRPr lang="sv-SE" sz="2400" dirty="0">
              <a:solidFill>
                <a:schemeClr val="tx2">
                  <a:lumMod val="75000"/>
                </a:schemeClr>
              </a:solidFill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sv-SE" sz="2400" b="1" dirty="0">
                <a:solidFill>
                  <a:schemeClr val="tx2">
                    <a:lumMod val="75000"/>
                  </a:schemeClr>
                </a:solidFill>
                <a:latin typeface="Chalkboard" panose="03050602040202020205" pitchFamily="66" charset="77"/>
              </a:rPr>
              <a:t>MAKT ÖVER ANDRA </a:t>
            </a:r>
            <a:r>
              <a:rPr lang="sv-SE" sz="2400" dirty="0">
                <a:solidFill>
                  <a:schemeClr val="tx2">
                    <a:lumMod val="75000"/>
                  </a:schemeClr>
                </a:solidFill>
                <a:latin typeface="Chalkboard" panose="03050602040202020205" pitchFamily="66" charset="77"/>
              </a:rPr>
              <a:t>– Formell makt. Kopplat till roll eller profession.</a:t>
            </a:r>
          </a:p>
          <a:p>
            <a:pPr marL="0" indent="0">
              <a:buNone/>
            </a:pPr>
            <a:endParaRPr lang="sv-SE" sz="2400" dirty="0">
              <a:solidFill>
                <a:schemeClr val="tx2">
                  <a:lumMod val="75000"/>
                </a:schemeClr>
              </a:solidFill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sv-SE" sz="2000" dirty="0">
                <a:solidFill>
                  <a:schemeClr val="tx2">
                    <a:lumMod val="75000"/>
                  </a:schemeClr>
                </a:solidFill>
                <a:latin typeface="Chalkboard" panose="03050602040202020205" pitchFamily="66" charset="77"/>
              </a:rPr>
              <a:t>Alla tre påverkas av organisationskultur, traditioner, historia, mm.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sz="3200" dirty="0"/>
          </a:p>
          <a:p>
            <a:pPr marL="0" indent="0">
              <a:buNone/>
            </a:pPr>
            <a:br>
              <a:rPr lang="sv-SE" sz="3200" dirty="0"/>
            </a:br>
            <a:endParaRPr lang="sv-SE" sz="3200" dirty="0"/>
          </a:p>
          <a:p>
            <a:pPr marL="0" indent="0">
              <a:buNone/>
            </a:pPr>
            <a:br>
              <a:rPr lang="sv-SE" sz="3200" dirty="0">
                <a:latin typeface="Chalkboard" panose="03050602040202020205" pitchFamily="66" charset="77"/>
              </a:rPr>
            </a:br>
            <a:br>
              <a:rPr lang="sv-SE" sz="3200" dirty="0">
                <a:latin typeface="Chalkboard" panose="03050602040202020205" pitchFamily="66" charset="77"/>
              </a:rPr>
            </a:br>
            <a:endParaRPr lang="sv-SE" sz="3200" dirty="0">
              <a:latin typeface="Chalkboard" panose="03050602040202020205" pitchFamily="66" charset="77"/>
            </a:endParaRPr>
          </a:p>
        </p:txBody>
      </p:sp>
      <p:pic>
        <p:nvPicPr>
          <p:cNvPr id="5" name="Bildobjekt 4" descr="En bild som visar mat, frukt, enhet&#10;&#10;Automatiskt genererad beskrivning">
            <a:extLst>
              <a:ext uri="{FF2B5EF4-FFF2-40B4-BE49-F238E27FC236}">
                <a16:creationId xmlns:a16="http://schemas.microsoft.com/office/drawing/2014/main" id="{4C830295-413B-164F-A570-91E9F6D578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2" b="163"/>
          <a:stretch/>
        </p:blipFill>
        <p:spPr>
          <a:xfrm>
            <a:off x="10918862" y="5704790"/>
            <a:ext cx="838191" cy="836845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9DEDE2BD-A58F-8749-8DAA-30D24D032D14}"/>
              </a:ext>
            </a:extLst>
          </p:cNvPr>
          <p:cNvSpPr txBox="1"/>
          <p:nvPr/>
        </p:nvSpPr>
        <p:spPr>
          <a:xfrm>
            <a:off x="707053" y="435511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1375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F00735E9-B256-FC48-B4B1-198E2660BEF9}"/>
              </a:ext>
            </a:extLst>
          </p:cNvPr>
          <p:cNvGrpSpPr/>
          <p:nvPr/>
        </p:nvGrpSpPr>
        <p:grpSpPr>
          <a:xfrm>
            <a:off x="2510971" y="275766"/>
            <a:ext cx="7518400" cy="6317453"/>
            <a:chOff x="2510971" y="275766"/>
            <a:chExt cx="7518400" cy="6317453"/>
          </a:xfrm>
        </p:grpSpPr>
        <p:pic>
          <p:nvPicPr>
            <p:cNvPr id="3" name="Bildobjekt 2">
              <a:extLst>
                <a:ext uri="{FF2B5EF4-FFF2-40B4-BE49-F238E27FC236}">
                  <a16:creationId xmlns:a16="http://schemas.microsoft.com/office/drawing/2014/main" id="{A0963F07-7527-6C43-A738-1210BDBE33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10971" y="4756490"/>
              <a:ext cx="7518400" cy="1836729"/>
            </a:xfrm>
            <a:prstGeom prst="rect">
              <a:avLst/>
            </a:prstGeom>
          </p:spPr>
        </p:pic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4F76FBB0-B2AF-C94B-A0B1-72A73C50CD1E}"/>
                </a:ext>
              </a:extLst>
            </p:cNvPr>
            <p:cNvGrpSpPr/>
            <p:nvPr/>
          </p:nvGrpSpPr>
          <p:grpSpPr>
            <a:xfrm>
              <a:off x="2801258" y="275766"/>
              <a:ext cx="7024914" cy="4516211"/>
              <a:chOff x="646706" y="46383"/>
              <a:chExt cx="10064837" cy="6470531"/>
            </a:xfrm>
          </p:grpSpPr>
          <p:pic>
            <p:nvPicPr>
              <p:cNvPr id="7" name="Bildobjekt 6" descr="En bild som visar elektronik, skärm, inomhus, visa&#10;&#10;Automatiskt genererad beskrivning">
                <a:extLst>
                  <a:ext uri="{FF2B5EF4-FFF2-40B4-BE49-F238E27FC236}">
                    <a16:creationId xmlns:a16="http://schemas.microsoft.com/office/drawing/2014/main" id="{3A84C5E2-80D4-3348-A3C5-EC13940731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7650" b="5008"/>
              <a:stretch/>
            </p:blipFill>
            <p:spPr>
              <a:xfrm>
                <a:off x="646706" y="46383"/>
                <a:ext cx="10064837" cy="6470531"/>
              </a:xfrm>
              <a:prstGeom prst="rect">
                <a:avLst/>
              </a:prstGeom>
            </p:spPr>
          </p:pic>
          <p:sp>
            <p:nvSpPr>
              <p:cNvPr id="8" name="Rektangel 7">
                <a:extLst>
                  <a:ext uri="{FF2B5EF4-FFF2-40B4-BE49-F238E27FC236}">
                    <a16:creationId xmlns:a16="http://schemas.microsoft.com/office/drawing/2014/main" id="{1E905576-9D25-D541-9CB9-F16F57CDC7C4}"/>
                  </a:ext>
                </a:extLst>
              </p:cNvPr>
              <p:cNvSpPr/>
              <p:nvPr/>
            </p:nvSpPr>
            <p:spPr>
              <a:xfrm>
                <a:off x="5683794" y="749061"/>
                <a:ext cx="4766491" cy="270332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" name="textruta 4">
              <a:extLst>
                <a:ext uri="{FF2B5EF4-FFF2-40B4-BE49-F238E27FC236}">
                  <a16:creationId xmlns:a16="http://schemas.microsoft.com/office/drawing/2014/main" id="{C12BDC63-F59F-6D49-A7AF-CF037CD6C4FC}"/>
                </a:ext>
              </a:extLst>
            </p:cNvPr>
            <p:cNvSpPr txBox="1"/>
            <p:nvPr/>
          </p:nvSpPr>
          <p:spPr>
            <a:xfrm>
              <a:off x="3164114" y="3225800"/>
              <a:ext cx="1422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7200" dirty="0">
                  <a:solidFill>
                    <a:schemeClr val="bg1"/>
                  </a:solidFill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Vi</a:t>
              </a:r>
            </a:p>
          </p:txBody>
        </p:sp>
        <p:sp>
          <p:nvSpPr>
            <p:cNvPr id="6" name="textruta 5">
              <a:extLst>
                <a:ext uri="{FF2B5EF4-FFF2-40B4-BE49-F238E27FC236}">
                  <a16:creationId xmlns:a16="http://schemas.microsoft.com/office/drawing/2014/main" id="{831F2C83-4E04-E441-B39B-302DCD330FC9}"/>
                </a:ext>
              </a:extLst>
            </p:cNvPr>
            <p:cNvSpPr txBox="1"/>
            <p:nvPr/>
          </p:nvSpPr>
          <p:spPr>
            <a:xfrm>
              <a:off x="8403772" y="3104601"/>
              <a:ext cx="1422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7200" dirty="0">
                  <a:solidFill>
                    <a:schemeClr val="bg1"/>
                  </a:solidFill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ses!</a:t>
              </a:r>
            </a:p>
          </p:txBody>
        </p:sp>
      </p:grpSp>
      <p:sp>
        <p:nvSpPr>
          <p:cNvPr id="9" name="textruta 8">
            <a:extLst>
              <a:ext uri="{FF2B5EF4-FFF2-40B4-BE49-F238E27FC236}">
                <a16:creationId xmlns:a16="http://schemas.microsoft.com/office/drawing/2014/main" id="{B2509DEF-C215-BE49-99C5-663D318E7A2D}"/>
              </a:ext>
            </a:extLst>
          </p:cNvPr>
          <p:cNvSpPr txBox="1"/>
          <p:nvPr/>
        </p:nvSpPr>
        <p:spPr>
          <a:xfrm>
            <a:off x="3157728" y="2653042"/>
            <a:ext cx="109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Greta Rask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DC984C5F-D02E-B546-95CF-AD5B1F5E0EEF}"/>
              </a:ext>
            </a:extLst>
          </p:cNvPr>
          <p:cNvSpPr txBox="1"/>
          <p:nvPr/>
        </p:nvSpPr>
        <p:spPr>
          <a:xfrm>
            <a:off x="8037431" y="2690766"/>
            <a:ext cx="1606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Lennart Wärmlind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BA28FFA-FBA7-2F45-B460-A20F170BADFB}"/>
              </a:ext>
            </a:extLst>
          </p:cNvPr>
          <p:cNvSpPr txBox="1"/>
          <p:nvPr/>
        </p:nvSpPr>
        <p:spPr>
          <a:xfrm>
            <a:off x="5466975" y="4484200"/>
            <a:ext cx="1606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Bodil Björnberg</a:t>
            </a:r>
          </a:p>
        </p:txBody>
      </p:sp>
    </p:spTree>
    <p:extLst>
      <p:ext uri="{BB962C8B-B14F-4D97-AF65-F5344CB8AC3E}">
        <p14:creationId xmlns:p14="http://schemas.microsoft.com/office/powerpoint/2010/main" val="199899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175BA5-A94A-164E-ABF1-011AC9CFF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423"/>
            <a:ext cx="9144000" cy="2387600"/>
          </a:xfrm>
        </p:spPr>
        <p:txBody>
          <a:bodyPr/>
          <a:lstStyle/>
          <a:p>
            <a:r>
              <a:rPr lang="sv-SE"/>
              <a:t>De tre ESSSEN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CD0F641-45BC-694A-990D-52A2C99FA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4409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sv-SE" b="1" dirty="0"/>
              <a:t>Sårbarhet</a:t>
            </a:r>
          </a:p>
          <a:p>
            <a:r>
              <a:rPr lang="sv-SE" b="1" dirty="0"/>
              <a:t>Självreglering</a:t>
            </a:r>
          </a:p>
          <a:p>
            <a:r>
              <a:rPr lang="sv-SE" b="1" dirty="0"/>
              <a:t>Självorganisering</a:t>
            </a:r>
          </a:p>
          <a:p>
            <a:endParaRPr lang="sv-SE" dirty="0"/>
          </a:p>
          <a:p>
            <a:r>
              <a:rPr lang="sv-SE" dirty="0"/>
              <a:t>Kl. 13.30-14.30 med Lennart Wärmlind, Greta Rask &amp; Bodil Björnberg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CDA5469B-2854-074F-AD78-B68A9A5F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521" y="4573702"/>
            <a:ext cx="3702957" cy="21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d 4">
            <a:extLst>
              <a:ext uri="{FF2B5EF4-FFF2-40B4-BE49-F238E27FC236}">
                <a16:creationId xmlns:a16="http://schemas.microsoft.com/office/drawing/2014/main" id="{CF7D9E84-9440-6E4F-B928-BA22EC4618F7}"/>
              </a:ext>
            </a:extLst>
          </p:cNvPr>
          <p:cNvSpPr/>
          <p:nvPr/>
        </p:nvSpPr>
        <p:spPr>
          <a:xfrm>
            <a:off x="5340096" y="3316224"/>
            <a:ext cx="853440" cy="2670629"/>
          </a:xfrm>
          <a:prstGeom prst="down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Ned 5">
            <a:extLst>
              <a:ext uri="{FF2B5EF4-FFF2-40B4-BE49-F238E27FC236}">
                <a16:creationId xmlns:a16="http://schemas.microsoft.com/office/drawing/2014/main" id="{C5023836-6378-7A4A-B595-4A2E91E9AAF4}"/>
              </a:ext>
            </a:extLst>
          </p:cNvPr>
          <p:cNvSpPr/>
          <p:nvPr/>
        </p:nvSpPr>
        <p:spPr>
          <a:xfrm rot="10800000">
            <a:off x="5340096" y="762000"/>
            <a:ext cx="853440" cy="2554224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859BB228-7C6A-2D49-8C35-4BD1D3613355}"/>
              </a:ext>
            </a:extLst>
          </p:cNvPr>
          <p:cNvSpPr txBox="1"/>
          <p:nvPr/>
        </p:nvSpPr>
        <p:spPr>
          <a:xfrm>
            <a:off x="4401312" y="134112"/>
            <a:ext cx="271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/>
              <a:t>Komplexitet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727AE0-F899-3349-AA90-1862BE57D46C}"/>
              </a:ext>
            </a:extLst>
          </p:cNvPr>
          <p:cNvSpPr txBox="1"/>
          <p:nvPr/>
        </p:nvSpPr>
        <p:spPr>
          <a:xfrm>
            <a:off x="4401312" y="6096000"/>
            <a:ext cx="271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/>
              <a:t>Relationsdjup</a:t>
            </a:r>
          </a:p>
        </p:txBody>
      </p:sp>
      <p:cxnSp>
        <p:nvCxnSpPr>
          <p:cNvPr id="10" name="Rak pil 9">
            <a:extLst>
              <a:ext uri="{FF2B5EF4-FFF2-40B4-BE49-F238E27FC236}">
                <a16:creationId xmlns:a16="http://schemas.microsoft.com/office/drawing/2014/main" id="{01F4251C-9A62-A64C-9F49-8ED1F59FB310}"/>
              </a:ext>
            </a:extLst>
          </p:cNvPr>
          <p:cNvCxnSpPr>
            <a:cxnSpLocks/>
          </p:cNvCxnSpPr>
          <p:nvPr/>
        </p:nvCxnSpPr>
        <p:spPr>
          <a:xfrm flipV="1">
            <a:off x="6397896" y="1393372"/>
            <a:ext cx="0" cy="249645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0">
            <a:extLst>
              <a:ext uri="{FF2B5EF4-FFF2-40B4-BE49-F238E27FC236}">
                <a16:creationId xmlns:a16="http://schemas.microsoft.com/office/drawing/2014/main" id="{E61696D7-1A3F-E847-A946-D91C6D9A90D6}"/>
              </a:ext>
            </a:extLst>
          </p:cNvPr>
          <p:cNvCxnSpPr>
            <a:cxnSpLocks/>
          </p:cNvCxnSpPr>
          <p:nvPr/>
        </p:nvCxnSpPr>
        <p:spPr>
          <a:xfrm flipV="1">
            <a:off x="5126736" y="1393372"/>
            <a:ext cx="0" cy="39769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80A19F16-F480-714E-96CF-E58F23DB01F1}"/>
              </a:ext>
            </a:extLst>
          </p:cNvPr>
          <p:cNvSpPr txBox="1"/>
          <p:nvPr/>
        </p:nvSpPr>
        <p:spPr>
          <a:xfrm>
            <a:off x="6065520" y="4088809"/>
            <a:ext cx="3673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Öppenhet -&gt; Tillit -&gt; Öppenhet </a:t>
            </a:r>
          </a:p>
          <a:p>
            <a:endParaRPr lang="sv-SE" sz="2000" dirty="0"/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8FDB6706-3BFA-7340-AB85-0B56CA8DA1ED}"/>
              </a:ext>
            </a:extLst>
          </p:cNvPr>
          <p:cNvSpPr txBox="1"/>
          <p:nvPr/>
        </p:nvSpPr>
        <p:spPr>
          <a:xfrm>
            <a:off x="7649912" y="6304800"/>
            <a:ext cx="454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i="1" dirty="0"/>
              <a:t>Anders </a:t>
            </a:r>
            <a:r>
              <a:rPr lang="sv-SE" sz="1600" i="1" dirty="0" err="1"/>
              <a:t>Wendelheim</a:t>
            </a:r>
            <a:r>
              <a:rPr lang="sv-SE" sz="1600" i="1" dirty="0"/>
              <a:t> – Öppenhet- och tillitspiralen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B16D8F90-B7CF-7842-B4BE-B121F588A021}"/>
              </a:ext>
            </a:extLst>
          </p:cNvPr>
          <p:cNvSpPr/>
          <p:nvPr/>
        </p:nvSpPr>
        <p:spPr>
          <a:xfrm>
            <a:off x="7333487" y="242508"/>
            <a:ext cx="45420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latin typeface="Arial" panose="020B0604020202020204" pitchFamily="34" charset="0"/>
              </a:rPr>
              <a:t>Charles </a:t>
            </a:r>
            <a:r>
              <a:rPr lang="sv-SE" dirty="0" err="1">
                <a:solidFill>
                  <a:srgbClr val="000000"/>
                </a:solidFill>
                <a:latin typeface="Arial" panose="020B0604020202020204" pitchFamily="34" charset="0"/>
              </a:rPr>
              <a:t>Feltman</a:t>
            </a:r>
            <a:r>
              <a:rPr lang="sv-SE" dirty="0">
                <a:solidFill>
                  <a:srgbClr val="000000"/>
                </a:solidFill>
                <a:latin typeface="Arial" panose="020B0604020202020204" pitchFamily="34" charset="0"/>
              </a:rPr>
              <a:t> om:</a:t>
            </a:r>
          </a:p>
          <a:p>
            <a:endParaRPr lang="sv-SE" dirty="0">
              <a:solidFill>
                <a:srgbClr val="000000"/>
              </a:solidFill>
            </a:endParaRPr>
          </a:p>
          <a:p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Trust - “</a:t>
            </a:r>
            <a:r>
              <a:rPr lang="sv-SE" i="1" dirty="0" err="1">
                <a:solidFill>
                  <a:srgbClr val="000000"/>
                </a:solidFill>
                <a:latin typeface="Arial" panose="020B0604020202020204" pitchFamily="34" charset="0"/>
              </a:rPr>
              <a:t>choosing</a:t>
            </a:r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 to make </a:t>
            </a:r>
            <a:r>
              <a:rPr lang="sv-SE" i="1" dirty="0" err="1">
                <a:solidFill>
                  <a:srgbClr val="000000"/>
                </a:solidFill>
                <a:latin typeface="Arial" panose="020B0604020202020204" pitchFamily="34" charset="0"/>
              </a:rPr>
              <a:t>something</a:t>
            </a:r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i="1" dirty="0" err="1">
                <a:solidFill>
                  <a:srgbClr val="000000"/>
                </a:solidFill>
                <a:latin typeface="Arial" panose="020B0604020202020204" pitchFamily="34" charset="0"/>
              </a:rPr>
              <a:t>important</a:t>
            </a:r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 to </a:t>
            </a:r>
            <a:r>
              <a:rPr lang="sv-SE" i="1" dirty="0" err="1">
                <a:solidFill>
                  <a:srgbClr val="000000"/>
                </a:solidFill>
                <a:latin typeface="Arial" panose="020B0604020202020204" pitchFamily="34" charset="0"/>
              </a:rPr>
              <a:t>you</a:t>
            </a:r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i="1" dirty="0" err="1">
                <a:solidFill>
                  <a:srgbClr val="000000"/>
                </a:solidFill>
                <a:latin typeface="Arial" panose="020B0604020202020204" pitchFamily="34" charset="0"/>
              </a:rPr>
              <a:t>vulnerable</a:t>
            </a:r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 to the actions </a:t>
            </a:r>
            <a:r>
              <a:rPr lang="sv-SE" i="1" dirty="0" err="1">
                <a:solidFill>
                  <a:srgbClr val="000000"/>
                </a:solidFill>
                <a:latin typeface="Arial" panose="020B0604020202020204" pitchFamily="34" charset="0"/>
              </a:rPr>
              <a:t>of</a:t>
            </a:r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i="1" dirty="0" err="1">
                <a:solidFill>
                  <a:srgbClr val="000000"/>
                </a:solidFill>
                <a:latin typeface="Arial" panose="020B0604020202020204" pitchFamily="34" charset="0"/>
              </a:rPr>
              <a:t>someone</a:t>
            </a:r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i="1" dirty="0" err="1">
                <a:solidFill>
                  <a:srgbClr val="000000"/>
                </a:solidFill>
                <a:latin typeface="Arial" panose="020B0604020202020204" pitchFamily="34" charset="0"/>
              </a:rPr>
              <a:t>else</a:t>
            </a:r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.” </a:t>
            </a:r>
            <a:endParaRPr lang="sv-SE" dirty="0">
              <a:solidFill>
                <a:srgbClr val="000000"/>
              </a:solidFill>
            </a:endParaRPr>
          </a:p>
          <a:p>
            <a:br>
              <a:rPr lang="sv-SE" dirty="0">
                <a:solidFill>
                  <a:srgbClr val="000000"/>
                </a:solidFill>
              </a:rPr>
            </a:br>
            <a:r>
              <a:rPr lang="sv-SE" i="1" dirty="0" err="1">
                <a:solidFill>
                  <a:srgbClr val="000000"/>
                </a:solidFill>
                <a:latin typeface="Arial" panose="020B0604020202020204" pitchFamily="34" charset="0"/>
              </a:rPr>
              <a:t>Distrust</a:t>
            </a:r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 -</a:t>
            </a:r>
            <a:r>
              <a:rPr lang="sv-SE" dirty="0">
                <a:solidFill>
                  <a:srgbClr val="000000"/>
                </a:solidFill>
              </a:rPr>
              <a:t> </a:t>
            </a:r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sv-SE" i="1" dirty="0" err="1">
                <a:solidFill>
                  <a:srgbClr val="000000"/>
                </a:solidFill>
                <a:latin typeface="Arial" panose="020B0604020202020204" pitchFamily="34" charset="0"/>
              </a:rPr>
              <a:t>what</a:t>
            </a:r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i="1" dirty="0" err="1">
                <a:solidFill>
                  <a:srgbClr val="000000"/>
                </a:solidFill>
                <a:latin typeface="Arial" panose="020B0604020202020204" pitchFamily="34" charset="0"/>
              </a:rPr>
              <a:t>I’ve</a:t>
            </a:r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i="1" dirty="0" err="1">
                <a:solidFill>
                  <a:srgbClr val="000000"/>
                </a:solidFill>
                <a:latin typeface="Arial" panose="020B0604020202020204" pitchFamily="34" charset="0"/>
              </a:rPr>
              <a:t>shared</a:t>
            </a:r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i="1" dirty="0" err="1">
                <a:solidFill>
                  <a:srgbClr val="000000"/>
                </a:solidFill>
                <a:latin typeface="Arial" panose="020B0604020202020204" pitchFamily="34" charset="0"/>
              </a:rPr>
              <a:t>with</a:t>
            </a:r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i="1" dirty="0" err="1">
                <a:solidFill>
                  <a:srgbClr val="000000"/>
                </a:solidFill>
                <a:latin typeface="Arial" panose="020B0604020202020204" pitchFamily="34" charset="0"/>
              </a:rPr>
              <a:t>you</a:t>
            </a:r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i="1" dirty="0" err="1">
                <a:solidFill>
                  <a:srgbClr val="000000"/>
                </a:solidFill>
                <a:latin typeface="Arial" panose="020B0604020202020204" pitchFamily="34" charset="0"/>
              </a:rPr>
              <a:t>that</a:t>
            </a:r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 is </a:t>
            </a:r>
            <a:r>
              <a:rPr lang="sv-SE" i="1" dirty="0" err="1">
                <a:solidFill>
                  <a:srgbClr val="000000"/>
                </a:solidFill>
                <a:latin typeface="Arial" panose="020B0604020202020204" pitchFamily="34" charset="0"/>
              </a:rPr>
              <a:t>important</a:t>
            </a:r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 to </a:t>
            </a:r>
            <a:r>
              <a:rPr lang="sv-SE" i="1" dirty="0" err="1">
                <a:solidFill>
                  <a:srgbClr val="000000"/>
                </a:solidFill>
                <a:latin typeface="Arial" panose="020B0604020202020204" pitchFamily="34" charset="0"/>
              </a:rPr>
              <a:t>me</a:t>
            </a:r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 is not </a:t>
            </a:r>
            <a:r>
              <a:rPr lang="sv-SE" i="1" dirty="0" err="1">
                <a:solidFill>
                  <a:srgbClr val="000000"/>
                </a:solidFill>
                <a:latin typeface="Arial" panose="020B0604020202020204" pitchFamily="34" charset="0"/>
              </a:rPr>
              <a:t>safe</a:t>
            </a:r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i="1" dirty="0" err="1">
                <a:solidFill>
                  <a:srgbClr val="000000"/>
                </a:solidFill>
                <a:latin typeface="Arial" panose="020B0604020202020204" pitchFamily="34" charset="0"/>
              </a:rPr>
              <a:t>with</a:t>
            </a:r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i="1" dirty="0" err="1">
                <a:solidFill>
                  <a:srgbClr val="000000"/>
                </a:solidFill>
                <a:latin typeface="Arial" panose="020B0604020202020204" pitchFamily="34" charset="0"/>
              </a:rPr>
              <a:t>you</a:t>
            </a:r>
            <a:r>
              <a:rPr lang="sv-SE" i="1" dirty="0">
                <a:solidFill>
                  <a:srgbClr val="000000"/>
                </a:solidFill>
                <a:latin typeface="Arial" panose="020B0604020202020204" pitchFamily="34" charset="0"/>
              </a:rPr>
              <a:t>.”</a:t>
            </a:r>
            <a:endParaRPr lang="sv-SE" dirty="0">
              <a:solidFill>
                <a:srgbClr val="000000"/>
              </a:solidFill>
            </a:endParaRPr>
          </a:p>
          <a:p>
            <a:br>
              <a:rPr lang="sv-SE" dirty="0"/>
            </a:b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2465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175BA5-A94A-164E-ABF1-011AC9CFF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423"/>
            <a:ext cx="9144000" cy="2387600"/>
          </a:xfrm>
        </p:spPr>
        <p:txBody>
          <a:bodyPr/>
          <a:lstStyle/>
          <a:p>
            <a:r>
              <a:rPr lang="sv-SE" dirty="0"/>
              <a:t>De tre ESSSEN + det fjärde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CD0F641-45BC-694A-990D-52A2C99FA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4409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sv-SE" dirty="0"/>
              <a:t>Sårbarhet</a:t>
            </a:r>
          </a:p>
          <a:p>
            <a:r>
              <a:rPr lang="sv-SE" dirty="0"/>
              <a:t>Självreglering</a:t>
            </a:r>
          </a:p>
          <a:p>
            <a:r>
              <a:rPr lang="sv-SE" dirty="0"/>
              <a:t>Självorganisering</a:t>
            </a:r>
          </a:p>
          <a:p>
            <a:r>
              <a:rPr lang="sv-SE" b="1" dirty="0"/>
              <a:t>+ Självmedkänsla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CDA5469B-2854-074F-AD78-B68A9A5F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521" y="4573702"/>
            <a:ext cx="3702957" cy="21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9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9D87698D-AE42-B64B-8E4B-58FBDE12F6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94D94A29-24D7-FE44-A608-351BEA3FBA4D}"/>
              </a:ext>
            </a:extLst>
          </p:cNvPr>
          <p:cNvSpPr txBox="1"/>
          <p:nvPr/>
        </p:nvSpPr>
        <p:spPr>
          <a:xfrm>
            <a:off x="449943" y="130629"/>
            <a:ext cx="104628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b="1" dirty="0">
                <a:latin typeface="Calibri" panose="020F0502020204030204" pitchFamily="34" charset="0"/>
                <a:cs typeface="Calibri" panose="020F0502020204030204" pitchFamily="34" charset="0"/>
              </a:rPr>
              <a:t>Självorganiserande Ledarskap</a:t>
            </a:r>
          </a:p>
          <a:p>
            <a:r>
              <a:rPr lang="sv-SE" sz="3200" dirty="0">
                <a:latin typeface="Calibri" panose="020F0502020204030204" pitchFamily="34" charset="0"/>
                <a:cs typeface="Calibri" panose="020F0502020204030204" pitchFamily="34" charset="0"/>
              </a:rPr>
              <a:t>Navigera i osäkerhet med nyfikenhet, medvetenhet och mod  </a:t>
            </a:r>
          </a:p>
        </p:txBody>
      </p:sp>
      <p:sp>
        <p:nvSpPr>
          <p:cNvPr id="7" name="textruta 6">
            <a:hlinkClick r:id="rId3"/>
            <a:extLst>
              <a:ext uri="{FF2B5EF4-FFF2-40B4-BE49-F238E27FC236}">
                <a16:creationId xmlns:a16="http://schemas.microsoft.com/office/drawing/2014/main" id="{AB6EB1EB-8EE8-A943-B4A2-56C0E9401874}"/>
              </a:ext>
            </a:extLst>
          </p:cNvPr>
          <p:cNvSpPr txBox="1"/>
          <p:nvPr/>
        </p:nvSpPr>
        <p:spPr>
          <a:xfrm rot="21131756">
            <a:off x="5317150" y="4460226"/>
            <a:ext cx="6608282" cy="523220"/>
          </a:xfrm>
          <a:prstGeom prst="rect">
            <a:avLst/>
          </a:prstGeom>
          <a:solidFill>
            <a:srgbClr val="FFC03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Anmäl dig till releaseparty &amp; </a:t>
            </a:r>
            <a:r>
              <a:rPr lang="sv-S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meet</a:t>
            </a:r>
            <a:r>
              <a:rPr lang="sv-S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sv-S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&gt;&gt;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ruta 7">
            <a:hlinkClick r:id="rId3"/>
            <a:extLst>
              <a:ext uri="{FF2B5EF4-FFF2-40B4-BE49-F238E27FC236}">
                <a16:creationId xmlns:a16="http://schemas.microsoft.com/office/drawing/2014/main" id="{75F994E7-0318-8C46-A484-A5C3FE051EC5}"/>
              </a:ext>
            </a:extLst>
          </p:cNvPr>
          <p:cNvSpPr txBox="1"/>
          <p:nvPr/>
        </p:nvSpPr>
        <p:spPr>
          <a:xfrm rot="21151085">
            <a:off x="8432687" y="4860716"/>
            <a:ext cx="3519165" cy="461665"/>
          </a:xfrm>
          <a:prstGeom prst="rect">
            <a:avLst/>
          </a:prstGeom>
          <a:solidFill>
            <a:srgbClr val="00A3A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 augusti kl. 13.00-15.00</a:t>
            </a:r>
            <a:endParaRPr lang="sv-SE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3152826E-FCBA-EC45-93AE-FF544A056D86}"/>
              </a:ext>
            </a:extLst>
          </p:cNvPr>
          <p:cNvSpPr txBox="1"/>
          <p:nvPr/>
        </p:nvSpPr>
        <p:spPr>
          <a:xfrm rot="20530371">
            <a:off x="7128016" y="3783159"/>
            <a:ext cx="1682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  <a:latin typeface="Lucida Handwriting" panose="03010101010101010101" pitchFamily="66" charset="77"/>
                <a:cs typeface="Bradley Hand ITC" panose="020F0502020204030204" pitchFamily="34" charset="0"/>
              </a:rPr>
              <a:t>Virtuellt</a:t>
            </a:r>
          </a:p>
        </p:txBody>
      </p:sp>
      <p:sp>
        <p:nvSpPr>
          <p:cNvPr id="3" name="Båge 2">
            <a:extLst>
              <a:ext uri="{FF2B5EF4-FFF2-40B4-BE49-F238E27FC236}">
                <a16:creationId xmlns:a16="http://schemas.microsoft.com/office/drawing/2014/main" id="{9C5DC37B-5E93-1D47-B4A3-37A77E6DA03D}"/>
              </a:ext>
            </a:extLst>
          </p:cNvPr>
          <p:cNvSpPr/>
          <p:nvPr/>
        </p:nvSpPr>
        <p:spPr>
          <a:xfrm rot="15763285">
            <a:off x="7813449" y="3926666"/>
            <a:ext cx="1051150" cy="1393938"/>
          </a:xfrm>
          <a:prstGeom prst="arc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9" name="textruta 8">
            <a:hlinkClick r:id="rId4"/>
            <a:extLst>
              <a:ext uri="{FF2B5EF4-FFF2-40B4-BE49-F238E27FC236}">
                <a16:creationId xmlns:a16="http://schemas.microsoft.com/office/drawing/2014/main" id="{5FC3B8E0-7018-B546-A9E9-BB14F3F22541}"/>
              </a:ext>
            </a:extLst>
          </p:cNvPr>
          <p:cNvSpPr txBox="1"/>
          <p:nvPr/>
        </p:nvSpPr>
        <p:spPr>
          <a:xfrm>
            <a:off x="6437376" y="6356036"/>
            <a:ext cx="5529553" cy="400110"/>
          </a:xfrm>
          <a:prstGeom prst="rect">
            <a:avLst/>
          </a:prstGeom>
          <a:solidFill>
            <a:srgbClr val="FA7268"/>
          </a:solidFill>
          <a:ln>
            <a:solidFill>
              <a:srgbClr val="FA7268"/>
            </a:solidFill>
          </a:ln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 om kursen ”Självorganiserande Ledarskap &gt;&gt;</a:t>
            </a:r>
            <a:endParaRPr lang="sv-S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5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247</Words>
  <Application>Microsoft Macintosh PowerPoint</Application>
  <PresentationFormat>Bredbild</PresentationFormat>
  <Paragraphs>59</Paragraphs>
  <Slides>7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4" baseType="lpstr">
      <vt:lpstr>Brush Script MT</vt:lpstr>
      <vt:lpstr>Arial</vt:lpstr>
      <vt:lpstr>Calibri</vt:lpstr>
      <vt:lpstr>Calibri Light</vt:lpstr>
      <vt:lpstr>Chalkboard</vt:lpstr>
      <vt:lpstr>Lucida Handwriting</vt:lpstr>
      <vt:lpstr>Office-tema</vt:lpstr>
      <vt:lpstr>Makten och (h)ärligheten</vt:lpstr>
      <vt:lpstr>  </vt:lpstr>
      <vt:lpstr>PowerPoint-presentation</vt:lpstr>
      <vt:lpstr>De tre ESSSEN</vt:lpstr>
      <vt:lpstr>PowerPoint-presentation</vt:lpstr>
      <vt:lpstr>De tre ESSSEN + det fjärde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Lennart Wärmlind</dc:creator>
  <cp:lastModifiedBy>Lennart Wärmlind</cp:lastModifiedBy>
  <cp:revision>18</cp:revision>
  <dcterms:created xsi:type="dcterms:W3CDTF">2020-06-04T12:44:15Z</dcterms:created>
  <dcterms:modified xsi:type="dcterms:W3CDTF">2020-06-10T11:08:36Z</dcterms:modified>
</cp:coreProperties>
</file>