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7" r:id="rId2"/>
    <p:sldId id="257" r:id="rId3"/>
    <p:sldId id="259" r:id="rId4"/>
    <p:sldId id="260" r:id="rId5"/>
    <p:sldId id="261" r:id="rId6"/>
    <p:sldId id="263" r:id="rId7"/>
    <p:sldId id="262" r:id="rId8"/>
    <p:sldId id="264" r:id="rId9"/>
    <p:sldId id="265" r:id="rId10"/>
    <p:sldId id="266" r:id="rId1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4F2F8-F38C-4B19-AB2D-2855B992BBCA}" type="datetimeFigureOut">
              <a:rPr lang="id-ID" smtClean="0"/>
              <a:pPr/>
              <a:t>24/07/2021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2DD67A-34BF-479E-A5E8-40151107ED3D}"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E2DD67A-34BF-479E-A5E8-40151107ED3D}" type="slidenum">
              <a:rPr lang="id-ID" smtClean="0"/>
              <a:pPr/>
              <a:t>8</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E2DD67A-34BF-479E-A5E8-40151107ED3D}" type="slidenum">
              <a:rPr lang="id-ID" smtClean="0"/>
              <a:pPr/>
              <a:t>9</a:t>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E2DD67A-34BF-479E-A5E8-40151107ED3D}" type="slidenum">
              <a:rPr lang="id-ID" smtClean="0"/>
              <a:pPr/>
              <a:t>10</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F3B8643-9B6C-4C55-ABD4-32649EB97FE1}" type="datetimeFigureOut">
              <a:rPr lang="id-ID" smtClean="0"/>
              <a:pPr/>
              <a:t>24/07/2021</a:t>
            </a:fld>
            <a:endParaRPr lang="id-ID"/>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id-ID"/>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F7005765-B359-4BD8-9ED8-1ECB6C1617A2}"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3B8643-9B6C-4C55-ABD4-32649EB97FE1}" type="datetimeFigureOut">
              <a:rPr lang="id-ID" smtClean="0"/>
              <a:pPr/>
              <a:t>24/07/2021</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F7005765-B359-4BD8-9ED8-1ECB6C1617A2}"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F3B8643-9B6C-4C55-ABD4-32649EB97FE1}" type="datetimeFigureOut">
              <a:rPr lang="id-ID" smtClean="0"/>
              <a:pPr/>
              <a:t>24/07/2021</a:t>
            </a:fld>
            <a:endParaRPr lang="id-ID"/>
          </a:p>
        </p:txBody>
      </p:sp>
      <p:sp>
        <p:nvSpPr>
          <p:cNvPr id="5" name="Footer Placeholder 4"/>
          <p:cNvSpPr>
            <a:spLocks noGrp="1"/>
          </p:cNvSpPr>
          <p:nvPr>
            <p:ph type="ftr" sz="quarter" idx="11"/>
          </p:nvPr>
        </p:nvSpPr>
        <p:spPr>
          <a:xfrm>
            <a:off x="457200" y="6556248"/>
            <a:ext cx="3657600" cy="228600"/>
          </a:xfrm>
        </p:spPr>
        <p:txBody>
          <a:bodyPr/>
          <a:lstStyle>
            <a:extLst/>
          </a:lstStyle>
          <a:p>
            <a:endParaRPr lang="id-ID"/>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F7005765-B359-4BD8-9ED8-1ECB6C1617A2}"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3B8643-9B6C-4C55-ABD4-32649EB97FE1}" type="datetimeFigureOut">
              <a:rPr lang="id-ID" smtClean="0"/>
              <a:pPr/>
              <a:t>24/07/2021</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F7005765-B359-4BD8-9ED8-1ECB6C1617A2}"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F3B8643-9B6C-4C55-ABD4-32649EB97FE1}" type="datetimeFigureOut">
              <a:rPr lang="id-ID" smtClean="0"/>
              <a:pPr/>
              <a:t>24/07/2021</a:t>
            </a:fld>
            <a:endParaRPr lang="id-ID"/>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id-ID"/>
          </a:p>
        </p:txBody>
      </p:sp>
      <p:sp>
        <p:nvSpPr>
          <p:cNvPr id="6" name="Slide Number Placeholder 5"/>
          <p:cNvSpPr>
            <a:spLocks noGrp="1"/>
          </p:cNvSpPr>
          <p:nvPr>
            <p:ph type="sldNum" sz="quarter" idx="12"/>
          </p:nvPr>
        </p:nvSpPr>
        <p:spPr>
          <a:xfrm>
            <a:off x="6733952" y="6555112"/>
            <a:ext cx="588336" cy="228600"/>
          </a:xfrm>
        </p:spPr>
        <p:txBody>
          <a:bodyPr/>
          <a:lstStyle>
            <a:extLst/>
          </a:lstStyle>
          <a:p>
            <a:fld id="{F7005765-B359-4BD8-9ED8-1ECB6C1617A2}"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F3B8643-9B6C-4C55-ABD4-32649EB97FE1}" type="datetimeFigureOut">
              <a:rPr lang="id-ID" smtClean="0"/>
              <a:pPr/>
              <a:t>24/07/2021</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F7005765-B359-4BD8-9ED8-1ECB6C1617A2}"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F3B8643-9B6C-4C55-ABD4-32649EB97FE1}" type="datetimeFigureOut">
              <a:rPr lang="id-ID" smtClean="0"/>
              <a:pPr/>
              <a:t>24/07/2021</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F7005765-B359-4BD8-9ED8-1ECB6C1617A2}"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F3B8643-9B6C-4C55-ABD4-32649EB97FE1}" type="datetimeFigureOut">
              <a:rPr lang="id-ID" smtClean="0"/>
              <a:pPr/>
              <a:t>24/07/2021</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F7005765-B359-4BD8-9ED8-1ECB6C1617A2}"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F3B8643-9B6C-4C55-ABD4-32649EB97FE1}" type="datetimeFigureOut">
              <a:rPr lang="id-ID" smtClean="0"/>
              <a:pPr/>
              <a:t>24/07/2021</a:t>
            </a:fld>
            <a:endParaRPr lang="id-ID"/>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id-ID"/>
          </a:p>
        </p:txBody>
      </p:sp>
      <p:sp>
        <p:nvSpPr>
          <p:cNvPr id="4" name="Slide Number Placeholder 3"/>
          <p:cNvSpPr>
            <a:spLocks noGrp="1"/>
          </p:cNvSpPr>
          <p:nvPr>
            <p:ph type="sldNum" sz="quarter" idx="12"/>
          </p:nvPr>
        </p:nvSpPr>
        <p:spPr/>
        <p:txBody>
          <a:bodyPr/>
          <a:lstStyle>
            <a:extLst/>
          </a:lstStyle>
          <a:p>
            <a:fld id="{F7005765-B359-4BD8-9ED8-1ECB6C1617A2}"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F3B8643-9B6C-4C55-ABD4-32649EB97FE1}" type="datetimeFigureOut">
              <a:rPr lang="id-ID" smtClean="0"/>
              <a:pPr/>
              <a:t>24/07/2021</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F7005765-B359-4BD8-9ED8-1ECB6C1617A2}"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F3B8643-9B6C-4C55-ABD4-32649EB97FE1}" type="datetimeFigureOut">
              <a:rPr lang="id-ID" smtClean="0"/>
              <a:pPr/>
              <a:t>24/07/2021</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F7005765-B359-4BD8-9ED8-1ECB6C1617A2}" type="slidenum">
              <a:rPr lang="id-ID" smtClean="0"/>
              <a:pPr/>
              <a:t>‹#›</a:t>
            </a:fld>
            <a:endParaRPr lang="id-ID"/>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F3B8643-9B6C-4C55-ABD4-32649EB97FE1}" type="datetimeFigureOut">
              <a:rPr lang="id-ID" smtClean="0"/>
              <a:pPr/>
              <a:t>24/07/2021</a:t>
            </a:fld>
            <a:endParaRPr lang="id-ID"/>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id-ID"/>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7005765-B359-4BD8-9ED8-1ECB6C1617A2}"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28992" y="3786190"/>
            <a:ext cx="5114778" cy="1101248"/>
          </a:xfrm>
        </p:spPr>
        <p:txBody>
          <a:bodyPr>
            <a:normAutofit fontScale="62500" lnSpcReduction="20000"/>
          </a:bodyPr>
          <a:lstStyle/>
          <a:p>
            <a:pPr algn="ctr"/>
            <a:r>
              <a:rPr lang="id-ID" sz="2000" dirty="0" smtClean="0"/>
              <a:t>Moh. Sukron, M.Kom</a:t>
            </a:r>
          </a:p>
          <a:p>
            <a:pPr algn="ctr"/>
            <a:endParaRPr lang="id-ID" sz="2000" dirty="0" smtClean="0"/>
          </a:p>
          <a:p>
            <a:pPr algn="ctr"/>
            <a:endParaRPr lang="id-ID" sz="2000" dirty="0" smtClean="0"/>
          </a:p>
          <a:p>
            <a:pPr algn="ctr"/>
            <a:r>
              <a:rPr lang="id-ID" sz="2000" dirty="0" smtClean="0"/>
              <a:t>Jurusan Informatika Universitas Nurul Jadid</a:t>
            </a:r>
          </a:p>
          <a:p>
            <a:pPr algn="ctr"/>
            <a:r>
              <a:rPr lang="id-ID" sz="2000" dirty="0" smtClean="0"/>
              <a:t>Paiton Probolinggo 2021</a:t>
            </a:r>
            <a:endParaRPr lang="id-ID" sz="2000" dirty="0"/>
          </a:p>
        </p:txBody>
      </p:sp>
      <p:pic>
        <p:nvPicPr>
          <p:cNvPr id="4" name="Picture 2" descr="C:\Users\eL\Downloads\download.jpg"/>
          <p:cNvPicPr>
            <a:picLocks noChangeAspect="1" noChangeArrowheads="1"/>
          </p:cNvPicPr>
          <p:nvPr/>
        </p:nvPicPr>
        <p:blipFill>
          <a:blip r:embed="rId2"/>
          <a:srcRect/>
          <a:stretch>
            <a:fillRect/>
          </a:stretch>
        </p:blipFill>
        <p:spPr bwMode="auto">
          <a:xfrm>
            <a:off x="214282" y="1857364"/>
            <a:ext cx="2143125" cy="2143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3714744" y="1857364"/>
            <a:ext cx="4651543"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d-ID" sz="2000" b="1" dirty="0" smtClean="0"/>
              <a:t>Basis Data </a:t>
            </a:r>
            <a:r>
              <a:rPr lang="id-ID" sz="2000" b="1" i="1" dirty="0" smtClean="0"/>
              <a:t>Relational</a:t>
            </a:r>
            <a:r>
              <a:rPr lang="id-ID" sz="2000" dirty="0" smtClean="0"/>
              <a:t/>
            </a:r>
            <a:br>
              <a:rPr lang="id-ID" sz="2000" dirty="0" smtClean="0"/>
            </a:br>
            <a:endParaRPr lang="id-ID"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142984"/>
            <a:ext cx="6929485" cy="2308324"/>
          </a:xfrm>
          <a:prstGeom prst="rect">
            <a:avLst/>
          </a:prstGeom>
          <a:noFill/>
        </p:spPr>
        <p:txBody>
          <a:bodyPr wrap="square" rtlCol="0">
            <a:spAutoFit/>
          </a:bodyPr>
          <a:lstStyle/>
          <a:p>
            <a:r>
              <a:rPr lang="id-ID" dirty="0" smtClean="0"/>
              <a:t>Adalah </a:t>
            </a:r>
            <a:r>
              <a:rPr lang="id-ID" dirty="0"/>
              <a:t>sekumpulan skema tabel dengan masing-masing tabel memiliki nama yang berbeda.</a:t>
            </a:r>
          </a:p>
          <a:p>
            <a:r>
              <a:rPr lang="id-ID" dirty="0"/>
              <a:t>Contoh s</a:t>
            </a:r>
            <a:r>
              <a:rPr lang="id-ID" dirty="0" smtClean="0"/>
              <a:t>kema </a:t>
            </a:r>
            <a:r>
              <a:rPr lang="id-ID" dirty="0"/>
              <a:t>Basis Data Perpustakaan : </a:t>
            </a:r>
            <a:endParaRPr lang="id-ID" dirty="0" smtClean="0"/>
          </a:p>
          <a:p>
            <a:pPr>
              <a:buFont typeface="Wingdings" pitchFamily="2" charset="2"/>
              <a:buChar char="Ø"/>
            </a:pPr>
            <a:r>
              <a:rPr lang="id-ID" dirty="0" smtClean="0"/>
              <a:t>Tabel </a:t>
            </a:r>
            <a:r>
              <a:rPr lang="id-ID" dirty="0"/>
              <a:t>anggota (kode anggota, </a:t>
            </a:r>
            <a:r>
              <a:rPr lang="id-ID" dirty="0" smtClean="0"/>
              <a:t>nama)</a:t>
            </a:r>
          </a:p>
          <a:p>
            <a:pPr>
              <a:buFont typeface="Wingdings" pitchFamily="2" charset="2"/>
              <a:buChar char="Ø"/>
            </a:pPr>
            <a:r>
              <a:rPr lang="id-ID" dirty="0" smtClean="0"/>
              <a:t>Tabel </a:t>
            </a:r>
            <a:r>
              <a:rPr lang="id-ID" dirty="0"/>
              <a:t>buku (kode buku, judul, stok </a:t>
            </a:r>
            <a:r>
              <a:rPr lang="id-ID" dirty="0" smtClean="0"/>
              <a:t>buku)</a:t>
            </a:r>
          </a:p>
          <a:p>
            <a:pPr>
              <a:buFont typeface="Wingdings" pitchFamily="2" charset="2"/>
              <a:buChar char="Ø"/>
            </a:pPr>
            <a:r>
              <a:rPr lang="id-ID" dirty="0" smtClean="0"/>
              <a:t>Tabel </a:t>
            </a:r>
            <a:r>
              <a:rPr lang="id-ID" dirty="0"/>
              <a:t>peminjaman (kode </a:t>
            </a:r>
            <a:r>
              <a:rPr lang="id-ID" dirty="0" smtClean="0"/>
              <a:t>pinjam,tgl </a:t>
            </a:r>
            <a:r>
              <a:rPr lang="id-ID" dirty="0"/>
              <a:t>pinjam, kode buku, tgl kembali, kode anggota, juml) </a:t>
            </a:r>
            <a:endParaRPr lang="id-ID" dirty="0" smtClean="0"/>
          </a:p>
          <a:p>
            <a:pPr>
              <a:buFont typeface="Wingdings" pitchFamily="2" charset="2"/>
              <a:buChar char="Ø"/>
            </a:pPr>
            <a:r>
              <a:rPr lang="id-ID" dirty="0" smtClean="0"/>
              <a:t>Tabel </a:t>
            </a:r>
            <a:r>
              <a:rPr lang="id-ID" dirty="0"/>
              <a:t>Pengembalian (kode kembali, kode pinjam).</a:t>
            </a:r>
          </a:p>
        </p:txBody>
      </p:sp>
      <p:sp>
        <p:nvSpPr>
          <p:cNvPr id="5" name="TextBox 4"/>
          <p:cNvSpPr txBox="1"/>
          <p:nvPr/>
        </p:nvSpPr>
        <p:spPr>
          <a:xfrm>
            <a:off x="642910" y="785794"/>
            <a:ext cx="1927194" cy="369332"/>
          </a:xfrm>
          <a:prstGeom prst="rect">
            <a:avLst/>
          </a:prstGeom>
          <a:noFill/>
        </p:spPr>
        <p:txBody>
          <a:bodyPr wrap="none" rtlCol="0">
            <a:spAutoFit/>
          </a:bodyPr>
          <a:lstStyle/>
          <a:p>
            <a:r>
              <a:rPr lang="id-ID" dirty="0" smtClean="0"/>
              <a:t>4. Skema Basis Dat</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14422"/>
            <a:ext cx="6929485" cy="923330"/>
          </a:xfrm>
          <a:prstGeom prst="rect">
            <a:avLst/>
          </a:prstGeom>
          <a:noFill/>
        </p:spPr>
        <p:txBody>
          <a:bodyPr wrap="square" rtlCol="0">
            <a:spAutoFit/>
          </a:bodyPr>
          <a:lstStyle/>
          <a:p>
            <a:pPr algn="just"/>
            <a:r>
              <a:rPr lang="id-ID" dirty="0"/>
              <a:t>Basis data relasional adalah basis data yang mempresentasikan data dalam bentuk tabel-tabel, dimana tabeltabel tersebut dihubungkan oleh nilai-nilai yang sama/umum pada kolom-kolom terkait</a:t>
            </a:r>
          </a:p>
        </p:txBody>
      </p:sp>
      <p:sp>
        <p:nvSpPr>
          <p:cNvPr id="5" name="TextBox 4"/>
          <p:cNvSpPr txBox="1"/>
          <p:nvPr/>
        </p:nvSpPr>
        <p:spPr>
          <a:xfrm>
            <a:off x="642910" y="785794"/>
            <a:ext cx="3432863" cy="369332"/>
          </a:xfrm>
          <a:prstGeom prst="rect">
            <a:avLst/>
          </a:prstGeom>
          <a:noFill/>
        </p:spPr>
        <p:txBody>
          <a:bodyPr wrap="none" rtlCol="0">
            <a:spAutoFit/>
          </a:bodyPr>
          <a:lstStyle/>
          <a:p>
            <a:r>
              <a:rPr lang="id-ID" dirty="0" smtClean="0"/>
              <a:t>1. </a:t>
            </a:r>
            <a:r>
              <a:rPr lang="id-ID" dirty="0"/>
              <a:t>Pengertian Basis Data </a:t>
            </a:r>
            <a:r>
              <a:rPr lang="id-ID" i="1" dirty="0"/>
              <a:t>Relational</a:t>
            </a:r>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14422"/>
            <a:ext cx="6929485" cy="1754326"/>
          </a:xfrm>
          <a:prstGeom prst="rect">
            <a:avLst/>
          </a:prstGeom>
          <a:noFill/>
        </p:spPr>
        <p:txBody>
          <a:bodyPr wrap="square" rtlCol="0">
            <a:spAutoFit/>
          </a:bodyPr>
          <a:lstStyle/>
          <a:p>
            <a:pPr algn="just"/>
            <a:r>
              <a:rPr lang="id-ID" dirty="0"/>
              <a:t>Untuk mengilustrasikan Basis data relasional secara lebih nyata, berikut ini kita ambil sebuah contoh basis data sederhana yang berkaitan dengan perpustakaan. Kita sebut saja basis data tersebut sebagai</a:t>
            </a:r>
            <a:r>
              <a:rPr lang="id-ID" b="1" dirty="0"/>
              <a:t> Basis Data Perpustakaan</a:t>
            </a:r>
            <a:r>
              <a:rPr lang="id-ID" dirty="0"/>
              <a:t>. Basis Data Perpustakaan terdiri dari empat tabel, yaitu tabel Anggota, tabel Buku, </a:t>
            </a:r>
            <a:r>
              <a:rPr lang="id-ID" dirty="0" smtClean="0"/>
              <a:t>tabel Peminjaman </a:t>
            </a:r>
            <a:r>
              <a:rPr lang="id-ID" dirty="0"/>
              <a:t>dan tabel Pengembalian. </a:t>
            </a:r>
          </a:p>
        </p:txBody>
      </p:sp>
      <p:pic>
        <p:nvPicPr>
          <p:cNvPr id="6" name="image7.jpeg"/>
          <p:cNvPicPr/>
          <p:nvPr/>
        </p:nvPicPr>
        <p:blipFill>
          <a:blip r:embed="rId2" cstate="print"/>
          <a:stretch>
            <a:fillRect/>
          </a:stretch>
        </p:blipFill>
        <p:spPr>
          <a:xfrm>
            <a:off x="2285984" y="3571876"/>
            <a:ext cx="3923211" cy="2571768"/>
          </a:xfrm>
          <a:prstGeom prst="rect">
            <a:avLst/>
          </a:prstGeom>
        </p:spPr>
      </p:pic>
      <p:sp>
        <p:nvSpPr>
          <p:cNvPr id="7" name="TextBox 6"/>
          <p:cNvSpPr txBox="1"/>
          <p:nvPr/>
        </p:nvSpPr>
        <p:spPr>
          <a:xfrm>
            <a:off x="642910" y="714356"/>
            <a:ext cx="3406317" cy="369332"/>
          </a:xfrm>
          <a:prstGeom prst="rect">
            <a:avLst/>
          </a:prstGeom>
          <a:noFill/>
        </p:spPr>
        <p:txBody>
          <a:bodyPr wrap="none" rtlCol="0">
            <a:spAutoFit/>
          </a:bodyPr>
          <a:lstStyle/>
          <a:p>
            <a:r>
              <a:rPr lang="id-ID" dirty="0"/>
              <a:t>2</a:t>
            </a:r>
            <a:r>
              <a:rPr lang="id-ID" dirty="0" smtClean="0"/>
              <a:t>. </a:t>
            </a:r>
            <a:r>
              <a:rPr lang="id-ID" dirty="0"/>
              <a:t>Komponen Penyusun Basis Data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6929485" cy="369332"/>
          </a:xfrm>
          <a:prstGeom prst="rect">
            <a:avLst/>
          </a:prstGeom>
          <a:noFill/>
        </p:spPr>
        <p:txBody>
          <a:bodyPr wrap="square" rtlCol="0">
            <a:spAutoFit/>
          </a:bodyPr>
          <a:lstStyle/>
          <a:p>
            <a:r>
              <a:rPr lang="id-ID" dirty="0"/>
              <a:t>Basis data perpustakaan memiliki skema sebagai berikut :</a:t>
            </a:r>
          </a:p>
        </p:txBody>
      </p:sp>
      <p:pic>
        <p:nvPicPr>
          <p:cNvPr id="6" name="image8.jpeg"/>
          <p:cNvPicPr/>
          <p:nvPr/>
        </p:nvPicPr>
        <p:blipFill>
          <a:blip r:embed="rId2" cstate="print"/>
          <a:stretch>
            <a:fillRect/>
          </a:stretch>
        </p:blipFill>
        <p:spPr>
          <a:xfrm>
            <a:off x="428596" y="1000108"/>
            <a:ext cx="2571768" cy="1457200"/>
          </a:xfrm>
          <a:prstGeom prst="rect">
            <a:avLst/>
          </a:prstGeom>
        </p:spPr>
      </p:pic>
      <p:pic>
        <p:nvPicPr>
          <p:cNvPr id="7" name="image9.jpeg"/>
          <p:cNvPicPr/>
          <p:nvPr/>
        </p:nvPicPr>
        <p:blipFill>
          <a:blip r:embed="rId3" cstate="print"/>
          <a:stretch>
            <a:fillRect/>
          </a:stretch>
        </p:blipFill>
        <p:spPr>
          <a:xfrm>
            <a:off x="3071802" y="1142984"/>
            <a:ext cx="4891831" cy="1285884"/>
          </a:xfrm>
          <a:prstGeom prst="rect">
            <a:avLst/>
          </a:prstGeom>
        </p:spPr>
      </p:pic>
      <p:sp>
        <p:nvSpPr>
          <p:cNvPr id="8" name="TextBox 7"/>
          <p:cNvSpPr txBox="1"/>
          <p:nvPr/>
        </p:nvSpPr>
        <p:spPr>
          <a:xfrm>
            <a:off x="571472" y="2928934"/>
            <a:ext cx="7703776" cy="1754326"/>
          </a:xfrm>
          <a:prstGeom prst="rect">
            <a:avLst/>
          </a:prstGeom>
          <a:noFill/>
        </p:spPr>
        <p:txBody>
          <a:bodyPr wrap="square" rtlCol="0">
            <a:spAutoFit/>
          </a:bodyPr>
          <a:lstStyle/>
          <a:p>
            <a:r>
              <a:rPr lang="id-ID" dirty="0"/>
              <a:t>Skema :</a:t>
            </a:r>
          </a:p>
          <a:p>
            <a:pPr marL="342900" indent="-342900">
              <a:buFont typeface="+mj-lt"/>
              <a:buAutoNum type="arabicPeriod"/>
            </a:pPr>
            <a:r>
              <a:rPr lang="id-ID" dirty="0" smtClean="0"/>
              <a:t>Tabel </a:t>
            </a:r>
            <a:r>
              <a:rPr lang="id-ID" dirty="0"/>
              <a:t>Buku : kode buku (3) , judul buku (</a:t>
            </a:r>
            <a:r>
              <a:rPr lang="id-ID" dirty="0" smtClean="0"/>
              <a:t>20)</a:t>
            </a:r>
            <a:endParaRPr lang="id-ID" sz="1600" dirty="0" smtClean="0"/>
          </a:p>
          <a:p>
            <a:pPr marL="342900" indent="-342900">
              <a:buFont typeface="+mj-lt"/>
              <a:buAutoNum type="arabicPeriod"/>
            </a:pPr>
            <a:r>
              <a:rPr lang="id-ID" dirty="0" smtClean="0"/>
              <a:t>Tabel </a:t>
            </a:r>
            <a:r>
              <a:rPr lang="id-ID" dirty="0"/>
              <a:t>Anggota : kode anggota (3), nama anggota (25)</a:t>
            </a:r>
            <a:endParaRPr lang="id-ID" sz="1600" dirty="0"/>
          </a:p>
          <a:p>
            <a:pPr marL="342900" indent="-342900">
              <a:buFont typeface="+mj-lt"/>
              <a:buAutoNum type="arabicPeriod"/>
            </a:pPr>
            <a:r>
              <a:rPr lang="id-ID" dirty="0" smtClean="0"/>
              <a:t>Tabel </a:t>
            </a:r>
            <a:r>
              <a:rPr lang="id-ID" dirty="0"/>
              <a:t>Peminjaman : Kode pinjam (5), tgl pinjam (date), kode anggota (</a:t>
            </a:r>
            <a:r>
              <a:rPr lang="id-ID" dirty="0" smtClean="0"/>
              <a:t>3)</a:t>
            </a:r>
            <a:endParaRPr lang="id-ID" sz="1600" dirty="0" smtClean="0"/>
          </a:p>
          <a:p>
            <a:pPr marL="342900" indent="-342900">
              <a:buFont typeface="+mj-lt"/>
              <a:buAutoNum type="arabicPeriod"/>
            </a:pPr>
            <a:r>
              <a:rPr lang="id-ID" dirty="0" smtClean="0"/>
              <a:t>Tabel </a:t>
            </a:r>
            <a:r>
              <a:rPr lang="id-ID" dirty="0"/>
              <a:t>Pengembalian : Kode kembali (5), tgl kembali (date), kode anggota (3)</a:t>
            </a:r>
            <a:endParaRPr lang="id-ID" sz="1600" dirty="0"/>
          </a:p>
          <a:p>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357298"/>
            <a:ext cx="6929485" cy="3693319"/>
          </a:xfrm>
          <a:prstGeom prst="rect">
            <a:avLst/>
          </a:prstGeom>
          <a:noFill/>
        </p:spPr>
        <p:txBody>
          <a:bodyPr wrap="square" rtlCol="0">
            <a:spAutoFit/>
          </a:bodyPr>
          <a:lstStyle/>
          <a:p>
            <a:pPr marL="342900" indent="-342900" algn="just">
              <a:buFont typeface="Wingdings" pitchFamily="2" charset="2"/>
              <a:buChar char="Ø"/>
            </a:pPr>
            <a:r>
              <a:rPr lang="id-ID" dirty="0" smtClean="0"/>
              <a:t>Tabel</a:t>
            </a:r>
          </a:p>
          <a:p>
            <a:pPr marL="342900" indent="-342900" algn="just"/>
            <a:r>
              <a:rPr lang="id-ID" dirty="0" smtClean="0"/>
              <a:t>	Tabel memiliki nama dan terdiri atas baris dan kolom. Tabel pada suatu basis data tidak boleh memilki nama yang sama (unik). Pada gambar diatas terdiri dari 4 tabel yaitu, tabel anggota, tabel buku, tabel peminjaman, tabel pengembalian.</a:t>
            </a:r>
          </a:p>
          <a:p>
            <a:pPr marL="342900" indent="-342900" algn="just"/>
            <a:endParaRPr lang="id-ID" dirty="0" smtClean="0"/>
          </a:p>
          <a:p>
            <a:pPr marL="342900" indent="-342900" algn="just">
              <a:buFont typeface="Wingdings" pitchFamily="2" charset="2"/>
              <a:buChar char="Ø"/>
            </a:pPr>
            <a:r>
              <a:rPr lang="id-ID" dirty="0" smtClean="0"/>
              <a:t>Kolom/Atribut</a:t>
            </a:r>
            <a:r>
              <a:rPr lang="id-ID" dirty="0"/>
              <a:t> </a:t>
            </a:r>
          </a:p>
          <a:p>
            <a:pPr marL="366713" lvl="1" algn="just"/>
            <a:r>
              <a:rPr lang="id-ID" dirty="0"/>
              <a:t>Kolom memiliki nama. Kolom yang terdapat dalam suatu tabel tidak boleh memiliki nama yang sama. Urutan nama boleh sembarang dan </a:t>
            </a:r>
            <a:r>
              <a:rPr lang="id-ID" dirty="0" smtClean="0"/>
              <a:t>tidak mempengaruhi </a:t>
            </a:r>
            <a:r>
              <a:rPr lang="id-ID" dirty="0"/>
              <a:t>makna dari tabel. Nama lain kolom adalah Field atau Atribut. Pada gambar diatas, contoh kolom pada tabel Buku yaitu kode buku dan judul buku.</a:t>
            </a:r>
          </a:p>
          <a:p>
            <a:pPr marL="342900" indent="-342900" algn="just"/>
            <a:endParaRPr lang="id-ID" dirty="0"/>
          </a:p>
        </p:txBody>
      </p:sp>
      <p:sp>
        <p:nvSpPr>
          <p:cNvPr id="5" name="TextBox 4"/>
          <p:cNvSpPr txBox="1"/>
          <p:nvPr/>
        </p:nvSpPr>
        <p:spPr>
          <a:xfrm>
            <a:off x="642910" y="785794"/>
            <a:ext cx="6620595" cy="369332"/>
          </a:xfrm>
          <a:prstGeom prst="rect">
            <a:avLst/>
          </a:prstGeom>
          <a:noFill/>
        </p:spPr>
        <p:txBody>
          <a:bodyPr wrap="none" rtlCol="0">
            <a:spAutoFit/>
          </a:bodyPr>
          <a:lstStyle/>
          <a:p>
            <a:r>
              <a:rPr lang="id-ID" dirty="0"/>
              <a:t>Adapun Komponen Penyusun Basis Data ada empat, sebagai berikut: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6929485" cy="4524315"/>
          </a:xfrm>
          <a:prstGeom prst="rect">
            <a:avLst/>
          </a:prstGeom>
          <a:noFill/>
        </p:spPr>
        <p:txBody>
          <a:bodyPr wrap="square" rtlCol="0">
            <a:spAutoFit/>
          </a:bodyPr>
          <a:lstStyle/>
          <a:p>
            <a:pPr marL="342900" indent="-342900" algn="just">
              <a:buFont typeface="Wingdings" pitchFamily="2" charset="2"/>
              <a:buChar char="Ø"/>
            </a:pPr>
            <a:r>
              <a:rPr lang="id-ID" dirty="0" smtClean="0"/>
              <a:t>Baris/Tuple</a:t>
            </a:r>
            <a:r>
              <a:rPr lang="id-ID" dirty="0"/>
              <a:t> </a:t>
            </a:r>
          </a:p>
          <a:p>
            <a:pPr marL="360363" algn="just"/>
            <a:r>
              <a:rPr lang="id-ID" dirty="0" smtClean="0"/>
              <a:t>Berisikan </a:t>
            </a:r>
            <a:r>
              <a:rPr lang="id-ID" dirty="0"/>
              <a:t>data dari sebuah objek. Baris pada sebuah tabel harus unik, dapat diletakkan dalam urutan bebas dan tidak mempengaruhi makna dari tabel. Baris disebut juga dengan Record atau tuple. Pada </a:t>
            </a:r>
            <a:r>
              <a:rPr lang="id-ID" dirty="0" smtClean="0"/>
              <a:t>gambar diatas </a:t>
            </a:r>
            <a:r>
              <a:rPr lang="id-ID" dirty="0"/>
              <a:t>tabel anggota dapat menyimpan tiga obyek (yaitu tiga data anggota</a:t>
            </a:r>
            <a:r>
              <a:rPr lang="id-ID" dirty="0" smtClean="0"/>
              <a:t>).</a:t>
            </a:r>
          </a:p>
          <a:p>
            <a:pPr marL="342900" indent="-342900" algn="just"/>
            <a:endParaRPr lang="id-ID" dirty="0" smtClean="0"/>
          </a:p>
          <a:p>
            <a:pPr marL="342900" indent="-342900" algn="just"/>
            <a:endParaRPr lang="id-ID" dirty="0" smtClean="0"/>
          </a:p>
          <a:p>
            <a:pPr marL="342900" indent="-342900" algn="just">
              <a:buFont typeface="Wingdings" pitchFamily="2" charset="2"/>
              <a:buChar char="Ø"/>
            </a:pPr>
            <a:r>
              <a:rPr lang="id-ID" dirty="0" smtClean="0"/>
              <a:t>Domain/length</a:t>
            </a:r>
            <a:endParaRPr lang="id-ID" sz="1600" dirty="0"/>
          </a:p>
          <a:p>
            <a:pPr marL="360363" algn="just"/>
            <a:r>
              <a:rPr lang="id-ID" dirty="0" smtClean="0"/>
              <a:t>Domain </a:t>
            </a:r>
            <a:r>
              <a:rPr lang="id-ID" dirty="0"/>
              <a:t>adalah sekumpulan nilai-nilai yang dapat disimpan pada satu atau lebih kolom. Sebuah domain bisa dimiliki oleh satu kolom atau lebih, tetapi sebuah kolom hanya memiliki satu domain. Karena domain membatasi dan mengatur nilai yang dapat disimpan maka disebut domain constraint. Pada gambar diatas, kolom yaitu kode anggota hanya berisi 3 nilai saja, yaitu “A01”.</a:t>
            </a:r>
          </a:p>
          <a:p>
            <a:pPr marL="342900" indent="-342900" algn="just"/>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14422"/>
            <a:ext cx="6929485" cy="1754326"/>
          </a:xfrm>
          <a:prstGeom prst="rect">
            <a:avLst/>
          </a:prstGeom>
          <a:noFill/>
        </p:spPr>
        <p:txBody>
          <a:bodyPr wrap="square" rtlCol="0">
            <a:spAutoFit/>
          </a:bodyPr>
          <a:lstStyle/>
          <a:p>
            <a:pPr algn="just"/>
            <a:r>
              <a:rPr lang="id-ID" i="1" dirty="0"/>
              <a:t>Relational Keys </a:t>
            </a:r>
            <a:r>
              <a:rPr lang="id-ID" dirty="0"/>
              <a:t>adalah identifikasi satu atau sekelompok kolom yang nilainya dapat membedakan secara unik tuple-tuple tersebut. Menurut (Ladjamudin, 2005), menyampaikan bahwa </a:t>
            </a:r>
            <a:r>
              <a:rPr lang="id-ID" i="1" dirty="0"/>
              <a:t>Key </a:t>
            </a:r>
            <a:r>
              <a:rPr lang="id-ID" dirty="0"/>
              <a:t>adalah elemen record yang dipakai untuk menemukan record tersebut pada waktu akses, atau bias juga digunakan untuk mengidentifikasi suatu entity atau record atau baris.</a:t>
            </a:r>
          </a:p>
        </p:txBody>
      </p:sp>
      <p:sp>
        <p:nvSpPr>
          <p:cNvPr id="5" name="TextBox 4"/>
          <p:cNvSpPr txBox="1"/>
          <p:nvPr/>
        </p:nvSpPr>
        <p:spPr>
          <a:xfrm>
            <a:off x="642910" y="785794"/>
            <a:ext cx="1823769" cy="369332"/>
          </a:xfrm>
          <a:prstGeom prst="rect">
            <a:avLst/>
          </a:prstGeom>
          <a:noFill/>
        </p:spPr>
        <p:txBody>
          <a:bodyPr wrap="none" rtlCol="0">
            <a:spAutoFit/>
          </a:bodyPr>
          <a:lstStyle/>
          <a:p>
            <a:pPr lvl="0"/>
            <a:r>
              <a:rPr lang="id-ID" i="1" dirty="0" smtClean="0"/>
              <a:t>3. Relational </a:t>
            </a:r>
            <a:r>
              <a:rPr lang="id-ID" i="1" dirty="0"/>
              <a:t>Keys</a:t>
            </a:r>
            <a:endParaRPr lang="id-ID" dirty="0"/>
          </a:p>
        </p:txBody>
      </p:sp>
      <p:pic>
        <p:nvPicPr>
          <p:cNvPr id="6" name="image10.jpeg"/>
          <p:cNvPicPr/>
          <p:nvPr/>
        </p:nvPicPr>
        <p:blipFill>
          <a:blip r:embed="rId2" cstate="print"/>
          <a:stretch>
            <a:fillRect/>
          </a:stretch>
        </p:blipFill>
        <p:spPr>
          <a:xfrm>
            <a:off x="1571604" y="2885646"/>
            <a:ext cx="5072098" cy="39009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14422"/>
            <a:ext cx="6929485" cy="2862322"/>
          </a:xfrm>
          <a:prstGeom prst="rect">
            <a:avLst/>
          </a:prstGeom>
          <a:noFill/>
        </p:spPr>
        <p:txBody>
          <a:bodyPr wrap="square" rtlCol="0">
            <a:spAutoFit/>
          </a:bodyPr>
          <a:lstStyle/>
          <a:p>
            <a:pPr marL="342900" indent="-342900">
              <a:buFont typeface="+mj-lt"/>
              <a:buAutoNum type="alphaUcPeriod"/>
            </a:pPr>
            <a:r>
              <a:rPr lang="id-ID" dirty="0" smtClean="0"/>
              <a:t>Superkey</a:t>
            </a:r>
            <a:br>
              <a:rPr lang="id-ID" dirty="0" smtClean="0"/>
            </a:br>
            <a:r>
              <a:rPr lang="id-ID" dirty="0" smtClean="0"/>
              <a:t>Adalah sekelompok kolom yang nilainya secara unik membedakan record/tuple</a:t>
            </a:r>
            <a:br>
              <a:rPr lang="id-ID" dirty="0" smtClean="0"/>
            </a:br>
            <a:endParaRPr lang="id-ID" dirty="0" smtClean="0"/>
          </a:p>
          <a:p>
            <a:pPr marL="342900" indent="-342900">
              <a:buFont typeface="+mj-lt"/>
              <a:buAutoNum type="alphaUcPeriod"/>
            </a:pPr>
            <a:r>
              <a:rPr lang="id-ID" dirty="0" smtClean="0"/>
              <a:t>Candidate Key</a:t>
            </a:r>
            <a:br>
              <a:rPr lang="id-ID" dirty="0" smtClean="0"/>
            </a:br>
            <a:r>
              <a:rPr lang="id-ID" dirty="0" smtClean="0"/>
              <a:t>adalah superkey dimana tidak ada satupun elemen dari himpunan bagian superkey dapat menjadi superkey lagi. Persyaratan lainnya adalah nilai-nilai pada kolom-kolom candidate key harus bersifat unik sepannjang waktu</a:t>
            </a:r>
            <a:br>
              <a:rPr lang="id-ID" dirty="0" smtClean="0"/>
            </a:br>
            <a:endParaRPr lang="id-ID" dirty="0" smtClean="0"/>
          </a:p>
        </p:txBody>
      </p:sp>
      <p:sp>
        <p:nvSpPr>
          <p:cNvPr id="5" name="TextBox 4"/>
          <p:cNvSpPr txBox="1"/>
          <p:nvPr/>
        </p:nvSpPr>
        <p:spPr>
          <a:xfrm>
            <a:off x="642910" y="785794"/>
            <a:ext cx="3755836" cy="369332"/>
          </a:xfrm>
          <a:prstGeom prst="rect">
            <a:avLst/>
          </a:prstGeom>
          <a:noFill/>
        </p:spPr>
        <p:txBody>
          <a:bodyPr wrap="none" rtlCol="0">
            <a:spAutoFit/>
          </a:bodyPr>
          <a:lstStyle/>
          <a:p>
            <a:r>
              <a:rPr lang="id-ID" dirty="0" smtClean="0"/>
              <a:t>Jenis Relational </a:t>
            </a:r>
            <a:r>
              <a:rPr lang="id-ID" dirty="0"/>
              <a:t>Keys, sebagai berikut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428604"/>
            <a:ext cx="6929485" cy="5632311"/>
          </a:xfrm>
          <a:prstGeom prst="rect">
            <a:avLst/>
          </a:prstGeom>
          <a:noFill/>
        </p:spPr>
        <p:txBody>
          <a:bodyPr wrap="square" rtlCol="0">
            <a:spAutoFit/>
          </a:bodyPr>
          <a:lstStyle/>
          <a:p>
            <a:pPr marL="360363" indent="-360363"/>
            <a:r>
              <a:rPr lang="id-ID" dirty="0" smtClean="0"/>
              <a:t>C.	Primary Key</a:t>
            </a:r>
            <a:br>
              <a:rPr lang="id-ID" dirty="0" smtClean="0"/>
            </a:br>
            <a:r>
              <a:rPr lang="id-ID" dirty="0" smtClean="0"/>
              <a:t>Adalah Candidate key yang dipilih satu diantara candidate key lain untuk membedakan record secara unik pada tabel. </a:t>
            </a:r>
            <a:r>
              <a:rPr lang="id-ID" i="1" dirty="0"/>
              <a:t>Primary key </a:t>
            </a:r>
            <a:r>
              <a:rPr lang="id-ID" dirty="0"/>
              <a:t>masing-masing tabel pada gambar diatas </a:t>
            </a:r>
            <a:r>
              <a:rPr lang="id-ID" dirty="0" smtClean="0"/>
              <a:t>adalah</a:t>
            </a:r>
          </a:p>
          <a:p>
            <a:pPr marL="360363" indent="-360363">
              <a:buFont typeface="Arial" pitchFamily="34" charset="0"/>
              <a:buChar char="•"/>
            </a:pPr>
            <a:r>
              <a:rPr lang="id-ID" dirty="0" smtClean="0"/>
              <a:t>Tabel </a:t>
            </a:r>
            <a:r>
              <a:rPr lang="id-ID" dirty="0"/>
              <a:t>anggota	</a:t>
            </a:r>
            <a:r>
              <a:rPr lang="id-ID" dirty="0" smtClean="0"/>
              <a:t>	: </a:t>
            </a:r>
            <a:r>
              <a:rPr lang="id-ID" dirty="0"/>
              <a:t>kode </a:t>
            </a:r>
            <a:r>
              <a:rPr lang="id-ID" dirty="0" smtClean="0"/>
              <a:t>anggota</a:t>
            </a:r>
          </a:p>
          <a:p>
            <a:pPr marL="360363" indent="-360363">
              <a:buFont typeface="Arial" pitchFamily="34" charset="0"/>
              <a:buChar char="•"/>
            </a:pPr>
            <a:r>
              <a:rPr lang="id-ID" dirty="0" smtClean="0"/>
              <a:t>Tabel </a:t>
            </a:r>
            <a:r>
              <a:rPr lang="id-ID" dirty="0"/>
              <a:t>buku	</a:t>
            </a:r>
            <a:r>
              <a:rPr lang="id-ID" dirty="0" smtClean="0"/>
              <a:t>	: </a:t>
            </a:r>
            <a:r>
              <a:rPr lang="id-ID" dirty="0"/>
              <a:t>kode </a:t>
            </a:r>
            <a:r>
              <a:rPr lang="id-ID" dirty="0" smtClean="0"/>
              <a:t>buku</a:t>
            </a:r>
          </a:p>
          <a:p>
            <a:pPr marL="360363" indent="-360363">
              <a:buFont typeface="Arial" pitchFamily="34" charset="0"/>
              <a:buChar char="•"/>
            </a:pPr>
            <a:r>
              <a:rPr lang="id-ID" dirty="0" smtClean="0"/>
              <a:t>Tabel </a:t>
            </a:r>
            <a:r>
              <a:rPr lang="id-ID" dirty="0"/>
              <a:t>peminjaman	: kode </a:t>
            </a:r>
            <a:r>
              <a:rPr lang="id-ID" dirty="0" smtClean="0"/>
              <a:t>pinjam</a:t>
            </a:r>
          </a:p>
          <a:p>
            <a:pPr marL="360363" indent="-360363">
              <a:buFont typeface="Arial" pitchFamily="34" charset="0"/>
              <a:buChar char="•"/>
            </a:pPr>
            <a:r>
              <a:rPr lang="id-ID" dirty="0" smtClean="0"/>
              <a:t>Tabel </a:t>
            </a:r>
            <a:r>
              <a:rPr lang="id-ID" dirty="0"/>
              <a:t>pegembalian	: kode kembali</a:t>
            </a:r>
            <a:endParaRPr lang="id-ID" sz="1600" dirty="0"/>
          </a:p>
          <a:p>
            <a:pPr marL="342900" indent="-342900"/>
            <a:r>
              <a:rPr lang="id-ID" dirty="0" smtClean="0"/>
              <a:t/>
            </a:r>
            <a:br>
              <a:rPr lang="id-ID" dirty="0" smtClean="0"/>
            </a:br>
            <a:endParaRPr lang="id-ID" dirty="0" smtClean="0"/>
          </a:p>
          <a:p>
            <a:pPr marL="342900" indent="-342900"/>
            <a:r>
              <a:rPr lang="id-ID" dirty="0" smtClean="0"/>
              <a:t>D. 	Foreign Key</a:t>
            </a:r>
            <a:br>
              <a:rPr lang="id-ID" dirty="0" smtClean="0"/>
            </a:br>
            <a:r>
              <a:rPr lang="id-ID" dirty="0"/>
              <a:t> Adalah satu atau kelompok kolom yang nilainya sama atau terkait dengan </a:t>
            </a:r>
            <a:r>
              <a:rPr lang="id-ID" i="1" dirty="0"/>
              <a:t>candidate key </a:t>
            </a:r>
            <a:r>
              <a:rPr lang="id-ID" dirty="0"/>
              <a:t>pada tabel lain atau pada tabel yang sama. Misal pada tabel peminjaman ada kolom kode anggota yang terhubung dengan tabel anggota, maka </a:t>
            </a:r>
            <a:r>
              <a:rPr lang="id-ID" b="1" dirty="0"/>
              <a:t>kode anggota </a:t>
            </a:r>
            <a:r>
              <a:rPr lang="id-ID" dirty="0"/>
              <a:t>adalah </a:t>
            </a:r>
            <a:r>
              <a:rPr lang="id-ID" i="1" dirty="0"/>
              <a:t>foreign key</a:t>
            </a:r>
            <a:r>
              <a:rPr lang="id-ID" dirty="0"/>
              <a:t>. Kolom-kolom yang saling terkait ini sangat penting dalam operasi join. Pada tabel pengembalian ada kolom kode pinjam yang terhubung dengan tabel peminjaman, maka </a:t>
            </a:r>
            <a:r>
              <a:rPr lang="id-ID" b="1" dirty="0"/>
              <a:t>kode pinjam </a:t>
            </a:r>
            <a:r>
              <a:rPr lang="id-ID" dirty="0"/>
              <a:t>disini juga sebagai </a:t>
            </a:r>
            <a:r>
              <a:rPr lang="id-ID" i="1" dirty="0"/>
              <a:t>foreign key </a:t>
            </a:r>
            <a:r>
              <a:rPr lang="id-ID" dirty="0" smtClean="0"/>
              <a:t/>
            </a:r>
            <a:br>
              <a:rPr lang="id-ID" dirty="0" smtClean="0"/>
            </a:br>
            <a:endParaRPr lang="id-ID"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155</TotalTime>
  <Words>331</Words>
  <Application>Microsoft Office PowerPoint</Application>
  <PresentationFormat>On-screen Show (4:3)</PresentationFormat>
  <Paragraphs>50</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Opulent</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dc:creator>
  <cp:lastModifiedBy>eL</cp:lastModifiedBy>
  <cp:revision>13</cp:revision>
  <dcterms:created xsi:type="dcterms:W3CDTF">2021-06-28T02:33:12Z</dcterms:created>
  <dcterms:modified xsi:type="dcterms:W3CDTF">2021-07-24T01:57:15Z</dcterms:modified>
</cp:coreProperties>
</file>